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28"/>
  </p:notesMasterIdLst>
  <p:handoutMasterIdLst>
    <p:handoutMasterId r:id="rId29"/>
  </p:handoutMasterIdLst>
  <p:sldIdLst>
    <p:sldId id="256" r:id="rId2"/>
    <p:sldId id="259" r:id="rId3"/>
    <p:sldId id="295" r:id="rId4"/>
    <p:sldId id="296" r:id="rId5"/>
    <p:sldId id="297" r:id="rId6"/>
    <p:sldId id="308" r:id="rId7"/>
    <p:sldId id="298" r:id="rId8"/>
    <p:sldId id="299" r:id="rId9"/>
    <p:sldId id="300" r:id="rId10"/>
    <p:sldId id="302" r:id="rId11"/>
    <p:sldId id="303" r:id="rId12"/>
    <p:sldId id="301" r:id="rId13"/>
    <p:sldId id="304" r:id="rId14"/>
    <p:sldId id="305" r:id="rId15"/>
    <p:sldId id="306" r:id="rId16"/>
    <p:sldId id="307" r:id="rId17"/>
    <p:sldId id="310" r:id="rId18"/>
    <p:sldId id="311" r:id="rId19"/>
    <p:sldId id="312" r:id="rId20"/>
    <p:sldId id="313" r:id="rId21"/>
    <p:sldId id="315" r:id="rId22"/>
    <p:sldId id="319" r:id="rId23"/>
    <p:sldId id="320" r:id="rId24"/>
    <p:sldId id="321" r:id="rId25"/>
    <p:sldId id="322" r:id="rId26"/>
    <p:sldId id="294" r:id="rId27"/>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78713" autoAdjust="0"/>
  </p:normalViewPr>
  <p:slideViewPr>
    <p:cSldViewPr snapToGrid="0" snapToObjects="1">
      <p:cViewPr>
        <p:scale>
          <a:sx n="63" d="100"/>
          <a:sy n="63" d="100"/>
        </p:scale>
        <p:origin x="-1578" y="-84"/>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sz="quarter" idx="1"/>
          </p:nvPr>
        </p:nvSpPr>
        <p:spPr>
          <a:xfrm>
            <a:off x="3934969" y="0"/>
            <a:ext cx="3010323" cy="461010"/>
          </a:xfrm>
          <a:prstGeom prst="rect">
            <a:avLst/>
          </a:prstGeom>
        </p:spPr>
        <p:txBody>
          <a:bodyPr vert="horz" lIns="92382" tIns="46191" rIns="92382" bIns="46191" rtlCol="0"/>
          <a:lstStyle>
            <a:lvl1pPr algn="r">
              <a:defRPr sz="1200"/>
            </a:lvl1pPr>
          </a:lstStyle>
          <a:p>
            <a:fld id="{56EC0B0C-B2A6-9E46-9000-8DD6C078C2BE}" type="datetimeFigureOut">
              <a:rPr lang="en-US" smtClean="0"/>
              <a:pPr/>
              <a:t>8/3/2012</a:t>
            </a:fld>
            <a:endParaRPr lang="en-US" dirty="0"/>
          </a:p>
        </p:txBody>
      </p:sp>
      <p:sp>
        <p:nvSpPr>
          <p:cNvPr id="4" name="Footer Placeholder 3"/>
          <p:cNvSpPr>
            <a:spLocks noGrp="1"/>
          </p:cNvSpPr>
          <p:nvPr>
            <p:ph type="ftr" sz="quarter" idx="2"/>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969" y="8757590"/>
            <a:ext cx="3010323" cy="461010"/>
          </a:xfrm>
          <a:prstGeom prst="rect">
            <a:avLst/>
          </a:prstGeom>
        </p:spPr>
        <p:txBody>
          <a:bodyPr vert="horz" lIns="92382" tIns="46191" rIns="92382" bIns="46191" rtlCol="0" anchor="b"/>
          <a:lstStyle>
            <a:lvl1pPr algn="r">
              <a:defRPr sz="1200"/>
            </a:lvl1pPr>
          </a:lstStyle>
          <a:p>
            <a:fld id="{64C01941-2619-8A4D-A86F-C0A6B75D25D2}" type="slidenum">
              <a:rPr lang="en-US" smtClean="0"/>
              <a:pPr/>
              <a:t>‹#›</a:t>
            </a:fld>
            <a:endParaRPr lang="en-US" dirty="0"/>
          </a:p>
        </p:txBody>
      </p:sp>
    </p:spTree>
    <p:extLst>
      <p:ext uri="{BB962C8B-B14F-4D97-AF65-F5344CB8AC3E}">
        <p14:creationId xmlns:p14="http://schemas.microsoft.com/office/powerpoint/2010/main" val="392107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a:defRPr sz="1200"/>
            </a:lvl1pPr>
          </a:lstStyle>
          <a:p>
            <a:fld id="{6E71FD3D-05E7-8A48-BB01-533AD0CC5204}" type="datetimeFigureOut">
              <a:rPr lang="en-US" smtClean="0"/>
              <a:pPr/>
              <a:t>8/3/2012</a:t>
            </a:fld>
            <a:endParaRPr lang="en-US" dirty="0"/>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90501515-2CBB-EE43-B6D0-A9F1D44159C5}" type="slidenum">
              <a:rPr lang="en-US" smtClean="0"/>
              <a:pPr/>
              <a:t>‹#›</a:t>
            </a:fld>
            <a:endParaRPr lang="en-US" dirty="0"/>
          </a:p>
        </p:txBody>
      </p:sp>
    </p:spTree>
    <p:extLst>
      <p:ext uri="{BB962C8B-B14F-4D97-AF65-F5344CB8AC3E}">
        <p14:creationId xmlns:p14="http://schemas.microsoft.com/office/powerpoint/2010/main" val="20785835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4 introduces us the the concepts</a:t>
            </a:r>
            <a:r>
              <a:rPr lang="en-US" baseline="0" dirty="0" smtClean="0"/>
              <a:t> of emotions and moods and their effects on Organizational Behavior. These are concepts that have only recently received increased attention in research and practice. Here we will see the results of study and new applications to help make the work place more successful.</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In</a:t>
            </a:r>
            <a:r>
              <a:rPr lang="en-US" baseline="0" dirty="0" smtClean="0">
                <a:latin typeface="Arial"/>
              </a:rPr>
              <a:t> Exhibit 4-3 we can see what research has found as the effect of the day of the week on emotions. As the day week progresses, positive affects of emotions increases while negative affects decrease. So positive emotions are considerable higher toward the end of the week than they are at the beginning.</a:t>
            </a:r>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Exhibit 4-4  shows the results of research that has found patters in the daily experience</a:t>
            </a:r>
            <a:r>
              <a:rPr lang="en-US" baseline="0" dirty="0" smtClean="0">
                <a:latin typeface="Arial"/>
              </a:rPr>
              <a:t> in emotional changes. Positive emotions have their greatest affect during the afternoon before decreasing into the evening. This suggests that afternoon activity can be the most productive as affected by emotions.</a:t>
            </a:r>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Weather is thought to have an impact on our emotions, but there is no proven effect.  </a:t>
            </a:r>
            <a:r>
              <a:rPr lang="en-US" baseline="0" dirty="0" smtClean="0">
                <a:latin typeface="Arial"/>
              </a:rPr>
              <a:t> </a:t>
            </a:r>
            <a:r>
              <a:rPr lang="en-US" dirty="0" smtClean="0">
                <a:latin typeface="Arial"/>
              </a:rPr>
              <a:t>Stress is an important factor and even at low levels it can cause our mood to change.  It is important to maintain a low level of stress to help us control our psychological as well as our physical health.  Social activities have been shown to have a positive impact on our moods.  This could be physical outlets such as playing in a basketball league or it can be going out to dinner with friends.  These types of activities are found to have a positive impact on our mood.</a:t>
            </a:r>
            <a:endParaRPr lang="en-US" dirty="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Some additional sources of emotion and mood include such factors as sleep and exercise.  It is important to get enough and high-quality levels of sleep.  Physical activity can also aid in keeping our moods upbeat.</a:t>
            </a:r>
          </a:p>
          <a:p>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a:endParaRPr>
          </a:p>
          <a:p>
            <a:endParaRPr lang="en-US" dirty="0" smtClean="0">
              <a:latin typeface="Arial"/>
            </a:endParaRPr>
          </a:p>
          <a:p>
            <a:r>
              <a:rPr lang="en-US" dirty="0" smtClean="0">
                <a:latin typeface="Arial"/>
              </a:rPr>
              <a:t>Some characteristics that are beyond our control can impact our moods, such as age and sex.  Elderly people tend to have fewer negative emotions.  And, women tend to express their emotions readily and their moods tend to last longer.  Research has shown that this is due more to cultural socialization than to biology.  </a:t>
            </a:r>
            <a:endParaRPr lang="en-US" dirty="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In many jobs there is an implied agreement on the types of emotions that should be expressed.  For example, waitresses are supposed to be friendly and cheerful, whether they are currently feeling that emotion or not.  When employees don’t feel the emotion they are required to express, they may experience emotional dissonance.  This can lead to burnout and frustration with the job.  </a:t>
            </a:r>
          </a:p>
          <a:p>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a:endParaRPr>
          </a:p>
          <a:p>
            <a:endParaRPr lang="en-US" dirty="0" smtClean="0">
              <a:latin typeface="Arial"/>
            </a:endParaRPr>
          </a:p>
          <a:p>
            <a:r>
              <a:rPr lang="en-US" dirty="0" smtClean="0">
                <a:latin typeface="Arial"/>
              </a:rPr>
              <a:t>An employee’s actual emotions are their felt emotions and this is in contrast to the emotions that are required or deemed appropriate, which are called displayed emotions.  There are two levels of displayed emotions that can be expressed.  They are both appropriately called acting.  Surface acting is when an employee displays the appropriate emotions even when they don’t feel those emotions.  Deep acting is when the employee actually changes their internal feelings to match displayed rules; this level of acting can be very stressful.</a:t>
            </a:r>
            <a:endParaRPr lang="en-US" dirty="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Affective Events Theory demonstrates that employees react emotionally to things that happen to them at work and this can influence their job performance and job satisfaction.  The intensity of these responses will be based on emotion and mood.  </a:t>
            </a:r>
            <a:endParaRPr lang="en-US" dirty="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AET has a number of implications.  When an employee has an emotional episode, it is actually the result of a series of emotional experiences that are triggered by a single event.</a:t>
            </a:r>
            <a:r>
              <a:rPr lang="en-US" baseline="0" dirty="0" smtClean="0"/>
              <a:t> </a:t>
            </a:r>
            <a:r>
              <a:rPr lang="en-US" dirty="0" smtClean="0"/>
              <a:t>Your job satisfaction is impacted by current and past emotions.</a:t>
            </a:r>
            <a:r>
              <a:rPr lang="en-US" baseline="0" dirty="0" smtClean="0"/>
              <a:t> </a:t>
            </a:r>
            <a:r>
              <a:rPr lang="en-US" dirty="0" smtClean="0"/>
              <a:t>As your emotions fluctuate over time, it will create variations in job performance.</a:t>
            </a:r>
            <a:r>
              <a:rPr lang="en-US" baseline="0" dirty="0" smtClean="0"/>
              <a:t> </a:t>
            </a:r>
            <a:r>
              <a:rPr lang="en-US" dirty="0" smtClean="0"/>
              <a:t>Behaviors that are driven by emotions are typically brief and variable</a:t>
            </a:r>
            <a:r>
              <a:rPr lang="en-US" baseline="0" dirty="0" smtClean="0"/>
              <a:t>. </a:t>
            </a:r>
            <a:r>
              <a:rPr lang="en-US" dirty="0" smtClean="0"/>
              <a:t>Both positive and negative emotions can distract workers and reduce job performance.</a:t>
            </a:r>
          </a:p>
        </p:txBody>
      </p:sp>
      <p:sp>
        <p:nvSpPr>
          <p:cNvPr id="4" name="Slide Number Placeholder 3"/>
          <p:cNvSpPr>
            <a:spLocks noGrp="1"/>
          </p:cNvSpPr>
          <p:nvPr>
            <p:ph type="sldNum" sz="quarter" idx="10"/>
          </p:nvPr>
        </p:nvSpPr>
        <p:spPr/>
        <p:txBody>
          <a:bodyPr/>
          <a:lstStyle/>
          <a:p>
            <a:fld id="{90501515-2CBB-EE43-B6D0-A9F1D44159C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955" indent="-230955">
              <a:defRPr/>
            </a:pPr>
            <a:r>
              <a:rPr lang="en-US" dirty="0" smtClean="0"/>
              <a:t>In summary, emotions do provide very valuable information and predict factors about behavior.  In addition, it is important not to ignore minor events as they will accumulate over time.</a:t>
            </a:r>
          </a:p>
        </p:txBody>
      </p:sp>
      <p:sp>
        <p:nvSpPr>
          <p:cNvPr id="4" name="Slide Number Placeholder 3"/>
          <p:cNvSpPr>
            <a:spLocks noGrp="1"/>
          </p:cNvSpPr>
          <p:nvPr>
            <p:ph type="sldNum" sz="quarter" idx="10"/>
          </p:nvPr>
        </p:nvSpPr>
        <p:spPr/>
        <p:txBody>
          <a:bodyPr/>
          <a:lstStyle/>
          <a:p>
            <a:fld id="{90501515-2CBB-EE43-B6D0-A9F1D44159C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begin this chapter with a definition of the seven</a:t>
            </a:r>
            <a:r>
              <a:rPr lang="en-US" baseline="0" dirty="0" smtClean="0"/>
              <a:t> learning objectives defined for chapter’s contents. We will discuss each of these in some detail.</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955" indent="-230955">
              <a:defRPr/>
            </a:pPr>
            <a:r>
              <a:rPr lang="en-US" dirty="0" smtClean="0"/>
              <a:t>Emotional Intelligence is a person’s ability to be self–aware,</a:t>
            </a:r>
            <a:r>
              <a:rPr lang="en-US" baseline="0" dirty="0" smtClean="0"/>
              <a:t> that is, recognizing his or her own experienced emotions and to understand them. More significantly is the ability to observe and detect emotion in others. And to regulate the emotions in a cascading relationship.</a:t>
            </a:r>
            <a:endParaRPr lang="en-US" dirty="0" smtClean="0"/>
          </a:p>
        </p:txBody>
      </p:sp>
      <p:sp>
        <p:nvSpPr>
          <p:cNvPr id="4" name="Slide Number Placeholder 3"/>
          <p:cNvSpPr>
            <a:spLocks noGrp="1"/>
          </p:cNvSpPr>
          <p:nvPr>
            <p:ph type="sldNum" sz="quarter" idx="10"/>
          </p:nvPr>
        </p:nvSpPr>
        <p:spPr/>
        <p:txBody>
          <a:bodyPr/>
          <a:lstStyle/>
          <a:p>
            <a:fld id="{90501515-2CBB-EE43-B6D0-A9F1D44159C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955" indent="-230955" defTabSz="461909">
              <a:defRPr/>
            </a:pPr>
            <a:r>
              <a:rPr lang="en-US" dirty="0" smtClean="0"/>
              <a:t>Exhibit</a:t>
            </a:r>
            <a:r>
              <a:rPr lang="en-US" baseline="0" dirty="0" smtClean="0"/>
              <a:t> 4-6 illustrates the “Cascading Model of Emotional Intelligence.”  Here we see the suggested relationship between </a:t>
            </a:r>
            <a:r>
              <a:rPr lang="en-US" dirty="0" smtClean="0"/>
              <a:t>Conscientiousness. Cognitive, and Emotional Affects and the outcomes of detecting others’ emotions, understanding what they mean, and regulating the emotions successfully.</a:t>
            </a:r>
          </a:p>
        </p:txBody>
      </p:sp>
      <p:sp>
        <p:nvSpPr>
          <p:cNvPr id="4" name="Slide Number Placeholder 3"/>
          <p:cNvSpPr>
            <a:spLocks noGrp="1"/>
          </p:cNvSpPr>
          <p:nvPr>
            <p:ph type="sldNum" sz="quarter" idx="10"/>
          </p:nvPr>
        </p:nvSpPr>
        <p:spPr/>
        <p:txBody>
          <a:bodyPr/>
          <a:lstStyle/>
          <a:p>
            <a:fld id="{90501515-2CBB-EE43-B6D0-A9F1D44159C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Positive mood affects expectations of success by all people which contributes</a:t>
            </a:r>
            <a:r>
              <a:rPr lang="en-US" baseline="0" dirty="0" smtClean="0">
                <a:latin typeface="Arial"/>
              </a:rPr>
              <a:t> to their motivation for performance. Leadership is affected by mood and emotion as those in positive emotional state are found to be more receptive of messages from leaders.</a:t>
            </a:r>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Emotions, both those held and those</a:t>
            </a:r>
            <a:r>
              <a:rPr lang="en-US" baseline="0" dirty="0" smtClean="0">
                <a:latin typeface="Arial"/>
              </a:rPr>
              <a:t> </a:t>
            </a:r>
            <a:r>
              <a:rPr lang="en-US" dirty="0" smtClean="0">
                <a:latin typeface="Arial"/>
              </a:rPr>
              <a:t>displayed, are effective</a:t>
            </a:r>
            <a:r>
              <a:rPr lang="en-US" baseline="0" dirty="0" smtClean="0">
                <a:latin typeface="Arial"/>
              </a:rPr>
              <a:t> contributors to negotiation as the potential impact of displayed emotion on negotiation is large. Emotions affect customer service in a number of ways ranging from attitude of employee, communication effectiveness with customer, to overall feeling about the outcome. Research has found that people who are on an emotional high at the end of a day take the positive feelings home with them.</a:t>
            </a:r>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Negative emotions can lead to Deviant</a:t>
            </a:r>
            <a:r>
              <a:rPr lang="en-US" baseline="0" dirty="0" smtClean="0">
                <a:latin typeface="Arial"/>
              </a:rPr>
              <a:t> Workplace Behaviors. These are actions that violate norms and threaten the organization. In addition, research has found that workers asked to do dangerous work while in negative emotional states are more likely to have accidents. And lastly, managers who are in a good mood tend to use humor and praise to employees that results in increased positive mood among employees.</a:t>
            </a:r>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To summarize the managerial implications of</a:t>
            </a:r>
            <a:r>
              <a:rPr lang="en-US" baseline="0" dirty="0" smtClean="0">
                <a:latin typeface="Arial"/>
              </a:rPr>
              <a:t> this chapter, we can say that emotions and moods are a natural part of an individual’s makeup. Managers who ignore some workers’ emotions while addressing others creates a sense of unfair treatment that has implications for job productivity. One observer said, “You can’t divorce emotions from the workplace because you can’t divorce emotions from people.” So, managers who understand the roles of emotions and moods will find their abilities to explain and predict coworker behaviors more effectively. </a:t>
            </a:r>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1909">
              <a:defRPr/>
            </a:pPr>
            <a:r>
              <a:rPr lang="en-US" dirty="0" smtClean="0">
                <a:latin typeface="Arial"/>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 emotions and moods</a:t>
            </a:r>
            <a:r>
              <a:rPr lang="en-US" baseline="0" dirty="0" smtClean="0"/>
              <a:t> were dismissed by OB for a long time. One of the primary reasons was the “Myth of Rationality” that suggested that OB comprised rational concepts and applications and emotions and moods were seen as highly irrational. Emotions were thought to be disruptive of organizational activity and decreased productivity. Because they were perceived as irrational the belief was that they were unpredictable and therefore not easily influenced. We now know this is untrue.</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1909">
              <a:defRPr/>
            </a:pPr>
            <a:r>
              <a:rPr lang="en-US" dirty="0" smtClean="0">
                <a:latin typeface="Arial"/>
              </a:rPr>
              <a:t>Affect is a generic term that covers a broad range of feelings people experience.  This includes both emotions and moods.  Emotions are intense feelings that are directed at someone or something.  Moods are the feelings that tend to be less intense than emotions and that lack a contextual stimulus.  </a:t>
            </a:r>
          </a:p>
          <a:p>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Not all psychologists agree; however, there do seem to be six basic emotions that emerge in studies:  anger, fear, sadness, happiness, disgust, surprise.  All other emotions fall under these six.  So, sometimes</a:t>
            </a:r>
            <a:r>
              <a:rPr lang="en-US" baseline="0" dirty="0" smtClean="0">
                <a:latin typeface="Arial"/>
              </a:rPr>
              <a:t> as many as twelve emotions are identified.</a:t>
            </a:r>
            <a:endParaRPr lang="en-US" dirty="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Some psychologists even place these basic six on a spectrum of emotion. These range from Happiness</a:t>
            </a:r>
            <a:r>
              <a:rPr lang="en-US" baseline="0" dirty="0" smtClean="0">
                <a:latin typeface="Arial"/>
              </a:rPr>
              <a:t> to Surprise to Fear to Sadness to Anger and to Disgust. This continuum suggests that a person moves from left to right and back as he or she experiences emotions during the day. And the emotions transition from one to the next. For example, a person can feel Happiness. Or may feel Surprise/Happiness or may be merely Surprised.</a:t>
            </a:r>
            <a:endParaRPr lang="en-US" dirty="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Our basic moods carry positive and negative affects, they cannot be neutral.  Emotions are grouped into general mood states.  These states impact how employees perceive reality and thereby the moods can impact the work of employees.</a:t>
            </a:r>
          </a:p>
          <a:p>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There are some who think that emotions are linked to irrationality and that expressing emotions in public may be damaging to your career or status.  However, research has shown that emotions are necessary for rational thinking.  They help us make better decisions and help us understand the world around us.  If we are going to make decisions, we need to incorporate both thinking and feeling.</a:t>
            </a:r>
            <a:endParaRPr lang="en-US" dirty="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There are many things that impact our mood and emotions.  Personality is a key component and will definitely impact the intensity of the emotions we feel.  The day and time of the week is a common pattern for all of us.  Many are happier toward the end of the week.  </a:t>
            </a:r>
          </a:p>
        </p:txBody>
      </p:sp>
      <p:sp>
        <p:nvSpPr>
          <p:cNvPr id="4" name="Slide Number Placeholder 3"/>
          <p:cNvSpPr>
            <a:spLocks noGrp="1"/>
          </p:cNvSpPr>
          <p:nvPr>
            <p:ph type="sldNum" sz="quarter" idx="10"/>
          </p:nvPr>
        </p:nvSpPr>
        <p:spPr/>
        <p:txBody>
          <a:bodyPr/>
          <a:lstStyle/>
          <a:p>
            <a:fld id="{90501515-2CBB-EE43-B6D0-A9F1D44159C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38953"/>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1-</a:t>
            </a:r>
            <a:fld id="{A96BA3F1-4180-E842-8F37-552D2A4F7099}" type="slidenum">
              <a:rPr lang="en-US" smtClean="0"/>
              <a:pPr/>
              <a:t>‹#›</a:t>
            </a:fld>
            <a:endParaRPr lang="en-US" dirty="0"/>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53200" y="6173787"/>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fld id="{A96BA3F1-4180-E842-8F37-552D2A4F7099}" type="slidenum">
              <a:rPr lang="en-US" smtClean="0"/>
              <a:pPr/>
              <a:t>‹#›</a:t>
            </a:fld>
            <a:endParaRPr lang="en-US" dirty="0"/>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553200" y="6173787"/>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1-</a:t>
            </a:r>
            <a:fld id="{A96BA3F1-4180-E842-8F37-552D2A4F7099}" type="slidenum">
              <a:rPr lang="en-US" smtClean="0"/>
              <a:pPr/>
              <a:t>‹#›</a:t>
            </a:fld>
            <a:endParaRPr lang="en-US" dirty="0"/>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53200" y="6173787"/>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r>
              <a:rPr lang="en-US" dirty="0" smtClean="0"/>
              <a:t>Copyright © 2013 Pearson Education, Inc. Publishing as Prentice Hall</a:t>
            </a:r>
            <a:endParaRPr lang="en-US" dirty="0"/>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6553200" y="6173787"/>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6553200" y="6173787"/>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9" name="Slide Number Placeholder 8"/>
          <p:cNvSpPr>
            <a:spLocks noGrp="1"/>
          </p:cNvSpPr>
          <p:nvPr>
            <p:ph type="sldNum" sz="quarter" idx="12"/>
          </p:nvPr>
        </p:nvSpPr>
        <p:spPr/>
        <p:txBody>
          <a:bodyPr/>
          <a:lstStyle/>
          <a:p>
            <a:fld id="{A96BA3F1-4180-E842-8F37-552D2A4F709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6553200" y="6173787"/>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173787"/>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A96BA3F1-4180-E842-8F37-552D2A4F70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53200" y="6173787"/>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fld id="{A96BA3F1-4180-E842-8F37-552D2A4F709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3"/>
          </p:nvPr>
        </p:nvSpPr>
        <p:spPr>
          <a:xfrm>
            <a:off x="457199" y="6356350"/>
            <a:ext cx="571173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1-</a:t>
            </a:r>
            <a:fld id="{A96BA3F1-4180-E842-8F37-552D2A4F709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dt="0"/>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Arial Narrow"/>
          <a:ea typeface="+mj-ea"/>
          <a:cs typeface="Arial Narrow"/>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Arial"/>
          <a:ea typeface="+mn-ea"/>
          <a:cs typeface="Arial"/>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Arial"/>
          <a:ea typeface="+mn-ea"/>
          <a:cs typeface="Arial"/>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Arial"/>
          <a:ea typeface="+mn-ea"/>
          <a:cs typeface="Arial"/>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Arial"/>
          <a:ea typeface="+mn-ea"/>
          <a:cs typeface="Arial"/>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NUL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233672" y="0"/>
            <a:ext cx="4910328" cy="2130552"/>
          </a:xfrm>
        </p:spPr>
        <p:txBody>
          <a:bodyPr>
            <a:normAutofit fontScale="90000"/>
          </a:bodyPr>
          <a:lstStyle/>
          <a:p>
            <a:r>
              <a:rPr lang="en-US" dirty="0" smtClean="0"/>
              <a:t>Organizational Behavior</a:t>
            </a:r>
            <a:br>
              <a:rPr lang="en-US" dirty="0" smtClean="0"/>
            </a:br>
            <a:r>
              <a:rPr lang="en-US" dirty="0" smtClean="0"/>
              <a:t>15th Ed</a:t>
            </a:r>
            <a:endParaRPr lang="en-US" dirty="0"/>
          </a:p>
        </p:txBody>
      </p:sp>
      <p:sp>
        <p:nvSpPr>
          <p:cNvPr id="10" name="Subtitle 9"/>
          <p:cNvSpPr>
            <a:spLocks noGrp="1"/>
          </p:cNvSpPr>
          <p:nvPr>
            <p:ph type="subTitle" idx="1"/>
          </p:nvPr>
        </p:nvSpPr>
        <p:spPr/>
        <p:txBody>
          <a:bodyPr>
            <a:normAutofit lnSpcReduction="10000"/>
          </a:bodyPr>
          <a:lstStyle/>
          <a:p>
            <a:endParaRPr lang="en-US" dirty="0" smtClean="0"/>
          </a:p>
          <a:p>
            <a:r>
              <a:rPr lang="en-US" dirty="0" smtClean="0"/>
              <a:t>Emotions and Moods</a:t>
            </a:r>
            <a:endParaRPr lang="en-US" dirty="0"/>
          </a:p>
        </p:txBody>
      </p:sp>
      <p:sp>
        <p:nvSpPr>
          <p:cNvPr id="13" name="Footer Placeholder 12"/>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r>
              <a:rPr lang="en-US" dirty="0" smtClean="0"/>
              <a:t>4-</a:t>
            </a:r>
            <a:fld id="{A96BA3F1-4180-E842-8F37-552D2A4F7099}" type="slidenum">
              <a:rPr lang="en-US" smtClean="0"/>
              <a:pPr/>
              <a:t>1</a:t>
            </a:fld>
            <a:endParaRPr lang="en-US" dirty="0"/>
          </a:p>
        </p:txBody>
      </p:sp>
      <p:sp>
        <p:nvSpPr>
          <p:cNvPr id="42" name="TextBox 41"/>
          <p:cNvSpPr txBox="1"/>
          <p:nvPr/>
        </p:nvSpPr>
        <p:spPr>
          <a:xfrm>
            <a:off x="4001814" y="2232321"/>
            <a:ext cx="5023314" cy="461665"/>
          </a:xfrm>
          <a:prstGeom prst="rect">
            <a:avLst/>
          </a:prstGeom>
          <a:noFill/>
        </p:spPr>
        <p:txBody>
          <a:bodyPr wrap="square" rtlCol="0">
            <a:spAutoFit/>
          </a:bodyPr>
          <a:lstStyle/>
          <a:p>
            <a:pPr algn="r"/>
            <a:r>
              <a:rPr lang="en-US" sz="2400" dirty="0" smtClean="0">
                <a:latin typeface="Perpetua Titling MT"/>
                <a:cs typeface="Perpetua Titling MT"/>
              </a:rPr>
              <a:t>Robbins and Judge</a:t>
            </a:r>
            <a:endParaRPr lang="en-US" sz="2400" dirty="0">
              <a:latin typeface="Perpetua Titling MT"/>
              <a:cs typeface="Perpetua Titling MT"/>
            </a:endParaRPr>
          </a:p>
        </p:txBody>
      </p:sp>
      <p:sp>
        <p:nvSpPr>
          <p:cNvPr id="43" name="TextBox 42"/>
          <p:cNvSpPr txBox="1"/>
          <p:nvPr/>
        </p:nvSpPr>
        <p:spPr>
          <a:xfrm>
            <a:off x="457200" y="741658"/>
            <a:ext cx="4661192" cy="2308324"/>
          </a:xfrm>
          <a:prstGeom prst="rect">
            <a:avLst/>
          </a:prstGeom>
          <a:noFill/>
        </p:spPr>
        <p:txBody>
          <a:bodyPr wrap="square" rtlCol="0">
            <a:spAutoFit/>
          </a:bodyPr>
          <a:lstStyle/>
          <a:p>
            <a:r>
              <a:rPr lang="en-US" sz="4000" i="1" dirty="0" smtClean="0">
                <a:latin typeface="Perpetua Titling MT"/>
                <a:cs typeface="Perpetua Titling MT"/>
              </a:rPr>
              <a:t>Chapter</a:t>
            </a:r>
            <a:r>
              <a:rPr lang="en-US" sz="6000" i="1" dirty="0" smtClean="0">
                <a:latin typeface="Perpetua Titling MT"/>
                <a:cs typeface="Perpetua Titling MT"/>
              </a:rPr>
              <a:t> </a:t>
            </a:r>
            <a:r>
              <a:rPr lang="en-US" sz="14400" i="1" dirty="0" smtClean="0">
                <a:latin typeface="Perpetua Titling MT"/>
                <a:cs typeface="Perpetua Titling MT"/>
              </a:rPr>
              <a:t>4</a:t>
            </a:r>
            <a:endParaRPr lang="en-US" sz="14400" i="1" dirty="0">
              <a:latin typeface="Perpetua Titling MT"/>
              <a:cs typeface="Perpetua Titling M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10</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8" name="Title 7"/>
          <p:cNvSpPr>
            <a:spLocks noGrp="1"/>
          </p:cNvSpPr>
          <p:nvPr>
            <p:ph type="title"/>
          </p:nvPr>
        </p:nvSpPr>
        <p:spPr>
          <a:xfrm>
            <a:off x="2256443" y="274638"/>
            <a:ext cx="6430356" cy="1143000"/>
          </a:xfrm>
        </p:spPr>
        <p:txBody>
          <a:bodyPr>
            <a:normAutofit fontScale="90000"/>
          </a:bodyPr>
          <a:lstStyle/>
          <a:p>
            <a:pPr algn="r"/>
            <a:r>
              <a:rPr lang="en-US" sz="4000" dirty="0" smtClean="0"/>
              <a:t>Identify the Sources of </a:t>
            </a:r>
            <a:br>
              <a:rPr lang="en-US" sz="4000" dirty="0" smtClean="0"/>
            </a:br>
            <a:r>
              <a:rPr lang="en-US" sz="4000" dirty="0" smtClean="0"/>
              <a:t>Emotions and Moods</a:t>
            </a:r>
            <a:endParaRPr lang="en-US" dirty="0"/>
          </a:p>
        </p:txBody>
      </p:sp>
      <p:sp>
        <p:nvSpPr>
          <p:cNvPr id="10" name="TextBox 9"/>
          <p:cNvSpPr txBox="1"/>
          <p:nvPr/>
        </p:nvSpPr>
        <p:spPr>
          <a:xfrm>
            <a:off x="2593469" y="3715243"/>
            <a:ext cx="3575461" cy="369332"/>
          </a:xfrm>
          <a:prstGeom prst="rect">
            <a:avLst/>
          </a:prstGeom>
          <a:noFill/>
        </p:spPr>
        <p:txBody>
          <a:bodyPr wrap="square" rtlCol="0">
            <a:spAutoFit/>
          </a:bodyPr>
          <a:lstStyle/>
          <a:p>
            <a:pPr algn="ctr"/>
            <a:r>
              <a:rPr lang="en-US" dirty="0" smtClean="0"/>
              <a:t>Insert Exhibit 4-3</a:t>
            </a:r>
            <a:endParaRPr lang="en-US" dirty="0"/>
          </a:p>
        </p:txBody>
      </p:sp>
      <p:pic>
        <p:nvPicPr>
          <p:cNvPr id="2" name="Picture 1"/>
          <p:cNvPicPr>
            <a:picLocks noChangeAspect="1"/>
          </p:cNvPicPr>
          <p:nvPr/>
        </p:nvPicPr>
        <p:blipFill>
          <a:blip r:embed="rId3"/>
          <a:stretch>
            <a:fillRect/>
          </a:stretch>
        </p:blipFill>
        <p:spPr>
          <a:xfrm>
            <a:off x="980722" y="1771750"/>
            <a:ext cx="7182556" cy="45845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11</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8" name="Title 7"/>
          <p:cNvSpPr>
            <a:spLocks noGrp="1"/>
          </p:cNvSpPr>
          <p:nvPr>
            <p:ph type="title"/>
          </p:nvPr>
        </p:nvSpPr>
        <p:spPr>
          <a:xfrm>
            <a:off x="2256443" y="274638"/>
            <a:ext cx="6430356" cy="1143000"/>
          </a:xfrm>
        </p:spPr>
        <p:txBody>
          <a:bodyPr>
            <a:normAutofit fontScale="90000"/>
          </a:bodyPr>
          <a:lstStyle/>
          <a:p>
            <a:pPr algn="r"/>
            <a:r>
              <a:rPr lang="en-US" sz="4000" dirty="0" smtClean="0"/>
              <a:t>Identify the Sources of </a:t>
            </a:r>
            <a:br>
              <a:rPr lang="en-US" sz="4000" dirty="0" smtClean="0"/>
            </a:br>
            <a:r>
              <a:rPr lang="en-US" sz="4000" dirty="0" smtClean="0"/>
              <a:t>Emotions and Moods</a:t>
            </a:r>
            <a:endParaRPr lang="en-US" dirty="0"/>
          </a:p>
        </p:txBody>
      </p:sp>
      <p:sp>
        <p:nvSpPr>
          <p:cNvPr id="10" name="TextBox 9"/>
          <p:cNvSpPr txBox="1"/>
          <p:nvPr/>
        </p:nvSpPr>
        <p:spPr>
          <a:xfrm>
            <a:off x="2593469" y="3715243"/>
            <a:ext cx="3575461" cy="369332"/>
          </a:xfrm>
          <a:prstGeom prst="rect">
            <a:avLst/>
          </a:prstGeom>
          <a:noFill/>
        </p:spPr>
        <p:txBody>
          <a:bodyPr wrap="square" rtlCol="0">
            <a:spAutoFit/>
          </a:bodyPr>
          <a:lstStyle/>
          <a:p>
            <a:pPr algn="ctr"/>
            <a:r>
              <a:rPr lang="en-US" dirty="0" smtClean="0"/>
              <a:t>Insert Exhibit 4-4</a:t>
            </a:r>
            <a:endParaRPr lang="en-US" dirty="0"/>
          </a:p>
        </p:txBody>
      </p:sp>
      <p:pic>
        <p:nvPicPr>
          <p:cNvPr id="2" name="Picture 1"/>
          <p:cNvPicPr>
            <a:picLocks noChangeAspect="1"/>
          </p:cNvPicPr>
          <p:nvPr/>
        </p:nvPicPr>
        <p:blipFill>
          <a:blip r:embed="rId3"/>
          <a:stretch>
            <a:fillRect/>
          </a:stretch>
        </p:blipFill>
        <p:spPr>
          <a:xfrm>
            <a:off x="1161344" y="1827196"/>
            <a:ext cx="6821312" cy="460419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12</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14" name="Content Placeholder 13"/>
          <p:cNvSpPr>
            <a:spLocks noGrp="1"/>
          </p:cNvSpPr>
          <p:nvPr>
            <p:ph idx="1"/>
          </p:nvPr>
        </p:nvSpPr>
        <p:spPr>
          <a:xfrm>
            <a:off x="528552" y="1877580"/>
            <a:ext cx="8229600" cy="4478770"/>
          </a:xfrm>
        </p:spPr>
        <p:txBody>
          <a:bodyPr>
            <a:normAutofit/>
          </a:bodyPr>
          <a:lstStyle/>
          <a:p>
            <a:pPr>
              <a:lnSpc>
                <a:spcPct val="90000"/>
              </a:lnSpc>
            </a:pPr>
            <a:r>
              <a:rPr lang="en-US" sz="2800" b="0" dirty="0" smtClean="0"/>
              <a:t>Weather</a:t>
            </a:r>
          </a:p>
          <a:p>
            <a:pPr lvl="1">
              <a:lnSpc>
                <a:spcPct val="90000"/>
              </a:lnSpc>
            </a:pPr>
            <a:r>
              <a:rPr lang="en-US" sz="2800" dirty="0" smtClean="0"/>
              <a:t>Illusory correlation – no effect </a:t>
            </a:r>
          </a:p>
          <a:p>
            <a:pPr>
              <a:lnSpc>
                <a:spcPct val="90000"/>
              </a:lnSpc>
            </a:pPr>
            <a:r>
              <a:rPr lang="en-US" sz="2800" b="0" dirty="0" smtClean="0"/>
              <a:t>Stress</a:t>
            </a:r>
          </a:p>
          <a:p>
            <a:pPr lvl="1">
              <a:lnSpc>
                <a:spcPct val="90000"/>
              </a:lnSpc>
            </a:pPr>
            <a:r>
              <a:rPr lang="en-US" sz="2800" dirty="0" smtClean="0"/>
              <a:t>Even low levels of constant stress can worsen moods</a:t>
            </a:r>
          </a:p>
          <a:p>
            <a:pPr>
              <a:lnSpc>
                <a:spcPct val="90000"/>
              </a:lnSpc>
            </a:pPr>
            <a:r>
              <a:rPr lang="en-US" sz="2800" b="0" dirty="0" smtClean="0"/>
              <a:t>Social Activities</a:t>
            </a:r>
          </a:p>
          <a:p>
            <a:pPr lvl="1">
              <a:lnSpc>
                <a:spcPct val="90000"/>
              </a:lnSpc>
            </a:pPr>
            <a:r>
              <a:rPr lang="en-US" sz="2800" dirty="0" smtClean="0"/>
              <a:t>Physical, informal, and dining activities increase positive moods</a:t>
            </a:r>
            <a:endParaRPr lang="en-US" sz="2800" dirty="0"/>
          </a:p>
        </p:txBody>
      </p:sp>
      <p:sp>
        <p:nvSpPr>
          <p:cNvPr id="8" name="Title 7"/>
          <p:cNvSpPr>
            <a:spLocks noGrp="1"/>
          </p:cNvSpPr>
          <p:nvPr>
            <p:ph type="title"/>
          </p:nvPr>
        </p:nvSpPr>
        <p:spPr>
          <a:xfrm>
            <a:off x="2256443" y="274638"/>
            <a:ext cx="6430356" cy="1143000"/>
          </a:xfrm>
        </p:spPr>
        <p:txBody>
          <a:bodyPr>
            <a:normAutofit fontScale="90000"/>
          </a:bodyPr>
          <a:lstStyle/>
          <a:p>
            <a:pPr algn="r"/>
            <a:r>
              <a:rPr lang="en-US" sz="4000" dirty="0" smtClean="0"/>
              <a:t>Identify the Sources of </a:t>
            </a:r>
            <a:br>
              <a:rPr lang="en-US" sz="4000" dirty="0" smtClean="0"/>
            </a:br>
            <a:r>
              <a:rPr lang="en-US" sz="4000" dirty="0" smtClean="0"/>
              <a:t>Emotions and Moods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13</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14" name="Content Placeholder 13"/>
          <p:cNvSpPr>
            <a:spLocks noGrp="1"/>
          </p:cNvSpPr>
          <p:nvPr>
            <p:ph idx="1"/>
          </p:nvPr>
        </p:nvSpPr>
        <p:spPr>
          <a:xfrm>
            <a:off x="528552" y="1877580"/>
            <a:ext cx="8229600" cy="4478770"/>
          </a:xfrm>
        </p:spPr>
        <p:txBody>
          <a:bodyPr>
            <a:normAutofit/>
          </a:bodyPr>
          <a:lstStyle/>
          <a:p>
            <a:r>
              <a:rPr lang="en-US" sz="2800" b="0" dirty="0" smtClean="0"/>
              <a:t>Sleep </a:t>
            </a:r>
          </a:p>
          <a:p>
            <a:pPr lvl="1"/>
            <a:r>
              <a:rPr lang="en-US" sz="2800" dirty="0" smtClean="0"/>
              <a:t>Poor sleep quality increases negative affect</a:t>
            </a:r>
          </a:p>
          <a:p>
            <a:r>
              <a:rPr lang="en-US" sz="2800" b="0" dirty="0" smtClean="0"/>
              <a:t>Exercise</a:t>
            </a:r>
          </a:p>
          <a:p>
            <a:pPr marL="692150" lvl="2" indent="-342900">
              <a:spcBef>
                <a:spcPts val="2000"/>
              </a:spcBef>
            </a:pPr>
            <a:r>
              <a:rPr lang="en-US" sz="2800" dirty="0" smtClean="0"/>
              <a:t>Does somewhat improve mood, especially for depressed people</a:t>
            </a:r>
          </a:p>
          <a:p>
            <a:endParaRPr lang="en-US" b="0" dirty="0" smtClean="0"/>
          </a:p>
        </p:txBody>
      </p:sp>
      <p:sp>
        <p:nvSpPr>
          <p:cNvPr id="8" name="Title 7"/>
          <p:cNvSpPr>
            <a:spLocks noGrp="1"/>
          </p:cNvSpPr>
          <p:nvPr>
            <p:ph type="title"/>
          </p:nvPr>
        </p:nvSpPr>
        <p:spPr>
          <a:xfrm>
            <a:off x="2256443" y="274638"/>
            <a:ext cx="6430356" cy="1143000"/>
          </a:xfrm>
        </p:spPr>
        <p:txBody>
          <a:bodyPr>
            <a:normAutofit fontScale="90000"/>
          </a:bodyPr>
          <a:lstStyle/>
          <a:p>
            <a:pPr algn="r"/>
            <a:r>
              <a:rPr lang="en-US" sz="4000" dirty="0" smtClean="0"/>
              <a:t>Identify the Sources of </a:t>
            </a:r>
            <a:br>
              <a:rPr lang="en-US" sz="4000" dirty="0" smtClean="0"/>
            </a:br>
            <a:r>
              <a:rPr lang="en-US" sz="4000" dirty="0" smtClean="0"/>
              <a:t>Emotions and Moods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14</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14" name="Content Placeholder 13"/>
          <p:cNvSpPr>
            <a:spLocks noGrp="1"/>
          </p:cNvSpPr>
          <p:nvPr>
            <p:ph idx="1"/>
          </p:nvPr>
        </p:nvSpPr>
        <p:spPr>
          <a:xfrm>
            <a:off x="528552" y="1877580"/>
            <a:ext cx="8229600" cy="4478770"/>
          </a:xfrm>
        </p:spPr>
        <p:txBody>
          <a:bodyPr>
            <a:normAutofit/>
          </a:bodyPr>
          <a:lstStyle/>
          <a:p>
            <a:r>
              <a:rPr lang="en-US" sz="2800" b="0" dirty="0" smtClean="0"/>
              <a:t>Age</a:t>
            </a:r>
          </a:p>
          <a:p>
            <a:pPr lvl="1"/>
            <a:r>
              <a:rPr lang="en-US" sz="2800" dirty="0" smtClean="0"/>
              <a:t>Older folks experience fewer negative emotions</a:t>
            </a:r>
          </a:p>
          <a:p>
            <a:r>
              <a:rPr lang="en-US" sz="2800" b="0" dirty="0" smtClean="0"/>
              <a:t>Sex</a:t>
            </a:r>
          </a:p>
          <a:p>
            <a:pPr lvl="1"/>
            <a:r>
              <a:rPr lang="en-US" sz="2800" dirty="0" smtClean="0"/>
              <a:t>Women tend to be more emotionally expressive, feel emotions more intensely, have longer-lasting moods, and express emotions more frequently than do men</a:t>
            </a:r>
          </a:p>
          <a:p>
            <a:pPr lvl="1"/>
            <a:r>
              <a:rPr lang="en-US" sz="2800" dirty="0" smtClean="0"/>
              <a:t>Due more to socialization than to biology </a:t>
            </a:r>
            <a:endParaRPr lang="en-US" sz="2800" dirty="0"/>
          </a:p>
        </p:txBody>
      </p:sp>
      <p:sp>
        <p:nvSpPr>
          <p:cNvPr id="8" name="Title 7"/>
          <p:cNvSpPr>
            <a:spLocks noGrp="1"/>
          </p:cNvSpPr>
          <p:nvPr>
            <p:ph type="title"/>
          </p:nvPr>
        </p:nvSpPr>
        <p:spPr>
          <a:xfrm>
            <a:off x="2256443" y="274638"/>
            <a:ext cx="6430356" cy="1143000"/>
          </a:xfrm>
        </p:spPr>
        <p:txBody>
          <a:bodyPr>
            <a:normAutofit fontScale="90000"/>
          </a:bodyPr>
          <a:lstStyle/>
          <a:p>
            <a:pPr algn="r"/>
            <a:r>
              <a:rPr lang="en-US" sz="4000" dirty="0" smtClean="0"/>
              <a:t>Identify the Sources of </a:t>
            </a:r>
            <a:br>
              <a:rPr lang="en-US" sz="4000" dirty="0" smtClean="0"/>
            </a:br>
            <a:r>
              <a:rPr lang="en-US" sz="4000" dirty="0" smtClean="0"/>
              <a:t>Emotions and Moods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15</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4</a:t>
            </a:r>
            <a:endParaRPr lang="en-US" sz="3600" i="1" dirty="0">
              <a:latin typeface="Arial Narrow"/>
              <a:cs typeface="Arial Narrow"/>
            </a:endParaRPr>
          </a:p>
        </p:txBody>
      </p:sp>
      <p:sp>
        <p:nvSpPr>
          <p:cNvPr id="14" name="Content Placeholder 13"/>
          <p:cNvSpPr>
            <a:spLocks noGrp="1"/>
          </p:cNvSpPr>
          <p:nvPr>
            <p:ph idx="1"/>
          </p:nvPr>
        </p:nvSpPr>
        <p:spPr>
          <a:xfrm>
            <a:off x="528552" y="1877580"/>
            <a:ext cx="8229600" cy="4478770"/>
          </a:xfrm>
        </p:spPr>
        <p:txBody>
          <a:bodyPr>
            <a:normAutofit/>
          </a:bodyPr>
          <a:lstStyle/>
          <a:p>
            <a:pPr marL="223838" indent="0">
              <a:lnSpc>
                <a:spcPct val="90000"/>
              </a:lnSpc>
              <a:buNone/>
            </a:pPr>
            <a:r>
              <a:rPr lang="en-US" sz="2800" b="0" i="1" dirty="0" smtClean="0"/>
              <a:t>Emotional Labor-An employee’s expression of organizationally desired emotions during interpersonal transactions at work.</a:t>
            </a:r>
          </a:p>
          <a:p>
            <a:pPr marL="223838" indent="0">
              <a:lnSpc>
                <a:spcPct val="90000"/>
              </a:lnSpc>
            </a:pPr>
            <a:r>
              <a:rPr lang="en-US" sz="2800" dirty="0" smtClean="0"/>
              <a:t>Emotional Dissonance:</a:t>
            </a:r>
          </a:p>
          <a:p>
            <a:pPr lvl="1">
              <a:lnSpc>
                <a:spcPct val="90000"/>
              </a:lnSpc>
            </a:pPr>
            <a:r>
              <a:rPr lang="en-US" sz="2800" dirty="0" smtClean="0"/>
              <a:t>Employees have to project one emotion while simultaneously feeling another</a:t>
            </a:r>
          </a:p>
          <a:p>
            <a:pPr lvl="1">
              <a:lnSpc>
                <a:spcPct val="90000"/>
              </a:lnSpc>
            </a:pPr>
            <a:r>
              <a:rPr lang="en-US" sz="2800" dirty="0" smtClean="0"/>
              <a:t>Can be very damaging and lead to burnout</a:t>
            </a:r>
          </a:p>
        </p:txBody>
      </p:sp>
      <p:sp>
        <p:nvSpPr>
          <p:cNvPr id="8" name="Title 7"/>
          <p:cNvSpPr>
            <a:spLocks noGrp="1"/>
          </p:cNvSpPr>
          <p:nvPr>
            <p:ph type="title"/>
          </p:nvPr>
        </p:nvSpPr>
        <p:spPr>
          <a:xfrm>
            <a:off x="2256443" y="274638"/>
            <a:ext cx="6430356" cy="1143000"/>
          </a:xfrm>
        </p:spPr>
        <p:txBody>
          <a:bodyPr>
            <a:noAutofit/>
          </a:bodyPr>
          <a:lstStyle/>
          <a:p>
            <a:pPr algn="r"/>
            <a:r>
              <a:rPr lang="en-US" sz="3600" dirty="0" smtClean="0"/>
              <a:t>Show the Impact Emotional Labor Has on Employees</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16</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4</a:t>
            </a:r>
            <a:endParaRPr lang="en-US" sz="3600" i="1" dirty="0">
              <a:latin typeface="Arial Narrow"/>
              <a:cs typeface="Arial Narrow"/>
            </a:endParaRPr>
          </a:p>
        </p:txBody>
      </p:sp>
      <p:sp>
        <p:nvSpPr>
          <p:cNvPr id="14" name="Content Placeholder 13"/>
          <p:cNvSpPr>
            <a:spLocks noGrp="1"/>
          </p:cNvSpPr>
          <p:nvPr>
            <p:ph idx="1"/>
          </p:nvPr>
        </p:nvSpPr>
        <p:spPr>
          <a:xfrm>
            <a:off x="528552" y="1877580"/>
            <a:ext cx="8229600" cy="4478770"/>
          </a:xfrm>
        </p:spPr>
        <p:txBody>
          <a:bodyPr>
            <a:normAutofit/>
          </a:bodyPr>
          <a:lstStyle/>
          <a:p>
            <a:pPr marL="223838" indent="0">
              <a:lnSpc>
                <a:spcPct val="90000"/>
              </a:lnSpc>
            </a:pPr>
            <a:r>
              <a:rPr lang="en-US" sz="2800" dirty="0" smtClean="0"/>
              <a:t>Types of Emotions:</a:t>
            </a:r>
          </a:p>
          <a:p>
            <a:pPr lvl="1">
              <a:lnSpc>
                <a:spcPct val="90000"/>
              </a:lnSpc>
            </a:pPr>
            <a:r>
              <a:rPr lang="en-US" sz="2800" dirty="0" smtClean="0"/>
              <a:t>Felt: the individual’s actual emotions</a:t>
            </a:r>
          </a:p>
          <a:p>
            <a:pPr lvl="1">
              <a:lnSpc>
                <a:spcPct val="90000"/>
              </a:lnSpc>
            </a:pPr>
            <a:r>
              <a:rPr lang="en-US" sz="2800" dirty="0" smtClean="0"/>
              <a:t>Displayed: required or appropriate emotions</a:t>
            </a:r>
          </a:p>
          <a:p>
            <a:pPr lvl="2">
              <a:lnSpc>
                <a:spcPct val="90000"/>
              </a:lnSpc>
            </a:pPr>
            <a:r>
              <a:rPr lang="en-US" sz="2800" u="sng" dirty="0" smtClean="0"/>
              <a:t>Surface Acting</a:t>
            </a:r>
            <a:r>
              <a:rPr lang="en-US" sz="2800" dirty="0" smtClean="0"/>
              <a:t>: displaying appropriately but not feeling those emotions internally </a:t>
            </a:r>
          </a:p>
          <a:p>
            <a:pPr lvl="2">
              <a:lnSpc>
                <a:spcPct val="90000"/>
              </a:lnSpc>
            </a:pPr>
            <a:r>
              <a:rPr lang="en-US" sz="2800" u="sng" dirty="0" smtClean="0"/>
              <a:t>Deep Acting</a:t>
            </a:r>
            <a:r>
              <a:rPr lang="en-US" sz="2800" dirty="0" smtClean="0"/>
              <a:t>: changing internal feelings to match display rules - very stressful</a:t>
            </a:r>
            <a:endParaRPr lang="en-US" sz="2800" dirty="0"/>
          </a:p>
        </p:txBody>
      </p:sp>
      <p:sp>
        <p:nvSpPr>
          <p:cNvPr id="8" name="Title 7"/>
          <p:cNvSpPr>
            <a:spLocks noGrp="1"/>
          </p:cNvSpPr>
          <p:nvPr>
            <p:ph type="title"/>
          </p:nvPr>
        </p:nvSpPr>
        <p:spPr>
          <a:xfrm>
            <a:off x="2256443" y="274638"/>
            <a:ext cx="6430356" cy="1143000"/>
          </a:xfrm>
        </p:spPr>
        <p:txBody>
          <a:bodyPr>
            <a:noAutofit/>
          </a:bodyPr>
          <a:lstStyle/>
          <a:p>
            <a:pPr algn="r"/>
            <a:r>
              <a:rPr lang="en-US" sz="3600" dirty="0" smtClean="0"/>
              <a:t>Show the Impact Emotional Labor Has on Employees</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17</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5</a:t>
            </a:r>
            <a:endParaRPr lang="en-US" sz="3600" i="1" dirty="0">
              <a:latin typeface="Arial Narrow"/>
              <a:cs typeface="Arial Narrow"/>
            </a:endParaRPr>
          </a:p>
        </p:txBody>
      </p:sp>
      <p:sp>
        <p:nvSpPr>
          <p:cNvPr id="8" name="Title 7"/>
          <p:cNvSpPr>
            <a:spLocks noGrp="1"/>
          </p:cNvSpPr>
          <p:nvPr>
            <p:ph type="title"/>
          </p:nvPr>
        </p:nvSpPr>
        <p:spPr>
          <a:xfrm>
            <a:off x="2256443" y="274638"/>
            <a:ext cx="6430356" cy="1143000"/>
          </a:xfrm>
        </p:spPr>
        <p:txBody>
          <a:bodyPr>
            <a:noAutofit/>
          </a:bodyPr>
          <a:lstStyle/>
          <a:p>
            <a:pPr algn="r"/>
            <a:r>
              <a:rPr lang="en-US" sz="3600" dirty="0" smtClean="0"/>
              <a:t>Describe Affective Events Theory and Identify Its Applications</a:t>
            </a:r>
          </a:p>
        </p:txBody>
      </p:sp>
      <p:sp>
        <p:nvSpPr>
          <p:cNvPr id="10" name="TextBox 9"/>
          <p:cNvSpPr txBox="1"/>
          <p:nvPr/>
        </p:nvSpPr>
        <p:spPr>
          <a:xfrm>
            <a:off x="3567072" y="3769282"/>
            <a:ext cx="1810559" cy="369332"/>
          </a:xfrm>
          <a:prstGeom prst="rect">
            <a:avLst/>
          </a:prstGeom>
          <a:noFill/>
        </p:spPr>
        <p:txBody>
          <a:bodyPr wrap="square" rtlCol="0">
            <a:spAutoFit/>
          </a:bodyPr>
          <a:lstStyle/>
          <a:p>
            <a:r>
              <a:rPr lang="en-US" dirty="0" smtClean="0"/>
              <a:t>Insert Exhibit 4-5</a:t>
            </a:r>
            <a:endParaRPr lang="en-US" dirty="0"/>
          </a:p>
        </p:txBody>
      </p:sp>
      <p:pic>
        <p:nvPicPr>
          <p:cNvPr id="2" name="Picture 1"/>
          <p:cNvPicPr>
            <a:picLocks noChangeAspect="1"/>
          </p:cNvPicPr>
          <p:nvPr/>
        </p:nvPicPr>
        <p:blipFill>
          <a:blip r:embed="rId3"/>
          <a:stretch>
            <a:fillRect/>
          </a:stretch>
        </p:blipFill>
        <p:spPr>
          <a:xfrm>
            <a:off x="1354487" y="1876778"/>
            <a:ext cx="6435026" cy="453092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algn="r"/>
            <a:r>
              <a:rPr lang="en-US" sz="3600" dirty="0" smtClean="0"/>
              <a:t>Describe Affective Events Theory </a:t>
            </a:r>
            <a:br>
              <a:rPr lang="en-US" sz="3600" dirty="0" smtClean="0"/>
            </a:br>
            <a:r>
              <a:rPr lang="en-US" sz="3600" dirty="0" smtClean="0"/>
              <a:t>and Identify Its Applications</a:t>
            </a:r>
          </a:p>
        </p:txBody>
      </p:sp>
      <p:sp>
        <p:nvSpPr>
          <p:cNvPr id="19" name="Content Placeholder 18"/>
          <p:cNvSpPr>
            <a:spLocks noGrp="1"/>
          </p:cNvSpPr>
          <p:nvPr>
            <p:ph idx="1"/>
          </p:nvPr>
        </p:nvSpPr>
        <p:spPr>
          <a:xfrm>
            <a:off x="288145" y="1671052"/>
            <a:ext cx="8855855" cy="4685297"/>
          </a:xfrm>
        </p:spPr>
        <p:txBody>
          <a:bodyPr>
            <a:noAutofit/>
          </a:bodyPr>
          <a:lstStyle/>
          <a:p>
            <a:pPr marL="457200" indent="-457200">
              <a:lnSpc>
                <a:spcPct val="90000"/>
              </a:lnSpc>
              <a:spcBef>
                <a:spcPct val="40000"/>
              </a:spcBef>
              <a:buClr>
                <a:srgbClr val="CC6600"/>
              </a:buClr>
            </a:pPr>
            <a:r>
              <a:rPr lang="en-US" sz="2800" b="0" dirty="0" smtClean="0"/>
              <a:t>An emotional episode is actually the result of a series of emotional experiences triggered by a single event</a:t>
            </a:r>
          </a:p>
          <a:p>
            <a:pPr marL="457200" indent="-457200">
              <a:lnSpc>
                <a:spcPct val="90000"/>
              </a:lnSpc>
              <a:spcBef>
                <a:spcPct val="40000"/>
              </a:spcBef>
              <a:buClr>
                <a:srgbClr val="CC6600"/>
              </a:buClr>
            </a:pPr>
            <a:r>
              <a:rPr lang="en-US" sz="2800" b="0" dirty="0" smtClean="0"/>
              <a:t>Current and past emotions affect job satisfaction</a:t>
            </a:r>
          </a:p>
          <a:p>
            <a:pPr marL="457200" indent="-457200">
              <a:lnSpc>
                <a:spcPct val="90000"/>
              </a:lnSpc>
              <a:spcBef>
                <a:spcPct val="40000"/>
              </a:spcBef>
              <a:buClr>
                <a:srgbClr val="CC6600"/>
              </a:buClr>
            </a:pPr>
            <a:r>
              <a:rPr lang="en-US" sz="2800" b="0" dirty="0" smtClean="0"/>
              <a:t>Emotional fluctuations over time create variations in job performance</a:t>
            </a:r>
          </a:p>
          <a:p>
            <a:pPr marL="457200" indent="-457200">
              <a:lnSpc>
                <a:spcPct val="90000"/>
              </a:lnSpc>
              <a:spcBef>
                <a:spcPct val="40000"/>
              </a:spcBef>
              <a:buClr>
                <a:srgbClr val="CC6600"/>
              </a:buClr>
            </a:pPr>
            <a:r>
              <a:rPr lang="en-US" sz="2800" b="0" dirty="0" smtClean="0"/>
              <a:t>Emotion-driven behaviors are typically brief and variable </a:t>
            </a:r>
          </a:p>
          <a:p>
            <a:pPr marL="457200" indent="-457200">
              <a:lnSpc>
                <a:spcPct val="90000"/>
              </a:lnSpc>
              <a:spcBef>
                <a:spcPct val="40000"/>
              </a:spcBef>
              <a:buClr>
                <a:srgbClr val="CC6600"/>
              </a:buClr>
            </a:pPr>
            <a:r>
              <a:rPr lang="en-US" sz="2800" b="0" dirty="0" smtClean="0"/>
              <a:t>Both negative and positive emotions can distract workers and reduce job performance</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18</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5</a:t>
            </a:r>
            <a:endParaRPr lang="en-US" sz="3600" i="1" dirty="0">
              <a:latin typeface="Arial Narrow"/>
              <a:cs typeface="Arial Narrow"/>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algn="r"/>
            <a:r>
              <a:rPr lang="en-US" sz="3600" dirty="0" smtClean="0"/>
              <a:t>Describe Affective Events Theory </a:t>
            </a:r>
            <a:br>
              <a:rPr lang="en-US" sz="3600" dirty="0" smtClean="0"/>
            </a:br>
            <a:r>
              <a:rPr lang="en-US" sz="3600" dirty="0" smtClean="0"/>
              <a:t>and Identify Its Applications</a:t>
            </a:r>
          </a:p>
        </p:txBody>
      </p:sp>
      <p:sp>
        <p:nvSpPr>
          <p:cNvPr id="19" name="Content Placeholder 18"/>
          <p:cNvSpPr>
            <a:spLocks noGrp="1"/>
          </p:cNvSpPr>
          <p:nvPr>
            <p:ph idx="1"/>
          </p:nvPr>
        </p:nvSpPr>
        <p:spPr/>
        <p:txBody>
          <a:bodyPr>
            <a:noAutofit/>
          </a:bodyPr>
          <a:lstStyle/>
          <a:p>
            <a:pPr marL="457200" indent="-457200"/>
            <a:r>
              <a:rPr lang="en-US" sz="3200" i="1" dirty="0" smtClean="0"/>
              <a:t>Emotions provide valuable insights about behavior</a:t>
            </a:r>
          </a:p>
          <a:p>
            <a:pPr marL="457200" indent="-457200"/>
            <a:r>
              <a:rPr lang="en-US" sz="3200" i="1" dirty="0" smtClean="0"/>
              <a:t>Emotions, and the minor events that cause them, should not be ignored at work; they accumulate</a:t>
            </a:r>
            <a:endParaRPr lang="en-US" sz="3200" i="1"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19</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5</a:t>
            </a:r>
            <a:endParaRPr lang="en-US" sz="3600" i="1" dirty="0">
              <a:latin typeface="Arial Narrow"/>
              <a:cs typeface="Arial Narrow"/>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dirty="0" smtClean="0"/>
              <a:t>Chapter 4 Learning Objectives</a:t>
            </a:r>
            <a:endParaRPr lang="en-US" sz="3600" dirty="0"/>
          </a:p>
        </p:txBody>
      </p:sp>
      <p:sp>
        <p:nvSpPr>
          <p:cNvPr id="3" name="Content Placeholder 2"/>
          <p:cNvSpPr>
            <a:spLocks noGrp="1"/>
          </p:cNvSpPr>
          <p:nvPr>
            <p:ph idx="1"/>
          </p:nvPr>
        </p:nvSpPr>
        <p:spPr>
          <a:xfrm>
            <a:off x="185520" y="1712269"/>
            <a:ext cx="8958480" cy="4644081"/>
          </a:xfrm>
        </p:spPr>
        <p:txBody>
          <a:bodyPr>
            <a:normAutofit fontScale="70000" lnSpcReduction="20000"/>
          </a:bodyPr>
          <a:lstStyle/>
          <a:p>
            <a:pPr>
              <a:buNone/>
            </a:pPr>
            <a:r>
              <a:rPr lang="en-US" sz="2857" dirty="0" smtClean="0"/>
              <a:t>After studying this chapter you should be able to:</a:t>
            </a:r>
          </a:p>
          <a:p>
            <a:r>
              <a:rPr lang="en-US" dirty="0" smtClean="0"/>
              <a:t>Differentiate emotions from moods and list the basic emotions and moods.</a:t>
            </a:r>
          </a:p>
          <a:p>
            <a:r>
              <a:rPr lang="en-US" dirty="0" smtClean="0"/>
              <a:t>Discuss whether emotions are rational and what functions they serve.</a:t>
            </a:r>
          </a:p>
          <a:p>
            <a:r>
              <a:rPr lang="en-US" dirty="0" smtClean="0"/>
              <a:t>Identify the sources of emotions and moods.</a:t>
            </a:r>
          </a:p>
          <a:p>
            <a:r>
              <a:rPr lang="en-US" dirty="0" smtClean="0"/>
              <a:t>Show the impact emotional labor has on employees.</a:t>
            </a:r>
          </a:p>
          <a:p>
            <a:r>
              <a:rPr lang="en-US" dirty="0" smtClean="0"/>
              <a:t>Describe affective events theory and identify its applications.</a:t>
            </a:r>
          </a:p>
          <a:p>
            <a:r>
              <a:rPr lang="en-US" dirty="0" smtClean="0"/>
              <a:t>Contrast the evidence for and against the existence of emotional intelligence.</a:t>
            </a:r>
          </a:p>
          <a:p>
            <a:pPr hangingPunct="0"/>
            <a:r>
              <a:rPr lang="en-US" dirty="0" smtClean="0"/>
              <a:t>Be able to identify strategies for emotion regulation and their likely effects.</a:t>
            </a:r>
          </a:p>
          <a:p>
            <a:pPr hangingPunct="0"/>
            <a:r>
              <a:rPr lang="en-US" dirty="0" smtClean="0"/>
              <a:t>Apply concepts about emotions and moods to specific OB issues.</a:t>
            </a:r>
          </a:p>
          <a:p>
            <a:pPr marL="514350" lvl="0" indent="-514350">
              <a:buFont typeface="+mj-lt"/>
              <a:buAutoNum type="arabicPeriod"/>
            </a:pPr>
            <a:endParaRPr lang="en-US" sz="2800" dirty="0" smtClean="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74836" y="192652"/>
            <a:ext cx="8229600" cy="1143000"/>
          </a:xfrm>
        </p:spPr>
        <p:txBody>
          <a:bodyPr>
            <a:noAutofit/>
          </a:bodyPr>
          <a:lstStyle/>
          <a:p>
            <a:pPr algn="r"/>
            <a:r>
              <a:rPr lang="en-US" sz="3600" dirty="0" smtClean="0"/>
              <a:t>Contrast the Evidence </a:t>
            </a:r>
            <a:br>
              <a:rPr lang="en-US" sz="3600" dirty="0" smtClean="0"/>
            </a:br>
            <a:r>
              <a:rPr lang="en-US" sz="3600" dirty="0" smtClean="0"/>
              <a:t>For and Against the Existence </a:t>
            </a:r>
            <a:br>
              <a:rPr lang="en-US" sz="3600" dirty="0" smtClean="0"/>
            </a:br>
            <a:r>
              <a:rPr lang="en-US" sz="3600" dirty="0" smtClean="0"/>
              <a:t>of Emotional Intelligence</a:t>
            </a:r>
          </a:p>
        </p:txBody>
      </p:sp>
      <p:sp>
        <p:nvSpPr>
          <p:cNvPr id="19" name="Content Placeholder 18"/>
          <p:cNvSpPr>
            <a:spLocks noGrp="1"/>
          </p:cNvSpPr>
          <p:nvPr>
            <p:ph idx="1"/>
          </p:nvPr>
        </p:nvSpPr>
        <p:spPr/>
        <p:txBody>
          <a:bodyPr>
            <a:noAutofit/>
          </a:bodyPr>
          <a:lstStyle/>
          <a:p>
            <a:r>
              <a:rPr lang="en-US" sz="2800" dirty="0" smtClean="0"/>
              <a:t>Emotional Intelligence is a person’s ability to:</a:t>
            </a:r>
          </a:p>
          <a:p>
            <a:pPr lvl="1"/>
            <a:r>
              <a:rPr lang="en-US" sz="2800" dirty="0" smtClean="0"/>
              <a:t>Be self-aware</a:t>
            </a:r>
          </a:p>
          <a:p>
            <a:pPr lvl="2"/>
            <a:r>
              <a:rPr lang="en-US" sz="2800" dirty="0" smtClean="0"/>
              <a:t>Recognizing own emotions when experienced</a:t>
            </a:r>
          </a:p>
          <a:p>
            <a:pPr lvl="1"/>
            <a:r>
              <a:rPr lang="en-US" sz="2800" dirty="0" smtClean="0"/>
              <a:t>Detect emotions in others</a:t>
            </a:r>
          </a:p>
          <a:p>
            <a:pPr lvl="1"/>
            <a:r>
              <a:rPr lang="en-US" sz="2800" dirty="0" smtClean="0"/>
              <a:t>Manage emotional cues and information</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20</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6</a:t>
            </a:r>
            <a:endParaRPr lang="en-US" sz="3600" i="1" dirty="0">
              <a:latin typeface="Arial Narrow"/>
              <a:cs typeface="Arial Narrow"/>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74836" y="192652"/>
            <a:ext cx="8229600" cy="1143000"/>
          </a:xfrm>
        </p:spPr>
        <p:txBody>
          <a:bodyPr>
            <a:noAutofit/>
          </a:bodyPr>
          <a:lstStyle/>
          <a:p>
            <a:pPr algn="r"/>
            <a:r>
              <a:rPr lang="en-US" sz="3600" dirty="0" smtClean="0"/>
              <a:t>Contrast the Evidence </a:t>
            </a:r>
            <a:br>
              <a:rPr lang="en-US" sz="3600" dirty="0" smtClean="0"/>
            </a:br>
            <a:r>
              <a:rPr lang="en-US" sz="3600" dirty="0" smtClean="0"/>
              <a:t>For and Against the Existence </a:t>
            </a:r>
            <a:br>
              <a:rPr lang="en-US" sz="3600" dirty="0" smtClean="0"/>
            </a:br>
            <a:r>
              <a:rPr lang="en-US" sz="3600" dirty="0" smtClean="0"/>
              <a:t>of Emotional Intelligence</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21</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6</a:t>
            </a:r>
            <a:endParaRPr lang="en-US" sz="3600" i="1" dirty="0">
              <a:latin typeface="Arial Narrow"/>
              <a:cs typeface="Arial Narrow"/>
            </a:endParaRPr>
          </a:p>
        </p:txBody>
      </p:sp>
      <p:sp>
        <p:nvSpPr>
          <p:cNvPr id="10" name="TextBox 9"/>
          <p:cNvSpPr txBox="1"/>
          <p:nvPr/>
        </p:nvSpPr>
        <p:spPr>
          <a:xfrm>
            <a:off x="3511798" y="3324141"/>
            <a:ext cx="2657132" cy="369332"/>
          </a:xfrm>
          <a:prstGeom prst="rect">
            <a:avLst/>
          </a:prstGeom>
          <a:noFill/>
        </p:spPr>
        <p:txBody>
          <a:bodyPr wrap="square" rtlCol="0">
            <a:spAutoFit/>
          </a:bodyPr>
          <a:lstStyle/>
          <a:p>
            <a:pPr algn="ctr"/>
            <a:r>
              <a:rPr lang="en-US" dirty="0" smtClean="0"/>
              <a:t>Insert Exhibit 4-6</a:t>
            </a:r>
            <a:endParaRPr lang="en-US" dirty="0"/>
          </a:p>
        </p:txBody>
      </p:sp>
      <p:pic>
        <p:nvPicPr>
          <p:cNvPr id="2" name="Picture 1"/>
          <p:cNvPicPr>
            <a:picLocks noChangeAspect="1"/>
          </p:cNvPicPr>
          <p:nvPr/>
        </p:nvPicPr>
        <p:blipFill>
          <a:blip r:embed="rId3"/>
          <a:stretch>
            <a:fillRect/>
          </a:stretch>
        </p:blipFill>
        <p:spPr>
          <a:xfrm>
            <a:off x="869449" y="1854200"/>
            <a:ext cx="7405102" cy="399231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74836" y="192652"/>
            <a:ext cx="8229600" cy="1143000"/>
          </a:xfrm>
        </p:spPr>
        <p:txBody>
          <a:bodyPr>
            <a:noAutofit/>
          </a:bodyPr>
          <a:lstStyle/>
          <a:p>
            <a:pPr algn="r"/>
            <a:r>
              <a:rPr lang="en-US" sz="3600" dirty="0" smtClean="0"/>
              <a:t>Apply Concepts About Emotions </a:t>
            </a:r>
            <a:br>
              <a:rPr lang="en-US" sz="3600" dirty="0" smtClean="0"/>
            </a:br>
            <a:r>
              <a:rPr lang="en-US" sz="3600" dirty="0" smtClean="0"/>
              <a:t>and Moods to Specific OB Issue</a:t>
            </a:r>
          </a:p>
        </p:txBody>
      </p:sp>
      <p:sp>
        <p:nvSpPr>
          <p:cNvPr id="19" name="Content Placeholder 18"/>
          <p:cNvSpPr>
            <a:spLocks noGrp="1"/>
          </p:cNvSpPr>
          <p:nvPr>
            <p:ph idx="1"/>
          </p:nvPr>
        </p:nvSpPr>
        <p:spPr/>
        <p:txBody>
          <a:bodyPr wrap="none">
            <a:noAutofit/>
          </a:bodyPr>
          <a:lstStyle/>
          <a:p>
            <a:pPr>
              <a:lnSpc>
                <a:spcPct val="90000"/>
              </a:lnSpc>
            </a:pPr>
            <a:r>
              <a:rPr lang="en-US" sz="2800" dirty="0" smtClean="0"/>
              <a:t>Motivation</a:t>
            </a:r>
          </a:p>
          <a:p>
            <a:pPr lvl="1">
              <a:lnSpc>
                <a:spcPct val="90000"/>
              </a:lnSpc>
            </a:pPr>
            <a:r>
              <a:rPr lang="en-US" sz="2800" dirty="0" smtClean="0"/>
              <a:t>Positive mood affects expectations of </a:t>
            </a:r>
          </a:p>
          <a:p>
            <a:pPr lvl="2">
              <a:lnSpc>
                <a:spcPct val="90000"/>
              </a:lnSpc>
              <a:buNone/>
            </a:pPr>
            <a:r>
              <a:rPr lang="en-US" sz="2800" dirty="0" smtClean="0"/>
              <a:t>success; feedback amplifies this effect.</a:t>
            </a:r>
          </a:p>
          <a:p>
            <a:pPr>
              <a:lnSpc>
                <a:spcPct val="90000"/>
              </a:lnSpc>
            </a:pPr>
            <a:r>
              <a:rPr lang="en-US" sz="2800" dirty="0" smtClean="0"/>
              <a:t>Leadership</a:t>
            </a:r>
          </a:p>
          <a:p>
            <a:pPr lvl="1">
              <a:lnSpc>
                <a:spcPct val="90000"/>
              </a:lnSpc>
            </a:pPr>
            <a:r>
              <a:rPr lang="en-US" sz="2800" dirty="0" smtClean="0"/>
              <a:t>Emotions are important to acceptance of </a:t>
            </a:r>
            <a:br>
              <a:rPr lang="en-US" sz="2800" dirty="0" smtClean="0"/>
            </a:br>
            <a:r>
              <a:rPr lang="en-US" sz="2800" dirty="0" smtClean="0"/>
              <a:t>messages from organizational leaders.</a:t>
            </a:r>
            <a:endParaRPr lang="en-US" sz="28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22</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7</a:t>
            </a:r>
            <a:endParaRPr lang="en-US" sz="3600" i="1" dirty="0">
              <a:latin typeface="Arial Narrow"/>
              <a:cs typeface="Arial Narrow"/>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74836" y="192652"/>
            <a:ext cx="8229600" cy="1143000"/>
          </a:xfrm>
        </p:spPr>
        <p:txBody>
          <a:bodyPr>
            <a:noAutofit/>
          </a:bodyPr>
          <a:lstStyle/>
          <a:p>
            <a:pPr algn="r"/>
            <a:r>
              <a:rPr lang="en-US" sz="3600" dirty="0" smtClean="0"/>
              <a:t>Apply Concepts About Emotions </a:t>
            </a:r>
            <a:br>
              <a:rPr lang="en-US" sz="3600" dirty="0" smtClean="0"/>
            </a:br>
            <a:r>
              <a:rPr lang="en-US" sz="3600" dirty="0" smtClean="0"/>
              <a:t>and Moods to Specific OB Issue</a:t>
            </a:r>
          </a:p>
        </p:txBody>
      </p:sp>
      <p:sp>
        <p:nvSpPr>
          <p:cNvPr id="19" name="Content Placeholder 18"/>
          <p:cNvSpPr>
            <a:spLocks noGrp="1"/>
          </p:cNvSpPr>
          <p:nvPr>
            <p:ph idx="1"/>
          </p:nvPr>
        </p:nvSpPr>
        <p:spPr>
          <a:xfrm>
            <a:off x="457200" y="2057400"/>
            <a:ext cx="8229600" cy="4298949"/>
          </a:xfrm>
        </p:spPr>
        <p:txBody>
          <a:bodyPr wrap="none">
            <a:noAutofit/>
          </a:bodyPr>
          <a:lstStyle/>
          <a:p>
            <a:pPr>
              <a:lnSpc>
                <a:spcPct val="80000"/>
              </a:lnSpc>
            </a:pPr>
            <a:r>
              <a:rPr lang="en-US" sz="2800" dirty="0" smtClean="0"/>
              <a:t>Negotiation </a:t>
            </a:r>
          </a:p>
          <a:p>
            <a:pPr lvl="1">
              <a:lnSpc>
                <a:spcPct val="80000"/>
              </a:lnSpc>
            </a:pPr>
            <a:r>
              <a:rPr lang="en-US" sz="2400" dirty="0" smtClean="0"/>
              <a:t>Emotions, skillfully displayed, can </a:t>
            </a:r>
            <a:br>
              <a:rPr lang="en-US" sz="2400" dirty="0" smtClean="0"/>
            </a:br>
            <a:r>
              <a:rPr lang="en-US" sz="2400" dirty="0" smtClean="0"/>
              <a:t>affect negotiations</a:t>
            </a:r>
          </a:p>
          <a:p>
            <a:pPr>
              <a:lnSpc>
                <a:spcPct val="80000"/>
              </a:lnSpc>
            </a:pPr>
            <a:r>
              <a:rPr lang="en-US" sz="2800" dirty="0" smtClean="0"/>
              <a:t>Customer Services</a:t>
            </a:r>
          </a:p>
          <a:p>
            <a:pPr lvl="1">
              <a:lnSpc>
                <a:spcPct val="80000"/>
              </a:lnSpc>
            </a:pPr>
            <a:r>
              <a:rPr lang="en-US" sz="2400" dirty="0" smtClean="0"/>
              <a:t>Emotions affect service quality delivered to </a:t>
            </a:r>
            <a:br>
              <a:rPr lang="en-US" sz="2400" dirty="0" smtClean="0"/>
            </a:br>
            <a:r>
              <a:rPr lang="en-US" sz="2400" dirty="0" smtClean="0"/>
              <a:t>customers which affects customer relationships</a:t>
            </a:r>
          </a:p>
          <a:p>
            <a:pPr lvl="1">
              <a:lnSpc>
                <a:spcPct val="80000"/>
              </a:lnSpc>
            </a:pPr>
            <a:r>
              <a:rPr lang="en-US" sz="2400" i="1" dirty="0" smtClean="0"/>
              <a:t>Emotional Contagion</a:t>
            </a:r>
            <a:r>
              <a:rPr lang="en-US" sz="2400" dirty="0" smtClean="0"/>
              <a:t>: “catching” emotions </a:t>
            </a:r>
          </a:p>
          <a:p>
            <a:pPr>
              <a:lnSpc>
                <a:spcPct val="80000"/>
              </a:lnSpc>
            </a:pPr>
            <a:r>
              <a:rPr lang="en-US" sz="2800" dirty="0" smtClean="0"/>
              <a:t>Job Attitudes</a:t>
            </a:r>
          </a:p>
          <a:p>
            <a:pPr lvl="1">
              <a:lnSpc>
                <a:spcPct val="80000"/>
              </a:lnSpc>
            </a:pPr>
            <a:r>
              <a:rPr lang="en-US" sz="2400" dirty="0" smtClean="0"/>
              <a:t>Can carry over to home, but dissipate overnight</a:t>
            </a:r>
            <a:endParaRPr lang="en-US" sz="24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23</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7</a:t>
            </a:r>
            <a:endParaRPr lang="en-US" sz="3600" i="1" dirty="0">
              <a:latin typeface="Arial Narrow"/>
              <a:cs typeface="Arial Narrow"/>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74836" y="192652"/>
            <a:ext cx="8229600" cy="1143000"/>
          </a:xfrm>
        </p:spPr>
        <p:txBody>
          <a:bodyPr>
            <a:noAutofit/>
          </a:bodyPr>
          <a:lstStyle/>
          <a:p>
            <a:pPr algn="r"/>
            <a:r>
              <a:rPr lang="en-US" sz="3600" dirty="0" smtClean="0"/>
              <a:t>Apply Concepts About Emotions </a:t>
            </a:r>
            <a:br>
              <a:rPr lang="en-US" sz="3600" dirty="0" smtClean="0"/>
            </a:br>
            <a:r>
              <a:rPr lang="en-US" sz="3600" dirty="0" smtClean="0"/>
              <a:t>and Moods to Specific OB Issue</a:t>
            </a:r>
          </a:p>
        </p:txBody>
      </p:sp>
      <p:sp>
        <p:nvSpPr>
          <p:cNvPr id="19" name="Content Placeholder 18"/>
          <p:cNvSpPr>
            <a:spLocks noGrp="1"/>
          </p:cNvSpPr>
          <p:nvPr>
            <p:ph idx="1"/>
          </p:nvPr>
        </p:nvSpPr>
        <p:spPr>
          <a:xfrm>
            <a:off x="457200" y="2057400"/>
            <a:ext cx="8229600" cy="4298949"/>
          </a:xfrm>
        </p:spPr>
        <p:txBody>
          <a:bodyPr wrap="none">
            <a:noAutofit/>
          </a:bodyPr>
          <a:lstStyle/>
          <a:p>
            <a:pPr>
              <a:lnSpc>
                <a:spcPct val="80000"/>
              </a:lnSpc>
            </a:pPr>
            <a:r>
              <a:rPr lang="en-US" sz="2800" dirty="0" smtClean="0"/>
              <a:t>Deviant Workplace Behaviors</a:t>
            </a:r>
          </a:p>
          <a:p>
            <a:pPr lvl="1">
              <a:lnSpc>
                <a:spcPct val="80000"/>
              </a:lnSpc>
            </a:pPr>
            <a:r>
              <a:rPr lang="en-US" sz="2400" dirty="0" smtClean="0"/>
              <a:t>Negative emotions lead to </a:t>
            </a:r>
            <a:r>
              <a:rPr lang="en-US" sz="2400" i="1" dirty="0" smtClean="0"/>
              <a:t>employee deviance</a:t>
            </a:r>
            <a:r>
              <a:rPr lang="en-US" sz="2400" dirty="0" smtClean="0"/>
              <a:t>  </a:t>
            </a:r>
            <a:br>
              <a:rPr lang="en-US" sz="2400" dirty="0" smtClean="0"/>
            </a:br>
            <a:r>
              <a:rPr lang="en-US" sz="2400" dirty="0" smtClean="0"/>
              <a:t>(actions that violate norms and </a:t>
            </a:r>
            <a:br>
              <a:rPr lang="en-US" sz="2400" dirty="0" smtClean="0"/>
            </a:br>
            <a:r>
              <a:rPr lang="en-US" sz="2400" dirty="0" smtClean="0"/>
              <a:t>threaten the organization)</a:t>
            </a:r>
          </a:p>
          <a:p>
            <a:pPr>
              <a:lnSpc>
                <a:spcPct val="80000"/>
              </a:lnSpc>
            </a:pPr>
            <a:r>
              <a:rPr lang="en-US" sz="2800" dirty="0" smtClean="0"/>
              <a:t>Safety and Injury at Work</a:t>
            </a:r>
          </a:p>
          <a:p>
            <a:pPr lvl="1">
              <a:lnSpc>
                <a:spcPct val="80000"/>
              </a:lnSpc>
            </a:pPr>
            <a:r>
              <a:rPr lang="en-US" sz="2400" dirty="0" smtClean="0"/>
              <a:t>Don’t do dangerous work when in a bad mood</a:t>
            </a:r>
          </a:p>
          <a:p>
            <a:pPr>
              <a:lnSpc>
                <a:spcPct val="90000"/>
              </a:lnSpc>
            </a:pPr>
            <a:r>
              <a:rPr lang="en-US" sz="2800" dirty="0" smtClean="0"/>
              <a:t>Manager’s Influence</a:t>
            </a:r>
          </a:p>
          <a:p>
            <a:pPr lvl="1">
              <a:lnSpc>
                <a:spcPct val="90000"/>
              </a:lnSpc>
            </a:pPr>
            <a:r>
              <a:rPr lang="en-US" sz="2400" dirty="0" smtClean="0"/>
              <a:t>Leaders who are in a good mood, use humor, and </a:t>
            </a:r>
            <a:br>
              <a:rPr lang="en-US" sz="2400" dirty="0" smtClean="0"/>
            </a:br>
            <a:r>
              <a:rPr lang="en-US" sz="2400" dirty="0" smtClean="0"/>
              <a:t>praise employees increase positive moods</a:t>
            </a:r>
            <a:endParaRPr lang="en-US" sz="24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24</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7</a:t>
            </a:r>
            <a:endParaRPr lang="en-US" sz="3600" i="1" dirty="0">
              <a:latin typeface="Arial Narrow"/>
              <a:cs typeface="Arial Narrow"/>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74836" y="192652"/>
            <a:ext cx="8229600" cy="1143000"/>
          </a:xfrm>
        </p:spPr>
        <p:txBody>
          <a:bodyPr>
            <a:noAutofit/>
          </a:bodyPr>
          <a:lstStyle/>
          <a:p>
            <a:pPr algn="r"/>
            <a:r>
              <a:rPr lang="en-US" sz="3600" dirty="0" smtClean="0"/>
              <a:t>Managerial Implications</a:t>
            </a:r>
          </a:p>
        </p:txBody>
      </p:sp>
      <p:sp>
        <p:nvSpPr>
          <p:cNvPr id="19" name="Content Placeholder 18"/>
          <p:cNvSpPr>
            <a:spLocks noGrp="1"/>
          </p:cNvSpPr>
          <p:nvPr>
            <p:ph idx="1"/>
          </p:nvPr>
        </p:nvSpPr>
        <p:spPr>
          <a:xfrm>
            <a:off x="457200" y="1774533"/>
            <a:ext cx="8229600" cy="4298949"/>
          </a:xfrm>
        </p:spPr>
        <p:txBody>
          <a:bodyPr wrap="none">
            <a:noAutofit/>
          </a:bodyPr>
          <a:lstStyle/>
          <a:p>
            <a:r>
              <a:rPr lang="en-US" dirty="0" smtClean="0"/>
              <a:t>Emotions and moods are a natural part of an </a:t>
            </a:r>
            <a:br>
              <a:rPr lang="en-US" dirty="0" smtClean="0"/>
            </a:br>
            <a:r>
              <a:rPr lang="en-US" dirty="0" smtClean="0"/>
              <a:t>individual’s makeup. </a:t>
            </a:r>
          </a:p>
          <a:p>
            <a:r>
              <a:rPr lang="en-US" dirty="0" smtClean="0"/>
              <a:t>Ignoring co-workers’ and employees’ emotions and </a:t>
            </a:r>
            <a:br>
              <a:rPr lang="en-US" dirty="0" smtClean="0"/>
            </a:br>
            <a:r>
              <a:rPr lang="en-US" dirty="0" smtClean="0"/>
              <a:t>assessing others’ behavior as if they were</a:t>
            </a:r>
            <a:br>
              <a:rPr lang="en-US" dirty="0" smtClean="0"/>
            </a:br>
            <a:r>
              <a:rPr lang="en-US" dirty="0" smtClean="0"/>
              <a:t>completely rational is wrong. </a:t>
            </a:r>
          </a:p>
          <a:p>
            <a:r>
              <a:rPr lang="en-US" dirty="0" smtClean="0"/>
              <a:t>“You can’t divorce emotions from the workplace </a:t>
            </a:r>
            <a:br>
              <a:rPr lang="en-US" dirty="0" smtClean="0"/>
            </a:br>
            <a:r>
              <a:rPr lang="en-US" dirty="0" smtClean="0"/>
              <a:t>because you can’t divorce emotions from people.”</a:t>
            </a:r>
          </a:p>
          <a:p>
            <a:r>
              <a:rPr lang="en-US" dirty="0" smtClean="0"/>
              <a:t>Managers who understand the roles of emotions and </a:t>
            </a:r>
            <a:br>
              <a:rPr lang="en-US" dirty="0" smtClean="0"/>
            </a:br>
            <a:r>
              <a:rPr lang="en-US" dirty="0" smtClean="0"/>
              <a:t>moods will significantly improve their ability </a:t>
            </a:r>
            <a:br>
              <a:rPr lang="en-US" dirty="0" smtClean="0"/>
            </a:br>
            <a:r>
              <a:rPr lang="en-US" dirty="0" smtClean="0"/>
              <a:t>to explain co-workers’ and employees’ behaviors.</a:t>
            </a:r>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5" name="Rectangle 4"/>
          <p:cNvSpPr/>
          <p:nvPr/>
        </p:nvSpPr>
        <p:spPr>
          <a:xfrm>
            <a:off x="457200" y="3035400"/>
            <a:ext cx="8304963" cy="2322687"/>
          </a:xfrm>
          <a:prstGeom prst="rect">
            <a:avLst/>
          </a:prstGeom>
        </p:spPr>
        <p:txBody>
          <a:bodyPr wrap="square">
            <a:spAutoFit/>
          </a:bodyPr>
          <a:lstStyle/>
          <a:p>
            <a:pPr algn="ctr">
              <a:lnSpc>
                <a:spcPct val="80000"/>
              </a:lnSpc>
              <a:spcBef>
                <a:spcPct val="0"/>
              </a:spcBef>
            </a:pPr>
            <a:r>
              <a:rPr lang="en-US" sz="2000" dirty="0" smtClean="0">
                <a:latin typeface="Arial"/>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lgn="ctr">
              <a:lnSpc>
                <a:spcPct val="80000"/>
              </a:lnSpc>
              <a:spcBef>
                <a:spcPct val="0"/>
              </a:spcBef>
            </a:pPr>
            <a:endParaRPr lang="en-US" sz="2400" dirty="0" smtClean="0">
              <a:latin typeface="Arial"/>
            </a:endParaRPr>
          </a:p>
          <a:p>
            <a:pPr algn="ctr">
              <a:lnSpc>
                <a:spcPct val="80000"/>
              </a:lnSpc>
              <a:spcBef>
                <a:spcPct val="0"/>
              </a:spcBef>
            </a:pPr>
            <a:r>
              <a:rPr lang="en-US" sz="2800" dirty="0" smtClean="0">
                <a:latin typeface="Arial"/>
              </a:rPr>
              <a:t>Copyright © 2013 Pearson Education, Inc.  </a:t>
            </a:r>
            <a:br>
              <a:rPr lang="en-US" sz="2800" dirty="0" smtClean="0">
                <a:latin typeface="Arial"/>
              </a:rPr>
            </a:br>
            <a:r>
              <a:rPr lang="en-US" sz="2800" dirty="0" smtClean="0">
                <a:latin typeface="Arial"/>
              </a:rPr>
              <a:t>publishing as Prentice Hall</a:t>
            </a:r>
            <a:endParaRPr lang="en-US" sz="2800" dirty="0">
              <a:latin typeface="Arial"/>
            </a:endParaRPr>
          </a:p>
        </p:txBody>
      </p:sp>
      <p:pic>
        <p:nvPicPr>
          <p:cNvPr id="6" name="Picture 2" descr="cid:3287383400_2177562"/>
          <p:cNvPicPr>
            <a:picLocks noChangeAspect="1" noChangeArrowheads="1"/>
          </p:cNvPicPr>
          <p:nvPr/>
        </p:nvPicPr>
        <p:blipFill>
          <a:blip r:embed="rId3" r:link="rId4"/>
          <a:srcRect/>
          <a:stretch>
            <a:fillRect/>
          </a:stretch>
        </p:blipFill>
        <p:spPr bwMode="blackWhite">
          <a:xfrm>
            <a:off x="746593" y="323800"/>
            <a:ext cx="7685088" cy="2401888"/>
          </a:xfrm>
          <a:prstGeom prst="rect">
            <a:avLst/>
          </a:prstGeom>
          <a:solidFill>
            <a:schemeClr val="hlink"/>
          </a:solidFill>
          <a:ln w="3175">
            <a:solidFill>
              <a:schemeClr val="bg1"/>
            </a:solidFill>
            <a:miter lim="800000"/>
            <a:headEnd/>
            <a:tailEnd/>
          </a:ln>
          <a:effectLst>
            <a:outerShdw blurRad="63500" dist="107763" dir="2700000" algn="ctr" rotWithShape="0">
              <a:srgbClr val="808080">
                <a:alpha val="50000"/>
              </a:srgbClr>
            </a:outerShdw>
          </a:effectLst>
        </p:spPr>
      </p:pic>
      <p:sp>
        <p:nvSpPr>
          <p:cNvPr id="7" name="Slide Number Placeholder 6"/>
          <p:cNvSpPr>
            <a:spLocks noGrp="1"/>
          </p:cNvSpPr>
          <p:nvPr>
            <p:ph type="sldNum" sz="quarter" idx="12"/>
          </p:nvPr>
        </p:nvSpPr>
        <p:spPr/>
        <p:txBody>
          <a:bodyPr/>
          <a:lstStyle/>
          <a:p>
            <a:r>
              <a:rPr lang="en-US" dirty="0" smtClean="0"/>
              <a:t>4-</a:t>
            </a:r>
            <a:fld id="{A96BA3F1-4180-E842-8F37-552D2A4F7099}" type="slidenum">
              <a:rPr lang="en-US" smtClean="0"/>
              <a:pPr/>
              <a:t>26</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37632"/>
          </a:xfrm>
        </p:spPr>
        <p:txBody>
          <a:bodyPr>
            <a:noAutofit/>
          </a:bodyPr>
          <a:lstStyle/>
          <a:p>
            <a:pPr algn="r"/>
            <a:r>
              <a:rPr lang="en-US" sz="3600" dirty="0" smtClean="0"/>
              <a:t>Differentiate Emotions from Moods,</a:t>
            </a:r>
            <a:br>
              <a:rPr lang="en-US" sz="3600" dirty="0" smtClean="0"/>
            </a:br>
            <a:r>
              <a:rPr lang="en-US" sz="3600" dirty="0" smtClean="0"/>
              <a:t>List the Basic Emotions and Moods</a:t>
            </a:r>
            <a:endParaRPr lang="en-US" sz="36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3</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1</a:t>
            </a:r>
            <a:endParaRPr lang="en-US" sz="3600" i="1" dirty="0">
              <a:latin typeface="Arial Narrow"/>
              <a:cs typeface="Arial Narrow"/>
            </a:endParaRPr>
          </a:p>
        </p:txBody>
      </p:sp>
      <p:sp>
        <p:nvSpPr>
          <p:cNvPr id="14" name="Content Placeholder 13"/>
          <p:cNvSpPr>
            <a:spLocks noGrp="1"/>
          </p:cNvSpPr>
          <p:nvPr>
            <p:ph idx="1"/>
          </p:nvPr>
        </p:nvSpPr>
        <p:spPr>
          <a:xfrm>
            <a:off x="457199" y="2393950"/>
            <a:ext cx="8229600" cy="3962400"/>
          </a:xfrm>
        </p:spPr>
        <p:txBody>
          <a:bodyPr>
            <a:normAutofit lnSpcReduction="10000"/>
          </a:bodyPr>
          <a:lstStyle/>
          <a:p>
            <a:r>
              <a:rPr lang="en-US" dirty="0" smtClean="0"/>
              <a:t>The “Myth of Rationality”</a:t>
            </a:r>
          </a:p>
          <a:p>
            <a:pPr lvl="1"/>
            <a:r>
              <a:rPr lang="en-US" dirty="0" smtClean="0"/>
              <a:t>Emotions were seen as irrational</a:t>
            </a:r>
          </a:p>
          <a:p>
            <a:pPr lvl="1"/>
            <a:r>
              <a:rPr lang="en-US" dirty="0" smtClean="0"/>
              <a:t>Managers worked to make emotion-free environments</a:t>
            </a:r>
          </a:p>
          <a:p>
            <a:r>
              <a:rPr lang="en-US" dirty="0" smtClean="0"/>
              <a:t>View of Emotionality</a:t>
            </a:r>
          </a:p>
          <a:p>
            <a:pPr lvl="1"/>
            <a:r>
              <a:rPr lang="en-US" dirty="0" smtClean="0"/>
              <a:t>Emotions were believed to be disruptive</a:t>
            </a:r>
          </a:p>
          <a:p>
            <a:pPr lvl="1"/>
            <a:r>
              <a:rPr lang="en-US" dirty="0" smtClean="0"/>
              <a:t>Emotions interfered with productivity</a:t>
            </a:r>
          </a:p>
          <a:p>
            <a:pPr lvl="1"/>
            <a:r>
              <a:rPr lang="en-US" dirty="0" smtClean="0"/>
              <a:t>Only negative emotions were observed</a:t>
            </a:r>
          </a:p>
          <a:p>
            <a:r>
              <a:rPr lang="en-US" dirty="0" smtClean="0"/>
              <a:t>Now we know emotions can’t be separated from the workplace</a:t>
            </a:r>
            <a:endParaRPr lang="en-US" dirty="0"/>
          </a:p>
        </p:txBody>
      </p:sp>
      <p:sp>
        <p:nvSpPr>
          <p:cNvPr id="8" name="TextBox 7"/>
          <p:cNvSpPr txBox="1"/>
          <p:nvPr/>
        </p:nvSpPr>
        <p:spPr>
          <a:xfrm>
            <a:off x="528552" y="1788953"/>
            <a:ext cx="7308197" cy="461665"/>
          </a:xfrm>
          <a:prstGeom prst="rect">
            <a:avLst/>
          </a:prstGeom>
          <a:noFill/>
        </p:spPr>
        <p:txBody>
          <a:bodyPr wrap="square" rtlCol="0">
            <a:spAutoFit/>
          </a:bodyPr>
          <a:lstStyle/>
          <a:p>
            <a:r>
              <a:rPr lang="en-US" sz="2400" b="1" dirty="0" smtClean="0">
                <a:latin typeface="Arial"/>
                <a:cs typeface="Arial"/>
              </a:rPr>
              <a:t>Why Were Emotions Ignored in OB?</a:t>
            </a:r>
            <a:endParaRPr lang="en-US" sz="2400" b="1" dirty="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37632"/>
          </a:xfrm>
        </p:spPr>
        <p:txBody>
          <a:bodyPr>
            <a:noAutofit/>
          </a:bodyPr>
          <a:lstStyle/>
          <a:p>
            <a:pPr algn="r"/>
            <a:r>
              <a:rPr lang="en-US" sz="3600" dirty="0" smtClean="0"/>
              <a:t>Differentiate Emotions from Moods,</a:t>
            </a:r>
            <a:br>
              <a:rPr lang="en-US" sz="3600" dirty="0" smtClean="0"/>
            </a:br>
            <a:r>
              <a:rPr lang="en-US" sz="3600" dirty="0" smtClean="0"/>
              <a:t>List the Basic Emotions and Moods</a:t>
            </a:r>
            <a:endParaRPr lang="en-US" sz="36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4</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1</a:t>
            </a:r>
            <a:endParaRPr lang="en-US" sz="3600" i="1" dirty="0">
              <a:latin typeface="Arial Narrow"/>
              <a:cs typeface="Arial Narrow"/>
            </a:endParaRPr>
          </a:p>
        </p:txBody>
      </p:sp>
      <p:sp>
        <p:nvSpPr>
          <p:cNvPr id="12" name="TextBox 11"/>
          <p:cNvSpPr txBox="1"/>
          <p:nvPr/>
        </p:nvSpPr>
        <p:spPr>
          <a:xfrm>
            <a:off x="3026607" y="3485573"/>
            <a:ext cx="3142323" cy="369332"/>
          </a:xfrm>
          <a:prstGeom prst="rect">
            <a:avLst/>
          </a:prstGeom>
          <a:noFill/>
        </p:spPr>
        <p:txBody>
          <a:bodyPr wrap="square" rtlCol="0">
            <a:spAutoFit/>
          </a:bodyPr>
          <a:lstStyle/>
          <a:p>
            <a:pPr algn="ctr"/>
            <a:r>
              <a:rPr lang="en-US" dirty="0" smtClean="0"/>
              <a:t>Insert Exhibit 4-1</a:t>
            </a:r>
            <a:endParaRPr lang="en-US" dirty="0"/>
          </a:p>
        </p:txBody>
      </p:sp>
      <p:pic>
        <p:nvPicPr>
          <p:cNvPr id="3" name="Picture 2"/>
          <p:cNvPicPr>
            <a:picLocks noChangeAspect="1"/>
          </p:cNvPicPr>
          <p:nvPr/>
        </p:nvPicPr>
        <p:blipFill>
          <a:blip r:embed="rId3"/>
          <a:stretch>
            <a:fillRect/>
          </a:stretch>
        </p:blipFill>
        <p:spPr>
          <a:xfrm>
            <a:off x="677334" y="1803854"/>
            <a:ext cx="7789333" cy="45524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37632"/>
          </a:xfrm>
        </p:spPr>
        <p:txBody>
          <a:bodyPr>
            <a:noAutofit/>
          </a:bodyPr>
          <a:lstStyle/>
          <a:p>
            <a:pPr algn="r"/>
            <a:r>
              <a:rPr lang="en-US" sz="3600" dirty="0" smtClean="0"/>
              <a:t>Differentiate Emotions from Moods,</a:t>
            </a:r>
            <a:br>
              <a:rPr lang="en-US" sz="3600" dirty="0" smtClean="0"/>
            </a:br>
            <a:r>
              <a:rPr lang="en-US" sz="3600" dirty="0" smtClean="0"/>
              <a:t>List the Basic Emotions and Moods</a:t>
            </a:r>
            <a:endParaRPr lang="en-US" sz="36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5</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1</a:t>
            </a:r>
            <a:endParaRPr lang="en-US" sz="3600" i="1" dirty="0">
              <a:latin typeface="Arial Narrow"/>
              <a:cs typeface="Arial Narrow"/>
            </a:endParaRPr>
          </a:p>
        </p:txBody>
      </p:sp>
      <p:sp>
        <p:nvSpPr>
          <p:cNvPr id="14" name="Content Placeholder 13"/>
          <p:cNvSpPr>
            <a:spLocks noGrp="1"/>
          </p:cNvSpPr>
          <p:nvPr>
            <p:ph idx="1"/>
          </p:nvPr>
        </p:nvSpPr>
        <p:spPr>
          <a:xfrm>
            <a:off x="528552" y="1877580"/>
            <a:ext cx="8229600" cy="4478770"/>
          </a:xfrm>
        </p:spPr>
        <p:txBody>
          <a:bodyPr>
            <a:normAutofit/>
          </a:bodyPr>
          <a:lstStyle/>
          <a:p>
            <a:r>
              <a:rPr lang="en-US" sz="2800" dirty="0" smtClean="0"/>
              <a:t>While not universally accepted, there appear to be six basic emotions:</a:t>
            </a:r>
          </a:p>
          <a:p>
            <a:pPr marL="914400" lvl="1" indent="-457200">
              <a:buClrTx/>
              <a:buFont typeface="Calibri" charset="0"/>
              <a:buAutoNum type="arabicPeriod"/>
            </a:pPr>
            <a:r>
              <a:rPr lang="en-US" sz="2800" dirty="0" smtClean="0"/>
              <a:t>Anger</a:t>
            </a:r>
          </a:p>
          <a:p>
            <a:pPr marL="914400" lvl="1" indent="-457200">
              <a:buClrTx/>
              <a:buFont typeface="Calibri" charset="0"/>
              <a:buAutoNum type="arabicPeriod"/>
            </a:pPr>
            <a:r>
              <a:rPr lang="en-US" sz="2800" dirty="0" smtClean="0"/>
              <a:t>Fear</a:t>
            </a:r>
          </a:p>
          <a:p>
            <a:pPr marL="914400" lvl="1" indent="-457200">
              <a:buClrTx/>
              <a:buFont typeface="Calibri" charset="0"/>
              <a:buAutoNum type="arabicPeriod"/>
            </a:pPr>
            <a:r>
              <a:rPr lang="en-US" sz="2800" dirty="0" smtClean="0"/>
              <a:t>Sadness</a:t>
            </a:r>
          </a:p>
          <a:p>
            <a:pPr marL="914400" lvl="1" indent="-457200">
              <a:buClrTx/>
              <a:buFont typeface="Calibri" charset="0"/>
              <a:buAutoNum type="arabicPeriod"/>
            </a:pPr>
            <a:r>
              <a:rPr lang="en-US" sz="2800" dirty="0" smtClean="0"/>
              <a:t>Happiness</a:t>
            </a:r>
          </a:p>
          <a:p>
            <a:pPr marL="914400" lvl="1" indent="-457200">
              <a:buClrTx/>
              <a:buFont typeface="Calibri" charset="0"/>
              <a:buAutoNum type="arabicPeriod"/>
            </a:pPr>
            <a:r>
              <a:rPr lang="en-US" sz="2800" dirty="0" smtClean="0"/>
              <a:t>Disgust</a:t>
            </a:r>
          </a:p>
          <a:p>
            <a:pPr marL="914400" lvl="1" indent="-457200">
              <a:buClrTx/>
              <a:buFont typeface="Calibri" charset="0"/>
              <a:buAutoNum type="arabicPeriod"/>
            </a:pPr>
            <a:r>
              <a:rPr lang="en-US" sz="2800" dirty="0" smtClean="0"/>
              <a:t>Surprise</a:t>
            </a:r>
          </a:p>
          <a:p>
            <a:pPr marL="914400" lvl="1" indent="-457200">
              <a:buClrTx/>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37632"/>
          </a:xfrm>
        </p:spPr>
        <p:txBody>
          <a:bodyPr>
            <a:noAutofit/>
          </a:bodyPr>
          <a:lstStyle/>
          <a:p>
            <a:pPr algn="r"/>
            <a:r>
              <a:rPr lang="en-US" sz="3600" dirty="0" smtClean="0"/>
              <a:t>Differentiate Emotions from Moods,</a:t>
            </a:r>
            <a:br>
              <a:rPr lang="en-US" sz="3600" dirty="0" smtClean="0"/>
            </a:br>
            <a:r>
              <a:rPr lang="en-US" sz="3600" dirty="0" smtClean="0"/>
              <a:t>List the Basic Emotions and Moods</a:t>
            </a:r>
            <a:endParaRPr lang="en-US" sz="36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6</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1</a:t>
            </a:r>
            <a:endParaRPr lang="en-US" sz="3600" i="1" dirty="0">
              <a:latin typeface="Arial Narrow"/>
              <a:cs typeface="Arial Narrow"/>
            </a:endParaRPr>
          </a:p>
        </p:txBody>
      </p:sp>
      <p:sp>
        <p:nvSpPr>
          <p:cNvPr id="14" name="Content Placeholder 13"/>
          <p:cNvSpPr>
            <a:spLocks noGrp="1"/>
          </p:cNvSpPr>
          <p:nvPr>
            <p:ph idx="1"/>
          </p:nvPr>
        </p:nvSpPr>
        <p:spPr>
          <a:xfrm>
            <a:off x="528552" y="1877580"/>
            <a:ext cx="8229600" cy="1199240"/>
          </a:xfrm>
        </p:spPr>
        <p:txBody>
          <a:bodyPr>
            <a:normAutofit/>
          </a:bodyPr>
          <a:lstStyle/>
          <a:p>
            <a:r>
              <a:rPr lang="en-US" sz="2800" dirty="0" smtClean="0"/>
              <a:t>May even be placed in a spectrum of emotion:</a:t>
            </a:r>
          </a:p>
        </p:txBody>
      </p:sp>
      <p:sp>
        <p:nvSpPr>
          <p:cNvPr id="8" name="Rectangle 7"/>
          <p:cNvSpPr/>
          <p:nvPr/>
        </p:nvSpPr>
        <p:spPr>
          <a:xfrm>
            <a:off x="1105739" y="4042799"/>
            <a:ext cx="6932523" cy="572432"/>
          </a:xfrm>
          <a:prstGeom prst="rect">
            <a:avLst/>
          </a:prstGeom>
          <a:gradFill flip="none" rotWithShape="1">
            <a:gsLst>
              <a:gs pos="0">
                <a:schemeClr val="accent1">
                  <a:satMod val="150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138153" y="4120683"/>
            <a:ext cx="1412274" cy="369332"/>
          </a:xfrm>
          <a:prstGeom prst="rect">
            <a:avLst/>
          </a:prstGeom>
          <a:noFill/>
        </p:spPr>
        <p:txBody>
          <a:bodyPr wrap="square" rtlCol="0">
            <a:spAutoFit/>
          </a:bodyPr>
          <a:lstStyle/>
          <a:p>
            <a:r>
              <a:rPr lang="en-US" dirty="0" smtClean="0">
                <a:solidFill>
                  <a:schemeClr val="bg1"/>
                </a:solidFill>
              </a:rPr>
              <a:t>Happiness</a:t>
            </a:r>
            <a:endParaRPr lang="en-US" dirty="0">
              <a:solidFill>
                <a:schemeClr val="bg1"/>
              </a:solidFill>
            </a:endParaRPr>
          </a:p>
        </p:txBody>
      </p:sp>
      <p:sp>
        <p:nvSpPr>
          <p:cNvPr id="10" name="TextBox 9"/>
          <p:cNvSpPr txBox="1"/>
          <p:nvPr/>
        </p:nvSpPr>
        <p:spPr>
          <a:xfrm>
            <a:off x="2621971" y="4120683"/>
            <a:ext cx="1412274" cy="369332"/>
          </a:xfrm>
          <a:prstGeom prst="rect">
            <a:avLst/>
          </a:prstGeom>
          <a:noFill/>
        </p:spPr>
        <p:txBody>
          <a:bodyPr wrap="square" rtlCol="0">
            <a:spAutoFit/>
          </a:bodyPr>
          <a:lstStyle/>
          <a:p>
            <a:r>
              <a:rPr lang="en-US" dirty="0" smtClean="0">
                <a:solidFill>
                  <a:schemeClr val="bg1"/>
                </a:solidFill>
              </a:rPr>
              <a:t>Surprise</a:t>
            </a:r>
            <a:endParaRPr lang="en-US" dirty="0">
              <a:solidFill>
                <a:schemeClr val="bg1"/>
              </a:solidFill>
            </a:endParaRPr>
          </a:p>
        </p:txBody>
      </p:sp>
      <p:sp>
        <p:nvSpPr>
          <p:cNvPr id="11" name="TextBox 10"/>
          <p:cNvSpPr txBox="1"/>
          <p:nvPr/>
        </p:nvSpPr>
        <p:spPr>
          <a:xfrm>
            <a:off x="3825221" y="4120683"/>
            <a:ext cx="1412274" cy="369332"/>
          </a:xfrm>
          <a:prstGeom prst="rect">
            <a:avLst/>
          </a:prstGeom>
          <a:noFill/>
        </p:spPr>
        <p:txBody>
          <a:bodyPr wrap="square" rtlCol="0">
            <a:spAutoFit/>
          </a:bodyPr>
          <a:lstStyle/>
          <a:p>
            <a:r>
              <a:rPr lang="en-US" dirty="0" smtClean="0">
                <a:solidFill>
                  <a:schemeClr val="bg1"/>
                </a:solidFill>
              </a:rPr>
              <a:t>Fear</a:t>
            </a:r>
            <a:endParaRPr lang="en-US" dirty="0">
              <a:solidFill>
                <a:schemeClr val="bg1"/>
              </a:solidFill>
            </a:endParaRPr>
          </a:p>
        </p:txBody>
      </p:sp>
      <p:sp>
        <p:nvSpPr>
          <p:cNvPr id="12" name="TextBox 11"/>
          <p:cNvSpPr txBox="1"/>
          <p:nvPr/>
        </p:nvSpPr>
        <p:spPr>
          <a:xfrm>
            <a:off x="4819978" y="4120683"/>
            <a:ext cx="1412274" cy="369332"/>
          </a:xfrm>
          <a:prstGeom prst="rect">
            <a:avLst/>
          </a:prstGeom>
          <a:noFill/>
        </p:spPr>
        <p:txBody>
          <a:bodyPr wrap="square" rtlCol="0">
            <a:spAutoFit/>
          </a:bodyPr>
          <a:lstStyle/>
          <a:p>
            <a:r>
              <a:rPr lang="en-US" dirty="0" smtClean="0">
                <a:solidFill>
                  <a:schemeClr val="bg1"/>
                </a:solidFill>
              </a:rPr>
              <a:t>Sadness</a:t>
            </a:r>
            <a:endParaRPr lang="en-US" dirty="0">
              <a:solidFill>
                <a:schemeClr val="bg1"/>
              </a:solidFill>
            </a:endParaRPr>
          </a:p>
        </p:txBody>
      </p:sp>
      <p:sp>
        <p:nvSpPr>
          <p:cNvPr id="13" name="TextBox 12"/>
          <p:cNvSpPr txBox="1"/>
          <p:nvPr/>
        </p:nvSpPr>
        <p:spPr>
          <a:xfrm>
            <a:off x="6226113" y="4120683"/>
            <a:ext cx="1412274" cy="369332"/>
          </a:xfrm>
          <a:prstGeom prst="rect">
            <a:avLst/>
          </a:prstGeom>
          <a:noFill/>
        </p:spPr>
        <p:txBody>
          <a:bodyPr wrap="square" rtlCol="0">
            <a:spAutoFit/>
          </a:bodyPr>
          <a:lstStyle/>
          <a:p>
            <a:r>
              <a:rPr lang="en-US" dirty="0" smtClean="0">
                <a:solidFill>
                  <a:schemeClr val="bg1"/>
                </a:solidFill>
              </a:rPr>
              <a:t>Anger</a:t>
            </a:r>
            <a:endParaRPr lang="en-US" dirty="0">
              <a:solidFill>
                <a:schemeClr val="bg1"/>
              </a:solidFill>
            </a:endParaRPr>
          </a:p>
        </p:txBody>
      </p:sp>
      <p:sp>
        <p:nvSpPr>
          <p:cNvPr id="15" name="TextBox 14"/>
          <p:cNvSpPr txBox="1"/>
          <p:nvPr/>
        </p:nvSpPr>
        <p:spPr>
          <a:xfrm>
            <a:off x="7149324" y="4120683"/>
            <a:ext cx="1412274" cy="369332"/>
          </a:xfrm>
          <a:prstGeom prst="rect">
            <a:avLst/>
          </a:prstGeom>
          <a:noFill/>
        </p:spPr>
        <p:txBody>
          <a:bodyPr wrap="square" rtlCol="0">
            <a:spAutoFit/>
          </a:bodyPr>
          <a:lstStyle/>
          <a:p>
            <a:r>
              <a:rPr lang="en-US" dirty="0" smtClean="0">
                <a:solidFill>
                  <a:schemeClr val="bg1"/>
                </a:solidFill>
              </a:rPr>
              <a:t>Disgust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7</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sp>
        <p:nvSpPr>
          <p:cNvPr id="9" name="TextBox 8"/>
          <p:cNvSpPr txBox="1"/>
          <p:nvPr/>
        </p:nvSpPr>
        <p:spPr>
          <a:xfrm>
            <a:off x="2877979" y="3255903"/>
            <a:ext cx="3290951" cy="369332"/>
          </a:xfrm>
          <a:prstGeom prst="rect">
            <a:avLst/>
          </a:prstGeom>
          <a:noFill/>
        </p:spPr>
        <p:txBody>
          <a:bodyPr wrap="square" rtlCol="0">
            <a:spAutoFit/>
          </a:bodyPr>
          <a:lstStyle/>
          <a:p>
            <a:pPr algn="ctr"/>
            <a:r>
              <a:rPr lang="en-US" dirty="0" smtClean="0"/>
              <a:t>Insert Exhibit 4-2</a:t>
            </a:r>
            <a:endParaRPr lang="en-US" dirty="0"/>
          </a:p>
        </p:txBody>
      </p:sp>
      <p:sp>
        <p:nvSpPr>
          <p:cNvPr id="2" name="Title 1"/>
          <p:cNvSpPr>
            <a:spLocks noGrp="1"/>
          </p:cNvSpPr>
          <p:nvPr>
            <p:ph type="title"/>
          </p:nvPr>
        </p:nvSpPr>
        <p:spPr>
          <a:xfrm>
            <a:off x="738748" y="0"/>
            <a:ext cx="8229600" cy="1437632"/>
          </a:xfrm>
        </p:spPr>
        <p:txBody>
          <a:bodyPr>
            <a:noAutofit/>
          </a:bodyPr>
          <a:lstStyle/>
          <a:p>
            <a:pPr algn="r"/>
            <a:r>
              <a:rPr lang="en-US" sz="3600" dirty="0" smtClean="0"/>
              <a:t>Discuss Whether Emotions Are Rational </a:t>
            </a:r>
            <a:br>
              <a:rPr lang="en-US" sz="3600" dirty="0" smtClean="0"/>
            </a:br>
            <a:r>
              <a:rPr lang="en-US" sz="3600" dirty="0" smtClean="0"/>
              <a:t>and What Functions They Serve</a:t>
            </a:r>
            <a:endParaRPr lang="en-US" sz="3600" dirty="0"/>
          </a:p>
        </p:txBody>
      </p:sp>
      <p:pic>
        <p:nvPicPr>
          <p:cNvPr id="3" name="Picture 2"/>
          <p:cNvPicPr>
            <a:picLocks noChangeAspect="1"/>
          </p:cNvPicPr>
          <p:nvPr/>
        </p:nvPicPr>
        <p:blipFill>
          <a:blip r:embed="rId3"/>
          <a:stretch>
            <a:fillRect/>
          </a:stretch>
        </p:blipFill>
        <p:spPr>
          <a:xfrm>
            <a:off x="1047750" y="1819734"/>
            <a:ext cx="7048501" cy="453661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Up Arrow 15"/>
          <p:cNvSpPr/>
          <p:nvPr/>
        </p:nvSpPr>
        <p:spPr>
          <a:xfrm>
            <a:off x="5464883" y="3120097"/>
            <a:ext cx="800682" cy="110445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Up Arrow 14"/>
          <p:cNvSpPr/>
          <p:nvPr/>
        </p:nvSpPr>
        <p:spPr>
          <a:xfrm>
            <a:off x="2954242" y="3120097"/>
            <a:ext cx="800682" cy="110445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8</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sp>
        <p:nvSpPr>
          <p:cNvPr id="9" name="Title 1"/>
          <p:cNvSpPr txBox="1">
            <a:spLocks/>
          </p:cNvSpPr>
          <p:nvPr/>
        </p:nvSpPr>
        <p:spPr>
          <a:xfrm>
            <a:off x="711725" y="-19994"/>
            <a:ext cx="8229600" cy="1437632"/>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Arial Narrow"/>
                <a:ea typeface="+mj-ea"/>
                <a:cs typeface="Arial Narrow"/>
              </a:rPr>
              <a:t>Discuss Whether Emotions Are Rational </a:t>
            </a:r>
            <a:br>
              <a:rPr kumimoji="0" lang="en-US" sz="36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Arial Narrow"/>
                <a:ea typeface="+mj-ea"/>
                <a:cs typeface="Arial Narrow"/>
              </a:rPr>
            </a:br>
            <a:r>
              <a:rPr kumimoji="0" lang="en-US" sz="36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Arial Narrow"/>
                <a:ea typeface="+mj-ea"/>
                <a:cs typeface="Arial Narrow"/>
              </a:rPr>
              <a:t>and What Functions They Serve</a:t>
            </a:r>
            <a:endParaRPr kumimoji="0" lang="en-US" sz="3600" b="1" i="0" u="none" strike="noStrike" kern="1200" cap="none" spc="0" normalizeH="0" baseline="0" noProof="0" dirty="0">
              <a:ln>
                <a:noFill/>
              </a:ln>
              <a:solidFill>
                <a:schemeClr val="tx1"/>
              </a:solidFill>
              <a:effectLst>
                <a:outerShdw blurRad="50800" dist="50800" dir="2700000" algn="tl" rotWithShape="0">
                  <a:schemeClr val="bg1">
                    <a:alpha val="30000"/>
                  </a:schemeClr>
                </a:outerShdw>
              </a:effectLst>
              <a:uLnTx/>
              <a:uFillTx/>
              <a:latin typeface="Arial Narrow"/>
              <a:ea typeface="+mj-ea"/>
              <a:cs typeface="Arial Narrow"/>
            </a:endParaRPr>
          </a:p>
        </p:txBody>
      </p:sp>
      <p:sp>
        <p:nvSpPr>
          <p:cNvPr id="11" name="Rounded Rectangle 10"/>
          <p:cNvSpPr/>
          <p:nvPr/>
        </p:nvSpPr>
        <p:spPr>
          <a:xfrm>
            <a:off x="2051265" y="2181306"/>
            <a:ext cx="5113462" cy="7178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64E2"/>
                </a:solidFill>
              </a:rPr>
              <a:t>Decision-Making</a:t>
            </a:r>
            <a:endParaRPr lang="en-US" sz="3200" dirty="0">
              <a:solidFill>
                <a:srgbClr val="0064E2"/>
              </a:solidFill>
            </a:endParaRPr>
          </a:p>
        </p:txBody>
      </p:sp>
      <p:sp>
        <p:nvSpPr>
          <p:cNvPr id="12" name="Rounded Rectangle 11"/>
          <p:cNvSpPr/>
          <p:nvPr/>
        </p:nvSpPr>
        <p:spPr>
          <a:xfrm>
            <a:off x="1256243" y="4224556"/>
            <a:ext cx="2650535" cy="7731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64E2"/>
                </a:solidFill>
              </a:rPr>
              <a:t>Thinking</a:t>
            </a:r>
            <a:endParaRPr lang="en-US" sz="2800" dirty="0">
              <a:solidFill>
                <a:srgbClr val="0064E2"/>
              </a:solidFill>
            </a:endParaRPr>
          </a:p>
        </p:txBody>
      </p:sp>
      <p:sp>
        <p:nvSpPr>
          <p:cNvPr id="13" name="Rounded Rectangle 12"/>
          <p:cNvSpPr/>
          <p:nvPr/>
        </p:nvSpPr>
        <p:spPr>
          <a:xfrm>
            <a:off x="5343835" y="4224556"/>
            <a:ext cx="2650535" cy="7731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64E2"/>
                </a:solidFill>
              </a:rPr>
              <a:t>Feeling</a:t>
            </a:r>
            <a:endParaRPr lang="en-US" sz="2800" dirty="0">
              <a:solidFill>
                <a:srgbClr val="0064E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9</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14" name="Content Placeholder 13"/>
          <p:cNvSpPr>
            <a:spLocks noGrp="1"/>
          </p:cNvSpPr>
          <p:nvPr>
            <p:ph idx="1"/>
          </p:nvPr>
        </p:nvSpPr>
        <p:spPr>
          <a:xfrm>
            <a:off x="528552" y="1877580"/>
            <a:ext cx="8229600" cy="4478770"/>
          </a:xfrm>
        </p:spPr>
        <p:txBody>
          <a:bodyPr>
            <a:normAutofit/>
          </a:bodyPr>
          <a:lstStyle/>
          <a:p>
            <a:pPr>
              <a:lnSpc>
                <a:spcPct val="90000"/>
              </a:lnSpc>
            </a:pPr>
            <a:r>
              <a:rPr lang="en-US" sz="2800" b="0" dirty="0" smtClean="0"/>
              <a:t>Personality </a:t>
            </a:r>
          </a:p>
          <a:p>
            <a:pPr lvl="1">
              <a:lnSpc>
                <a:spcPct val="90000"/>
              </a:lnSpc>
            </a:pPr>
            <a:r>
              <a:rPr lang="en-US" sz="2800" dirty="0" smtClean="0"/>
              <a:t>There is a trait component – affect intensity</a:t>
            </a:r>
          </a:p>
          <a:p>
            <a:pPr>
              <a:lnSpc>
                <a:spcPct val="90000"/>
              </a:lnSpc>
            </a:pPr>
            <a:r>
              <a:rPr lang="en-US" sz="2800" b="0" dirty="0" smtClean="0"/>
              <a:t>Day and Time of the Week</a:t>
            </a:r>
          </a:p>
          <a:p>
            <a:pPr lvl="1">
              <a:lnSpc>
                <a:spcPct val="90000"/>
              </a:lnSpc>
            </a:pPr>
            <a:r>
              <a:rPr lang="en-US" sz="2800" dirty="0" smtClean="0"/>
              <a:t>There is a common pattern for all of us</a:t>
            </a:r>
          </a:p>
          <a:p>
            <a:pPr lvl="2">
              <a:lnSpc>
                <a:spcPct val="90000"/>
              </a:lnSpc>
            </a:pPr>
            <a:r>
              <a:rPr lang="en-US" sz="2800" dirty="0" smtClean="0"/>
              <a:t>Happier in the midpoint of the daily awake period </a:t>
            </a:r>
          </a:p>
          <a:p>
            <a:pPr lvl="2">
              <a:lnSpc>
                <a:spcPct val="90000"/>
              </a:lnSpc>
            </a:pPr>
            <a:r>
              <a:rPr lang="en-US" sz="2800" dirty="0" smtClean="0"/>
              <a:t>Happier toward the end of the week</a:t>
            </a:r>
          </a:p>
        </p:txBody>
      </p:sp>
      <p:sp>
        <p:nvSpPr>
          <p:cNvPr id="8" name="Title 7"/>
          <p:cNvSpPr>
            <a:spLocks noGrp="1"/>
          </p:cNvSpPr>
          <p:nvPr>
            <p:ph type="title"/>
          </p:nvPr>
        </p:nvSpPr>
        <p:spPr>
          <a:xfrm>
            <a:off x="2256443" y="274638"/>
            <a:ext cx="6430356" cy="1143000"/>
          </a:xfrm>
        </p:spPr>
        <p:txBody>
          <a:bodyPr>
            <a:normAutofit fontScale="90000"/>
          </a:bodyPr>
          <a:lstStyle/>
          <a:p>
            <a:pPr algn="r"/>
            <a:r>
              <a:rPr lang="en-US" sz="4000" dirty="0" smtClean="0"/>
              <a:t>Identify the Sources of </a:t>
            </a:r>
            <a:br>
              <a:rPr lang="en-US" sz="4000" dirty="0" smtClean="0"/>
            </a:br>
            <a:r>
              <a:rPr lang="en-US" sz="4000" dirty="0" smtClean="0"/>
              <a:t>Emotions and Moods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898</TotalTime>
  <Words>2725</Words>
  <Application>Microsoft Office PowerPoint</Application>
  <PresentationFormat>On-screen Show (4:3)</PresentationFormat>
  <Paragraphs>267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Focus</vt:lpstr>
      <vt:lpstr>Organizational Behavior 15th Ed</vt:lpstr>
      <vt:lpstr>Chapter 4 Learning Objectives</vt:lpstr>
      <vt:lpstr>Differentiate Emotions from Moods, List the Basic Emotions and Moods</vt:lpstr>
      <vt:lpstr>Differentiate Emotions from Moods, List the Basic Emotions and Moods</vt:lpstr>
      <vt:lpstr>Differentiate Emotions from Moods, List the Basic Emotions and Moods</vt:lpstr>
      <vt:lpstr>Differentiate Emotions from Moods, List the Basic Emotions and Moods</vt:lpstr>
      <vt:lpstr>Discuss Whether Emotions Are Rational  and What Functions They Serve</vt:lpstr>
      <vt:lpstr>PowerPoint Presentation</vt:lpstr>
      <vt:lpstr>Identify the Sources of  Emotions and Moods</vt:lpstr>
      <vt:lpstr>Identify the Sources of  Emotions and Moods</vt:lpstr>
      <vt:lpstr>Identify the Sources of  Emotions and Moods</vt:lpstr>
      <vt:lpstr>Identify the Sources of  Emotions and Moods</vt:lpstr>
      <vt:lpstr>Identify the Sources of  Emotions and Moods</vt:lpstr>
      <vt:lpstr>Identify the Sources of  Emotions and Moods</vt:lpstr>
      <vt:lpstr>Show the Impact Emotional Labor Has on Employees</vt:lpstr>
      <vt:lpstr>Show the Impact Emotional Labor Has on Employees</vt:lpstr>
      <vt:lpstr>Describe Affective Events Theory and Identify Its Applications</vt:lpstr>
      <vt:lpstr>Describe Affective Events Theory  and Identify Its Applications</vt:lpstr>
      <vt:lpstr>Describe Affective Events Theory  and Identify Its Applications</vt:lpstr>
      <vt:lpstr>Contrast the Evidence  For and Against the Existence  of Emotional Intelligence</vt:lpstr>
      <vt:lpstr>Contrast the Evidence  For and Against the Existence  of Emotional Intelligence</vt:lpstr>
      <vt:lpstr>Apply Concepts About Emotions  and Moods to Specific OB Issue</vt:lpstr>
      <vt:lpstr>Apply Concepts About Emotions  and Moods to Specific OB Issue</vt:lpstr>
      <vt:lpstr>Apply Concepts About Emotions  and Moods to Specific OB Issue</vt:lpstr>
      <vt:lpstr>Managerial Implications</vt:lpstr>
      <vt:lpstr>PowerPoint Presentation</vt:lpstr>
    </vt:vector>
  </TitlesOfParts>
  <Company>UT Pan American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Alvin Plexico</cp:lastModifiedBy>
  <cp:revision>86</cp:revision>
  <dcterms:created xsi:type="dcterms:W3CDTF">2012-01-05T01:48:24Z</dcterms:created>
  <dcterms:modified xsi:type="dcterms:W3CDTF">2012-08-03T23:08:29Z</dcterms:modified>
</cp:coreProperties>
</file>