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0C0E59-CDA8-47D6-A568-72341E639931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A5CD518-10EC-4FAB-8D48-D90B3790924F}">
      <dgm:prSet phldrT="[Text]"/>
      <dgm:spPr/>
      <dgm:t>
        <a:bodyPr/>
        <a:lstStyle/>
        <a:p>
          <a:r>
            <a:rPr lang="en-US" dirty="0" smtClean="0"/>
            <a:t>G2</a:t>
          </a:r>
          <a:endParaRPr lang="en-US" dirty="0"/>
        </a:p>
      </dgm:t>
    </dgm:pt>
    <dgm:pt modelId="{4AF8F06E-26FB-4FF0-A165-D0944736C574}" type="parTrans" cxnId="{440498B7-E2F7-4C3D-9CE6-03024425DFD7}">
      <dgm:prSet/>
      <dgm:spPr/>
      <dgm:t>
        <a:bodyPr/>
        <a:lstStyle/>
        <a:p>
          <a:endParaRPr lang="en-US"/>
        </a:p>
      </dgm:t>
    </dgm:pt>
    <dgm:pt modelId="{081FE41E-AA65-480A-95EC-00C0ED78BA90}" type="sibTrans" cxnId="{440498B7-E2F7-4C3D-9CE6-03024425DFD7}">
      <dgm:prSet/>
      <dgm:spPr/>
      <dgm:t>
        <a:bodyPr/>
        <a:lstStyle/>
        <a:p>
          <a:endParaRPr lang="en-US"/>
        </a:p>
      </dgm:t>
    </dgm:pt>
    <dgm:pt modelId="{0E0AFA05-8726-4C56-A14B-C253B4B1A612}">
      <dgm:prSet phldrT="[Text]"/>
      <dgm:spPr/>
      <dgm:t>
        <a:bodyPr/>
        <a:lstStyle/>
        <a:p>
          <a:r>
            <a:rPr lang="en-US" dirty="0" smtClean="0"/>
            <a:t>PODOPHYLLOTOXIN</a:t>
          </a:r>
          <a:endParaRPr lang="en-US" dirty="0"/>
        </a:p>
      </dgm:t>
    </dgm:pt>
    <dgm:pt modelId="{710E9ADE-8005-407C-ABEC-2440681C6B4B}" type="parTrans" cxnId="{B6881C82-BD49-41FC-9F11-9CDB75CAB3CF}">
      <dgm:prSet/>
      <dgm:spPr/>
      <dgm:t>
        <a:bodyPr/>
        <a:lstStyle/>
        <a:p>
          <a:endParaRPr lang="en-US"/>
        </a:p>
      </dgm:t>
    </dgm:pt>
    <dgm:pt modelId="{992D79A6-02AE-4076-B616-01B791FAFEE4}" type="sibTrans" cxnId="{B6881C82-BD49-41FC-9F11-9CDB75CAB3CF}">
      <dgm:prSet/>
      <dgm:spPr/>
      <dgm:t>
        <a:bodyPr/>
        <a:lstStyle/>
        <a:p>
          <a:endParaRPr lang="en-US"/>
        </a:p>
      </dgm:t>
    </dgm:pt>
    <dgm:pt modelId="{D6D4EBFF-6C46-445E-A670-4D4F7099C4AE}">
      <dgm:prSet phldrT="[Text]"/>
      <dgm:spPr/>
      <dgm:t>
        <a:bodyPr/>
        <a:lstStyle/>
        <a:p>
          <a:r>
            <a:rPr lang="en-US" dirty="0" smtClean="0"/>
            <a:t>M</a:t>
          </a:r>
          <a:endParaRPr lang="en-US" dirty="0"/>
        </a:p>
      </dgm:t>
    </dgm:pt>
    <dgm:pt modelId="{3B5EB096-F3A3-42CC-ADD0-8D6723F5915A}" type="parTrans" cxnId="{B6EF5CCF-C617-4D71-84A5-5430E2F8AF16}">
      <dgm:prSet/>
      <dgm:spPr/>
      <dgm:t>
        <a:bodyPr/>
        <a:lstStyle/>
        <a:p>
          <a:endParaRPr lang="en-US"/>
        </a:p>
      </dgm:t>
    </dgm:pt>
    <dgm:pt modelId="{5165B512-81AF-426D-A0E8-F7CAFC28F8FE}" type="sibTrans" cxnId="{B6EF5CCF-C617-4D71-84A5-5430E2F8AF16}">
      <dgm:prSet/>
      <dgm:spPr/>
      <dgm:t>
        <a:bodyPr/>
        <a:lstStyle/>
        <a:p>
          <a:endParaRPr lang="en-US"/>
        </a:p>
      </dgm:t>
    </dgm:pt>
    <dgm:pt modelId="{63F2AA90-A4C3-4BB2-8A07-29D7F94BA4BB}">
      <dgm:prSet phldrT="[Text]"/>
      <dgm:spPr/>
      <dgm:t>
        <a:bodyPr/>
        <a:lstStyle/>
        <a:p>
          <a:r>
            <a:rPr lang="en-US" dirty="0" smtClean="0"/>
            <a:t>Mitotic phase ( cell divides)</a:t>
          </a:r>
          <a:endParaRPr lang="en-US" dirty="0"/>
        </a:p>
      </dgm:t>
    </dgm:pt>
    <dgm:pt modelId="{0BFE9DFD-1FCB-45D5-BED1-2EEA38AD7163}" type="parTrans" cxnId="{95A5CBA4-2FF2-486A-9C3A-5E29AF82BE33}">
      <dgm:prSet/>
      <dgm:spPr/>
      <dgm:t>
        <a:bodyPr/>
        <a:lstStyle/>
        <a:p>
          <a:endParaRPr lang="en-US"/>
        </a:p>
      </dgm:t>
    </dgm:pt>
    <dgm:pt modelId="{0B28A4CC-3E64-4AF9-8E90-34225BE1DC14}" type="sibTrans" cxnId="{95A5CBA4-2FF2-486A-9C3A-5E29AF82BE33}">
      <dgm:prSet/>
      <dgm:spPr/>
      <dgm:t>
        <a:bodyPr/>
        <a:lstStyle/>
        <a:p>
          <a:endParaRPr lang="en-US"/>
        </a:p>
      </dgm:t>
    </dgm:pt>
    <dgm:pt modelId="{37C22D46-4535-458C-A17A-1C45FEC48968}">
      <dgm:prSet phldrT="[Text]"/>
      <dgm:spPr/>
      <dgm:t>
        <a:bodyPr/>
        <a:lstStyle/>
        <a:p>
          <a:r>
            <a:rPr lang="en-US" dirty="0" smtClean="0"/>
            <a:t>G1</a:t>
          </a:r>
          <a:endParaRPr lang="en-US" dirty="0"/>
        </a:p>
      </dgm:t>
    </dgm:pt>
    <dgm:pt modelId="{335832EC-54CE-4AAD-9B67-28DBB497322F}" type="parTrans" cxnId="{B43C5001-6F8D-4C0E-8F0F-13970C497BD4}">
      <dgm:prSet/>
      <dgm:spPr/>
      <dgm:t>
        <a:bodyPr/>
        <a:lstStyle/>
        <a:p>
          <a:endParaRPr lang="en-US"/>
        </a:p>
      </dgm:t>
    </dgm:pt>
    <dgm:pt modelId="{5348D1E6-1101-4D56-B510-28D29715401A}" type="sibTrans" cxnId="{B43C5001-6F8D-4C0E-8F0F-13970C497BD4}">
      <dgm:prSet/>
      <dgm:spPr/>
      <dgm:t>
        <a:bodyPr/>
        <a:lstStyle/>
        <a:p>
          <a:endParaRPr lang="en-US"/>
        </a:p>
      </dgm:t>
    </dgm:pt>
    <dgm:pt modelId="{F3612EDB-D153-41B2-9888-7CADC496EC5B}">
      <dgm:prSet phldrT="[Text]"/>
      <dgm:spPr/>
      <dgm:t>
        <a:bodyPr/>
        <a:lstStyle/>
        <a:p>
          <a:r>
            <a:rPr lang="en-US" dirty="0" smtClean="0"/>
            <a:t>Synthesis of enzymes needed for DNA synthesis</a:t>
          </a:r>
          <a:endParaRPr lang="en-US" dirty="0"/>
        </a:p>
      </dgm:t>
    </dgm:pt>
    <dgm:pt modelId="{5BFFC938-2187-433B-AB21-87C8DEF30070}" type="parTrans" cxnId="{8A49250C-89B2-413F-AF98-ACF0056C18F5}">
      <dgm:prSet/>
      <dgm:spPr/>
      <dgm:t>
        <a:bodyPr/>
        <a:lstStyle/>
        <a:p>
          <a:endParaRPr lang="en-US"/>
        </a:p>
      </dgm:t>
    </dgm:pt>
    <dgm:pt modelId="{E88F2CB0-E0FE-4BD6-9A14-B3187FA4D549}" type="sibTrans" cxnId="{8A49250C-89B2-413F-AF98-ACF0056C18F5}">
      <dgm:prSet/>
      <dgm:spPr/>
      <dgm:t>
        <a:bodyPr/>
        <a:lstStyle/>
        <a:p>
          <a:endParaRPr lang="en-US"/>
        </a:p>
      </dgm:t>
    </dgm:pt>
    <dgm:pt modelId="{9DC5F23F-E3DE-4C39-A927-F25E8A0DBA7B}">
      <dgm:prSet phldrT="[Text]"/>
      <dgm:spPr/>
      <dgm:t>
        <a:bodyPr/>
        <a:lstStyle/>
        <a:p>
          <a:r>
            <a:rPr lang="en-US" dirty="0" smtClean="0"/>
            <a:t>S</a:t>
          </a:r>
          <a:endParaRPr lang="en-US" dirty="0"/>
        </a:p>
      </dgm:t>
    </dgm:pt>
    <dgm:pt modelId="{70A24001-95C6-4CD6-8C13-91257710B30B}" type="parTrans" cxnId="{4AC9AB3C-78B6-4D30-A517-5753336C34F1}">
      <dgm:prSet/>
      <dgm:spPr/>
      <dgm:t>
        <a:bodyPr/>
        <a:lstStyle/>
        <a:p>
          <a:endParaRPr lang="en-US"/>
        </a:p>
      </dgm:t>
    </dgm:pt>
    <dgm:pt modelId="{4633DDB6-7770-46E6-A599-2F86B21F96A3}" type="sibTrans" cxnId="{4AC9AB3C-78B6-4D30-A517-5753336C34F1}">
      <dgm:prSet/>
      <dgm:spPr/>
      <dgm:t>
        <a:bodyPr/>
        <a:lstStyle/>
        <a:p>
          <a:endParaRPr lang="en-US"/>
        </a:p>
      </dgm:t>
    </dgm:pt>
    <dgm:pt modelId="{AB8089F4-AF70-46A9-A155-66282060B958}">
      <dgm:prSet phldrT="[Text]"/>
      <dgm:spPr/>
      <dgm:t>
        <a:bodyPr/>
        <a:lstStyle/>
        <a:p>
          <a:r>
            <a:rPr lang="en-US" dirty="0" smtClean="0"/>
            <a:t>DNA is replicated</a:t>
          </a:r>
          <a:endParaRPr lang="en-US" dirty="0"/>
        </a:p>
      </dgm:t>
    </dgm:pt>
    <dgm:pt modelId="{CE0630B7-015C-4EFA-AAC8-34E03CC69CA3}" type="parTrans" cxnId="{885FA2B2-188E-4117-AF19-3DDBA905CC42}">
      <dgm:prSet/>
      <dgm:spPr/>
      <dgm:t>
        <a:bodyPr/>
        <a:lstStyle/>
        <a:p>
          <a:endParaRPr lang="en-US"/>
        </a:p>
      </dgm:t>
    </dgm:pt>
    <dgm:pt modelId="{3DD28563-969B-4364-B2C0-83AB97DB8F3E}" type="sibTrans" cxnId="{885FA2B2-188E-4117-AF19-3DDBA905CC42}">
      <dgm:prSet/>
      <dgm:spPr/>
      <dgm:t>
        <a:bodyPr/>
        <a:lstStyle/>
        <a:p>
          <a:endParaRPr lang="en-US"/>
        </a:p>
      </dgm:t>
    </dgm:pt>
    <dgm:pt modelId="{CA283C79-E9DC-4036-8425-37F0ED8A953E}">
      <dgm:prSet phldrT="[Text]"/>
      <dgm:spPr/>
      <dgm:t>
        <a:bodyPr/>
        <a:lstStyle/>
        <a:p>
          <a:r>
            <a:rPr lang="en-US" dirty="0" smtClean="0"/>
            <a:t>VINCA ALKALOIDS</a:t>
          </a:r>
          <a:endParaRPr lang="en-US" dirty="0"/>
        </a:p>
      </dgm:t>
    </dgm:pt>
    <dgm:pt modelId="{8CC77436-D293-4562-B1DB-4E9C5532A3F0}" type="parTrans" cxnId="{BAB3D766-E5FC-46E7-9924-9F1A8317AF15}">
      <dgm:prSet/>
      <dgm:spPr/>
      <dgm:t>
        <a:bodyPr/>
        <a:lstStyle/>
        <a:p>
          <a:endParaRPr lang="en-US"/>
        </a:p>
      </dgm:t>
    </dgm:pt>
    <dgm:pt modelId="{167CCAF9-BD22-47EF-8C60-EA10B363B7EA}" type="sibTrans" cxnId="{BAB3D766-E5FC-46E7-9924-9F1A8317AF15}">
      <dgm:prSet/>
      <dgm:spPr/>
      <dgm:t>
        <a:bodyPr/>
        <a:lstStyle/>
        <a:p>
          <a:endParaRPr lang="en-US"/>
        </a:p>
      </dgm:t>
    </dgm:pt>
    <dgm:pt modelId="{79FC7723-644B-4436-AF0B-681A8E604150}">
      <dgm:prSet phldrT="[Text]"/>
      <dgm:spPr/>
      <dgm:t>
        <a:bodyPr/>
        <a:lstStyle/>
        <a:p>
          <a:r>
            <a:rPr lang="en-US" dirty="0" smtClean="0"/>
            <a:t>ANTIMETABOLITES</a:t>
          </a:r>
          <a:endParaRPr lang="en-US" dirty="0"/>
        </a:p>
      </dgm:t>
    </dgm:pt>
    <dgm:pt modelId="{80677E10-D728-4DD9-BB68-36911CF90E49}" type="parTrans" cxnId="{BC15C8DD-E6CA-4861-A2C4-1EBBC86C0947}">
      <dgm:prSet/>
      <dgm:spPr/>
      <dgm:t>
        <a:bodyPr/>
        <a:lstStyle/>
        <a:p>
          <a:endParaRPr lang="en-US"/>
        </a:p>
      </dgm:t>
    </dgm:pt>
    <dgm:pt modelId="{20D1D920-3676-4530-9C3F-70BFC4940939}" type="sibTrans" cxnId="{BC15C8DD-E6CA-4861-A2C4-1EBBC86C0947}">
      <dgm:prSet/>
      <dgm:spPr/>
      <dgm:t>
        <a:bodyPr/>
        <a:lstStyle/>
        <a:p>
          <a:endParaRPr lang="en-US"/>
        </a:p>
      </dgm:t>
    </dgm:pt>
    <dgm:pt modelId="{63348D56-5A79-4F96-92F1-5B48950513B6}">
      <dgm:prSet phldrT="[Text]"/>
      <dgm:spPr/>
      <dgm:t>
        <a:bodyPr/>
        <a:lstStyle/>
        <a:p>
          <a:r>
            <a:rPr lang="en-US" dirty="0" smtClean="0"/>
            <a:t>PODOPHYLLOTOXIN</a:t>
          </a:r>
          <a:endParaRPr lang="en-US" dirty="0"/>
        </a:p>
      </dgm:t>
    </dgm:pt>
    <dgm:pt modelId="{B2189292-F195-4163-973C-AB12DE75914D}" type="parTrans" cxnId="{D0C24A36-8F55-4C3D-BE04-1CEB1F7963DD}">
      <dgm:prSet/>
      <dgm:spPr/>
      <dgm:t>
        <a:bodyPr/>
        <a:lstStyle/>
        <a:p>
          <a:endParaRPr lang="en-US"/>
        </a:p>
      </dgm:t>
    </dgm:pt>
    <dgm:pt modelId="{046F639A-43AF-4E3E-BCCA-6BB9E5B24645}" type="sibTrans" cxnId="{D0C24A36-8F55-4C3D-BE04-1CEB1F7963DD}">
      <dgm:prSet/>
      <dgm:spPr/>
      <dgm:t>
        <a:bodyPr/>
        <a:lstStyle/>
        <a:p>
          <a:endParaRPr lang="en-US"/>
        </a:p>
      </dgm:t>
    </dgm:pt>
    <dgm:pt modelId="{12044B01-B275-4C1D-B276-B2BEE41D89E9}">
      <dgm:prSet phldrT="[Text]"/>
      <dgm:spPr/>
      <dgm:t>
        <a:bodyPr/>
        <a:lstStyle/>
        <a:p>
          <a:r>
            <a:rPr lang="en-US" dirty="0" smtClean="0"/>
            <a:t>BLEOMYCIN</a:t>
          </a:r>
          <a:endParaRPr lang="en-US" dirty="0"/>
        </a:p>
      </dgm:t>
    </dgm:pt>
    <dgm:pt modelId="{F89168E8-CA14-4C55-8E14-DC9FF21BB377}" type="parTrans" cxnId="{8BA1004A-A67D-4828-9A4E-BE7A0863AAF2}">
      <dgm:prSet/>
      <dgm:spPr/>
      <dgm:t>
        <a:bodyPr/>
        <a:lstStyle/>
        <a:p>
          <a:endParaRPr lang="en-US"/>
        </a:p>
      </dgm:t>
    </dgm:pt>
    <dgm:pt modelId="{C0D36909-6023-4259-9D92-3FF9226DA1C8}" type="sibTrans" cxnId="{8BA1004A-A67D-4828-9A4E-BE7A0863AAF2}">
      <dgm:prSet/>
      <dgm:spPr/>
      <dgm:t>
        <a:bodyPr/>
        <a:lstStyle/>
        <a:p>
          <a:endParaRPr lang="en-US"/>
        </a:p>
      </dgm:t>
    </dgm:pt>
    <dgm:pt modelId="{F5DF322B-93A9-4463-88C6-D1CD72E08279}" type="pres">
      <dgm:prSet presAssocID="{3D0C0E59-CDA8-47D6-A568-72341E639931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BAD71D7-3CED-4426-A220-07D82EC48781}" type="pres">
      <dgm:prSet presAssocID="{3D0C0E59-CDA8-47D6-A568-72341E639931}" presName="children" presStyleCnt="0"/>
      <dgm:spPr/>
    </dgm:pt>
    <dgm:pt modelId="{CFE74621-D8F7-4897-8723-C2F8057EF5EC}" type="pres">
      <dgm:prSet presAssocID="{3D0C0E59-CDA8-47D6-A568-72341E639931}" presName="child1group" presStyleCnt="0"/>
      <dgm:spPr/>
    </dgm:pt>
    <dgm:pt modelId="{52FC4807-8123-4172-8E9A-38B9E6B545A7}" type="pres">
      <dgm:prSet presAssocID="{3D0C0E59-CDA8-47D6-A568-72341E639931}" presName="child1" presStyleLbl="bgAcc1" presStyleIdx="0" presStyleCnt="4"/>
      <dgm:spPr/>
      <dgm:t>
        <a:bodyPr/>
        <a:lstStyle/>
        <a:p>
          <a:endParaRPr lang="en-US"/>
        </a:p>
      </dgm:t>
    </dgm:pt>
    <dgm:pt modelId="{816EFCDE-EC32-4558-AC4F-44E4920BA964}" type="pres">
      <dgm:prSet presAssocID="{3D0C0E59-CDA8-47D6-A568-72341E639931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CF2028-A31E-4074-BE36-BF5A929E5CB2}" type="pres">
      <dgm:prSet presAssocID="{3D0C0E59-CDA8-47D6-A568-72341E639931}" presName="child2group" presStyleCnt="0"/>
      <dgm:spPr/>
    </dgm:pt>
    <dgm:pt modelId="{3269C733-C243-43A0-87E5-97B75DD270F7}" type="pres">
      <dgm:prSet presAssocID="{3D0C0E59-CDA8-47D6-A568-72341E639931}" presName="child2" presStyleLbl="bgAcc1" presStyleIdx="1" presStyleCnt="4"/>
      <dgm:spPr/>
      <dgm:t>
        <a:bodyPr/>
        <a:lstStyle/>
        <a:p>
          <a:endParaRPr lang="en-US"/>
        </a:p>
      </dgm:t>
    </dgm:pt>
    <dgm:pt modelId="{1B582D52-7450-49D6-942F-593E967B2E01}" type="pres">
      <dgm:prSet presAssocID="{3D0C0E59-CDA8-47D6-A568-72341E639931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3C3D4E-CA45-48FD-BC34-283C3FD6CA0D}" type="pres">
      <dgm:prSet presAssocID="{3D0C0E59-CDA8-47D6-A568-72341E639931}" presName="child3group" presStyleCnt="0"/>
      <dgm:spPr/>
    </dgm:pt>
    <dgm:pt modelId="{D7D28F6F-DC79-4B35-9055-B5CAC688771E}" type="pres">
      <dgm:prSet presAssocID="{3D0C0E59-CDA8-47D6-A568-72341E639931}" presName="child3" presStyleLbl="bgAcc1" presStyleIdx="2" presStyleCnt="4"/>
      <dgm:spPr/>
      <dgm:t>
        <a:bodyPr/>
        <a:lstStyle/>
        <a:p>
          <a:endParaRPr lang="en-US"/>
        </a:p>
      </dgm:t>
    </dgm:pt>
    <dgm:pt modelId="{E2099E7B-DC1E-459E-93CB-1E85BC770729}" type="pres">
      <dgm:prSet presAssocID="{3D0C0E59-CDA8-47D6-A568-72341E639931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C26437-DA48-4C3E-8A58-2E50FBDF6B85}" type="pres">
      <dgm:prSet presAssocID="{3D0C0E59-CDA8-47D6-A568-72341E639931}" presName="child4group" presStyleCnt="0"/>
      <dgm:spPr/>
    </dgm:pt>
    <dgm:pt modelId="{5802EDD4-CA04-485D-82ED-3126E3F21792}" type="pres">
      <dgm:prSet presAssocID="{3D0C0E59-CDA8-47D6-A568-72341E639931}" presName="child4" presStyleLbl="bgAcc1" presStyleIdx="3" presStyleCnt="4"/>
      <dgm:spPr/>
      <dgm:t>
        <a:bodyPr/>
        <a:lstStyle/>
        <a:p>
          <a:endParaRPr lang="en-US"/>
        </a:p>
      </dgm:t>
    </dgm:pt>
    <dgm:pt modelId="{67172EDA-85B4-4338-B01B-B466A88F62C6}" type="pres">
      <dgm:prSet presAssocID="{3D0C0E59-CDA8-47D6-A568-72341E639931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C7807A-FC01-4BB2-B56A-1B8A09A85C7C}" type="pres">
      <dgm:prSet presAssocID="{3D0C0E59-CDA8-47D6-A568-72341E639931}" presName="childPlaceholder" presStyleCnt="0"/>
      <dgm:spPr/>
    </dgm:pt>
    <dgm:pt modelId="{E986A9E1-AD57-4E4F-9622-F2B6D7DE0FB5}" type="pres">
      <dgm:prSet presAssocID="{3D0C0E59-CDA8-47D6-A568-72341E639931}" presName="circle" presStyleCnt="0"/>
      <dgm:spPr/>
    </dgm:pt>
    <dgm:pt modelId="{2A99758A-E110-4C59-8846-CD0C8DD7F3AA}" type="pres">
      <dgm:prSet presAssocID="{3D0C0E59-CDA8-47D6-A568-72341E639931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4753CF-A35A-4D92-ABD0-954AA42F8013}" type="pres">
      <dgm:prSet presAssocID="{3D0C0E59-CDA8-47D6-A568-72341E639931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44F336-3889-45B4-896B-08B742DB9A60}" type="pres">
      <dgm:prSet presAssocID="{3D0C0E59-CDA8-47D6-A568-72341E639931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A25EEF-FE51-4453-8FCE-95A699362D57}" type="pres">
      <dgm:prSet presAssocID="{3D0C0E59-CDA8-47D6-A568-72341E639931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259E93-F027-4B86-A274-7D08FBC86E89}" type="pres">
      <dgm:prSet presAssocID="{3D0C0E59-CDA8-47D6-A568-72341E639931}" presName="quadrantPlaceholder" presStyleCnt="0"/>
      <dgm:spPr/>
    </dgm:pt>
    <dgm:pt modelId="{76C9D7B7-D81A-4C8B-B7C7-F73D68D3034F}" type="pres">
      <dgm:prSet presAssocID="{3D0C0E59-CDA8-47D6-A568-72341E639931}" presName="center1" presStyleLbl="fgShp" presStyleIdx="0" presStyleCnt="2"/>
      <dgm:spPr/>
    </dgm:pt>
    <dgm:pt modelId="{ED10ADC1-5B00-4653-A5E9-3C8CCEF58A63}" type="pres">
      <dgm:prSet presAssocID="{3D0C0E59-CDA8-47D6-A568-72341E639931}" presName="center2" presStyleLbl="fgShp" presStyleIdx="1" presStyleCnt="2"/>
      <dgm:spPr/>
    </dgm:pt>
  </dgm:ptLst>
  <dgm:cxnLst>
    <dgm:cxn modelId="{B6EF5CCF-C617-4D71-84A5-5430E2F8AF16}" srcId="{3D0C0E59-CDA8-47D6-A568-72341E639931}" destId="{D6D4EBFF-6C46-445E-A670-4D4F7099C4AE}" srcOrd="1" destOrd="0" parTransId="{3B5EB096-F3A3-42CC-ADD0-8D6723F5915A}" sibTransId="{5165B512-81AF-426D-A0E8-F7CAFC28F8FE}"/>
    <dgm:cxn modelId="{D494E371-10D8-4B35-B0CB-A1CBBAC5CAAE}" type="presOf" srcId="{79FC7723-644B-4436-AF0B-681A8E604150}" destId="{5802EDD4-CA04-485D-82ED-3126E3F21792}" srcOrd="0" destOrd="1" presId="urn:microsoft.com/office/officeart/2005/8/layout/cycle4"/>
    <dgm:cxn modelId="{440498B7-E2F7-4C3D-9CE6-03024425DFD7}" srcId="{3D0C0E59-CDA8-47D6-A568-72341E639931}" destId="{EA5CD518-10EC-4FAB-8D48-D90B3790924F}" srcOrd="0" destOrd="0" parTransId="{4AF8F06E-26FB-4FF0-A165-D0944736C574}" sibTransId="{081FE41E-AA65-480A-95EC-00C0ED78BA90}"/>
    <dgm:cxn modelId="{FF232065-1C68-4910-A99D-57890D0CD577}" type="presOf" srcId="{EA5CD518-10EC-4FAB-8D48-D90B3790924F}" destId="{2A99758A-E110-4C59-8846-CD0C8DD7F3AA}" srcOrd="0" destOrd="0" presId="urn:microsoft.com/office/officeart/2005/8/layout/cycle4"/>
    <dgm:cxn modelId="{088D8EC4-CA7A-492D-BA0D-85C3D1D432DE}" type="presOf" srcId="{3D0C0E59-CDA8-47D6-A568-72341E639931}" destId="{F5DF322B-93A9-4463-88C6-D1CD72E08279}" srcOrd="0" destOrd="0" presId="urn:microsoft.com/office/officeart/2005/8/layout/cycle4"/>
    <dgm:cxn modelId="{8BA1004A-A67D-4828-9A4E-BE7A0863AAF2}" srcId="{EA5CD518-10EC-4FAB-8D48-D90B3790924F}" destId="{12044B01-B275-4C1D-B276-B2BEE41D89E9}" srcOrd="1" destOrd="0" parTransId="{F89168E8-CA14-4C55-8E14-DC9FF21BB377}" sibTransId="{C0D36909-6023-4259-9D92-3FF9226DA1C8}"/>
    <dgm:cxn modelId="{B350F1ED-7154-4C7E-A9E1-B559EC08CEE8}" type="presOf" srcId="{12044B01-B275-4C1D-B276-B2BEE41D89E9}" destId="{52FC4807-8123-4172-8E9A-38B9E6B545A7}" srcOrd="0" destOrd="1" presId="urn:microsoft.com/office/officeart/2005/8/layout/cycle4"/>
    <dgm:cxn modelId="{42C5AA73-C132-4155-BE7A-68E9BA81B0B5}" type="presOf" srcId="{0E0AFA05-8726-4C56-A14B-C253B4B1A612}" destId="{816EFCDE-EC32-4558-AC4F-44E4920BA964}" srcOrd="1" destOrd="0" presId="urn:microsoft.com/office/officeart/2005/8/layout/cycle4"/>
    <dgm:cxn modelId="{5DA1A01A-37CD-405A-B703-764DF0FD04A0}" type="presOf" srcId="{79FC7723-644B-4436-AF0B-681A8E604150}" destId="{67172EDA-85B4-4338-B01B-B466A88F62C6}" srcOrd="1" destOrd="1" presId="urn:microsoft.com/office/officeart/2005/8/layout/cycle4"/>
    <dgm:cxn modelId="{92742742-98C1-4F29-B106-5DB62F175F55}" type="presOf" srcId="{AB8089F4-AF70-46A9-A155-66282060B958}" destId="{67172EDA-85B4-4338-B01B-B466A88F62C6}" srcOrd="1" destOrd="0" presId="urn:microsoft.com/office/officeart/2005/8/layout/cycle4"/>
    <dgm:cxn modelId="{DFD32803-B87B-478B-9969-30405952221D}" type="presOf" srcId="{63F2AA90-A4C3-4BB2-8A07-29D7F94BA4BB}" destId="{1B582D52-7450-49D6-942F-593E967B2E01}" srcOrd="1" destOrd="0" presId="urn:microsoft.com/office/officeart/2005/8/layout/cycle4"/>
    <dgm:cxn modelId="{BC15C8DD-E6CA-4861-A2C4-1EBBC86C0947}" srcId="{9DC5F23F-E3DE-4C39-A927-F25E8A0DBA7B}" destId="{79FC7723-644B-4436-AF0B-681A8E604150}" srcOrd="1" destOrd="0" parTransId="{80677E10-D728-4DD9-BB68-36911CF90E49}" sibTransId="{20D1D920-3676-4530-9C3F-70BFC4940939}"/>
    <dgm:cxn modelId="{BAB3D766-E5FC-46E7-9924-9F1A8317AF15}" srcId="{D6D4EBFF-6C46-445E-A670-4D4F7099C4AE}" destId="{CA283C79-E9DC-4036-8425-37F0ED8A953E}" srcOrd="1" destOrd="0" parTransId="{8CC77436-D293-4562-B1DB-4E9C5532A3F0}" sibTransId="{167CCAF9-BD22-47EF-8C60-EA10B363B7EA}"/>
    <dgm:cxn modelId="{8A49250C-89B2-413F-AF98-ACF0056C18F5}" srcId="{37C22D46-4535-458C-A17A-1C45FEC48968}" destId="{F3612EDB-D153-41B2-9888-7CADC496EC5B}" srcOrd="0" destOrd="0" parTransId="{5BFFC938-2187-433B-AB21-87C8DEF30070}" sibTransId="{E88F2CB0-E0FE-4BD6-9A14-B3187FA4D549}"/>
    <dgm:cxn modelId="{D077F975-C58E-43A2-A8FF-0027B68BCAA8}" type="presOf" srcId="{F3612EDB-D153-41B2-9888-7CADC496EC5B}" destId="{E2099E7B-DC1E-459E-93CB-1E85BC770729}" srcOrd="1" destOrd="0" presId="urn:microsoft.com/office/officeart/2005/8/layout/cycle4"/>
    <dgm:cxn modelId="{C3E406F2-6647-4F25-9E7A-40EDFF850399}" type="presOf" srcId="{CA283C79-E9DC-4036-8425-37F0ED8A953E}" destId="{1B582D52-7450-49D6-942F-593E967B2E01}" srcOrd="1" destOrd="1" presId="urn:microsoft.com/office/officeart/2005/8/layout/cycle4"/>
    <dgm:cxn modelId="{4AC9AB3C-78B6-4D30-A517-5753336C34F1}" srcId="{3D0C0E59-CDA8-47D6-A568-72341E639931}" destId="{9DC5F23F-E3DE-4C39-A927-F25E8A0DBA7B}" srcOrd="3" destOrd="0" parTransId="{70A24001-95C6-4CD6-8C13-91257710B30B}" sibTransId="{4633DDB6-7770-46E6-A599-2F86B21F96A3}"/>
    <dgm:cxn modelId="{7D68581F-1E28-48E1-ABB1-9E784BA63F6C}" type="presOf" srcId="{CA283C79-E9DC-4036-8425-37F0ED8A953E}" destId="{3269C733-C243-43A0-87E5-97B75DD270F7}" srcOrd="0" destOrd="1" presId="urn:microsoft.com/office/officeart/2005/8/layout/cycle4"/>
    <dgm:cxn modelId="{23DC8F6D-46F6-41B4-B275-4247195EC95F}" type="presOf" srcId="{D6D4EBFF-6C46-445E-A670-4D4F7099C4AE}" destId="{934753CF-A35A-4D92-ABD0-954AA42F8013}" srcOrd="0" destOrd="0" presId="urn:microsoft.com/office/officeart/2005/8/layout/cycle4"/>
    <dgm:cxn modelId="{6C3F71F3-3C62-45EE-8EEA-27864D0CA07C}" type="presOf" srcId="{63348D56-5A79-4F96-92F1-5B48950513B6}" destId="{5802EDD4-CA04-485D-82ED-3126E3F21792}" srcOrd="0" destOrd="2" presId="urn:microsoft.com/office/officeart/2005/8/layout/cycle4"/>
    <dgm:cxn modelId="{95A5CBA4-2FF2-486A-9C3A-5E29AF82BE33}" srcId="{D6D4EBFF-6C46-445E-A670-4D4F7099C4AE}" destId="{63F2AA90-A4C3-4BB2-8A07-29D7F94BA4BB}" srcOrd="0" destOrd="0" parTransId="{0BFE9DFD-1FCB-45D5-BED1-2EEA38AD7163}" sibTransId="{0B28A4CC-3E64-4AF9-8E90-34225BE1DC14}"/>
    <dgm:cxn modelId="{A40FF737-9C38-46CC-B0FB-D78E936AAB07}" type="presOf" srcId="{63F2AA90-A4C3-4BB2-8A07-29D7F94BA4BB}" destId="{3269C733-C243-43A0-87E5-97B75DD270F7}" srcOrd="0" destOrd="0" presId="urn:microsoft.com/office/officeart/2005/8/layout/cycle4"/>
    <dgm:cxn modelId="{D0C24A36-8F55-4C3D-BE04-1CEB1F7963DD}" srcId="{9DC5F23F-E3DE-4C39-A927-F25E8A0DBA7B}" destId="{63348D56-5A79-4F96-92F1-5B48950513B6}" srcOrd="2" destOrd="0" parTransId="{B2189292-F195-4163-973C-AB12DE75914D}" sibTransId="{046F639A-43AF-4E3E-BCCA-6BB9E5B24645}"/>
    <dgm:cxn modelId="{CB3F18B0-4D5D-455C-A4C5-343D7D4D2A01}" type="presOf" srcId="{0E0AFA05-8726-4C56-A14B-C253B4B1A612}" destId="{52FC4807-8123-4172-8E9A-38B9E6B545A7}" srcOrd="0" destOrd="0" presId="urn:microsoft.com/office/officeart/2005/8/layout/cycle4"/>
    <dgm:cxn modelId="{11E1F242-7D85-46ED-BB97-295564A50D94}" type="presOf" srcId="{37C22D46-4535-458C-A17A-1C45FEC48968}" destId="{6644F336-3889-45B4-896B-08B742DB9A60}" srcOrd="0" destOrd="0" presId="urn:microsoft.com/office/officeart/2005/8/layout/cycle4"/>
    <dgm:cxn modelId="{3C9FFD8B-DDCC-42D8-9586-17617BFB6018}" type="presOf" srcId="{AB8089F4-AF70-46A9-A155-66282060B958}" destId="{5802EDD4-CA04-485D-82ED-3126E3F21792}" srcOrd="0" destOrd="0" presId="urn:microsoft.com/office/officeart/2005/8/layout/cycle4"/>
    <dgm:cxn modelId="{885FA2B2-188E-4117-AF19-3DDBA905CC42}" srcId="{9DC5F23F-E3DE-4C39-A927-F25E8A0DBA7B}" destId="{AB8089F4-AF70-46A9-A155-66282060B958}" srcOrd="0" destOrd="0" parTransId="{CE0630B7-015C-4EFA-AAC8-34E03CC69CA3}" sibTransId="{3DD28563-969B-4364-B2C0-83AB97DB8F3E}"/>
    <dgm:cxn modelId="{B43C5001-6F8D-4C0E-8F0F-13970C497BD4}" srcId="{3D0C0E59-CDA8-47D6-A568-72341E639931}" destId="{37C22D46-4535-458C-A17A-1C45FEC48968}" srcOrd="2" destOrd="0" parTransId="{335832EC-54CE-4AAD-9B67-28DBB497322F}" sibTransId="{5348D1E6-1101-4D56-B510-28D29715401A}"/>
    <dgm:cxn modelId="{B6881C82-BD49-41FC-9F11-9CDB75CAB3CF}" srcId="{EA5CD518-10EC-4FAB-8D48-D90B3790924F}" destId="{0E0AFA05-8726-4C56-A14B-C253B4B1A612}" srcOrd="0" destOrd="0" parTransId="{710E9ADE-8005-407C-ABEC-2440681C6B4B}" sibTransId="{992D79A6-02AE-4076-B616-01B791FAFEE4}"/>
    <dgm:cxn modelId="{328036B4-E5C1-4B32-84D2-649295DDAEA5}" type="presOf" srcId="{F3612EDB-D153-41B2-9888-7CADC496EC5B}" destId="{D7D28F6F-DC79-4B35-9055-B5CAC688771E}" srcOrd="0" destOrd="0" presId="urn:microsoft.com/office/officeart/2005/8/layout/cycle4"/>
    <dgm:cxn modelId="{7FE153B4-B411-472A-9438-CB222E28E469}" type="presOf" srcId="{63348D56-5A79-4F96-92F1-5B48950513B6}" destId="{67172EDA-85B4-4338-B01B-B466A88F62C6}" srcOrd="1" destOrd="2" presId="urn:microsoft.com/office/officeart/2005/8/layout/cycle4"/>
    <dgm:cxn modelId="{62433B99-92F6-4BC0-88D2-985D78D33161}" type="presOf" srcId="{12044B01-B275-4C1D-B276-B2BEE41D89E9}" destId="{816EFCDE-EC32-4558-AC4F-44E4920BA964}" srcOrd="1" destOrd="1" presId="urn:microsoft.com/office/officeart/2005/8/layout/cycle4"/>
    <dgm:cxn modelId="{6464D046-755B-4B13-9338-D4A0D2972CA3}" type="presOf" srcId="{9DC5F23F-E3DE-4C39-A927-F25E8A0DBA7B}" destId="{49A25EEF-FE51-4453-8FCE-95A699362D57}" srcOrd="0" destOrd="0" presId="urn:microsoft.com/office/officeart/2005/8/layout/cycle4"/>
    <dgm:cxn modelId="{7094D486-4D62-472F-9571-27B387662039}" type="presParOf" srcId="{F5DF322B-93A9-4463-88C6-D1CD72E08279}" destId="{3BAD71D7-3CED-4426-A220-07D82EC48781}" srcOrd="0" destOrd="0" presId="urn:microsoft.com/office/officeart/2005/8/layout/cycle4"/>
    <dgm:cxn modelId="{F407BC74-5510-4785-B266-53A5871B4515}" type="presParOf" srcId="{3BAD71D7-3CED-4426-A220-07D82EC48781}" destId="{CFE74621-D8F7-4897-8723-C2F8057EF5EC}" srcOrd="0" destOrd="0" presId="urn:microsoft.com/office/officeart/2005/8/layout/cycle4"/>
    <dgm:cxn modelId="{9AA1E3A6-F3B4-4DFD-A712-8BB734C32E93}" type="presParOf" srcId="{CFE74621-D8F7-4897-8723-C2F8057EF5EC}" destId="{52FC4807-8123-4172-8E9A-38B9E6B545A7}" srcOrd="0" destOrd="0" presId="urn:microsoft.com/office/officeart/2005/8/layout/cycle4"/>
    <dgm:cxn modelId="{9C39B672-4C90-4096-9B0E-EB20B28E4E4D}" type="presParOf" srcId="{CFE74621-D8F7-4897-8723-C2F8057EF5EC}" destId="{816EFCDE-EC32-4558-AC4F-44E4920BA964}" srcOrd="1" destOrd="0" presId="urn:microsoft.com/office/officeart/2005/8/layout/cycle4"/>
    <dgm:cxn modelId="{ADBE5B42-8F1C-4C79-AA8A-4E97FF68B36C}" type="presParOf" srcId="{3BAD71D7-3CED-4426-A220-07D82EC48781}" destId="{8CCF2028-A31E-4074-BE36-BF5A929E5CB2}" srcOrd="1" destOrd="0" presId="urn:microsoft.com/office/officeart/2005/8/layout/cycle4"/>
    <dgm:cxn modelId="{C285160C-85C6-473D-8D78-DA0E748B0A9F}" type="presParOf" srcId="{8CCF2028-A31E-4074-BE36-BF5A929E5CB2}" destId="{3269C733-C243-43A0-87E5-97B75DD270F7}" srcOrd="0" destOrd="0" presId="urn:microsoft.com/office/officeart/2005/8/layout/cycle4"/>
    <dgm:cxn modelId="{0E3CD733-5723-417F-98F7-75E2A748C710}" type="presParOf" srcId="{8CCF2028-A31E-4074-BE36-BF5A929E5CB2}" destId="{1B582D52-7450-49D6-942F-593E967B2E01}" srcOrd="1" destOrd="0" presId="urn:microsoft.com/office/officeart/2005/8/layout/cycle4"/>
    <dgm:cxn modelId="{648AB014-A397-48B9-A605-25C5A7E29BEE}" type="presParOf" srcId="{3BAD71D7-3CED-4426-A220-07D82EC48781}" destId="{AF3C3D4E-CA45-48FD-BC34-283C3FD6CA0D}" srcOrd="2" destOrd="0" presId="urn:microsoft.com/office/officeart/2005/8/layout/cycle4"/>
    <dgm:cxn modelId="{4095C541-F703-41DA-8985-090BA0B7FEDB}" type="presParOf" srcId="{AF3C3D4E-CA45-48FD-BC34-283C3FD6CA0D}" destId="{D7D28F6F-DC79-4B35-9055-B5CAC688771E}" srcOrd="0" destOrd="0" presId="urn:microsoft.com/office/officeart/2005/8/layout/cycle4"/>
    <dgm:cxn modelId="{C19092E3-9353-437F-9702-07D24CD8834C}" type="presParOf" srcId="{AF3C3D4E-CA45-48FD-BC34-283C3FD6CA0D}" destId="{E2099E7B-DC1E-459E-93CB-1E85BC770729}" srcOrd="1" destOrd="0" presId="urn:microsoft.com/office/officeart/2005/8/layout/cycle4"/>
    <dgm:cxn modelId="{E57F9C12-85D0-4F84-95DA-850012B402BE}" type="presParOf" srcId="{3BAD71D7-3CED-4426-A220-07D82EC48781}" destId="{FEC26437-DA48-4C3E-8A58-2E50FBDF6B85}" srcOrd="3" destOrd="0" presId="urn:microsoft.com/office/officeart/2005/8/layout/cycle4"/>
    <dgm:cxn modelId="{65F79E40-A928-4726-9049-5B1D3E1DF539}" type="presParOf" srcId="{FEC26437-DA48-4C3E-8A58-2E50FBDF6B85}" destId="{5802EDD4-CA04-485D-82ED-3126E3F21792}" srcOrd="0" destOrd="0" presId="urn:microsoft.com/office/officeart/2005/8/layout/cycle4"/>
    <dgm:cxn modelId="{1C5137BC-7811-4D3D-9C3A-9115EC152AD9}" type="presParOf" srcId="{FEC26437-DA48-4C3E-8A58-2E50FBDF6B85}" destId="{67172EDA-85B4-4338-B01B-B466A88F62C6}" srcOrd="1" destOrd="0" presId="urn:microsoft.com/office/officeart/2005/8/layout/cycle4"/>
    <dgm:cxn modelId="{41F236F3-08B0-4620-9660-0C8522EF6A6D}" type="presParOf" srcId="{3BAD71D7-3CED-4426-A220-07D82EC48781}" destId="{4EC7807A-FC01-4BB2-B56A-1B8A09A85C7C}" srcOrd="4" destOrd="0" presId="urn:microsoft.com/office/officeart/2005/8/layout/cycle4"/>
    <dgm:cxn modelId="{A2AF2CFE-09EE-4941-8A1E-4FD58B2FC55F}" type="presParOf" srcId="{F5DF322B-93A9-4463-88C6-D1CD72E08279}" destId="{E986A9E1-AD57-4E4F-9622-F2B6D7DE0FB5}" srcOrd="1" destOrd="0" presId="urn:microsoft.com/office/officeart/2005/8/layout/cycle4"/>
    <dgm:cxn modelId="{CBEFE11F-CC36-4404-AB32-4A2ED2B10947}" type="presParOf" srcId="{E986A9E1-AD57-4E4F-9622-F2B6D7DE0FB5}" destId="{2A99758A-E110-4C59-8846-CD0C8DD7F3AA}" srcOrd="0" destOrd="0" presId="urn:microsoft.com/office/officeart/2005/8/layout/cycle4"/>
    <dgm:cxn modelId="{6099BF68-8378-4335-87D0-8175AD84E5C5}" type="presParOf" srcId="{E986A9E1-AD57-4E4F-9622-F2B6D7DE0FB5}" destId="{934753CF-A35A-4D92-ABD0-954AA42F8013}" srcOrd="1" destOrd="0" presId="urn:microsoft.com/office/officeart/2005/8/layout/cycle4"/>
    <dgm:cxn modelId="{12E36362-7BCE-46D1-B8EB-3F8BA387B135}" type="presParOf" srcId="{E986A9E1-AD57-4E4F-9622-F2B6D7DE0FB5}" destId="{6644F336-3889-45B4-896B-08B742DB9A60}" srcOrd="2" destOrd="0" presId="urn:microsoft.com/office/officeart/2005/8/layout/cycle4"/>
    <dgm:cxn modelId="{F0EB8462-544E-4183-B9D8-DB441319A545}" type="presParOf" srcId="{E986A9E1-AD57-4E4F-9622-F2B6D7DE0FB5}" destId="{49A25EEF-FE51-4453-8FCE-95A699362D57}" srcOrd="3" destOrd="0" presId="urn:microsoft.com/office/officeart/2005/8/layout/cycle4"/>
    <dgm:cxn modelId="{8C122A4A-9AF4-4E5F-86DE-997BA3F1B3FA}" type="presParOf" srcId="{E986A9E1-AD57-4E4F-9622-F2B6D7DE0FB5}" destId="{99259E93-F027-4B86-A274-7D08FBC86E89}" srcOrd="4" destOrd="0" presId="urn:microsoft.com/office/officeart/2005/8/layout/cycle4"/>
    <dgm:cxn modelId="{5FE61B2F-CE8B-48FA-852F-EAE1439A27D4}" type="presParOf" srcId="{F5DF322B-93A9-4463-88C6-D1CD72E08279}" destId="{76C9D7B7-D81A-4C8B-B7C7-F73D68D3034F}" srcOrd="2" destOrd="0" presId="urn:microsoft.com/office/officeart/2005/8/layout/cycle4"/>
    <dgm:cxn modelId="{E4903F4D-F4C6-4A2C-8B07-C81F3D91709E}" type="presParOf" srcId="{F5DF322B-93A9-4463-88C6-D1CD72E08279}" destId="{ED10ADC1-5B00-4653-A5E9-3C8CCEF58A63}" srcOrd="3" destOrd="0" presId="urn:microsoft.com/office/officeart/2005/8/layout/cycle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8A3E9-1670-4508-A970-B519537330AC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20CB9-4259-4510-8BB0-0F97EC89DC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8A3E9-1670-4508-A970-B519537330AC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20CB9-4259-4510-8BB0-0F97EC89DC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8A3E9-1670-4508-A970-B519537330AC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20CB9-4259-4510-8BB0-0F97EC89DC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8A3E9-1670-4508-A970-B519537330AC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20CB9-4259-4510-8BB0-0F97EC89DC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8A3E9-1670-4508-A970-B519537330AC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20CB9-4259-4510-8BB0-0F97EC89DC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8A3E9-1670-4508-A970-B519537330AC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20CB9-4259-4510-8BB0-0F97EC89DC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8A3E9-1670-4508-A970-B519537330AC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20CB9-4259-4510-8BB0-0F97EC89DC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8A3E9-1670-4508-A970-B519537330AC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20CB9-4259-4510-8BB0-0F97EC89DC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8A3E9-1670-4508-A970-B519537330AC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20CB9-4259-4510-8BB0-0F97EC89DC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8A3E9-1670-4508-A970-B519537330AC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20CB9-4259-4510-8BB0-0F97EC89DC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8A3E9-1670-4508-A970-B519537330AC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20CB9-4259-4510-8BB0-0F97EC89DC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8A3E9-1670-4508-A970-B519537330AC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20CB9-4259-4510-8BB0-0F97EC89DC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CANCER CHEMOTHERAPY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 CYCLE	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Rapidly dividing cells are generally more sensitive to anticancer drugs whereas slowly proliferating cells are less sensitive.</a:t>
            </a:r>
          </a:p>
          <a:p>
            <a:r>
              <a:rPr lang="en-US" dirty="0" smtClean="0"/>
              <a:t>G0 phase cell survive most agents.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u="sng" dirty="0" smtClean="0">
                <a:solidFill>
                  <a:srgbClr val="FF0000"/>
                </a:solidFill>
              </a:rPr>
              <a:t>CELL CYCLE SPECIFICITY OF DRUGS:</a:t>
            </a:r>
          </a:p>
          <a:p>
            <a:r>
              <a:rPr lang="en-US" dirty="0" smtClean="0"/>
              <a:t>NORMAL CELL and cancer cell both go through growth cycle difference is in number </a:t>
            </a:r>
          </a:p>
          <a:p>
            <a:r>
              <a:rPr lang="en-US" dirty="0" smtClean="0"/>
              <a:t>Chemotherapeutic agents effective only against replicating cells are called “ CELL CYCLE SPECIFIC”</a:t>
            </a:r>
          </a:p>
          <a:p>
            <a:r>
              <a:rPr lang="en-US" dirty="0" err="1" smtClean="0"/>
              <a:t>Antimetabolites</a:t>
            </a:r>
            <a:endParaRPr lang="en-US" dirty="0" smtClean="0"/>
          </a:p>
          <a:p>
            <a:r>
              <a:rPr lang="en-US" dirty="0" err="1" smtClean="0"/>
              <a:t>Bleomycin</a:t>
            </a:r>
            <a:endParaRPr lang="en-US" dirty="0" smtClean="0"/>
          </a:p>
          <a:p>
            <a:r>
              <a:rPr lang="en-US" dirty="0" smtClean="0"/>
              <a:t>Antibiotics</a:t>
            </a:r>
          </a:p>
          <a:p>
            <a:r>
              <a:rPr lang="en-US" dirty="0" err="1" smtClean="0"/>
              <a:t>Vinca</a:t>
            </a:r>
            <a:r>
              <a:rPr lang="en-US" dirty="0" smtClean="0"/>
              <a:t> alkaloids</a:t>
            </a:r>
          </a:p>
          <a:p>
            <a:r>
              <a:rPr lang="en-US" dirty="0" err="1" smtClean="0"/>
              <a:t>etoposide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Effective for high growth fraction malignancies as hematologic cancers.</a:t>
            </a:r>
          </a:p>
          <a:p>
            <a:r>
              <a:rPr lang="en-US" dirty="0" smtClean="0"/>
              <a:t>NON CELL CYCLE SPECIFIC DRUGS:</a:t>
            </a:r>
          </a:p>
          <a:p>
            <a:r>
              <a:rPr lang="en-US" dirty="0" smtClean="0"/>
              <a:t>More toxicity in cycling cells but are useful against tumors that have low % of replicating cells </a:t>
            </a:r>
            <a:r>
              <a:rPr lang="en-US" dirty="0" err="1" smtClean="0"/>
              <a:t>e.g</a:t>
            </a:r>
            <a:endParaRPr lang="en-US" dirty="0" smtClean="0"/>
          </a:p>
          <a:p>
            <a:r>
              <a:rPr lang="en-US" dirty="0" err="1" smtClean="0"/>
              <a:t>Alkylating</a:t>
            </a:r>
            <a:r>
              <a:rPr lang="en-US" dirty="0" smtClean="0"/>
              <a:t> agents</a:t>
            </a:r>
          </a:p>
          <a:p>
            <a:r>
              <a:rPr lang="en-US" dirty="0" err="1" smtClean="0"/>
              <a:t>Cisplatin</a:t>
            </a:r>
            <a:endParaRPr lang="en-US" dirty="0" smtClean="0"/>
          </a:p>
          <a:p>
            <a:r>
              <a:rPr lang="en-US" dirty="0" err="1" smtClean="0"/>
              <a:t>Nitrosoureas</a:t>
            </a:r>
            <a:endParaRPr lang="en-US" dirty="0" smtClean="0"/>
          </a:p>
          <a:p>
            <a:r>
              <a:rPr lang="en-US" dirty="0" smtClean="0"/>
              <a:t>Solid tumors + low + high growth fraction malignancies.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TUMOR GROWTH RATE: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Initially rapid but growth rate decreases as tumor size ↑.</a:t>
            </a:r>
          </a:p>
          <a:p>
            <a:r>
              <a:rPr lang="en-US" dirty="0" smtClean="0"/>
              <a:t>This occurs b/c of unavailability of nutrients and oxygen caused by ↓ blood circulation.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TREATMENT REGIMENS AND SCHEDULING: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LOG KILL:</a:t>
            </a:r>
          </a:p>
          <a:p>
            <a:r>
              <a:rPr lang="en-US" dirty="0" smtClean="0"/>
              <a:t>Destruction of cancer cells by chemotherapeutic agents follow first order kinetics </a:t>
            </a:r>
            <a:r>
              <a:rPr lang="en-US" dirty="0" err="1" smtClean="0"/>
              <a:t>i.e</a:t>
            </a:r>
            <a:r>
              <a:rPr lang="en-US" dirty="0" smtClean="0"/>
              <a:t> given dose of drug destroys a constant fraction of cells not constant number of cells.</a:t>
            </a:r>
          </a:p>
          <a:p>
            <a:r>
              <a:rPr lang="en-US" dirty="0" smtClean="0"/>
              <a:t>Diagnosis of leukemia made when 109 total leukemic cells .</a:t>
            </a:r>
          </a:p>
          <a:p>
            <a:r>
              <a:rPr lang="en-US" dirty="0" smtClean="0"/>
              <a:t>Five log kill means pt becomes asymptomatic </a:t>
            </a:r>
            <a:r>
              <a:rPr lang="en-US" dirty="0" err="1" smtClean="0"/>
              <a:t>ie</a:t>
            </a:r>
            <a:r>
              <a:rPr lang="en-US" dirty="0" smtClean="0"/>
              <a:t> is in remission.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PHARMACOLOGIC SANCTUARIES: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Leukemic or other tumor cells sometimes find sanctuaries in tissues such as CNS where chemotherapeutic agents </a:t>
            </a:r>
            <a:r>
              <a:rPr lang="en-US" dirty="0" err="1" smtClean="0"/>
              <a:t>cannnot</a:t>
            </a:r>
            <a:r>
              <a:rPr lang="en-US" dirty="0" smtClean="0"/>
              <a:t> penetrate require IT drugs to eliminate leukemic cells or irradiation of </a:t>
            </a:r>
            <a:r>
              <a:rPr lang="en-US" dirty="0" err="1" smtClean="0"/>
              <a:t>craniospinal</a:t>
            </a:r>
            <a:r>
              <a:rPr lang="en-US" dirty="0" smtClean="0"/>
              <a:t> axis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PROTOCOLS: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Combination drug chemotherapy is more successful than single drug treatment</a:t>
            </a:r>
          </a:p>
          <a:p>
            <a:r>
              <a:rPr lang="en-US" dirty="0" smtClean="0"/>
              <a:t>COMBINATION OF DRUGS:</a:t>
            </a:r>
          </a:p>
          <a:p>
            <a:r>
              <a:rPr lang="en-US" dirty="0" err="1" smtClean="0"/>
              <a:t>Cytotoxic</a:t>
            </a:r>
            <a:r>
              <a:rPr lang="en-US" dirty="0" smtClean="0"/>
              <a:t> agents with different toxicities, different molecular sites and MOA are combined.</a:t>
            </a:r>
          </a:p>
          <a:p>
            <a:r>
              <a:rPr lang="en-US" dirty="0" smtClean="0"/>
              <a:t>Better effects due to potentiated effects.</a:t>
            </a:r>
          </a:p>
          <a:p>
            <a:r>
              <a:rPr lang="en-US" dirty="0" smtClean="0"/>
              <a:t>If similar toxicity drugs combined dose should be reduced.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ADVANTAGES OF COMBINATION THERAPY: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 provide maximal cell killing within range of tolerated toxicity.</a:t>
            </a:r>
          </a:p>
          <a:p>
            <a:r>
              <a:rPr lang="en-US" dirty="0" smtClean="0"/>
              <a:t>2. are effective against broader range of cell lines in </a:t>
            </a:r>
            <a:r>
              <a:rPr lang="en-US" dirty="0" err="1" smtClean="0"/>
              <a:t>heterogenous</a:t>
            </a:r>
            <a:r>
              <a:rPr lang="en-US" dirty="0" smtClean="0"/>
              <a:t> tumor population.</a:t>
            </a:r>
          </a:p>
          <a:p>
            <a:r>
              <a:rPr lang="en-US" dirty="0" smtClean="0"/>
              <a:t>3. may delay or prevent development of resistant cell lines.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TOXICITY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COMMON ADR:</a:t>
            </a:r>
          </a:p>
          <a:p>
            <a:r>
              <a:rPr lang="en-US" dirty="0" smtClean="0"/>
              <a:t>Narrow therapeutic index</a:t>
            </a:r>
          </a:p>
          <a:p>
            <a:r>
              <a:rPr lang="en-US" dirty="0" smtClean="0"/>
              <a:t>Nausea</a:t>
            </a:r>
          </a:p>
          <a:p>
            <a:r>
              <a:rPr lang="en-US" dirty="0" err="1" smtClean="0"/>
              <a:t>Vomitting</a:t>
            </a:r>
            <a:r>
              <a:rPr lang="en-US" dirty="0" smtClean="0"/>
              <a:t> ( anti-emetic)</a:t>
            </a:r>
          </a:p>
          <a:p>
            <a:r>
              <a:rPr lang="en-US" dirty="0" err="1" smtClean="0"/>
              <a:t>Stomatitis</a:t>
            </a:r>
            <a:r>
              <a:rPr lang="en-US" dirty="0" smtClean="0"/>
              <a:t>.</a:t>
            </a:r>
          </a:p>
          <a:p>
            <a:r>
              <a:rPr lang="en-US" dirty="0" smtClean="0"/>
              <a:t>Bone marrow suppression.</a:t>
            </a:r>
          </a:p>
          <a:p>
            <a:r>
              <a:rPr lang="en-US" dirty="0" err="1" smtClean="0"/>
              <a:t>Allopecia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Cardiotoxicity</a:t>
            </a:r>
            <a:r>
              <a:rPr lang="en-US" dirty="0" smtClean="0"/>
              <a:t>( doxorubicin)</a:t>
            </a:r>
          </a:p>
          <a:p>
            <a:r>
              <a:rPr lang="en-US" dirty="0" smtClean="0"/>
              <a:t>Pulmonary fibrosis( </a:t>
            </a:r>
            <a:r>
              <a:rPr lang="en-US" dirty="0" err="1" smtClean="0"/>
              <a:t>bleomycin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u="sng" dirty="0" smtClean="0">
                <a:solidFill>
                  <a:schemeClr val="tx2"/>
                </a:solidFill>
              </a:rPr>
              <a:t>CANCER:</a:t>
            </a:r>
            <a:r>
              <a:rPr lang="en-US" dirty="0" smtClean="0"/>
              <a:t> is disease characterized by loss in normal control mechanism’s that govern cell survival, </a:t>
            </a:r>
            <a:r>
              <a:rPr lang="en-US" dirty="0" err="1" smtClean="0"/>
              <a:t>poliferation</a:t>
            </a:r>
            <a:r>
              <a:rPr lang="en-US" dirty="0" smtClean="0"/>
              <a:t> and differentiation.</a:t>
            </a:r>
          </a:p>
          <a:p>
            <a:r>
              <a:rPr lang="en-US" u="sng" dirty="0" smtClean="0">
                <a:solidFill>
                  <a:schemeClr val="tx2"/>
                </a:solidFill>
              </a:rPr>
              <a:t>METASTASIS:</a:t>
            </a:r>
            <a:r>
              <a:rPr lang="en-US" dirty="0" smtClean="0"/>
              <a:t> is ability of tumor stem cells to migrate to distant sites in body to colonize various organs.</a:t>
            </a:r>
          </a:p>
          <a:p>
            <a:r>
              <a:rPr lang="en-US" u="sng" dirty="0" smtClean="0">
                <a:solidFill>
                  <a:schemeClr val="tx2"/>
                </a:solidFill>
              </a:rPr>
              <a:t>ONCOGENE:</a:t>
            </a:r>
            <a:r>
              <a:rPr lang="en-US" dirty="0" smtClean="0"/>
              <a:t> mutant form of normal gene found in naturally </a:t>
            </a:r>
            <a:r>
              <a:rPr lang="en-US" dirty="0" err="1" smtClean="0"/>
              <a:t>occuring</a:t>
            </a:r>
            <a:r>
              <a:rPr lang="en-US" dirty="0" smtClean="0"/>
              <a:t> tumors w/c when expressed in non-cancerous cells cause them to behave like cancer cells.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MINIMIZING ADR: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Megaloblastic</a:t>
            </a:r>
            <a:r>
              <a:rPr lang="en-US" dirty="0" smtClean="0"/>
              <a:t> anemia caused by </a:t>
            </a:r>
            <a:r>
              <a:rPr lang="en-US" dirty="0" err="1" smtClean="0"/>
              <a:t>methotrexate</a:t>
            </a:r>
            <a:r>
              <a:rPr lang="en-US" dirty="0" smtClean="0"/>
              <a:t> can be overcome by FOLINIC ACID ( LEUCOVORIN)</a:t>
            </a:r>
          </a:p>
          <a:p>
            <a:r>
              <a:rPr lang="en-US" dirty="0" err="1" smtClean="0"/>
              <a:t>Neutropenia</a:t>
            </a:r>
            <a:r>
              <a:rPr lang="en-US" dirty="0" smtClean="0"/>
              <a:t> ( human granulocyte colony stimulating factor) FILGRASTIM can be given.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ALKYLATING AGENTS: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Highly reactive , transfer their alkyl groups to imp cellular constituents DNA or RNA at an electron rich site making them non-functional.</a:t>
            </a:r>
          </a:p>
          <a:p>
            <a:r>
              <a:rPr lang="en-US" dirty="0" smtClean="0"/>
              <a:t>Alkylation takes place by chemical formation of (+) charged </a:t>
            </a:r>
            <a:r>
              <a:rPr lang="en-US" dirty="0" err="1" smtClean="0"/>
              <a:t>carbonium</a:t>
            </a:r>
            <a:r>
              <a:rPr lang="en-US" dirty="0" smtClean="0"/>
              <a:t> ion that reacts with functional constituents of DNA.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NITROGEN MUSTARDS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MECHLORETHAMINE:</a:t>
            </a:r>
          </a:p>
          <a:p>
            <a:r>
              <a:rPr lang="en-US" dirty="0" err="1" smtClean="0"/>
              <a:t>Hodgkins</a:t>
            </a:r>
            <a:r>
              <a:rPr lang="en-US" dirty="0" smtClean="0"/>
              <a:t> disease ( 3 and 4 stage)</a:t>
            </a:r>
          </a:p>
          <a:p>
            <a:r>
              <a:rPr lang="en-US" dirty="0" smtClean="0"/>
              <a:t>MOPP regimen ( </a:t>
            </a:r>
            <a:r>
              <a:rPr lang="en-US" dirty="0" err="1" smtClean="0"/>
              <a:t>mechlorethamine</a:t>
            </a:r>
            <a:r>
              <a:rPr lang="en-US" dirty="0" smtClean="0"/>
              <a:t>, </a:t>
            </a:r>
            <a:r>
              <a:rPr lang="en-US" dirty="0" err="1" smtClean="0"/>
              <a:t>oncovin</a:t>
            </a:r>
            <a:r>
              <a:rPr lang="en-US" dirty="0" smtClean="0"/>
              <a:t>, </a:t>
            </a:r>
            <a:r>
              <a:rPr lang="en-US" dirty="0" err="1" smtClean="0"/>
              <a:t>procarbazine</a:t>
            </a:r>
            <a:r>
              <a:rPr lang="en-US" dirty="0" smtClean="0"/>
              <a:t> and </a:t>
            </a:r>
            <a:r>
              <a:rPr lang="en-US" dirty="0" err="1" smtClean="0"/>
              <a:t>prednisolone</a:t>
            </a:r>
            <a:r>
              <a:rPr lang="en-US" dirty="0" smtClean="0"/>
              <a:t>).</a:t>
            </a:r>
          </a:p>
          <a:p>
            <a:r>
              <a:rPr lang="en-US" dirty="0" smtClean="0"/>
              <a:t>Chronic </a:t>
            </a:r>
            <a:r>
              <a:rPr lang="en-US" dirty="0" err="1" smtClean="0"/>
              <a:t>myelogenous</a:t>
            </a:r>
            <a:r>
              <a:rPr lang="en-US" dirty="0" smtClean="0"/>
              <a:t> leukemia.</a:t>
            </a:r>
          </a:p>
          <a:p>
            <a:r>
              <a:rPr lang="en-US" dirty="0" smtClean="0"/>
              <a:t>Chronic lymphoblastic leukemia.</a:t>
            </a:r>
          </a:p>
          <a:p>
            <a:r>
              <a:rPr lang="en-US" dirty="0" smtClean="0"/>
              <a:t>10mg vial reconstituted with 10ml 0.9% </a:t>
            </a:r>
            <a:r>
              <a:rPr lang="en-US" dirty="0" err="1" smtClean="0"/>
              <a:t>NACl</a:t>
            </a:r>
            <a:r>
              <a:rPr lang="en-US" dirty="0" smtClean="0"/>
              <a:t> given IV.</a:t>
            </a:r>
          </a:p>
          <a:p>
            <a:r>
              <a:rPr lang="en-US" dirty="0" smtClean="0"/>
              <a:t>ADR: vesicant action.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CYCLOPHOSPHAMIDE: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152400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Converted to 4-hydroxycyclophosphamide by hepatic CyP2B enzyme → in tumor cell cleaved to </a:t>
            </a:r>
            <a:r>
              <a:rPr lang="en-US" dirty="0" err="1" smtClean="0"/>
              <a:t>phosphoramide</a:t>
            </a:r>
            <a:r>
              <a:rPr lang="en-US" dirty="0" smtClean="0"/>
              <a:t> and </a:t>
            </a:r>
            <a:r>
              <a:rPr lang="en-US" dirty="0" err="1" smtClean="0"/>
              <a:t>acrolein</a:t>
            </a:r>
            <a:endParaRPr lang="en-US" dirty="0" smtClean="0"/>
          </a:p>
          <a:p>
            <a:r>
              <a:rPr lang="en-US" dirty="0" err="1" smtClean="0"/>
              <a:t>Phosphoramide</a:t>
            </a:r>
            <a:r>
              <a:rPr lang="en-US" dirty="0" smtClean="0"/>
              <a:t> mustard is responsible for antitumor activity.</a:t>
            </a:r>
          </a:p>
          <a:p>
            <a:r>
              <a:rPr lang="en-US" dirty="0" smtClean="0"/>
              <a:t>ADR :</a:t>
            </a:r>
          </a:p>
          <a:p>
            <a:r>
              <a:rPr lang="en-US" dirty="0" err="1" smtClean="0"/>
              <a:t>Acrolein</a:t>
            </a:r>
            <a:r>
              <a:rPr lang="en-US" dirty="0" smtClean="0"/>
              <a:t> causes hemorrhagic cystitis.</a:t>
            </a:r>
          </a:p>
          <a:p>
            <a:r>
              <a:rPr lang="en-US" dirty="0" smtClean="0"/>
              <a:t>Ample fluid should be taken</a:t>
            </a:r>
          </a:p>
          <a:p>
            <a:r>
              <a:rPr lang="en-US" dirty="0" smtClean="0"/>
              <a:t>MESNA ( </a:t>
            </a:r>
            <a:r>
              <a:rPr lang="en-US" dirty="0" err="1" smtClean="0"/>
              <a:t>mercaptoethane</a:t>
            </a:r>
            <a:r>
              <a:rPr lang="en-US" dirty="0" smtClean="0"/>
              <a:t> </a:t>
            </a:r>
            <a:r>
              <a:rPr lang="en-US" dirty="0" err="1" smtClean="0"/>
              <a:t>sulfonate</a:t>
            </a:r>
            <a:r>
              <a:rPr lang="en-US" dirty="0" smtClean="0"/>
              <a:t>) is treatment of cystitis traps </a:t>
            </a:r>
            <a:r>
              <a:rPr lang="en-US" dirty="0" err="1" smtClean="0"/>
              <a:t>acrolein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allopecia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USES:</a:t>
            </a:r>
          </a:p>
          <a:p>
            <a:r>
              <a:rPr lang="en-US" dirty="0" smtClean="0"/>
              <a:t>1. malignant lymphomas.</a:t>
            </a:r>
          </a:p>
          <a:p>
            <a:r>
              <a:rPr lang="en-US" dirty="0" smtClean="0"/>
              <a:t>2. </a:t>
            </a:r>
            <a:r>
              <a:rPr lang="en-US" dirty="0" err="1" smtClean="0"/>
              <a:t>Hodgkins</a:t>
            </a:r>
            <a:r>
              <a:rPr lang="en-US" dirty="0" smtClean="0"/>
              <a:t> disease.</a:t>
            </a:r>
          </a:p>
          <a:p>
            <a:r>
              <a:rPr lang="en-US" dirty="0" smtClean="0"/>
              <a:t>3. </a:t>
            </a:r>
            <a:r>
              <a:rPr lang="en-US" dirty="0" err="1" smtClean="0"/>
              <a:t>neuroblastoma</a:t>
            </a:r>
            <a:r>
              <a:rPr lang="en-US" dirty="0" smtClean="0"/>
              <a:t>.</a:t>
            </a:r>
          </a:p>
          <a:p>
            <a:r>
              <a:rPr lang="en-US" dirty="0" smtClean="0"/>
              <a:t>4. breast and ovarian cancer.</a:t>
            </a:r>
          </a:p>
          <a:p>
            <a:r>
              <a:rPr lang="en-US" dirty="0" smtClean="0"/>
              <a:t>IV dose 50mg/kg divided dose over 2-5 days.</a:t>
            </a:r>
          </a:p>
          <a:p>
            <a:r>
              <a:rPr lang="en-US" dirty="0" smtClean="0"/>
              <a:t>Orally 1-5 mg/kg for initial and </a:t>
            </a:r>
            <a:r>
              <a:rPr lang="en-US" dirty="0" err="1" smtClean="0"/>
              <a:t>maintenace</a:t>
            </a:r>
            <a:r>
              <a:rPr lang="en-US" dirty="0" smtClean="0"/>
              <a:t> treatment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NITROSOUREAS: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CARMUSTINE:</a:t>
            </a:r>
          </a:p>
          <a:p>
            <a:r>
              <a:rPr lang="en-US" dirty="0" smtClean="0"/>
              <a:t>Lipid soluble</a:t>
            </a:r>
          </a:p>
          <a:p>
            <a:r>
              <a:rPr lang="en-US" dirty="0" smtClean="0"/>
              <a:t>Useful for brain tumor</a:t>
            </a:r>
          </a:p>
          <a:p>
            <a:r>
              <a:rPr lang="en-US" dirty="0" smtClean="0"/>
              <a:t>Metastatic brain tumor</a:t>
            </a:r>
          </a:p>
          <a:p>
            <a:r>
              <a:rPr lang="en-US" dirty="0" err="1" smtClean="0"/>
              <a:t>Hodgkins</a:t>
            </a:r>
            <a:r>
              <a:rPr lang="en-US" dirty="0" smtClean="0"/>
              <a:t> and non </a:t>
            </a:r>
            <a:r>
              <a:rPr lang="en-US" dirty="0" err="1" smtClean="0"/>
              <a:t>hodgkins</a:t>
            </a:r>
            <a:r>
              <a:rPr lang="en-US" dirty="0" smtClean="0"/>
              <a:t> lymphoma</a:t>
            </a:r>
          </a:p>
          <a:p>
            <a:r>
              <a:rPr lang="en-US" dirty="0" smtClean="0"/>
              <a:t>DOSE: 150-200mg/m2 given IV for 6 weeks as single dose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PLATINUM COORDINATION COMPLEXES: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Cisplatin</a:t>
            </a:r>
            <a:endParaRPr lang="en-US" dirty="0" smtClean="0"/>
          </a:p>
          <a:p>
            <a:r>
              <a:rPr lang="en-US" dirty="0" err="1" smtClean="0"/>
              <a:t>Carboplatin</a:t>
            </a:r>
            <a:endParaRPr lang="en-US" dirty="0" smtClean="0"/>
          </a:p>
          <a:p>
            <a:r>
              <a:rPr lang="en-US" dirty="0" err="1" smtClean="0"/>
              <a:t>Oxaliplatin</a:t>
            </a:r>
            <a:r>
              <a:rPr lang="en-US" dirty="0" smtClean="0"/>
              <a:t>.</a:t>
            </a:r>
          </a:p>
          <a:p>
            <a:r>
              <a:rPr lang="en-US" dirty="0" smtClean="0"/>
              <a:t>MOA: they kill tumor cells in all stages of cell cycle by binding to DNA and preventing its replication by forming </a:t>
            </a:r>
            <a:r>
              <a:rPr lang="en-US" dirty="0" err="1" smtClean="0"/>
              <a:t>intrastrand</a:t>
            </a:r>
            <a:r>
              <a:rPr lang="en-US" dirty="0" smtClean="0"/>
              <a:t> as well as </a:t>
            </a:r>
            <a:r>
              <a:rPr lang="en-US" dirty="0" err="1" smtClean="0"/>
              <a:t>interstrand</a:t>
            </a:r>
            <a:r>
              <a:rPr lang="en-US" dirty="0" smtClean="0"/>
              <a:t> </a:t>
            </a:r>
            <a:r>
              <a:rPr lang="en-US" dirty="0" err="1" smtClean="0"/>
              <a:t>crosslinks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USE:</a:t>
            </a:r>
          </a:p>
          <a:p>
            <a:r>
              <a:rPr lang="en-US" dirty="0" smtClean="0"/>
              <a:t>1. non-small cell and small cell lung cancer.</a:t>
            </a:r>
          </a:p>
          <a:p>
            <a:r>
              <a:rPr lang="en-US" dirty="0" smtClean="0"/>
              <a:t>2. esophageal and gastric cancer.</a:t>
            </a:r>
          </a:p>
          <a:p>
            <a:r>
              <a:rPr lang="en-US" dirty="0" smtClean="0"/>
              <a:t>3. head and neck cancer.</a:t>
            </a:r>
          </a:p>
          <a:p>
            <a:r>
              <a:rPr lang="en-US" dirty="0" smtClean="0"/>
              <a:t>4. genitourinary cancer ( testicular + bladder)</a:t>
            </a:r>
          </a:p>
          <a:p>
            <a:r>
              <a:rPr lang="en-US" dirty="0" err="1" smtClean="0"/>
              <a:t>Oxaliplatin</a:t>
            </a:r>
            <a:r>
              <a:rPr lang="en-US" dirty="0" smtClean="0"/>
              <a:t> in advanced colon cancer.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ADR:</a:t>
            </a:r>
          </a:p>
          <a:p>
            <a:r>
              <a:rPr lang="en-US" dirty="0" err="1" smtClean="0"/>
              <a:t>Neurotoxic</a:t>
            </a:r>
            <a:r>
              <a:rPr lang="en-US" dirty="0" smtClean="0"/>
              <a:t> ( peripheral neuropathy)</a:t>
            </a:r>
          </a:p>
          <a:p>
            <a:r>
              <a:rPr lang="en-US" dirty="0" err="1" smtClean="0"/>
              <a:t>Nephrotoxic</a:t>
            </a:r>
            <a:r>
              <a:rPr lang="en-US" dirty="0" smtClean="0"/>
              <a:t>( reduced by hydration and </a:t>
            </a:r>
            <a:r>
              <a:rPr lang="en-US" dirty="0" err="1" smtClean="0"/>
              <a:t>mannitol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Carboplatin</a:t>
            </a:r>
            <a:r>
              <a:rPr lang="en-US" dirty="0" smtClean="0"/>
              <a:t> less </a:t>
            </a:r>
            <a:r>
              <a:rPr lang="en-US" dirty="0" err="1" smtClean="0"/>
              <a:t>nephrotoxic</a:t>
            </a:r>
            <a:r>
              <a:rPr lang="en-US" dirty="0" smtClean="0"/>
              <a:t> but causes tinnitus and hearing loss but greater </a:t>
            </a:r>
            <a:r>
              <a:rPr lang="en-US" dirty="0" err="1" smtClean="0"/>
              <a:t>myelosuppression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DOSE: 20mg/m2 for 5 days.</a:t>
            </a:r>
          </a:p>
          <a:p>
            <a:r>
              <a:rPr lang="en-US" dirty="0" smtClean="0"/>
              <a:t>75-100mg/m2 once over 4 weeks for ovarian cancer.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PROCARBAZINE: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Is reactive agent that forms hydrogen peroxide w/c generates free radicals that cause DNA strand scission.</a:t>
            </a:r>
          </a:p>
          <a:p>
            <a:r>
              <a:rPr lang="en-US" dirty="0" smtClean="0"/>
              <a:t>KINETICS: orally active penetrates tissues including CSF</a:t>
            </a:r>
          </a:p>
          <a:p>
            <a:r>
              <a:rPr lang="en-US" dirty="0" smtClean="0"/>
              <a:t>USE: component regimen for </a:t>
            </a:r>
            <a:r>
              <a:rPr lang="en-US" dirty="0" err="1" smtClean="0"/>
              <a:t>Hodgkins</a:t>
            </a:r>
            <a:r>
              <a:rPr lang="en-US" dirty="0" smtClean="0"/>
              <a:t> lymphoma</a:t>
            </a:r>
          </a:p>
          <a:p>
            <a:r>
              <a:rPr lang="en-US" dirty="0" smtClean="0"/>
              <a:t>ADR: </a:t>
            </a:r>
            <a:r>
              <a:rPr lang="en-US" dirty="0" err="1" smtClean="0"/>
              <a:t>myelosuppressant</a:t>
            </a:r>
            <a:endParaRPr lang="en-US" dirty="0" smtClean="0"/>
          </a:p>
          <a:p>
            <a:r>
              <a:rPr lang="en-US" dirty="0" smtClean="0"/>
              <a:t>GI irritation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609601"/>
          <a:ext cx="8229600" cy="604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0676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CLASS OF DRUG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DRUGS</a:t>
                      </a:r>
                      <a:endParaRPr lang="en-US" dirty="0"/>
                    </a:p>
                  </a:txBody>
                  <a:tcPr/>
                </a:tc>
              </a:tr>
              <a:tr h="1002972">
                <a:tc>
                  <a:txBody>
                    <a:bodyPr/>
                    <a:lstStyle/>
                    <a:p>
                      <a:r>
                        <a:rPr lang="en-US" dirty="0" smtClean="0"/>
                        <a:t>ALKYLATING AGENT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NITROGEN MUSTARDS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accent2"/>
                          </a:solidFill>
                        </a:rPr>
                        <a:t>Cyclophosphamide</a:t>
                      </a:r>
                      <a:endParaRPr lang="en-US" dirty="0" smtClean="0">
                        <a:solidFill>
                          <a:schemeClr val="accent2"/>
                        </a:solidFill>
                      </a:endParaRPr>
                    </a:p>
                    <a:p>
                      <a:r>
                        <a:rPr lang="en-US" dirty="0" err="1" smtClean="0">
                          <a:solidFill>
                            <a:schemeClr val="accent2"/>
                          </a:solidFill>
                        </a:rPr>
                        <a:t>Melphalan</a:t>
                      </a:r>
                      <a:endParaRPr lang="en-US" dirty="0" smtClean="0">
                        <a:solidFill>
                          <a:schemeClr val="accent2"/>
                        </a:solidFill>
                      </a:endParaRPr>
                    </a:p>
                    <a:p>
                      <a:r>
                        <a:rPr lang="en-US" dirty="0" err="1" smtClean="0">
                          <a:solidFill>
                            <a:schemeClr val="accent2"/>
                          </a:solidFill>
                        </a:rPr>
                        <a:t>Mechlorethamine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40676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ALKYL SULFONES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B050"/>
                          </a:solidFill>
                        </a:rPr>
                        <a:t>Busulfan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7020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4"/>
                          </a:solidFill>
                        </a:rPr>
                        <a:t>NITROSOUREAS</a:t>
                      </a:r>
                      <a:endParaRPr lang="en-US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accent4"/>
                          </a:solidFill>
                        </a:rPr>
                        <a:t>Carmustine</a:t>
                      </a:r>
                      <a:endParaRPr lang="en-US" dirty="0" smtClean="0">
                        <a:solidFill>
                          <a:schemeClr val="accent4"/>
                        </a:solidFill>
                      </a:endParaRPr>
                    </a:p>
                    <a:p>
                      <a:r>
                        <a:rPr lang="en-US" dirty="0" err="1" smtClean="0">
                          <a:solidFill>
                            <a:schemeClr val="accent4"/>
                          </a:solidFill>
                        </a:rPr>
                        <a:t>Streptazocin</a:t>
                      </a:r>
                      <a:endParaRPr lang="en-US" dirty="0" smtClean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</a:tr>
              <a:tr h="40676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TRIAZINES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accent5"/>
                          </a:solidFill>
                        </a:rPr>
                        <a:t>Dacarbazine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</a:tr>
              <a:tr h="100297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6"/>
                          </a:solidFill>
                        </a:rPr>
                        <a:t>PLATINUM COORDINATION COMPOUNDS</a:t>
                      </a:r>
                      <a:endParaRPr lang="en-US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accent6"/>
                          </a:solidFill>
                        </a:rPr>
                        <a:t>Cisplatin</a:t>
                      </a:r>
                      <a:endParaRPr lang="en-US" dirty="0" smtClean="0">
                        <a:solidFill>
                          <a:schemeClr val="accent6"/>
                        </a:solidFill>
                      </a:endParaRPr>
                    </a:p>
                    <a:p>
                      <a:r>
                        <a:rPr lang="en-US" dirty="0" err="1" smtClean="0">
                          <a:solidFill>
                            <a:schemeClr val="accent6"/>
                          </a:solidFill>
                        </a:rPr>
                        <a:t>Carboplatin</a:t>
                      </a:r>
                      <a:endParaRPr lang="en-US" dirty="0" smtClean="0">
                        <a:solidFill>
                          <a:schemeClr val="accent6"/>
                        </a:solidFill>
                      </a:endParaRPr>
                    </a:p>
                    <a:p>
                      <a:r>
                        <a:rPr lang="en-US" dirty="0" err="1" smtClean="0">
                          <a:solidFill>
                            <a:schemeClr val="accent6"/>
                          </a:solidFill>
                        </a:rPr>
                        <a:t>Oxaliplatin</a:t>
                      </a:r>
                      <a:endParaRPr lang="en-US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406761">
                <a:tc>
                  <a:txBody>
                    <a:bodyPr/>
                    <a:lstStyle/>
                    <a:p>
                      <a:r>
                        <a:rPr lang="en-US" dirty="0" smtClean="0"/>
                        <a:t>ANTI-METABOLITES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FOLIC ACID ANTAGONIST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Methotrexate</a:t>
                      </a:r>
                      <a:endParaRPr lang="en-US" dirty="0"/>
                    </a:p>
                  </a:txBody>
                  <a:tcPr/>
                </a:tc>
              </a:tr>
              <a:tr h="100297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PYRIMIDINE ANTAGONIST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5-fluorouracil</a:t>
                      </a:r>
                    </a:p>
                    <a:p>
                      <a:r>
                        <a:rPr lang="en-US" dirty="0" err="1" smtClean="0">
                          <a:solidFill>
                            <a:schemeClr val="accent2"/>
                          </a:solidFill>
                        </a:rPr>
                        <a:t>Cytarabine</a:t>
                      </a:r>
                      <a:endParaRPr lang="en-US" dirty="0" smtClean="0">
                        <a:solidFill>
                          <a:schemeClr val="accent2"/>
                        </a:solidFill>
                      </a:endParaRPr>
                    </a:p>
                    <a:p>
                      <a:r>
                        <a:rPr lang="en-US" dirty="0" err="1" smtClean="0">
                          <a:solidFill>
                            <a:schemeClr val="accent2"/>
                          </a:solidFill>
                        </a:rPr>
                        <a:t>Gemcitabine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7020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PURINE ANTAGONIST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6-mercaptopurine</a:t>
                      </a:r>
                    </a:p>
                    <a:p>
                      <a:r>
                        <a:rPr lang="en-US" dirty="0" err="1" smtClean="0"/>
                        <a:t>thioguanine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ANTIMETABOLITES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CCS drugs acting primarily in S phase of cell cycle.</a:t>
            </a:r>
          </a:p>
          <a:p>
            <a:r>
              <a:rPr lang="en-US" dirty="0" smtClean="0"/>
              <a:t>METHOTREXATE:</a:t>
            </a:r>
          </a:p>
          <a:p>
            <a:r>
              <a:rPr lang="en-US" dirty="0" smtClean="0"/>
              <a:t>MOA: competitively inhibits enzyme </a:t>
            </a:r>
            <a:r>
              <a:rPr lang="en-US" dirty="0" err="1" smtClean="0"/>
              <a:t>dihydrofolate</a:t>
            </a:r>
            <a:r>
              <a:rPr lang="en-US" dirty="0" smtClean="0"/>
              <a:t> </a:t>
            </a:r>
            <a:r>
              <a:rPr lang="en-US" dirty="0" err="1" smtClean="0"/>
              <a:t>reductase</a:t>
            </a:r>
            <a:r>
              <a:rPr lang="en-US" dirty="0" smtClean="0"/>
              <a:t> w/c catalyzes reduction of </a:t>
            </a:r>
            <a:r>
              <a:rPr lang="en-US" dirty="0" err="1" smtClean="0"/>
              <a:t>dihydrofolate</a:t>
            </a:r>
            <a:r>
              <a:rPr lang="en-US" dirty="0" smtClean="0"/>
              <a:t> to </a:t>
            </a:r>
            <a:r>
              <a:rPr lang="en-US" dirty="0" err="1" smtClean="0"/>
              <a:t>tetrahydrofolate</a:t>
            </a:r>
            <a:r>
              <a:rPr lang="en-US" dirty="0" smtClean="0"/>
              <a:t>→ blocks synthesis of </a:t>
            </a:r>
            <a:r>
              <a:rPr lang="en-US" dirty="0" err="1" smtClean="0"/>
              <a:t>purines</a:t>
            </a:r>
            <a:r>
              <a:rPr lang="en-US" dirty="0" smtClean="0"/>
              <a:t> and </a:t>
            </a:r>
            <a:r>
              <a:rPr lang="en-US" dirty="0" err="1" smtClean="0"/>
              <a:t>pyrimidines</a:t>
            </a:r>
            <a:r>
              <a:rPr lang="en-US" dirty="0" smtClean="0"/>
              <a:t>→ results in interfering of formation of DNA, RNA and protein</a:t>
            </a:r>
          </a:p>
          <a:p>
            <a:r>
              <a:rPr lang="en-US" dirty="0" err="1" smtClean="0"/>
              <a:t>Polyglutamate</a:t>
            </a:r>
            <a:r>
              <a:rPr lang="en-US" dirty="0" smtClean="0"/>
              <a:t> derivatives of </a:t>
            </a:r>
            <a:r>
              <a:rPr lang="en-US" dirty="0" err="1" smtClean="0"/>
              <a:t>methotrexate</a:t>
            </a:r>
            <a:r>
              <a:rPr lang="en-US" dirty="0" smtClean="0"/>
              <a:t> imp for </a:t>
            </a:r>
            <a:r>
              <a:rPr lang="en-US" dirty="0" err="1" smtClean="0"/>
              <a:t>cytotoxic</a:t>
            </a:r>
            <a:r>
              <a:rPr lang="en-US" dirty="0" smtClean="0"/>
              <a:t> reactions.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RESISTANCE:</a:t>
            </a:r>
          </a:p>
          <a:p>
            <a:r>
              <a:rPr lang="en-US" dirty="0" smtClean="0"/>
              <a:t>1. drug accumulation decreased.</a:t>
            </a:r>
          </a:p>
          <a:p>
            <a:r>
              <a:rPr lang="en-US" dirty="0" smtClean="0"/>
              <a:t>2. changes in drug sensitivity or activity of </a:t>
            </a:r>
            <a:r>
              <a:rPr lang="en-US" dirty="0" err="1" smtClean="0"/>
              <a:t>dihydrofolate</a:t>
            </a:r>
            <a:r>
              <a:rPr lang="en-US" dirty="0" smtClean="0"/>
              <a:t> </a:t>
            </a:r>
            <a:r>
              <a:rPr lang="en-US" dirty="0" err="1" smtClean="0"/>
              <a:t>reductase</a:t>
            </a:r>
            <a:r>
              <a:rPr lang="en-US" dirty="0" smtClean="0"/>
              <a:t>.</a:t>
            </a:r>
          </a:p>
          <a:p>
            <a:r>
              <a:rPr lang="en-US" dirty="0" smtClean="0"/>
              <a:t>3. decrease formation of </a:t>
            </a:r>
            <a:r>
              <a:rPr lang="en-US" dirty="0" err="1" smtClean="0"/>
              <a:t>polyglutamate</a:t>
            </a:r>
            <a:r>
              <a:rPr lang="en-US" dirty="0" smtClean="0"/>
              <a:t>.</a:t>
            </a:r>
          </a:p>
          <a:p>
            <a:r>
              <a:rPr lang="en-US" dirty="0" smtClean="0"/>
              <a:t>KINETICS:</a:t>
            </a:r>
          </a:p>
          <a:p>
            <a:r>
              <a:rPr lang="en-US" dirty="0" smtClean="0"/>
              <a:t>IV and oral good distribution except CNS.</a:t>
            </a:r>
          </a:p>
          <a:p>
            <a:r>
              <a:rPr lang="en-US" dirty="0" smtClean="0"/>
              <a:t>Not metabolized clearance depends on renal function.</a:t>
            </a:r>
          </a:p>
          <a:p>
            <a:r>
              <a:rPr lang="en-US" dirty="0" smtClean="0"/>
              <a:t>Adequate hydration needed to prevent crystallization in renal tubules.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USE:</a:t>
            </a:r>
          </a:p>
          <a:p>
            <a:r>
              <a:rPr lang="en-US" dirty="0" smtClean="0"/>
              <a:t>1.choriocarcinoma.</a:t>
            </a:r>
          </a:p>
          <a:p>
            <a:r>
              <a:rPr lang="en-US" dirty="0" smtClean="0"/>
              <a:t>2.acute leukemia.</a:t>
            </a:r>
          </a:p>
          <a:p>
            <a:r>
              <a:rPr lang="en-US" dirty="0" smtClean="0"/>
              <a:t>3.nonHodgkins</a:t>
            </a:r>
          </a:p>
          <a:p>
            <a:r>
              <a:rPr lang="en-US" dirty="0" smtClean="0"/>
              <a:t>4 </a:t>
            </a:r>
            <a:r>
              <a:rPr lang="en-US" dirty="0" err="1" smtClean="0"/>
              <a:t>cutaneous</a:t>
            </a:r>
            <a:r>
              <a:rPr lang="en-US" dirty="0" smtClean="0"/>
              <a:t> T cell lymphoma.</a:t>
            </a:r>
          </a:p>
          <a:p>
            <a:r>
              <a:rPr lang="en-US" dirty="0" smtClean="0"/>
              <a:t>5 breast cancer</a:t>
            </a:r>
          </a:p>
          <a:p>
            <a:r>
              <a:rPr lang="en-US" dirty="0" smtClean="0"/>
              <a:t>DOSE: 15-30mg/day orally or IV 5 days.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Meningiocarcinoma</a:t>
            </a:r>
            <a:r>
              <a:rPr lang="en-US" dirty="0" smtClean="0"/>
              <a:t> given IT.</a:t>
            </a:r>
          </a:p>
          <a:p>
            <a:r>
              <a:rPr lang="en-US" dirty="0" smtClean="0"/>
              <a:t>ADR:</a:t>
            </a:r>
          </a:p>
          <a:p>
            <a:r>
              <a:rPr lang="en-US" dirty="0" smtClean="0"/>
              <a:t>1.mucositis.</a:t>
            </a:r>
          </a:p>
          <a:p>
            <a:r>
              <a:rPr lang="en-US" dirty="0" smtClean="0"/>
              <a:t>2.bone marrow suppression.</a:t>
            </a:r>
          </a:p>
          <a:p>
            <a:r>
              <a:rPr lang="en-US" dirty="0" smtClean="0"/>
              <a:t>3.bloody diarrhea.</a:t>
            </a:r>
          </a:p>
          <a:p>
            <a:r>
              <a:rPr lang="en-US" dirty="0" smtClean="0"/>
              <a:t>4.wt loss.</a:t>
            </a:r>
          </a:p>
          <a:p>
            <a:r>
              <a:rPr lang="en-US" dirty="0" err="1" smtClean="0"/>
              <a:t>Leucovorin</a:t>
            </a:r>
            <a:r>
              <a:rPr lang="en-US" dirty="0" smtClean="0"/>
              <a:t> rescue( tetra </a:t>
            </a:r>
            <a:r>
              <a:rPr lang="en-US" dirty="0" err="1" smtClean="0"/>
              <a:t>hydrofolate</a:t>
            </a:r>
            <a:r>
              <a:rPr lang="en-US" dirty="0" smtClean="0"/>
              <a:t> is accumulated more readily by normal cells)</a:t>
            </a:r>
          </a:p>
          <a:p>
            <a:r>
              <a:rPr lang="en-US" dirty="0" smtClean="0"/>
              <a:t>It bypasses </a:t>
            </a:r>
            <a:r>
              <a:rPr lang="en-US" dirty="0" err="1" smtClean="0"/>
              <a:t>dihydrofolate</a:t>
            </a:r>
            <a:r>
              <a:rPr lang="en-US" dirty="0" smtClean="0"/>
              <a:t> </a:t>
            </a:r>
            <a:r>
              <a:rPr lang="en-US" dirty="0" err="1" smtClean="0"/>
              <a:t>reductase</a:t>
            </a:r>
            <a:r>
              <a:rPr lang="en-US" dirty="0" smtClean="0"/>
              <a:t> step in folic acid synthesis dose 15mg (10mg/m2 every 6 </a:t>
            </a:r>
            <a:r>
              <a:rPr lang="en-US" dirty="0" err="1" smtClean="0"/>
              <a:t>hrly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PYRIMIDINE ANALOGUE: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5-FLUOROURACIL:</a:t>
            </a:r>
          </a:p>
          <a:p>
            <a:r>
              <a:rPr lang="en-US" dirty="0" err="1" smtClean="0"/>
              <a:t>Prodrug</a:t>
            </a:r>
            <a:r>
              <a:rPr lang="en-US" dirty="0" smtClean="0"/>
              <a:t> gets converted to → 5-fluoro-2-deoxyuridine (5dump) w/c binds to enzyme </a:t>
            </a:r>
            <a:r>
              <a:rPr lang="en-US" dirty="0" err="1" smtClean="0"/>
              <a:t>thymidylate</a:t>
            </a:r>
            <a:r>
              <a:rPr lang="en-US" dirty="0" smtClean="0"/>
              <a:t> </a:t>
            </a:r>
            <a:r>
              <a:rPr lang="en-US" dirty="0" err="1" smtClean="0"/>
              <a:t>synthase</a:t>
            </a:r>
            <a:r>
              <a:rPr lang="en-US" dirty="0" smtClean="0"/>
              <a:t> and </a:t>
            </a:r>
            <a:r>
              <a:rPr lang="en-US" dirty="0" err="1" smtClean="0"/>
              <a:t>folate</a:t>
            </a:r>
            <a:r>
              <a:rPr lang="en-US" dirty="0" smtClean="0"/>
              <a:t> cofactors→ covalently preventing formation of </a:t>
            </a:r>
            <a:r>
              <a:rPr lang="en-US" dirty="0" err="1" smtClean="0"/>
              <a:t>thymidylate</a:t>
            </a:r>
            <a:r>
              <a:rPr lang="en-US" dirty="0" smtClean="0"/>
              <a:t> and inhibits DNA synthesis.</a:t>
            </a:r>
          </a:p>
          <a:p>
            <a:r>
              <a:rPr lang="en-US" dirty="0" smtClean="0"/>
              <a:t>5FU forms </a:t>
            </a:r>
            <a:r>
              <a:rPr lang="en-US" dirty="0" err="1" smtClean="0"/>
              <a:t>Futp</a:t>
            </a:r>
            <a:r>
              <a:rPr lang="en-US" dirty="0" smtClean="0"/>
              <a:t> ( 5 </a:t>
            </a:r>
            <a:r>
              <a:rPr lang="en-US" dirty="0" err="1" smtClean="0"/>
              <a:t>fluorodine</a:t>
            </a:r>
            <a:r>
              <a:rPr lang="en-US" dirty="0" smtClean="0"/>
              <a:t> 5 tri phosphate) w/c is incorporated into RNA where it interferes with RNA processing and mRNA translation.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USES:</a:t>
            </a:r>
          </a:p>
          <a:p>
            <a:r>
              <a:rPr lang="en-US" dirty="0" smtClean="0"/>
              <a:t>Treatment of bladder, breast, colon, head and neck, liver and ovarian cancers.</a:t>
            </a:r>
          </a:p>
          <a:p>
            <a:r>
              <a:rPr lang="en-US" dirty="0" smtClean="0"/>
              <a:t>DOSE:</a:t>
            </a:r>
          </a:p>
          <a:p>
            <a:r>
              <a:rPr lang="en-US" dirty="0" smtClean="0"/>
              <a:t>12mg/kg IV for 4 days.</a:t>
            </a:r>
          </a:p>
          <a:p>
            <a:r>
              <a:rPr lang="en-US" dirty="0" smtClean="0"/>
              <a:t>6 mg/kg on alternate days for 4 doses.</a:t>
            </a:r>
          </a:p>
          <a:p>
            <a:r>
              <a:rPr lang="en-US" dirty="0" smtClean="0"/>
              <a:t>ADR:</a:t>
            </a:r>
          </a:p>
          <a:p>
            <a:r>
              <a:rPr lang="en-US" dirty="0" err="1" smtClean="0"/>
              <a:t>Myelosuppression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ALLOPECIA</a:t>
            </a:r>
          </a:p>
          <a:p>
            <a:r>
              <a:rPr lang="en-US" dirty="0" smtClean="0"/>
              <a:t>jaundice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PURINE ANTAGONIST: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6-MERCAPTOPURINE:</a:t>
            </a:r>
          </a:p>
          <a:p>
            <a:r>
              <a:rPr lang="en-US" dirty="0" err="1" smtClean="0"/>
              <a:t>Thiopurine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Prodrug</a:t>
            </a:r>
            <a:endParaRPr lang="en-US" dirty="0" smtClean="0"/>
          </a:p>
          <a:p>
            <a:r>
              <a:rPr lang="en-US" dirty="0" err="1" smtClean="0"/>
              <a:t>Mercaptopurine</a:t>
            </a:r>
            <a:r>
              <a:rPr lang="en-US" dirty="0" smtClean="0"/>
              <a:t> in presence of hypoxanthine guanine </a:t>
            </a:r>
            <a:r>
              <a:rPr lang="en-US" dirty="0" err="1" smtClean="0"/>
              <a:t>phosphoribosyl</a:t>
            </a:r>
            <a:r>
              <a:rPr lang="en-US" dirty="0" smtClean="0"/>
              <a:t> </a:t>
            </a:r>
            <a:r>
              <a:rPr lang="en-US" dirty="0" err="1" smtClean="0"/>
              <a:t>transferase</a:t>
            </a:r>
            <a:r>
              <a:rPr lang="en-US" dirty="0" smtClean="0"/>
              <a:t> → </a:t>
            </a:r>
            <a:r>
              <a:rPr lang="en-US" dirty="0" err="1" smtClean="0"/>
              <a:t>thioinosine</a:t>
            </a:r>
            <a:r>
              <a:rPr lang="en-US" dirty="0" smtClean="0"/>
              <a:t> mono phosphate (TIMP) → inhibits </a:t>
            </a:r>
            <a:r>
              <a:rPr lang="en-US" dirty="0" err="1" smtClean="0"/>
              <a:t>purine</a:t>
            </a:r>
            <a:r>
              <a:rPr lang="en-US" dirty="0" smtClean="0"/>
              <a:t> synthesis.</a:t>
            </a:r>
          </a:p>
          <a:p>
            <a:r>
              <a:rPr lang="en-US" dirty="0" smtClean="0"/>
              <a:t>TIMP → </a:t>
            </a:r>
            <a:r>
              <a:rPr lang="en-US" dirty="0" err="1" smtClean="0"/>
              <a:t>thiguanine</a:t>
            </a:r>
            <a:r>
              <a:rPr lang="en-US" dirty="0" smtClean="0"/>
              <a:t> mono phosphate and </a:t>
            </a:r>
            <a:r>
              <a:rPr lang="en-US" dirty="0" err="1" smtClean="0"/>
              <a:t>thioguanine</a:t>
            </a:r>
            <a:r>
              <a:rPr lang="en-US" dirty="0" smtClean="0"/>
              <a:t> </a:t>
            </a:r>
            <a:r>
              <a:rPr lang="en-US" dirty="0" err="1" smtClean="0"/>
              <a:t>triphosphate</a:t>
            </a:r>
            <a:r>
              <a:rPr lang="en-US" dirty="0" smtClean="0"/>
              <a:t> .</a:t>
            </a:r>
          </a:p>
          <a:p>
            <a:r>
              <a:rPr lang="en-US" dirty="0" err="1" smtClean="0"/>
              <a:t>Cytotoxic</a:t>
            </a:r>
            <a:r>
              <a:rPr lang="en-US" dirty="0" smtClean="0"/>
              <a:t> effect of </a:t>
            </a:r>
            <a:r>
              <a:rPr lang="en-US" dirty="0" err="1" smtClean="0"/>
              <a:t>mercaptopurine</a:t>
            </a:r>
            <a:r>
              <a:rPr lang="en-US" dirty="0" smtClean="0"/>
              <a:t> is result of incorporation of these nucleotides into DNA.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USE:</a:t>
            </a:r>
          </a:p>
          <a:p>
            <a:r>
              <a:rPr lang="en-US" dirty="0" smtClean="0"/>
              <a:t>1. acute lymphoid leukemia</a:t>
            </a:r>
          </a:p>
          <a:p>
            <a:r>
              <a:rPr lang="en-US" dirty="0" smtClean="0"/>
              <a:t>2. acute myeloid leukemia.</a:t>
            </a:r>
          </a:p>
          <a:p>
            <a:r>
              <a:rPr lang="en-US" dirty="0" smtClean="0"/>
              <a:t>DOSE:</a:t>
            </a:r>
          </a:p>
          <a:p>
            <a:r>
              <a:rPr lang="en-US" dirty="0" smtClean="0"/>
              <a:t>2.5-5 mg/kg once </a:t>
            </a:r>
            <a:r>
              <a:rPr lang="en-US" dirty="0" err="1" smtClean="0"/>
              <a:t>aday</a:t>
            </a:r>
            <a:r>
              <a:rPr lang="en-US" dirty="0" smtClean="0"/>
              <a:t>.</a:t>
            </a:r>
          </a:p>
          <a:p>
            <a:r>
              <a:rPr lang="en-US" dirty="0" smtClean="0"/>
              <a:t>ADR:</a:t>
            </a:r>
          </a:p>
          <a:p>
            <a:r>
              <a:rPr lang="en-US" dirty="0" err="1" smtClean="0"/>
              <a:t>Myelosuppression</a:t>
            </a:r>
            <a:r>
              <a:rPr lang="en-US" dirty="0" smtClean="0"/>
              <a:t> ( dose limiting)</a:t>
            </a:r>
          </a:p>
          <a:p>
            <a:r>
              <a:rPr lang="en-US" dirty="0" smtClean="0"/>
              <a:t>Hepatic dysfunction ( jaundice)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PRODUCTS: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PLANT ALKALOIDS:</a:t>
            </a:r>
          </a:p>
          <a:p>
            <a:r>
              <a:rPr lang="en-US" dirty="0" smtClean="0"/>
              <a:t>VINCA ROSEA: </a:t>
            </a:r>
            <a:r>
              <a:rPr lang="en-US" dirty="0" err="1" smtClean="0"/>
              <a:t>vincristine</a:t>
            </a:r>
            <a:r>
              <a:rPr lang="en-US" dirty="0" smtClean="0"/>
              <a:t>, </a:t>
            </a:r>
            <a:r>
              <a:rPr lang="en-US" dirty="0" err="1" smtClean="0"/>
              <a:t>vinblastine</a:t>
            </a:r>
            <a:r>
              <a:rPr lang="en-US" dirty="0" smtClean="0"/>
              <a:t> and </a:t>
            </a:r>
            <a:r>
              <a:rPr lang="en-US" dirty="0" err="1" smtClean="0"/>
              <a:t>vinorelbine</a:t>
            </a:r>
            <a:r>
              <a:rPr lang="en-US" dirty="0" smtClean="0"/>
              <a:t>.</a:t>
            </a:r>
          </a:p>
          <a:p>
            <a:r>
              <a:rPr lang="en-US" dirty="0" smtClean="0"/>
              <a:t>Cell cycle specific agents blocks in metaphase of mitosis.</a:t>
            </a:r>
          </a:p>
          <a:p>
            <a:r>
              <a:rPr lang="en-US" dirty="0" smtClean="0"/>
              <a:t>MOA:</a:t>
            </a:r>
          </a:p>
          <a:p>
            <a:r>
              <a:rPr lang="en-US" dirty="0" smtClean="0"/>
              <a:t>Binds to </a:t>
            </a:r>
            <a:r>
              <a:rPr lang="en-US" dirty="0" err="1" smtClean="0"/>
              <a:t>tubulin</a:t>
            </a:r>
            <a:r>
              <a:rPr lang="en-US" dirty="0" smtClean="0"/>
              <a:t> monomers inhibiting formation of microtubules → without microtubules newly replicated chromosomes cannot be </a:t>
            </a:r>
            <a:r>
              <a:rPr lang="en-US" dirty="0" err="1" smtClean="0"/>
              <a:t>seperated</a:t>
            </a:r>
            <a:r>
              <a:rPr lang="en-US" dirty="0" smtClean="0"/>
              <a:t>→ cell division blocked.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VINCRISTINE (ONCOVIN)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USE:</a:t>
            </a:r>
          </a:p>
          <a:p>
            <a:r>
              <a:rPr lang="en-US" dirty="0" smtClean="0"/>
              <a:t>Acute lymphocytic lymphoma 1.4-2mg/m2 IV at weekly interval.</a:t>
            </a:r>
          </a:p>
          <a:p>
            <a:r>
              <a:rPr lang="en-US" dirty="0" err="1" smtClean="0"/>
              <a:t>Choriocarcinoma</a:t>
            </a:r>
            <a:r>
              <a:rPr lang="en-US" dirty="0" smtClean="0"/>
              <a:t>.</a:t>
            </a:r>
          </a:p>
          <a:p>
            <a:r>
              <a:rPr lang="en-US" dirty="0" smtClean="0"/>
              <a:t>ADR:</a:t>
            </a:r>
          </a:p>
          <a:p>
            <a:r>
              <a:rPr lang="en-US" dirty="0" err="1" smtClean="0"/>
              <a:t>Myelosuppression</a:t>
            </a:r>
            <a:endParaRPr lang="en-US" dirty="0" smtClean="0"/>
          </a:p>
          <a:p>
            <a:r>
              <a:rPr lang="en-US" dirty="0" smtClean="0"/>
              <a:t>GI mucosal damage</a:t>
            </a:r>
          </a:p>
          <a:p>
            <a:r>
              <a:rPr lang="en-US" dirty="0" err="1" smtClean="0"/>
              <a:t>Allopecia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Neurotoxic</a:t>
            </a:r>
            <a:r>
              <a:rPr lang="en-US" dirty="0" smtClean="0"/>
              <a:t> effects( peripheral neuritis)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304800"/>
          <a:ext cx="8229600" cy="540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NATURAL PRODUCTS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VINCA ALKALOIDS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Vinblastine</a:t>
                      </a:r>
                      <a:endParaRPr lang="en-US" dirty="0" smtClean="0"/>
                    </a:p>
                    <a:p>
                      <a:r>
                        <a:rPr lang="en-US" dirty="0" err="1" smtClean="0"/>
                        <a:t>Vincristine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TAXANES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accent2"/>
                          </a:solidFill>
                        </a:rPr>
                        <a:t>Paclitaxel</a:t>
                      </a:r>
                      <a:endParaRPr lang="en-US" dirty="0" smtClean="0">
                        <a:solidFill>
                          <a:schemeClr val="accent2"/>
                        </a:solidFill>
                      </a:endParaRPr>
                    </a:p>
                    <a:p>
                      <a:r>
                        <a:rPr lang="en-US" dirty="0" err="1" smtClean="0">
                          <a:solidFill>
                            <a:schemeClr val="accent2"/>
                          </a:solidFill>
                        </a:rPr>
                        <a:t>Docetaxel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4"/>
                          </a:solidFill>
                        </a:rPr>
                        <a:t>EPIPODOPHYLLOTOXINS</a:t>
                      </a:r>
                      <a:endParaRPr lang="en-US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accent4"/>
                          </a:solidFill>
                        </a:rPr>
                        <a:t>Paclitaxel</a:t>
                      </a:r>
                      <a:endParaRPr lang="en-US" dirty="0" smtClean="0">
                        <a:solidFill>
                          <a:schemeClr val="accent4"/>
                        </a:solidFill>
                      </a:endParaRPr>
                    </a:p>
                    <a:p>
                      <a:r>
                        <a:rPr lang="en-US" dirty="0" err="1" smtClean="0">
                          <a:solidFill>
                            <a:schemeClr val="accent4"/>
                          </a:solidFill>
                        </a:rPr>
                        <a:t>Docitaxel</a:t>
                      </a:r>
                      <a:endParaRPr lang="en-US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6"/>
                          </a:solidFill>
                        </a:rPr>
                        <a:t>ANTIBIOTICS</a:t>
                      </a:r>
                      <a:endParaRPr lang="en-US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accent6"/>
                          </a:solidFill>
                        </a:rPr>
                        <a:t>Dactinomycin</a:t>
                      </a:r>
                      <a:endParaRPr lang="en-US" dirty="0" smtClean="0">
                        <a:solidFill>
                          <a:schemeClr val="accent6"/>
                        </a:solidFill>
                      </a:endParaRPr>
                    </a:p>
                    <a:p>
                      <a:r>
                        <a:rPr lang="en-US" dirty="0" err="1" smtClean="0">
                          <a:solidFill>
                            <a:schemeClr val="accent6"/>
                          </a:solidFill>
                        </a:rPr>
                        <a:t>Daunorubin</a:t>
                      </a:r>
                      <a:endParaRPr lang="en-US" dirty="0" smtClean="0">
                        <a:solidFill>
                          <a:schemeClr val="accent6"/>
                        </a:solidFill>
                      </a:endParaRPr>
                    </a:p>
                    <a:p>
                      <a:r>
                        <a:rPr lang="en-US" dirty="0" smtClean="0">
                          <a:solidFill>
                            <a:schemeClr val="accent6"/>
                          </a:solidFill>
                        </a:rPr>
                        <a:t>Doxorubicin</a:t>
                      </a:r>
                    </a:p>
                    <a:p>
                      <a:r>
                        <a:rPr lang="en-US" dirty="0" err="1" smtClean="0">
                          <a:solidFill>
                            <a:schemeClr val="accent6"/>
                          </a:solidFill>
                        </a:rPr>
                        <a:t>Bleomycin</a:t>
                      </a:r>
                      <a:endParaRPr lang="en-US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ENZYMES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L-</a:t>
                      </a:r>
                      <a:r>
                        <a:rPr lang="en-US" dirty="0" err="1" smtClean="0"/>
                        <a:t>asparginase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MISCELLANEOUS AGENTS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SUBSTITUTED UREA DERIVATIVES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accent1"/>
                          </a:solidFill>
                        </a:rPr>
                        <a:t>Hydroxy</a:t>
                      </a:r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 urea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PROTEIN TYROSINE KINASE INHIBITOR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imatinib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INTERFERON’S AND CYTOKINE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Interferon </a:t>
                      </a:r>
                      <a:r>
                        <a:rPr lang="el-GR" dirty="0" smtClean="0"/>
                        <a:t>α</a:t>
                      </a:r>
                      <a:r>
                        <a:rPr lang="en-US" dirty="0" smtClean="0"/>
                        <a:t>, IL 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ETOPOSIDE: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Semi-synthetic derivatives of </a:t>
            </a:r>
            <a:r>
              <a:rPr lang="en-US" dirty="0" err="1" smtClean="0"/>
              <a:t>podophyllotoxin</a:t>
            </a:r>
            <a:endParaRPr lang="en-US" dirty="0" smtClean="0"/>
          </a:p>
          <a:p>
            <a:r>
              <a:rPr lang="en-US" dirty="0" smtClean="0"/>
              <a:t>Given IV</a:t>
            </a:r>
          </a:p>
          <a:p>
            <a:r>
              <a:rPr lang="en-US" dirty="0" smtClean="0"/>
              <a:t>MOA:</a:t>
            </a:r>
          </a:p>
          <a:p>
            <a:r>
              <a:rPr lang="en-US" dirty="0" smtClean="0"/>
              <a:t>Inhibit </a:t>
            </a:r>
            <a:r>
              <a:rPr lang="en-US" dirty="0" err="1" smtClean="0"/>
              <a:t>topoisomerase</a:t>
            </a:r>
            <a:r>
              <a:rPr lang="en-US" dirty="0" smtClean="0"/>
              <a:t> 2 w/c results in breakage or inhibition of DNA strands and facilitating accumulation of DNA breaks.</a:t>
            </a:r>
          </a:p>
          <a:p>
            <a:r>
              <a:rPr lang="en-US" dirty="0" smtClean="0"/>
              <a:t>USE:</a:t>
            </a:r>
          </a:p>
          <a:p>
            <a:r>
              <a:rPr lang="en-US" dirty="0" smtClean="0"/>
              <a:t>Testicular and prostrate carcinomas</a:t>
            </a:r>
          </a:p>
          <a:p>
            <a:r>
              <a:rPr lang="en-US" dirty="0" smtClean="0"/>
              <a:t>DOSE: 50-100mg/m2 for 5 days.</a:t>
            </a:r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PACLITAXEL: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Taxanes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MOA: binds to </a:t>
            </a:r>
            <a:r>
              <a:rPr lang="el-GR" dirty="0" smtClean="0"/>
              <a:t>β</a:t>
            </a:r>
            <a:r>
              <a:rPr lang="en-US" dirty="0" smtClean="0"/>
              <a:t> </a:t>
            </a:r>
            <a:r>
              <a:rPr lang="en-US" dirty="0" err="1" smtClean="0"/>
              <a:t>tubulin</a:t>
            </a:r>
            <a:r>
              <a:rPr lang="en-US" dirty="0" smtClean="0"/>
              <a:t> subunit of microtubule ( diff from </a:t>
            </a:r>
            <a:r>
              <a:rPr lang="en-US" dirty="0" err="1" smtClean="0"/>
              <a:t>vinca</a:t>
            </a:r>
            <a:r>
              <a:rPr lang="en-US" dirty="0" smtClean="0"/>
              <a:t>)→ promote microtubule polymerization, inhibit </a:t>
            </a:r>
            <a:r>
              <a:rPr lang="en-US" dirty="0" err="1" smtClean="0"/>
              <a:t>depolymerization</a:t>
            </a:r>
            <a:r>
              <a:rPr lang="en-US" dirty="0" smtClean="0"/>
              <a:t>→ arrested in G2 and M phases.</a:t>
            </a:r>
          </a:p>
          <a:p>
            <a:r>
              <a:rPr lang="en-US" dirty="0" smtClean="0"/>
              <a:t>USE: ovarian and breast cancer</a:t>
            </a:r>
          </a:p>
          <a:p>
            <a:r>
              <a:rPr lang="en-US" dirty="0" smtClean="0"/>
              <a:t>IV 75mg/m2 over 3 hrs infusion</a:t>
            </a:r>
          </a:p>
          <a:p>
            <a:r>
              <a:rPr lang="en-US" dirty="0" smtClean="0"/>
              <a:t>ADR: </a:t>
            </a:r>
            <a:r>
              <a:rPr lang="en-US" dirty="0" err="1" smtClean="0"/>
              <a:t>neutropenia</a:t>
            </a:r>
            <a:endParaRPr lang="en-US" dirty="0" smtClean="0"/>
          </a:p>
          <a:p>
            <a:r>
              <a:rPr lang="en-US" dirty="0" smtClean="0"/>
              <a:t>Thrombocytopenia</a:t>
            </a:r>
          </a:p>
          <a:p>
            <a:r>
              <a:rPr lang="en-US" dirty="0" smtClean="0"/>
              <a:t>Peripheral neuropathy</a:t>
            </a:r>
          </a:p>
          <a:p>
            <a:r>
              <a:rPr lang="en-US" dirty="0" smtClean="0"/>
              <a:t>Hypersensitivity ( give </a:t>
            </a:r>
            <a:r>
              <a:rPr lang="en-US" dirty="0" err="1" smtClean="0"/>
              <a:t>dexa</a:t>
            </a:r>
            <a:r>
              <a:rPr lang="en-US" dirty="0" smtClean="0"/>
              <a:t> and H1 antagonist)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ANTIBIOTICS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ADRIAMYCIN( DOXORUBICIN , DAUNORUBICIN)</a:t>
            </a:r>
          </a:p>
          <a:p>
            <a:r>
              <a:rPr lang="en-US" dirty="0" err="1" smtClean="0"/>
              <a:t>Anthracycline</a:t>
            </a:r>
            <a:r>
              <a:rPr lang="en-US" dirty="0" smtClean="0"/>
              <a:t> antibiotics</a:t>
            </a:r>
          </a:p>
          <a:p>
            <a:r>
              <a:rPr lang="en-US" dirty="0" smtClean="0"/>
              <a:t>MOA: cause DNA damage by intercalation into DNA → intercalation interferes with action of </a:t>
            </a:r>
            <a:r>
              <a:rPr lang="en-US" dirty="0" err="1" smtClean="0"/>
              <a:t>topoisomerase</a:t>
            </a:r>
            <a:r>
              <a:rPr lang="en-US" dirty="0" smtClean="0"/>
              <a:t> 2 resulting in blockade of synthesis of DNA and RNA.</a:t>
            </a:r>
          </a:p>
          <a:p>
            <a:r>
              <a:rPr lang="en-US" dirty="0" smtClean="0"/>
              <a:t>Intracellular formation of free radicals also cause DNA damage.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Given IV</a:t>
            </a:r>
          </a:p>
          <a:p>
            <a:r>
              <a:rPr lang="en-US" dirty="0" smtClean="0"/>
              <a:t>Doxorubicin dose 75mg/m2 repeated after 21 days.</a:t>
            </a:r>
          </a:p>
          <a:p>
            <a:r>
              <a:rPr lang="en-US" dirty="0" smtClean="0"/>
              <a:t>USE</a:t>
            </a:r>
          </a:p>
          <a:p>
            <a:r>
              <a:rPr lang="en-US" dirty="0" err="1" smtClean="0"/>
              <a:t>Hodgkins</a:t>
            </a:r>
            <a:r>
              <a:rPr lang="en-US" dirty="0" smtClean="0"/>
              <a:t> lymphoma</a:t>
            </a:r>
          </a:p>
          <a:p>
            <a:r>
              <a:rPr lang="en-US" dirty="0" smtClean="0"/>
              <a:t>Myeloma</a:t>
            </a:r>
          </a:p>
          <a:p>
            <a:r>
              <a:rPr lang="en-US" dirty="0" smtClean="0"/>
              <a:t>Sarcoma</a:t>
            </a:r>
          </a:p>
          <a:p>
            <a:r>
              <a:rPr lang="en-US" dirty="0" smtClean="0"/>
              <a:t>Breast, endometrial, ovarian</a:t>
            </a:r>
          </a:p>
          <a:p>
            <a:r>
              <a:rPr lang="en-US" dirty="0" smtClean="0"/>
              <a:t>Lung</a:t>
            </a:r>
          </a:p>
          <a:p>
            <a:r>
              <a:rPr lang="en-US" dirty="0" smtClean="0"/>
              <a:t>Thyroid cancers</a:t>
            </a:r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ADR:</a:t>
            </a:r>
          </a:p>
          <a:p>
            <a:r>
              <a:rPr lang="en-US" dirty="0" err="1" smtClean="0"/>
              <a:t>Myelosuppression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Cardiotoxicity</a:t>
            </a:r>
            <a:r>
              <a:rPr lang="en-US" dirty="0" smtClean="0"/>
              <a:t> ( </a:t>
            </a:r>
            <a:r>
              <a:rPr lang="en-US" dirty="0" err="1" smtClean="0"/>
              <a:t>arrthymia</a:t>
            </a:r>
            <a:r>
              <a:rPr lang="en-US" dirty="0" smtClean="0"/>
              <a:t> , abnormal ECG)</a:t>
            </a:r>
          </a:p>
          <a:p>
            <a:r>
              <a:rPr lang="en-US" dirty="0" smtClean="0"/>
              <a:t>Brief not cause serious problem.</a:t>
            </a:r>
          </a:p>
          <a:p>
            <a:r>
              <a:rPr lang="en-US" dirty="0" err="1" smtClean="0"/>
              <a:t>Dextrazoxane</a:t>
            </a:r>
            <a:r>
              <a:rPr lang="en-US" dirty="0" smtClean="0"/>
              <a:t> given for it b/c inhibitor of iron mediated free radical formation.</a:t>
            </a:r>
          </a:p>
          <a:p>
            <a:r>
              <a:rPr lang="en-US" dirty="0" smtClean="0"/>
              <a:t>Liposomal formulation less </a:t>
            </a:r>
            <a:r>
              <a:rPr lang="en-US" dirty="0" err="1" smtClean="0"/>
              <a:t>cardiotoxic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BLEOMYCIN: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Glycopeptide</a:t>
            </a:r>
            <a:r>
              <a:rPr lang="en-US" dirty="0" smtClean="0"/>
              <a:t> mixture</a:t>
            </a:r>
          </a:p>
          <a:p>
            <a:r>
              <a:rPr lang="en-US" dirty="0" smtClean="0"/>
              <a:t>MOA: binds to DNA cause single strand and double strand DNA breaks following free radical formation and inhibition of DNA synthesis.</a:t>
            </a:r>
          </a:p>
          <a:p>
            <a:r>
              <a:rPr lang="en-US" dirty="0" smtClean="0"/>
              <a:t>Cell cycle specific</a:t>
            </a:r>
          </a:p>
          <a:p>
            <a:r>
              <a:rPr lang="en-US" dirty="0" smtClean="0"/>
              <a:t>Active in G2 phase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DOSE </a:t>
            </a:r>
          </a:p>
          <a:p>
            <a:r>
              <a:rPr lang="en-US" dirty="0" smtClean="0"/>
              <a:t>IV or IM or SC weekly 10-30units/m2</a:t>
            </a:r>
          </a:p>
          <a:p>
            <a:r>
              <a:rPr lang="en-US" dirty="0" smtClean="0"/>
              <a:t>USE:</a:t>
            </a:r>
          </a:p>
          <a:p>
            <a:r>
              <a:rPr lang="en-US" dirty="0" err="1" smtClean="0"/>
              <a:t>Hodgkins</a:t>
            </a:r>
            <a:r>
              <a:rPr lang="en-US" dirty="0" smtClean="0"/>
              <a:t> lymphoma</a:t>
            </a:r>
          </a:p>
          <a:p>
            <a:r>
              <a:rPr lang="en-US" dirty="0" smtClean="0"/>
              <a:t>Head + neck cancer</a:t>
            </a:r>
          </a:p>
          <a:p>
            <a:r>
              <a:rPr lang="en-US" dirty="0" err="1" smtClean="0"/>
              <a:t>Squamous</a:t>
            </a:r>
            <a:r>
              <a:rPr lang="en-US" dirty="0" smtClean="0"/>
              <a:t> cell cancer of cervix</a:t>
            </a:r>
          </a:p>
          <a:p>
            <a:r>
              <a:rPr lang="en-US" dirty="0" smtClean="0"/>
              <a:t>Testicular cancer.</a:t>
            </a:r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ADR:</a:t>
            </a:r>
          </a:p>
          <a:p>
            <a:r>
              <a:rPr lang="en-US" dirty="0" smtClean="0"/>
              <a:t>Pulmonary dysfunction ( fibrosis , pneumonia)</a:t>
            </a:r>
          </a:p>
          <a:p>
            <a:r>
              <a:rPr lang="en-US" dirty="0" smtClean="0"/>
              <a:t>Dose limiting</a:t>
            </a:r>
          </a:p>
          <a:p>
            <a:r>
              <a:rPr lang="en-US" dirty="0" err="1" smtClean="0"/>
              <a:t>Mucocutaneous</a:t>
            </a:r>
            <a:r>
              <a:rPr lang="en-US" dirty="0" smtClean="0"/>
              <a:t> reaction ( alopecia, hyperkeratosis)</a:t>
            </a:r>
          </a:p>
          <a:p>
            <a:r>
              <a:rPr lang="en-US" dirty="0" smtClean="0"/>
              <a:t>Hypersensitivity reactions common.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ANTI-CANCER AGENTS: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L-ASPARGINASE:</a:t>
            </a:r>
          </a:p>
          <a:p>
            <a:r>
              <a:rPr lang="en-US" dirty="0" smtClean="0"/>
              <a:t>Is an enzyme used to treat acute lymphocytic leukemia of childhood.</a:t>
            </a:r>
          </a:p>
          <a:p>
            <a:r>
              <a:rPr lang="en-US" dirty="0" smtClean="0"/>
              <a:t>MOA: </a:t>
            </a:r>
          </a:p>
          <a:p>
            <a:r>
              <a:rPr lang="en-US" dirty="0" smtClean="0"/>
              <a:t>Hydrolyzes </a:t>
            </a:r>
            <a:r>
              <a:rPr lang="en-US" dirty="0" err="1" smtClean="0"/>
              <a:t>asparagine</a:t>
            </a:r>
            <a:r>
              <a:rPr lang="en-US" dirty="0" smtClean="0"/>
              <a:t> w/c is required for growth of tumor cell.</a:t>
            </a:r>
          </a:p>
          <a:p>
            <a:r>
              <a:rPr lang="en-US" dirty="0" smtClean="0"/>
              <a:t>Inhibits </a:t>
            </a:r>
            <a:r>
              <a:rPr lang="en-US" dirty="0" err="1" smtClean="0"/>
              <a:t>asparagine</a:t>
            </a:r>
            <a:r>
              <a:rPr lang="en-US" dirty="0" smtClean="0"/>
              <a:t> → drug shuts off protein + nucleic acid synthesis.</a:t>
            </a:r>
          </a:p>
          <a:p>
            <a:r>
              <a:rPr lang="en-US" dirty="0" smtClean="0"/>
              <a:t>DOSE: 6000-10,000 IV every 3</a:t>
            </a:r>
            <a:r>
              <a:rPr lang="en-US" baseline="30000" dirty="0" smtClean="0"/>
              <a:t>rd</a:t>
            </a:r>
            <a:r>
              <a:rPr lang="en-US" dirty="0" smtClean="0"/>
              <a:t> day for 3-4 weeks.</a:t>
            </a:r>
          </a:p>
          <a:p>
            <a:r>
              <a:rPr lang="en-US" dirty="0" smtClean="0"/>
              <a:t>ADR: hypersensitivity, pancreatitis.</a:t>
            </a:r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PROTEIN TYROSINE KINASE INHIBITOR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IMATINIB:</a:t>
            </a:r>
          </a:p>
          <a:p>
            <a:r>
              <a:rPr lang="en-US" dirty="0" smtClean="0"/>
              <a:t>MOA: is specific anticancer drug acts on specific </a:t>
            </a:r>
            <a:r>
              <a:rPr lang="en-US" dirty="0" err="1" smtClean="0"/>
              <a:t>oncogene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Inhibits tyrosine </a:t>
            </a:r>
            <a:r>
              <a:rPr lang="en-US" dirty="0" err="1" smtClean="0"/>
              <a:t>kinase</a:t>
            </a:r>
            <a:r>
              <a:rPr lang="en-US" dirty="0" smtClean="0"/>
              <a:t> activity of protein product of B </a:t>
            </a:r>
            <a:r>
              <a:rPr lang="en-US" dirty="0" err="1" smtClean="0"/>
              <a:t>cr-Abl</a:t>
            </a:r>
            <a:r>
              <a:rPr lang="en-US" dirty="0" smtClean="0"/>
              <a:t> </a:t>
            </a:r>
            <a:r>
              <a:rPr lang="en-US" dirty="0" err="1" smtClean="0"/>
              <a:t>oncogene</a:t>
            </a:r>
            <a:r>
              <a:rPr lang="en-US" dirty="0" smtClean="0"/>
              <a:t> that is expressed in chronic </a:t>
            </a:r>
            <a:r>
              <a:rPr lang="en-US" dirty="0" err="1" smtClean="0"/>
              <a:t>myelogenous</a:t>
            </a:r>
            <a:r>
              <a:rPr lang="en-US" dirty="0" smtClean="0"/>
              <a:t> leukemia→ as result proliferation of </a:t>
            </a:r>
            <a:r>
              <a:rPr lang="en-US" dirty="0" err="1" smtClean="0"/>
              <a:t>oncogene</a:t>
            </a:r>
            <a:r>
              <a:rPr lang="en-US" dirty="0" smtClean="0"/>
              <a:t> inhibited→ apoptosis results.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HORMONES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ADRENOCORTICOSTEROIDS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Prednisolone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ANTIESTROGENS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Tamoxifen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AROMATASE INHIBITORS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Anastrozole</a:t>
                      </a:r>
                      <a:endParaRPr lang="en-US" dirty="0" smtClean="0"/>
                    </a:p>
                    <a:p>
                      <a:r>
                        <a:rPr lang="en-US" dirty="0" err="1" smtClean="0"/>
                        <a:t>Letrozole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ANTI</a:t>
                      </a:r>
                      <a:r>
                        <a:rPr lang="en-US" baseline="0" dirty="0" smtClean="0"/>
                        <a:t> ANDROGENS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Flutamide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GONADOTROPHIN RELEASING HORMONE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leuprolide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USE:</a:t>
            </a:r>
          </a:p>
          <a:p>
            <a:r>
              <a:rPr lang="en-US" dirty="0" smtClean="0"/>
              <a:t>(1) CML</a:t>
            </a:r>
          </a:p>
          <a:p>
            <a:r>
              <a:rPr lang="en-US" dirty="0" smtClean="0"/>
              <a:t>(2) GI </a:t>
            </a:r>
            <a:r>
              <a:rPr lang="en-US" dirty="0" err="1" smtClean="0"/>
              <a:t>stromal</a:t>
            </a:r>
            <a:r>
              <a:rPr lang="en-US" dirty="0" smtClean="0"/>
              <a:t> tumors ( C-kit tyrosine </a:t>
            </a:r>
            <a:r>
              <a:rPr lang="en-US" dirty="0" err="1" smtClean="0"/>
              <a:t>kinase</a:t>
            </a:r>
            <a:r>
              <a:rPr lang="en-US" dirty="0" smtClean="0"/>
              <a:t>)</a:t>
            </a:r>
          </a:p>
          <a:p>
            <a:r>
              <a:rPr lang="en-US" dirty="0" smtClean="0"/>
              <a:t>ADR:</a:t>
            </a:r>
          </a:p>
          <a:p>
            <a:r>
              <a:rPr lang="en-US" dirty="0" smtClean="0"/>
              <a:t>Diarrhea.</a:t>
            </a:r>
          </a:p>
          <a:p>
            <a:r>
              <a:rPr lang="en-US" dirty="0" smtClean="0"/>
              <a:t>Fluid retention</a:t>
            </a:r>
          </a:p>
          <a:p>
            <a:r>
              <a:rPr lang="en-US" dirty="0" smtClean="0"/>
              <a:t>DOSE:</a:t>
            </a:r>
          </a:p>
          <a:p>
            <a:r>
              <a:rPr lang="en-US" dirty="0" smtClean="0"/>
              <a:t>400mg chronic dose QD orally.</a:t>
            </a:r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GROWTH RECEPTOR INHIBITOR: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BEVACIZUMAB:</a:t>
            </a:r>
          </a:p>
          <a:p>
            <a:r>
              <a:rPr lang="en-US" dirty="0" smtClean="0"/>
              <a:t>Is recombinant humanized monoclonal antibody.</a:t>
            </a:r>
          </a:p>
          <a:p>
            <a:r>
              <a:rPr lang="en-US" dirty="0" smtClean="0"/>
              <a:t>MOA:</a:t>
            </a:r>
          </a:p>
          <a:p>
            <a:r>
              <a:rPr lang="en-US" dirty="0" smtClean="0"/>
              <a:t>Inhibits natural protein vascular endothelial growth factor (VEGF) that stimulates new blood vessel formation.</a:t>
            </a:r>
          </a:p>
          <a:p>
            <a:r>
              <a:rPr lang="en-US" dirty="0" smtClean="0"/>
              <a:t>When VEGF is targeted and bound to </a:t>
            </a:r>
            <a:r>
              <a:rPr lang="en-US" dirty="0" err="1" smtClean="0"/>
              <a:t>bevacizumab</a:t>
            </a:r>
            <a:r>
              <a:rPr lang="en-US" dirty="0" smtClean="0"/>
              <a:t>, no growth of blood vessels , tumor do not get oxygen and nutrient for growth.</a:t>
            </a:r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USE:</a:t>
            </a:r>
          </a:p>
          <a:p>
            <a:r>
              <a:rPr lang="en-US" dirty="0" smtClean="0"/>
              <a:t>Metastatic colorectal cancer IV or infusion 5mg/kg once every 14 days.</a:t>
            </a:r>
          </a:p>
          <a:p>
            <a:r>
              <a:rPr lang="en-US" dirty="0" smtClean="0"/>
              <a:t>ADR:</a:t>
            </a:r>
          </a:p>
          <a:p>
            <a:r>
              <a:rPr lang="en-US" dirty="0" err="1" smtClean="0"/>
              <a:t>Myelosuppression</a:t>
            </a:r>
            <a:endParaRPr lang="en-US" dirty="0" smtClean="0"/>
          </a:p>
          <a:p>
            <a:r>
              <a:rPr lang="en-US" dirty="0" smtClean="0"/>
              <a:t>Hypertension</a:t>
            </a:r>
          </a:p>
          <a:p>
            <a:r>
              <a:rPr lang="en-US" dirty="0" smtClean="0"/>
              <a:t>Stroke</a:t>
            </a:r>
          </a:p>
          <a:p>
            <a:r>
              <a:rPr lang="en-US" dirty="0" smtClean="0"/>
              <a:t>Angina</a:t>
            </a:r>
          </a:p>
          <a:p>
            <a:r>
              <a:rPr lang="en-US" dirty="0" smtClean="0"/>
              <a:t>CHF</a:t>
            </a:r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INTERFERONS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Effective in hairy cell leukemia</a:t>
            </a:r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GONADAL HORMONE ANTAGONIST: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TAMOXIFEN:</a:t>
            </a:r>
          </a:p>
          <a:p>
            <a:r>
              <a:rPr lang="en-US" dirty="0" smtClean="0"/>
              <a:t>MOA: acts by binding to estrogen receptors and blocking estrogen dependent transcription in cells in G phase.</a:t>
            </a:r>
          </a:p>
          <a:p>
            <a:r>
              <a:rPr lang="en-US" dirty="0" smtClean="0"/>
              <a:t>USE: breast cancer</a:t>
            </a:r>
          </a:p>
          <a:p>
            <a:r>
              <a:rPr lang="en-US" dirty="0" smtClean="0"/>
              <a:t>ADR: b/c it has agonist action in </a:t>
            </a:r>
            <a:r>
              <a:rPr lang="en-US" dirty="0" err="1" smtClean="0"/>
              <a:t>endometrium</a:t>
            </a:r>
            <a:r>
              <a:rPr lang="en-US" dirty="0" smtClean="0"/>
              <a:t> can cause endometrial hyperplasia</a:t>
            </a:r>
          </a:p>
          <a:p>
            <a:r>
              <a:rPr lang="en-US" dirty="0" smtClean="0"/>
              <a:t>Nausea</a:t>
            </a:r>
          </a:p>
          <a:p>
            <a:r>
              <a:rPr lang="en-US" dirty="0" err="1" smtClean="0"/>
              <a:t>Vomitting</a:t>
            </a:r>
            <a:endParaRPr lang="en-US" dirty="0" smtClean="0"/>
          </a:p>
          <a:p>
            <a:r>
              <a:rPr lang="en-US" dirty="0" smtClean="0"/>
              <a:t>Venous thrombosis</a:t>
            </a:r>
          </a:p>
          <a:p>
            <a:r>
              <a:rPr lang="en-US" dirty="0" smtClean="0"/>
              <a:t>Hot flushes.</a:t>
            </a:r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FLUTAMIDE:</a:t>
            </a:r>
          </a:p>
          <a:p>
            <a:r>
              <a:rPr lang="en-US" dirty="0" smtClean="0"/>
              <a:t>Anti-androgen</a:t>
            </a:r>
          </a:p>
          <a:p>
            <a:r>
              <a:rPr lang="en-US" dirty="0" smtClean="0"/>
              <a:t>MOA: bind to androgen receptor inhibit androgen effects.</a:t>
            </a:r>
          </a:p>
          <a:p>
            <a:r>
              <a:rPr lang="en-US" dirty="0" smtClean="0"/>
              <a:t>USE: prostatic carcinoma.</a:t>
            </a:r>
          </a:p>
          <a:p>
            <a:r>
              <a:rPr lang="en-US" dirty="0" smtClean="0"/>
              <a:t>ADR: hot flushes</a:t>
            </a:r>
          </a:p>
          <a:p>
            <a:r>
              <a:rPr lang="en-US" dirty="0" smtClean="0"/>
              <a:t>Hepatic dysfunction</a:t>
            </a:r>
          </a:p>
          <a:p>
            <a:r>
              <a:rPr lang="en-US" dirty="0" err="1" smtClean="0"/>
              <a:t>Gynecomastia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AROMATASE INHIBITOR: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ANASTRAZOLE:</a:t>
            </a:r>
          </a:p>
          <a:p>
            <a:r>
              <a:rPr lang="en-US" dirty="0" smtClean="0"/>
              <a:t>Inhibit </a:t>
            </a:r>
            <a:r>
              <a:rPr lang="en-US" dirty="0" err="1" smtClean="0"/>
              <a:t>aromatase</a:t>
            </a:r>
            <a:r>
              <a:rPr lang="en-US" dirty="0" smtClean="0"/>
              <a:t> w/c catalyses conversion of </a:t>
            </a:r>
            <a:r>
              <a:rPr lang="en-US" dirty="0" err="1" smtClean="0"/>
              <a:t>androstenedione</a:t>
            </a:r>
            <a:r>
              <a:rPr lang="en-US" dirty="0" smtClean="0"/>
              <a:t> (androgenic precursor) to </a:t>
            </a:r>
            <a:r>
              <a:rPr lang="en-US" dirty="0" err="1" smtClean="0"/>
              <a:t>estrone</a:t>
            </a:r>
            <a:r>
              <a:rPr lang="en-US" dirty="0" smtClean="0"/>
              <a:t> ( estrogenic hormone)</a:t>
            </a:r>
          </a:p>
          <a:p>
            <a:r>
              <a:rPr lang="en-US" dirty="0" smtClean="0"/>
              <a:t>USE: advanced breast cancer</a:t>
            </a:r>
          </a:p>
          <a:p>
            <a:r>
              <a:rPr lang="en-US" dirty="0" smtClean="0"/>
              <a:t>ADR: hot flushes, bone and back pain</a:t>
            </a:r>
          </a:p>
          <a:p>
            <a:r>
              <a:rPr lang="en-US" dirty="0" err="1" smtClean="0"/>
              <a:t>Dyspnea</a:t>
            </a:r>
            <a:endParaRPr lang="en-US" dirty="0" smtClean="0"/>
          </a:p>
          <a:p>
            <a:r>
              <a:rPr lang="en-US" dirty="0" smtClean="0"/>
              <a:t>DOSE: 1mg orally daily</a:t>
            </a:r>
            <a:endParaRPr 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MONOCLONAL ANTIBODIES: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RITUXIMAB:</a:t>
            </a:r>
          </a:p>
          <a:p>
            <a:r>
              <a:rPr lang="en-US" dirty="0" smtClean="0"/>
              <a:t>Monoclonal antibody binds to surface protein in non-</a:t>
            </a:r>
            <a:r>
              <a:rPr lang="en-US" dirty="0" err="1" smtClean="0"/>
              <a:t>hodgkin’s</a:t>
            </a:r>
            <a:r>
              <a:rPr lang="en-US" dirty="0" smtClean="0"/>
              <a:t> cell induces complement mediated </a:t>
            </a:r>
            <a:r>
              <a:rPr lang="en-US" dirty="0" err="1" smtClean="0"/>
              <a:t>lysis</a:t>
            </a:r>
            <a:r>
              <a:rPr lang="en-US" dirty="0" smtClean="0"/>
              <a:t> , direct </a:t>
            </a:r>
            <a:r>
              <a:rPr lang="en-US" dirty="0" err="1" smtClean="0"/>
              <a:t>cytotoxicity</a:t>
            </a:r>
            <a:r>
              <a:rPr lang="en-US" dirty="0" smtClean="0"/>
              <a:t> and induction of apoptosis</a:t>
            </a:r>
          </a:p>
          <a:p>
            <a:r>
              <a:rPr lang="en-US" dirty="0" smtClean="0"/>
              <a:t>USE: low grade lymphoma.</a:t>
            </a:r>
          </a:p>
          <a:p>
            <a:r>
              <a:rPr lang="en-US" dirty="0" smtClean="0"/>
              <a:t>ADR:</a:t>
            </a:r>
          </a:p>
          <a:p>
            <a:r>
              <a:rPr lang="en-US" dirty="0" err="1" smtClean="0"/>
              <a:t>Myelo</a:t>
            </a:r>
            <a:r>
              <a:rPr lang="en-US" dirty="0" smtClean="0"/>
              <a:t> suppression</a:t>
            </a:r>
          </a:p>
          <a:p>
            <a:r>
              <a:rPr lang="en-US" dirty="0" smtClean="0"/>
              <a:t>Hypersensitivity.</a:t>
            </a:r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MOPP → HODGKIN’S </a:t>
            </a:r>
          </a:p>
          <a:p>
            <a:r>
              <a:rPr lang="en-US" dirty="0" err="1" smtClean="0"/>
              <a:t>Mechlorethamine</a:t>
            </a:r>
            <a:endParaRPr lang="en-US" dirty="0" smtClean="0"/>
          </a:p>
          <a:p>
            <a:r>
              <a:rPr lang="en-US" dirty="0" err="1" smtClean="0"/>
              <a:t>Vincristine</a:t>
            </a:r>
            <a:endParaRPr lang="en-US" dirty="0" smtClean="0"/>
          </a:p>
          <a:p>
            <a:r>
              <a:rPr lang="en-US" dirty="0" err="1" smtClean="0"/>
              <a:t>Procarbazine</a:t>
            </a:r>
            <a:endParaRPr lang="en-US" dirty="0" smtClean="0"/>
          </a:p>
          <a:p>
            <a:r>
              <a:rPr lang="en-US" dirty="0" err="1" smtClean="0"/>
              <a:t>Prednisolone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ABVD        HODGKIN’S</a:t>
            </a:r>
          </a:p>
          <a:p>
            <a:r>
              <a:rPr lang="en-US" dirty="0" smtClean="0"/>
              <a:t>Doxorubicin</a:t>
            </a:r>
          </a:p>
          <a:p>
            <a:r>
              <a:rPr lang="en-US" dirty="0" err="1" smtClean="0"/>
              <a:t>Bleomycin</a:t>
            </a:r>
            <a:endParaRPr lang="en-US" dirty="0" smtClean="0"/>
          </a:p>
          <a:p>
            <a:r>
              <a:rPr lang="en-US" dirty="0" err="1" smtClean="0"/>
              <a:t>Vinblastine</a:t>
            </a:r>
            <a:endParaRPr lang="en-US" dirty="0" smtClean="0"/>
          </a:p>
          <a:p>
            <a:r>
              <a:rPr lang="en-US" dirty="0" err="1" smtClean="0"/>
              <a:t>Dacarbazine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PRINCIPLES OF CANCER CHEMOTHERAPY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Cause a lethal </a:t>
            </a:r>
            <a:r>
              <a:rPr lang="en-US" dirty="0" err="1" smtClean="0"/>
              <a:t>cytotoxic</a:t>
            </a:r>
            <a:r>
              <a:rPr lang="en-US" dirty="0" smtClean="0"/>
              <a:t> event or apoptosis in cancer cell that can arrest tumor’s progression.</a:t>
            </a:r>
          </a:p>
          <a:p>
            <a:r>
              <a:rPr lang="en-US" dirty="0" smtClean="0"/>
              <a:t>Attack is generally directed towards DNA or against metabolic sites essential to cell replication. ( E.G DNA and RNA synthesis w/c have </a:t>
            </a:r>
            <a:r>
              <a:rPr lang="en-US" dirty="0" err="1" smtClean="0"/>
              <a:t>purines</a:t>
            </a:r>
            <a:r>
              <a:rPr lang="en-US" dirty="0" smtClean="0"/>
              <a:t> and </a:t>
            </a:r>
            <a:r>
              <a:rPr lang="en-US" dirty="0" err="1" smtClean="0"/>
              <a:t>pyrimidines</a:t>
            </a:r>
            <a:r>
              <a:rPr lang="en-US" dirty="0" smtClean="0"/>
              <a:t> presence).</a:t>
            </a:r>
            <a:endParaRPr lang="en-US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CMF BREAST</a:t>
            </a:r>
          </a:p>
          <a:p>
            <a:r>
              <a:rPr lang="en-US" dirty="0" err="1" smtClean="0"/>
              <a:t>Cyclophosphamide</a:t>
            </a:r>
            <a:endParaRPr lang="en-US" dirty="0" smtClean="0"/>
          </a:p>
          <a:p>
            <a:r>
              <a:rPr lang="en-US" dirty="0" err="1" smtClean="0"/>
              <a:t>Methotrexate</a:t>
            </a:r>
            <a:endParaRPr lang="en-US" dirty="0" smtClean="0"/>
          </a:p>
          <a:p>
            <a:r>
              <a:rPr lang="en-US" dirty="0" smtClean="0"/>
              <a:t>5FU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CHOP  non </a:t>
            </a:r>
            <a:r>
              <a:rPr lang="en-US" dirty="0" err="1" smtClean="0"/>
              <a:t>hodgkin’s</a:t>
            </a:r>
            <a:r>
              <a:rPr lang="en-US" dirty="0" smtClean="0"/>
              <a:t> </a:t>
            </a:r>
          </a:p>
          <a:p>
            <a:r>
              <a:rPr lang="en-US" dirty="0" smtClean="0"/>
              <a:t>Carcinoma stomach</a:t>
            </a:r>
          </a:p>
          <a:p>
            <a:r>
              <a:rPr lang="en-US" dirty="0" err="1" smtClean="0"/>
              <a:t>Cyclophosphamide</a:t>
            </a:r>
            <a:endParaRPr lang="en-US" dirty="0" smtClean="0"/>
          </a:p>
          <a:p>
            <a:r>
              <a:rPr lang="en-US" dirty="0" smtClean="0"/>
              <a:t>Doxorubicin</a:t>
            </a:r>
          </a:p>
          <a:p>
            <a:r>
              <a:rPr lang="en-US" dirty="0" err="1" smtClean="0"/>
              <a:t>Vincristine</a:t>
            </a:r>
            <a:endParaRPr lang="en-US" dirty="0" smtClean="0"/>
          </a:p>
          <a:p>
            <a:r>
              <a:rPr lang="en-US" dirty="0" err="1" smtClean="0"/>
              <a:t>Prednisolone</a:t>
            </a:r>
            <a:r>
              <a:rPr lang="en-US" smtClean="0"/>
              <a:t>.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STRATEGIES: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u="sng" dirty="0" smtClean="0">
                <a:solidFill>
                  <a:srgbClr val="FF0000"/>
                </a:solidFill>
              </a:rPr>
              <a:t>GOAL OF TREATMENT:</a:t>
            </a:r>
          </a:p>
          <a:p>
            <a:r>
              <a:rPr lang="en-US" dirty="0" smtClean="0"/>
              <a:t>1. ERADICATION OF EVERY NEOPLASTIC CELL.</a:t>
            </a:r>
          </a:p>
          <a:p>
            <a:pPr>
              <a:buNone/>
            </a:pPr>
            <a:r>
              <a:rPr lang="en-US" dirty="0" smtClean="0"/>
              <a:t>If cure not possible so next step is control of disease ( stop from spreading).</a:t>
            </a:r>
          </a:p>
          <a:p>
            <a:pPr>
              <a:buNone/>
            </a:pPr>
            <a:r>
              <a:rPr lang="en-US" dirty="0" smtClean="0"/>
              <a:t>Initially the </a:t>
            </a:r>
            <a:r>
              <a:rPr lang="en-US" dirty="0" err="1" smtClean="0"/>
              <a:t>neoplastic</a:t>
            </a:r>
            <a:r>
              <a:rPr lang="en-US" dirty="0" smtClean="0"/>
              <a:t> cell is reduced ( either by surgery / radiation) followed by chemotherapy, immunotherapy or combination of treatments.</a:t>
            </a:r>
          </a:p>
          <a:p>
            <a:pPr>
              <a:buNone/>
            </a:pPr>
            <a:r>
              <a:rPr lang="en-US" u="sng" dirty="0" smtClean="0"/>
              <a:t>PALLIATION: </a:t>
            </a:r>
            <a:r>
              <a:rPr lang="en-US" dirty="0" smtClean="0"/>
              <a:t> alleviation of symptoms + avoidance of life threatening toxicity is goal of advanced stage cancer.</a:t>
            </a:r>
            <a:endParaRPr lang="en-US" u="sn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INDICATIONS FOR TREATMENT: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1. chemotherapy is indicated when neoplasm are disseminated and not </a:t>
            </a:r>
            <a:r>
              <a:rPr lang="en-US" dirty="0" err="1" smtClean="0"/>
              <a:t>feasable</a:t>
            </a:r>
            <a:r>
              <a:rPr lang="en-US" dirty="0" smtClean="0"/>
              <a:t> for surgery.</a:t>
            </a:r>
          </a:p>
          <a:p>
            <a:r>
              <a:rPr lang="en-US" dirty="0" smtClean="0"/>
              <a:t>2. also used as supplemental treatment to attack </a:t>
            </a:r>
            <a:r>
              <a:rPr lang="en-US" dirty="0" err="1" smtClean="0"/>
              <a:t>micrometastases</a:t>
            </a:r>
            <a:r>
              <a:rPr lang="en-US" dirty="0" smtClean="0"/>
              <a:t> following surgery and radiation treatment “ ADJUVANT CHEMOTHERAPY”.</a:t>
            </a:r>
          </a:p>
          <a:p>
            <a:r>
              <a:rPr lang="en-US" dirty="0" smtClean="0"/>
              <a:t>3. neo adjuvant chemotherapy is given prior to surgery to shrink cancer.</a:t>
            </a:r>
          </a:p>
          <a:p>
            <a:r>
              <a:rPr lang="en-US" dirty="0" smtClean="0"/>
              <a:t>4. maintenance chemotherapy is given in low doses to assist in prolonging remission.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cell_cycl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7800" y="304800"/>
            <a:ext cx="6400800" cy="56388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2275</Words>
  <Application>Microsoft Office PowerPoint</Application>
  <PresentationFormat>On-screen Show (4:3)</PresentationFormat>
  <Paragraphs>414</Paragraphs>
  <Slides>61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2" baseType="lpstr">
      <vt:lpstr>Office Theme</vt:lpstr>
      <vt:lpstr>CANCER CHEMOTHERAPY</vt:lpstr>
      <vt:lpstr>Slide 2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vt:lpstr>
      <vt:lpstr>Slide 4</vt:lpstr>
      <vt:lpstr>Slide 5</vt:lpstr>
      <vt:lpstr>PRINCIPLES OF CANCER CHEMOTHERAPY</vt:lpstr>
      <vt:lpstr>TREATMENT STRATEGIES:</vt:lpstr>
      <vt:lpstr>INDICATIONS FOR TREATMENT:</vt:lpstr>
      <vt:lpstr>Slide 9</vt:lpstr>
      <vt:lpstr>CELL CYCLE </vt:lpstr>
      <vt:lpstr>Slide 11</vt:lpstr>
      <vt:lpstr>Slide 12</vt:lpstr>
      <vt:lpstr>Slide 13</vt:lpstr>
      <vt:lpstr>TUMOR GROWTH RATE: </vt:lpstr>
      <vt:lpstr>TREATMENT REGIMENS AND SCHEDULING:</vt:lpstr>
      <vt:lpstr>PHARMACOLOGIC SANCTUARIES:</vt:lpstr>
      <vt:lpstr>TREATMENT PROTOCOLS:</vt:lpstr>
      <vt:lpstr>ADVANTAGES OF COMBINATION THERAPY:</vt:lpstr>
      <vt:lpstr>TOXICITY</vt:lpstr>
      <vt:lpstr>MINIMIZING ADR:</vt:lpstr>
      <vt:lpstr>ALKYLATING AGENTS:</vt:lpstr>
      <vt:lpstr>NITROGEN MUSTARDS</vt:lpstr>
      <vt:lpstr>CYCLOPHOSPHAMIDE:</vt:lpstr>
      <vt:lpstr>Slide 24</vt:lpstr>
      <vt:lpstr>NITROSOUREAS:</vt:lpstr>
      <vt:lpstr>PLATINUM COORDINATION COMPLEXES:</vt:lpstr>
      <vt:lpstr>Slide 27</vt:lpstr>
      <vt:lpstr>Slide 28</vt:lpstr>
      <vt:lpstr>PROCARBAZINE:</vt:lpstr>
      <vt:lpstr>ANTIMETABOLITES</vt:lpstr>
      <vt:lpstr>Slide 31</vt:lpstr>
      <vt:lpstr>Slide 32</vt:lpstr>
      <vt:lpstr>Slide 33</vt:lpstr>
      <vt:lpstr>PYRIMIDINE ANALOGUE:</vt:lpstr>
      <vt:lpstr>Slide 35</vt:lpstr>
      <vt:lpstr>PURINE ANTAGONIST:</vt:lpstr>
      <vt:lpstr>Slide 37</vt:lpstr>
      <vt:lpstr>NATURAL PRODUCTS:</vt:lpstr>
      <vt:lpstr>VINCRISTINE (ONCOVIN)</vt:lpstr>
      <vt:lpstr>ETOPOSIDE:</vt:lpstr>
      <vt:lpstr>PACLITAXEL:</vt:lpstr>
      <vt:lpstr>ANTIBIOTICS</vt:lpstr>
      <vt:lpstr>Slide 43</vt:lpstr>
      <vt:lpstr>Slide 44</vt:lpstr>
      <vt:lpstr>BLEOMYCIN:</vt:lpstr>
      <vt:lpstr>Slide 46</vt:lpstr>
      <vt:lpstr>Slide 47</vt:lpstr>
      <vt:lpstr>OTHER ANTI-CANCER AGENTS:</vt:lpstr>
      <vt:lpstr>PROTEIN TYROSINE KINASE INHIBITOR</vt:lpstr>
      <vt:lpstr>Slide 50</vt:lpstr>
      <vt:lpstr>GROWTH RECEPTOR INHIBITOR:</vt:lpstr>
      <vt:lpstr>Slide 52</vt:lpstr>
      <vt:lpstr>INTERFERONS</vt:lpstr>
      <vt:lpstr>GONADAL HORMONE ANTAGONIST:</vt:lpstr>
      <vt:lpstr>Slide 55</vt:lpstr>
      <vt:lpstr>AROMATASE INHIBITOR:</vt:lpstr>
      <vt:lpstr>MONOCLONAL ANTIBODIES:</vt:lpstr>
      <vt:lpstr>REGIMEN</vt:lpstr>
      <vt:lpstr>Slide 59</vt:lpstr>
      <vt:lpstr>Slide 60</vt:lpstr>
      <vt:lpstr>Slide 61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CANCER CHEMOTHERAPY</dc:title>
  <dc:creator>pharmacy</dc:creator>
  <cp:lastModifiedBy>NaeemChemistry</cp:lastModifiedBy>
  <cp:revision>32</cp:revision>
  <dcterms:created xsi:type="dcterms:W3CDTF">2013-12-02T08:19:27Z</dcterms:created>
  <dcterms:modified xsi:type="dcterms:W3CDTF">2020-04-29T13:30:43Z</dcterms:modified>
</cp:coreProperties>
</file>