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6" r:id="rId4"/>
    <p:sldId id="258" r:id="rId5"/>
    <p:sldId id="297" r:id="rId6"/>
    <p:sldId id="259" r:id="rId7"/>
    <p:sldId id="298" r:id="rId8"/>
    <p:sldId id="260" r:id="rId9"/>
    <p:sldId id="299" r:id="rId10"/>
    <p:sldId id="300" r:id="rId11"/>
    <p:sldId id="261" r:id="rId12"/>
    <p:sldId id="262" r:id="rId13"/>
    <p:sldId id="263" r:id="rId14"/>
    <p:sldId id="264" r:id="rId15"/>
    <p:sldId id="301" r:id="rId16"/>
    <p:sldId id="265" r:id="rId17"/>
    <p:sldId id="266" r:id="rId18"/>
    <p:sldId id="267" r:id="rId19"/>
    <p:sldId id="302" r:id="rId20"/>
    <p:sldId id="303" r:id="rId21"/>
    <p:sldId id="268" r:id="rId22"/>
    <p:sldId id="269" r:id="rId23"/>
    <p:sldId id="270" r:id="rId24"/>
    <p:sldId id="304" r:id="rId25"/>
    <p:sldId id="271" r:id="rId26"/>
    <p:sldId id="305" r:id="rId27"/>
    <p:sldId id="272" r:id="rId28"/>
    <p:sldId id="306" r:id="rId29"/>
    <p:sldId id="273" r:id="rId30"/>
    <p:sldId id="274" r:id="rId31"/>
    <p:sldId id="307" r:id="rId32"/>
    <p:sldId id="275" r:id="rId33"/>
    <p:sldId id="308" r:id="rId34"/>
    <p:sldId id="276" r:id="rId35"/>
    <p:sldId id="309" r:id="rId36"/>
    <p:sldId id="277" r:id="rId37"/>
    <p:sldId id="278" r:id="rId38"/>
    <p:sldId id="279" r:id="rId39"/>
    <p:sldId id="310" r:id="rId40"/>
    <p:sldId id="280" r:id="rId41"/>
    <p:sldId id="281" r:id="rId42"/>
    <p:sldId id="311" r:id="rId43"/>
    <p:sldId id="282" r:id="rId44"/>
    <p:sldId id="283" r:id="rId45"/>
    <p:sldId id="312" r:id="rId46"/>
    <p:sldId id="284" r:id="rId47"/>
    <p:sldId id="285" r:id="rId48"/>
    <p:sldId id="286" r:id="rId49"/>
    <p:sldId id="287" r:id="rId50"/>
    <p:sldId id="288" r:id="rId51"/>
    <p:sldId id="289" r:id="rId52"/>
    <p:sldId id="290" r:id="rId53"/>
    <p:sldId id="313" r:id="rId54"/>
    <p:sldId id="291" r:id="rId55"/>
    <p:sldId id="292" r:id="rId56"/>
    <p:sldId id="293" r:id="rId57"/>
    <p:sldId id="314" r:id="rId58"/>
    <p:sldId id="294" r:id="rId59"/>
    <p:sldId id="315" r:id="rId60"/>
    <p:sldId id="29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CED21B-3A5C-4852-B807-106E753B0432}"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339506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ED21B-3A5C-4852-B807-106E753B0432}"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2545190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ED21B-3A5C-4852-B807-106E753B0432}"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4383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ED21B-3A5C-4852-B807-106E753B0432}"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1928881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CED21B-3A5C-4852-B807-106E753B0432}"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261792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CED21B-3A5C-4852-B807-106E753B0432}"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141127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CED21B-3A5C-4852-B807-106E753B0432}" type="datetimeFigureOut">
              <a:rPr lang="en-US" smtClean="0"/>
              <a:t>5/24/2018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87463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CED21B-3A5C-4852-B807-106E753B0432}" type="datetimeFigureOut">
              <a:rPr lang="en-US" smtClean="0"/>
              <a:t>5/24/2018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41255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ED21B-3A5C-4852-B807-106E753B0432}" type="datetimeFigureOut">
              <a:rPr lang="en-US" smtClean="0"/>
              <a:t>5/24/2018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42817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ED21B-3A5C-4852-B807-106E753B0432}"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2907321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ED21B-3A5C-4852-B807-106E753B0432}"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6C33E-7B23-44FE-B22F-72E47D64732E}" type="slidenum">
              <a:rPr lang="en-US" smtClean="0"/>
              <a:t>‹#›</a:t>
            </a:fld>
            <a:endParaRPr lang="en-US"/>
          </a:p>
        </p:txBody>
      </p:sp>
    </p:spTree>
    <p:extLst>
      <p:ext uri="{BB962C8B-B14F-4D97-AF65-F5344CB8AC3E}">
        <p14:creationId xmlns:p14="http://schemas.microsoft.com/office/powerpoint/2010/main" val="302344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ED21B-3A5C-4852-B807-106E753B0432}" type="datetimeFigureOut">
              <a:rPr lang="en-US" smtClean="0"/>
              <a:t>5/24/2018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6C33E-7B23-44FE-B22F-72E47D64732E}" type="slidenum">
              <a:rPr lang="en-US" smtClean="0"/>
              <a:t>‹#›</a:t>
            </a:fld>
            <a:endParaRPr lang="en-US"/>
          </a:p>
        </p:txBody>
      </p:sp>
    </p:spTree>
    <p:extLst>
      <p:ext uri="{BB962C8B-B14F-4D97-AF65-F5344CB8AC3E}">
        <p14:creationId xmlns:p14="http://schemas.microsoft.com/office/powerpoint/2010/main" val="3875083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POVERTY, INCOME INEQUALITY AND GROWTH IN PAKISTAN: A POOLED REGRESSION ANALYSIS</a:t>
            </a:r>
          </a:p>
        </p:txBody>
      </p:sp>
    </p:spTree>
    <p:extLst>
      <p:ext uri="{BB962C8B-B14F-4D97-AF65-F5344CB8AC3E}">
        <p14:creationId xmlns:p14="http://schemas.microsoft.com/office/powerpoint/2010/main" val="3772215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Squared poverty gap measures the mean of squared distances from the poverty line and expresses that as a percentage of the poverty line. It reflects the severity of poverty. It satisfies axioms of monotonicity and transfer. Thus, this measure is preferable to both headcount ratio and poverty gap index.</a:t>
            </a:r>
          </a:p>
          <a:p>
            <a:pPr algn="just"/>
            <a:r>
              <a:rPr lang="en-US" dirty="0">
                <a:latin typeface="Times New Roman" pitchFamily="18" charset="0"/>
                <a:cs typeface="Times New Roman" pitchFamily="18" charset="0"/>
              </a:rPr>
              <a:t>HIES 2007-08 is the most recent available survey.</a:t>
            </a:r>
          </a:p>
          <a:p>
            <a:endParaRPr lang="en-US" dirty="0"/>
          </a:p>
        </p:txBody>
      </p:sp>
    </p:spTree>
    <p:extLst>
      <p:ext uri="{BB962C8B-B14F-4D97-AF65-F5344CB8AC3E}">
        <p14:creationId xmlns:p14="http://schemas.microsoft.com/office/powerpoint/2010/main" val="3204899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paper</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paper is organized as follows. Following introduction, section 2 discusses data and methodologies employed. The results are presented in the section 3, while finally the section 4 closes the paper and draws some conclusions.</a:t>
            </a:r>
          </a:p>
        </p:txBody>
      </p:sp>
    </p:spTree>
    <p:extLst>
      <p:ext uri="{BB962C8B-B14F-4D97-AF65-F5344CB8AC3E}">
        <p14:creationId xmlns:p14="http://schemas.microsoft.com/office/powerpoint/2010/main" val="252740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DATA AND METHODOLOGY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endParaRPr lang="en-US" b="1" dirty="0" smtClean="0"/>
          </a:p>
          <a:p>
            <a:r>
              <a:rPr lang="en-US" b="1" dirty="0" smtClean="0"/>
              <a:t>Data</a:t>
            </a:r>
          </a:p>
          <a:p>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study utilizes eight household income and expenditure surveys (HIES) for the years 1992-93, 1993-94, 1996-97, 1998-99, 2001-02, 2004-05, 2005-06 and 2007-08 conducted by Federal Bureau of Statistics (FBS) Pakistan.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sample size determined by FBS is representative at national and provincial level with rural/urban break up.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detail of the households covered during various surveys is given in the following Table 1</a:t>
            </a:r>
          </a:p>
        </p:txBody>
      </p:sp>
    </p:spTree>
    <p:extLst>
      <p:ext uri="{BB962C8B-B14F-4D97-AF65-F5344CB8AC3E}">
        <p14:creationId xmlns:p14="http://schemas.microsoft.com/office/powerpoint/2010/main" val="999917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76940573"/>
              </p:ext>
            </p:extLst>
          </p:nvPr>
        </p:nvGraphicFramePr>
        <p:xfrm>
          <a:off x="1066798" y="1676404"/>
          <a:ext cx="6553203" cy="3962399"/>
        </p:xfrm>
        <a:graphic>
          <a:graphicData uri="http://schemas.openxmlformats.org/drawingml/2006/table">
            <a:tbl>
              <a:tblPr firstRow="1" firstCol="1" bandRow="1">
                <a:tableStyleId>{5C22544A-7EE6-4342-B048-85BDC9FD1C3A}</a:tableStyleId>
              </a:tblPr>
              <a:tblGrid>
                <a:gridCol w="742769"/>
                <a:gridCol w="742769"/>
                <a:gridCol w="742769"/>
                <a:gridCol w="742769"/>
                <a:gridCol w="742769"/>
                <a:gridCol w="742769"/>
                <a:gridCol w="742769"/>
                <a:gridCol w="742769"/>
                <a:gridCol w="611051"/>
              </a:tblGrid>
              <a:tr h="587022">
                <a:tc gridSpan="9">
                  <a:txBody>
                    <a:bodyPr/>
                    <a:lstStyle/>
                    <a:p>
                      <a:pPr marL="0" marR="0">
                        <a:spcBef>
                          <a:spcPts val="0"/>
                        </a:spcBef>
                        <a:spcAft>
                          <a:spcPts val="0"/>
                        </a:spcAft>
                      </a:pPr>
                      <a:r>
                        <a:rPr lang="en-US" sz="1200" dirty="0">
                          <a:effectLst/>
                        </a:rPr>
                        <a:t>Households covered across provinces over time, Pakistan</a:t>
                      </a:r>
                    </a:p>
                    <a:p>
                      <a:pPr marL="0" marR="0">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3511">
                <a:tc rowSpan="2">
                  <a:txBody>
                    <a:bodyPr/>
                    <a:lstStyle/>
                    <a:p>
                      <a:pPr marL="0" marR="0">
                        <a:spcBef>
                          <a:spcPts val="0"/>
                        </a:spcBef>
                        <a:spcAft>
                          <a:spcPts val="0"/>
                        </a:spcAft>
                      </a:pPr>
                      <a:r>
                        <a:rPr lang="en-US" sz="1200">
                          <a:effectLst/>
                        </a:rPr>
                        <a:t>Year</a:t>
                      </a:r>
                      <a:endParaRPr lang="en-US" sz="1200">
                        <a:effectLst/>
                        <a:latin typeface="Times New Roman"/>
                        <a:ea typeface="Times New Roman"/>
                      </a:endParaRPr>
                    </a:p>
                  </a:txBody>
                  <a:tcPr marL="68580" marR="68580" marT="0" marB="0"/>
                </a:tc>
                <a:tc gridSpan="8">
                  <a:txBody>
                    <a:bodyPr/>
                    <a:lstStyle/>
                    <a:p>
                      <a:pPr marL="0" marR="0" algn="ctr">
                        <a:spcBef>
                          <a:spcPts val="0"/>
                        </a:spcBef>
                        <a:spcAft>
                          <a:spcPts val="0"/>
                        </a:spcAft>
                      </a:pPr>
                      <a:r>
                        <a:rPr lang="en-US" sz="1200" dirty="0" smtClean="0">
                          <a:effectLst/>
                        </a:rPr>
                        <a:t>Sample size (Number of Households</a:t>
                      </a:r>
                      <a:r>
                        <a:rPr lang="en-US" sz="1200" dirty="0">
                          <a:effectLst/>
                        </a:rPr>
                        <a:t>)</a:t>
                      </a:r>
                      <a:endParaRPr lang="en-US" sz="12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3511">
                <a:tc vMerge="1">
                  <a:txBody>
                    <a:bodyPr/>
                    <a:lstStyle/>
                    <a:p>
                      <a:endParaRPr lang="en-US"/>
                    </a:p>
                  </a:txBody>
                  <a:tcPr/>
                </a:tc>
                <a:tc>
                  <a:txBody>
                    <a:bodyPr/>
                    <a:lstStyle/>
                    <a:p>
                      <a:pPr marL="0" marR="0">
                        <a:spcBef>
                          <a:spcPts val="0"/>
                        </a:spcBef>
                        <a:spcAft>
                          <a:spcPts val="0"/>
                        </a:spcAft>
                      </a:pPr>
                      <a:r>
                        <a:rPr lang="en-US" sz="1200">
                          <a:effectLst/>
                        </a:rPr>
                        <a:t>Pr</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Pu</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Sr</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Su</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Nr</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N u</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Br</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Bu</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1993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4078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2517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2039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1570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1802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876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1087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623</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1994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4034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2508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2046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1579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1815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890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1141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655</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1997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3805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2578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2031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1370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1840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841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1138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658</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1999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3729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2531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2172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1532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1844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848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1138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658</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2002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3768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2542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2173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1533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1825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840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1403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621</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2005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3605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2510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1980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1497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1878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1087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1434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713</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2006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3890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2788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2104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1664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1899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1049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1310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733</a:t>
                      </a:r>
                      <a:endParaRPr lang="en-US" sz="1200">
                        <a:effectLst/>
                        <a:latin typeface="Times New Roman"/>
                        <a:ea typeface="Times New Roman"/>
                      </a:endParaRPr>
                    </a:p>
                  </a:txBody>
                  <a:tcPr marL="68580" marR="68580" marT="0" marB="0"/>
                </a:tc>
              </a:tr>
              <a:tr h="293511">
                <a:tc>
                  <a:txBody>
                    <a:bodyPr/>
                    <a:lstStyle/>
                    <a:p>
                      <a:pPr marL="0" marR="0" algn="ctr">
                        <a:spcBef>
                          <a:spcPts val="0"/>
                        </a:spcBef>
                        <a:spcAft>
                          <a:spcPts val="0"/>
                        </a:spcAft>
                      </a:pPr>
                      <a:r>
                        <a:rPr lang="en-US" sz="1200">
                          <a:effectLst/>
                        </a:rPr>
                        <a:t>2008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3849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2751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2093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1670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1883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1048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1408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766</a:t>
                      </a:r>
                      <a:endParaRPr lang="en-US" sz="1200">
                        <a:effectLst/>
                        <a:latin typeface="Times New Roman"/>
                        <a:ea typeface="Times New Roman"/>
                      </a:endParaRPr>
                    </a:p>
                  </a:txBody>
                  <a:tcPr marL="68580" marR="68580" marT="0" marB="0"/>
                </a:tc>
              </a:tr>
              <a:tr h="440267">
                <a:tc gridSpan="9">
                  <a:txBody>
                    <a:bodyPr/>
                    <a:lstStyle/>
                    <a:p>
                      <a:pPr marL="0" marR="0">
                        <a:spcBef>
                          <a:spcPts val="0"/>
                        </a:spcBef>
                        <a:spcAft>
                          <a:spcPts val="0"/>
                        </a:spcAft>
                      </a:pPr>
                      <a:r>
                        <a:rPr lang="en-US" sz="900" dirty="0" err="1">
                          <a:effectLst/>
                        </a:rPr>
                        <a:t>Pr</a:t>
                      </a:r>
                      <a:r>
                        <a:rPr lang="en-US" sz="900" dirty="0">
                          <a:effectLst/>
                        </a:rPr>
                        <a:t>=Rural Punjab </a:t>
                      </a:r>
                      <a:r>
                        <a:rPr lang="en-US" sz="900" dirty="0" err="1">
                          <a:effectLst/>
                        </a:rPr>
                        <a:t>Pu</a:t>
                      </a:r>
                      <a:r>
                        <a:rPr lang="en-US" sz="900" dirty="0">
                          <a:effectLst/>
                        </a:rPr>
                        <a:t>=Urban Punjab </a:t>
                      </a:r>
                      <a:r>
                        <a:rPr lang="en-US" sz="900" dirty="0" err="1">
                          <a:effectLst/>
                        </a:rPr>
                        <a:t>Sr</a:t>
                      </a:r>
                      <a:r>
                        <a:rPr lang="en-US" sz="900" dirty="0">
                          <a:effectLst/>
                        </a:rPr>
                        <a:t>=Rural Sindh Su=Urban Sind</a:t>
                      </a:r>
                      <a:endParaRPr lang="en-US" sz="1200" dirty="0">
                        <a:effectLst/>
                      </a:endParaRPr>
                    </a:p>
                    <a:p>
                      <a:pPr marL="0" marR="0">
                        <a:spcBef>
                          <a:spcPts val="0"/>
                        </a:spcBef>
                        <a:spcAft>
                          <a:spcPts val="0"/>
                        </a:spcAft>
                      </a:pPr>
                      <a:r>
                        <a:rPr lang="en-US" sz="900" dirty="0">
                          <a:effectLst/>
                        </a:rPr>
                        <a:t>Nr=Rural NWFP Nu=Urban NWFP Br=Rural Baluchistan Bu=Urban Baluchistan</a:t>
                      </a:r>
                      <a:endParaRPr lang="en-US" sz="12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522841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The study uses the poverty, inequality and growth estimates calculated from the above mentioned surveys as given in the Appendices A, B and C to find the long run relationships among them.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pooling of data was carried out by taking eight observations (e.g., two observations (</a:t>
            </a:r>
            <a:r>
              <a:rPr lang="en-US" i="1" dirty="0">
                <a:latin typeface="Times New Roman" pitchFamily="18" charset="0"/>
                <a:cs typeface="Times New Roman" pitchFamily="18" charset="0"/>
              </a:rPr>
              <a:t>i.e.,</a:t>
            </a:r>
            <a:r>
              <a:rPr lang="en-US" dirty="0">
                <a:latin typeface="Times New Roman" pitchFamily="18" charset="0"/>
                <a:cs typeface="Times New Roman" pitchFamily="18" charset="0"/>
              </a:rPr>
              <a:t> rural and urban) for each of the four provinces) from each survey making sixty-four observations.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8559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The total number of observations used in this study is far more than the number of observations employed in any similar previous studies in Pakistan so far. </a:t>
            </a:r>
          </a:p>
          <a:p>
            <a:pPr algn="just"/>
            <a:r>
              <a:rPr lang="en-US" dirty="0"/>
              <a:t>To test whether the data is </a:t>
            </a:r>
            <a:r>
              <a:rPr lang="en-US" dirty="0" err="1"/>
              <a:t>poolable</a:t>
            </a:r>
            <a:r>
              <a:rPr lang="en-US" dirty="0"/>
              <a:t> meaning if the slopes are the same across provinces and over time or not, F-test was employed which rejected the null hypothesis that data is not </a:t>
            </a:r>
            <a:r>
              <a:rPr lang="en-US" dirty="0" err="1"/>
              <a:t>poolable</a:t>
            </a:r>
            <a:r>
              <a:rPr lang="en-US" dirty="0"/>
              <a:t> at the 0.01 level of significance. </a:t>
            </a:r>
          </a:p>
          <a:p>
            <a:pPr algn="just"/>
            <a:r>
              <a:rPr lang="en-US" dirty="0"/>
              <a:t>Descriptive statistics are presented in the Table 2.</a:t>
            </a:r>
          </a:p>
          <a:p>
            <a:endParaRPr lang="en-US" dirty="0"/>
          </a:p>
        </p:txBody>
      </p:sp>
    </p:spTree>
    <p:extLst>
      <p:ext uri="{BB962C8B-B14F-4D97-AF65-F5344CB8AC3E}">
        <p14:creationId xmlns:p14="http://schemas.microsoft.com/office/powerpoint/2010/main" val="710231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1106711"/>
              </p:ext>
            </p:extLst>
          </p:nvPr>
        </p:nvGraphicFramePr>
        <p:xfrm>
          <a:off x="457201" y="2209798"/>
          <a:ext cx="7543801" cy="3810003"/>
        </p:xfrm>
        <a:graphic>
          <a:graphicData uri="http://schemas.openxmlformats.org/drawingml/2006/table">
            <a:tbl>
              <a:tblPr>
                <a:tableStyleId>{5C22544A-7EE6-4342-B048-85BDC9FD1C3A}</a:tableStyleId>
              </a:tblPr>
              <a:tblGrid>
                <a:gridCol w="1405661"/>
                <a:gridCol w="1227628"/>
                <a:gridCol w="1227628"/>
                <a:gridCol w="1227628"/>
                <a:gridCol w="1227628"/>
                <a:gridCol w="1227628"/>
              </a:tblGrid>
              <a:tr h="1197429">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u="sng">
                          <a:effectLst/>
                        </a:rPr>
                        <a:t>Headcount ratio</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u="sng">
                          <a:effectLst/>
                        </a:rPr>
                        <a:t>Poverty gap</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u="sng">
                          <a:effectLst/>
                        </a:rPr>
                        <a:t>Squared poverty gap</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u="sng">
                          <a:effectLst/>
                        </a:rPr>
                        <a:t>Gini coefficient </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100" u="sng">
                          <a:effectLst/>
                        </a:rPr>
                        <a:t>Mean expenditure per adult equivalent</a:t>
                      </a:r>
                      <a:endParaRPr lang="en-US" sz="1200">
                        <a:effectLst/>
                        <a:latin typeface="Times New Roman"/>
                        <a:ea typeface="Times New Roman"/>
                      </a:endParaRPr>
                    </a:p>
                  </a:txBody>
                  <a:tcPr marL="19050" marR="19050" marT="0" marB="0" anchor="b"/>
                </a:tc>
              </a:tr>
              <a:tr h="653142">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Mean</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28.58734</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4.939531</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1.395469</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26.28908</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1024.625</a:t>
                      </a:r>
                      <a:endParaRPr lang="en-US" sz="1200">
                        <a:effectLst/>
                        <a:latin typeface="Times New Roman"/>
                        <a:ea typeface="Times New Roman"/>
                      </a:endParaRPr>
                    </a:p>
                  </a:txBody>
                  <a:tcPr marL="19050" marR="19050" marT="0" marB="0" anchor="b"/>
                </a:tc>
              </a:tr>
              <a:tr h="326572">
                <a:tc>
                  <a:txBody>
                    <a:bodyPr/>
                    <a:lstStyle/>
                    <a:p>
                      <a:pPr marL="0" marR="0">
                        <a:spcBef>
                          <a:spcPts val="0"/>
                        </a:spcBef>
                        <a:spcAft>
                          <a:spcPts val="0"/>
                        </a:spcAft>
                      </a:pPr>
                      <a:r>
                        <a:rPr lang="en-US" sz="1200">
                          <a:effectLst/>
                        </a:rPr>
                        <a:t> Median</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27.39500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4.520000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1.175000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25.42500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981.4550</a:t>
                      </a:r>
                      <a:endParaRPr lang="en-US" sz="1200">
                        <a:effectLst/>
                        <a:latin typeface="Times New Roman"/>
                        <a:ea typeface="Times New Roman"/>
                      </a:endParaRPr>
                    </a:p>
                  </a:txBody>
                  <a:tcPr marL="19050" marR="19050" marT="0" marB="0" anchor="b"/>
                </a:tc>
              </a:tr>
              <a:tr h="326572">
                <a:tc>
                  <a:txBody>
                    <a:bodyPr/>
                    <a:lstStyle/>
                    <a:p>
                      <a:pPr marL="0" marR="0">
                        <a:spcBef>
                          <a:spcPts val="0"/>
                        </a:spcBef>
                        <a:spcAft>
                          <a:spcPts val="0"/>
                        </a:spcAft>
                      </a:pPr>
                      <a:r>
                        <a:rPr lang="en-US" sz="1200">
                          <a:effectLst/>
                        </a:rPr>
                        <a:t> Maximum</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57.05000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14.88000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5.260000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37.61000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1468.720</a:t>
                      </a:r>
                      <a:endParaRPr lang="en-US" sz="1200">
                        <a:effectLst/>
                        <a:latin typeface="Times New Roman"/>
                        <a:ea typeface="Times New Roman"/>
                      </a:endParaRPr>
                    </a:p>
                  </a:txBody>
                  <a:tcPr marL="19050" marR="19050" marT="0" marB="0" anchor="b"/>
                </a:tc>
              </a:tr>
              <a:tr h="326572">
                <a:tc>
                  <a:txBody>
                    <a:bodyPr/>
                    <a:lstStyle/>
                    <a:p>
                      <a:pPr marL="0" marR="0">
                        <a:spcBef>
                          <a:spcPts val="0"/>
                        </a:spcBef>
                        <a:spcAft>
                          <a:spcPts val="0"/>
                        </a:spcAft>
                      </a:pPr>
                      <a:r>
                        <a:rPr lang="en-US" sz="1200">
                          <a:effectLst/>
                        </a:rPr>
                        <a:t> Minimum</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8.950000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1.100000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0.230000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18.83000</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694.7400</a:t>
                      </a:r>
                      <a:endParaRPr lang="en-US" sz="1200">
                        <a:effectLst/>
                        <a:latin typeface="Times New Roman"/>
                        <a:ea typeface="Times New Roman"/>
                      </a:endParaRPr>
                    </a:p>
                  </a:txBody>
                  <a:tcPr marL="19050" marR="19050" marT="0" marB="0" anchor="b"/>
                </a:tc>
              </a:tr>
              <a:tr h="326572">
                <a:tc>
                  <a:txBody>
                    <a:bodyPr/>
                    <a:lstStyle/>
                    <a:p>
                      <a:pPr marL="0" marR="0">
                        <a:spcBef>
                          <a:spcPts val="0"/>
                        </a:spcBef>
                        <a:spcAft>
                          <a:spcPts val="0"/>
                        </a:spcAft>
                      </a:pPr>
                      <a:r>
                        <a:rPr lang="en-US" sz="1200">
                          <a:effectLst/>
                        </a:rPr>
                        <a:t> Std. Dev.</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9.850735</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2.537928</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0.866833</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5.072473</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 204.6437</a:t>
                      </a:r>
                      <a:endParaRPr lang="en-US" sz="1200">
                        <a:effectLst/>
                        <a:latin typeface="Times New Roman"/>
                        <a:ea typeface="Times New Roman"/>
                      </a:endParaRPr>
                    </a:p>
                  </a:txBody>
                  <a:tcPr marL="19050" marR="19050" marT="0" marB="0" anchor="b"/>
                </a:tc>
              </a:tr>
              <a:tr h="326572">
                <a:tc>
                  <a:txBody>
                    <a:bodyPr/>
                    <a:lstStyle/>
                    <a:p>
                      <a:pPr marL="0" marR="0">
                        <a:spcBef>
                          <a:spcPts val="0"/>
                        </a:spcBef>
                        <a:spcAft>
                          <a:spcPts val="0"/>
                        </a:spcAft>
                      </a:pPr>
                      <a:r>
                        <a:rPr lang="en-US" sz="1200">
                          <a:effectLst/>
                        </a:rPr>
                        <a:t> Observations</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64</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64</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64</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64</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64</a:t>
                      </a:r>
                      <a:endParaRPr lang="en-US" sz="1200">
                        <a:effectLst/>
                        <a:latin typeface="Times New Roman"/>
                        <a:ea typeface="Times New Roman"/>
                      </a:endParaRPr>
                    </a:p>
                  </a:txBody>
                  <a:tcPr marL="19050" marR="19050" marT="0" marB="0" anchor="b"/>
                </a:tc>
              </a:tr>
              <a:tr h="326572">
                <a:tc>
                  <a:txBody>
                    <a:bodyPr/>
                    <a:lstStyle/>
                    <a:p>
                      <a:pPr marL="0" marR="0">
                        <a:spcBef>
                          <a:spcPts val="0"/>
                        </a:spcBef>
                        <a:spcAft>
                          <a:spcPts val="0"/>
                        </a:spcAft>
                      </a:pPr>
                      <a:r>
                        <a:rPr lang="en-US" sz="1200">
                          <a:effectLst/>
                        </a:rPr>
                        <a:t> Cross sections</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8</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8</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8</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a:effectLst/>
                        </a:rPr>
                        <a:t>8</a:t>
                      </a:r>
                      <a:endParaRPr lang="en-US" sz="1200">
                        <a:effectLst/>
                        <a:latin typeface="Times New Roman"/>
                        <a:ea typeface="Times New Roman"/>
                      </a:endParaRPr>
                    </a:p>
                  </a:txBody>
                  <a:tcPr marL="19050" marR="19050" marT="0" marB="0" anchor="b"/>
                </a:tc>
                <a:tc>
                  <a:txBody>
                    <a:bodyPr/>
                    <a:lstStyle/>
                    <a:p>
                      <a:pPr marL="0" marR="0" algn="ctr">
                        <a:spcBef>
                          <a:spcPts val="0"/>
                        </a:spcBef>
                        <a:spcAft>
                          <a:spcPts val="0"/>
                        </a:spcAft>
                      </a:pPr>
                      <a:r>
                        <a:rPr lang="en-US" sz="1200" dirty="0">
                          <a:effectLst/>
                        </a:rPr>
                        <a:t>8</a:t>
                      </a:r>
                      <a:endParaRPr lang="en-US" sz="1200" dirty="0">
                        <a:effectLst/>
                        <a:latin typeface="Times New Roman"/>
                        <a:ea typeface="Times New Roman"/>
                      </a:endParaRPr>
                    </a:p>
                  </a:txBody>
                  <a:tcPr marL="19050" marR="19050" marT="0" marB="0" anchor="b"/>
                </a:tc>
              </a:tr>
            </a:tbl>
          </a:graphicData>
        </a:graphic>
      </p:graphicFrame>
    </p:spTree>
    <p:extLst>
      <p:ext uri="{BB962C8B-B14F-4D97-AF65-F5344CB8AC3E}">
        <p14:creationId xmlns:p14="http://schemas.microsoft.com/office/powerpoint/2010/main" val="2564775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In order to estimate the poverty, inequality and growth estimates, the study employs the same methodology as used in the study by </a:t>
            </a:r>
            <a:r>
              <a:rPr lang="en-US" dirty="0" err="1">
                <a:latin typeface="Times New Roman" pitchFamily="18" charset="0"/>
                <a:cs typeface="Times New Roman" pitchFamily="18" charset="0"/>
              </a:rPr>
              <a:t>Cheema</a:t>
            </a:r>
            <a:r>
              <a:rPr lang="en-US" dirty="0">
                <a:latin typeface="Times New Roman" pitchFamily="18" charset="0"/>
                <a:cs typeface="Times New Roman" pitchFamily="18" charset="0"/>
              </a:rPr>
              <a:t> (2010).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study employed the calorie-based approach by taking expenditure as a welfare indicator to estimate poverty line with the help of which poverty indices- headcount ratio, poverty gap and squared poverty gap were calculated. </a:t>
            </a:r>
          </a:p>
        </p:txBody>
      </p:sp>
    </p:spTree>
    <p:extLst>
      <p:ext uri="{BB962C8B-B14F-4D97-AF65-F5344CB8AC3E}">
        <p14:creationId xmlns:p14="http://schemas.microsoft.com/office/powerpoint/2010/main" val="308764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To know about inequality, this study estimates the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coefficient which was developed by an Italian statistician </a:t>
            </a:r>
            <a:r>
              <a:rPr lang="en-US" dirty="0" err="1">
                <a:latin typeface="Times New Roman" pitchFamily="18" charset="0"/>
                <a:cs typeface="Times New Roman" pitchFamily="18" charset="0"/>
              </a:rPr>
              <a:t>Corrado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defined as a ratio of the area between the diagonal and the Lorenz curve to the total area of half square in which the curve lies (</a:t>
            </a:r>
            <a:r>
              <a:rPr lang="en-US" dirty="0" err="1">
                <a:latin typeface="Times New Roman" pitchFamily="18" charset="0"/>
                <a:cs typeface="Times New Roman" pitchFamily="18" charset="0"/>
              </a:rPr>
              <a:t>Todaro</a:t>
            </a:r>
            <a:r>
              <a:rPr lang="en-US" dirty="0">
                <a:latin typeface="Times New Roman" pitchFamily="18" charset="0"/>
                <a:cs typeface="Times New Roman" pitchFamily="18" charset="0"/>
              </a:rPr>
              <a:t>, 2002).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lower the value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coefficient has the more equal the distribution of income is.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higher the value the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coefficient has the more unequal the distribution of income is.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303505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Zero value of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coefficient shows perfect equality (every person has equal income) and one value shows perfect inequality (one person has all the income).</a:t>
            </a:r>
          </a:p>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coefficient satisfies the four axioms, namely, </a:t>
            </a:r>
            <a:r>
              <a:rPr lang="en-US" dirty="0" err="1">
                <a:latin typeface="Times New Roman" pitchFamily="18" charset="0"/>
                <a:cs typeface="Times New Roman" pitchFamily="18" charset="0"/>
              </a:rPr>
              <a:t>Pigou</a:t>
            </a:r>
            <a:r>
              <a:rPr lang="en-US" dirty="0">
                <a:latin typeface="Times New Roman" pitchFamily="18" charset="0"/>
                <a:cs typeface="Times New Roman" pitchFamily="18" charset="0"/>
              </a:rPr>
              <a:t>-Dalton Transfer Principle, Income scale Independence, Principle of Population and Anonymity.</a:t>
            </a:r>
          </a:p>
          <a:p>
            <a:r>
              <a:rPr lang="en-US" dirty="0">
                <a:latin typeface="Times New Roman" pitchFamily="18" charset="0"/>
                <a:cs typeface="Times New Roman" pitchFamily="18" charset="0"/>
              </a:rPr>
              <a:t>A transfer of income from a person who is poorer to a person who is richer should show a rise (or at least not fall) in inequality and vice versa.</a:t>
            </a:r>
          </a:p>
          <a:p>
            <a:endParaRPr lang="en-US" dirty="0"/>
          </a:p>
        </p:txBody>
      </p:sp>
    </p:spTree>
    <p:extLst>
      <p:ext uri="{BB962C8B-B14F-4D97-AF65-F5344CB8AC3E}">
        <p14:creationId xmlns:p14="http://schemas.microsoft.com/office/powerpoint/2010/main" val="76272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Abstract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This </a:t>
            </a:r>
            <a:r>
              <a:rPr lang="en-US" dirty="0"/>
              <a:t>study estimates the two way random effect models to ascertain the long-run relationships among poverty, income inequality and growth using the pooled data from eight household income and expenditure surveys (HIES) conducted between1992-93 and 2007-08 in Pakistan. </a:t>
            </a:r>
            <a:endParaRPr lang="en-US" dirty="0" smtClean="0"/>
          </a:p>
          <a:p>
            <a:pPr algn="just"/>
            <a:r>
              <a:rPr lang="en-US" dirty="0" smtClean="0"/>
              <a:t>The </a:t>
            </a:r>
            <a:r>
              <a:rPr lang="en-US" dirty="0"/>
              <a:t>results show that the growth and inequality both play significant roles in affecting poverty and the effects of both are substantial. </a:t>
            </a:r>
            <a:endParaRPr lang="en-US" dirty="0" smtClean="0"/>
          </a:p>
          <a:p>
            <a:pPr algn="just"/>
            <a:r>
              <a:rPr lang="en-US" dirty="0" smtClean="0"/>
              <a:t>The </a:t>
            </a:r>
            <a:r>
              <a:rPr lang="en-US" dirty="0"/>
              <a:t>absolute magnitude of the elasticity of poverty with respect to growth is about twice than that of inequality. </a:t>
            </a:r>
            <a:endParaRPr lang="en-US" dirty="0" smtClean="0"/>
          </a:p>
        </p:txBody>
      </p:sp>
    </p:spTree>
    <p:extLst>
      <p:ext uri="{BB962C8B-B14F-4D97-AF65-F5344CB8AC3E}">
        <p14:creationId xmlns:p14="http://schemas.microsoft.com/office/powerpoint/2010/main" val="3452848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Inequality measure should be invariant to equal proportional changes. </a:t>
            </a:r>
          </a:p>
          <a:p>
            <a:r>
              <a:rPr lang="en-US" dirty="0">
                <a:latin typeface="Times New Roman" pitchFamily="18" charset="0"/>
                <a:cs typeface="Times New Roman" pitchFamily="18" charset="0"/>
              </a:rPr>
              <a:t>Inequality measure should be invariant to replication of population: If two identical distributions are merged, it should not change the inequality.</a:t>
            </a:r>
          </a:p>
          <a:p>
            <a:r>
              <a:rPr lang="en-US" dirty="0">
                <a:latin typeface="Times New Roman" pitchFamily="18" charset="0"/>
                <a:cs typeface="Times New Roman" pitchFamily="18" charset="0"/>
              </a:rPr>
              <a:t>Inequality measure is independent of individuals’ any characteristics other than their income.</a:t>
            </a:r>
          </a:p>
          <a:p>
            <a:endParaRPr lang="en-US" dirty="0"/>
          </a:p>
        </p:txBody>
      </p:sp>
    </p:spTree>
    <p:extLst>
      <p:ext uri="{BB962C8B-B14F-4D97-AF65-F5344CB8AC3E}">
        <p14:creationId xmlns:p14="http://schemas.microsoft.com/office/powerpoint/2010/main" val="3809155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Per capita income calculated from the estimates of GNP and population is often used as a proxy to growth</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But this study uses mean expenditure per adult equivalent as an indicator of growth calculated from the sample surveys from which poverty and inequality measures have been estimated to maintain consistency of our analysis.</a:t>
            </a:r>
          </a:p>
        </p:txBody>
      </p:sp>
    </p:spTree>
    <p:extLst>
      <p:ext uri="{BB962C8B-B14F-4D97-AF65-F5344CB8AC3E}">
        <p14:creationId xmlns:p14="http://schemas.microsoft.com/office/powerpoint/2010/main" val="1837401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methodology employed to estimate the long-run relationships among poverty, inequality and growth is discussed below. </a:t>
            </a:r>
          </a:p>
        </p:txBody>
      </p:sp>
    </p:spTree>
    <p:extLst>
      <p:ext uri="{BB962C8B-B14F-4D97-AF65-F5344CB8AC3E}">
        <p14:creationId xmlns:p14="http://schemas.microsoft.com/office/powerpoint/2010/main" val="2315366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the relationships among poverty, income inequality and growth</a:t>
            </a:r>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In order to find the relationships among poverty, income inequality and growth, </a:t>
            </a:r>
            <a:r>
              <a:rPr lang="en-US" dirty="0" err="1">
                <a:latin typeface="Times New Roman" pitchFamily="18" charset="0"/>
                <a:cs typeface="Times New Roman" pitchFamily="18" charset="0"/>
              </a:rPr>
              <a:t>Ravallion</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Datt</a:t>
            </a:r>
            <a:r>
              <a:rPr lang="en-US" dirty="0">
                <a:latin typeface="Times New Roman" pitchFamily="18" charset="0"/>
                <a:cs typeface="Times New Roman" pitchFamily="18" charset="0"/>
              </a:rPr>
              <a:t> (1992) decomposed the poverty changes into growth and inequality effects.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decomposition throws light on the relationships among them between two surveys.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is residual in this decomposition.</a:t>
            </a:r>
            <a:r>
              <a:rPr lang="en-US" dirty="0"/>
              <a:t> </a:t>
            </a:r>
            <a:endParaRPr lang="en-US" dirty="0" smtClean="0"/>
          </a:p>
        </p:txBody>
      </p:sp>
    </p:spTree>
    <p:extLst>
      <p:ext uri="{BB962C8B-B14F-4D97-AF65-F5344CB8AC3E}">
        <p14:creationId xmlns:p14="http://schemas.microsoft.com/office/powerpoint/2010/main" val="1728795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Kakwani (1997) made the exact decomposition of the poverty changes into inequality and growth effects in the sense that there was no residual. </a:t>
            </a:r>
          </a:p>
          <a:p>
            <a:pPr algn="just"/>
            <a:r>
              <a:rPr lang="en-US" dirty="0">
                <a:latin typeface="Times New Roman" pitchFamily="18" charset="0"/>
                <a:cs typeface="Times New Roman" pitchFamily="18" charset="0"/>
              </a:rPr>
              <a:t>This decomposition was also made between two surveys.</a:t>
            </a:r>
          </a:p>
        </p:txBody>
      </p:sp>
    </p:spTree>
    <p:extLst>
      <p:ext uri="{BB962C8B-B14F-4D97-AF65-F5344CB8AC3E}">
        <p14:creationId xmlns:p14="http://schemas.microsoft.com/office/powerpoint/2010/main" val="22962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Ordinary Least Squares (OLS) regressions were estimated to know the long-run relationships among the variables mentioned above by two studies (Ali and </a:t>
            </a:r>
            <a:r>
              <a:rPr lang="en-US" dirty="0" err="1">
                <a:latin typeface="Times New Roman" pitchFamily="18" charset="0"/>
                <a:cs typeface="Times New Roman" pitchFamily="18" charset="0"/>
              </a:rPr>
              <a:t>Tahir</a:t>
            </a:r>
            <a:r>
              <a:rPr lang="en-US" dirty="0">
                <a:latin typeface="Times New Roman" pitchFamily="18" charset="0"/>
                <a:cs typeface="Times New Roman" pitchFamily="18" charset="0"/>
              </a:rPr>
              <a:t>, 1999 and </a:t>
            </a:r>
            <a:r>
              <a:rPr lang="en-US" dirty="0" err="1">
                <a:latin typeface="Times New Roman" pitchFamily="18" charset="0"/>
                <a:cs typeface="Times New Roman" pitchFamily="18" charset="0"/>
              </a:rPr>
              <a:t>Saboor</a:t>
            </a:r>
            <a:r>
              <a:rPr lang="en-US" dirty="0">
                <a:latin typeface="Times New Roman" pitchFamily="18" charset="0"/>
                <a:cs typeface="Times New Roman" pitchFamily="18" charset="0"/>
              </a:rPr>
              <a:t>, 2004) using the pooled data in Pakistan.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former study estimated the relationship from 1963-64 to 1993-94 including 14 household income and expenditure surveys (HIES) using 28 observations-2 observations (i.e., urban and rural) from each survey. </a:t>
            </a:r>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032311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latter study estimated the same from 1990-91 to 2001-02 including 7 household income and expenditure surveys using 28 observation- 1 observation for each of the 4 provinces in each survey for the rural Pakistan.</a:t>
            </a:r>
          </a:p>
          <a:p>
            <a:endParaRPr lang="en-US" dirty="0"/>
          </a:p>
        </p:txBody>
      </p:sp>
    </p:spTree>
    <p:extLst>
      <p:ext uri="{BB962C8B-B14F-4D97-AF65-F5344CB8AC3E}">
        <p14:creationId xmlns:p14="http://schemas.microsoft.com/office/powerpoint/2010/main" val="999749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err="1">
                <a:latin typeface="Times New Roman" pitchFamily="18" charset="0"/>
                <a:cs typeface="Times New Roman" pitchFamily="18" charset="0"/>
              </a:rPr>
              <a:t>Ravallion</a:t>
            </a:r>
            <a:r>
              <a:rPr lang="en-US" dirty="0">
                <a:latin typeface="Times New Roman" pitchFamily="18" charset="0"/>
                <a:cs typeface="Times New Roman" pitchFamily="18" charset="0"/>
              </a:rPr>
              <a:t> and Chen (1997), Adams (2004) and Ram (2007) estimated the OLS regressions to know the long- run relationship among poverty, income inequality and growth using the cross country data.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former two studies depicted that the growth played a key role in reducing poverty.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latter study showed that the elasticity of poverty with respect to growth was less than that with respect to inequality.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73876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latin typeface="Times New Roman" pitchFamily="18" charset="0"/>
                <a:cs typeface="Times New Roman" pitchFamily="18" charset="0"/>
              </a:rPr>
              <a:t>But </a:t>
            </a:r>
            <a:r>
              <a:rPr lang="en-US" dirty="0" err="1">
                <a:latin typeface="Times New Roman" pitchFamily="18" charset="0"/>
                <a:cs typeface="Times New Roman" pitchFamily="18" charset="0"/>
              </a:rPr>
              <a:t>Wodon</a:t>
            </a:r>
            <a:r>
              <a:rPr lang="en-US" dirty="0">
                <a:latin typeface="Times New Roman" pitchFamily="18" charset="0"/>
                <a:cs typeface="Times New Roman" pitchFamily="18" charset="0"/>
              </a:rPr>
              <a:t> (1999) and Lombardo (2008) estimated the fixed effect model using the pooled data in Bangladesh and Italy respectively and depicted that the growth elasticity of poverty was larger than the inequality elasticity of poverty. </a:t>
            </a:r>
          </a:p>
          <a:p>
            <a:pPr algn="just"/>
            <a:r>
              <a:rPr lang="en-US" dirty="0">
                <a:latin typeface="Times New Roman" pitchFamily="18" charset="0"/>
                <a:cs typeface="Times New Roman" pitchFamily="18" charset="0"/>
              </a:rPr>
              <a:t>The former study also showed that net growth elasticity of poverty was less than the gross elasticity of poverty to growth.</a:t>
            </a:r>
          </a:p>
          <a:p>
            <a:pPr algn="just"/>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Deolalikar</a:t>
            </a:r>
            <a:r>
              <a:rPr lang="en-US" dirty="0">
                <a:latin typeface="Times New Roman" pitchFamily="18" charset="0"/>
                <a:cs typeface="Times New Roman" pitchFamily="18" charset="0"/>
              </a:rPr>
              <a:t> (2002) also estimated the fixed effect model using the pooled data in Thailand and revealed that inequality elasticity of poverty was larger than the growth elasticity of poverty.</a:t>
            </a:r>
          </a:p>
          <a:p>
            <a:endParaRPr lang="en-US" dirty="0"/>
          </a:p>
        </p:txBody>
      </p:sp>
    </p:spTree>
    <p:extLst>
      <p:ext uri="{BB962C8B-B14F-4D97-AF65-F5344CB8AC3E}">
        <p14:creationId xmlns:p14="http://schemas.microsoft.com/office/powerpoint/2010/main" val="1390939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latin typeface="Times New Roman" pitchFamily="18" charset="0"/>
                <a:cs typeface="Times New Roman" pitchFamily="18" charset="0"/>
              </a:rPr>
              <a:t>Wu et al. (2006) estimated the random effect model using the pooled data for the 50 US states for the period from 1991 to 1997 to find the role of taxes and transfer and welfare </a:t>
            </a:r>
            <a:r>
              <a:rPr lang="en-US" dirty="0" err="1">
                <a:latin typeface="Times New Roman" pitchFamily="18" charset="0"/>
                <a:cs typeface="Times New Roman" pitchFamily="18" charset="0"/>
              </a:rPr>
              <a:t>programmes</a:t>
            </a:r>
            <a:r>
              <a:rPr lang="en-US" dirty="0">
                <a:latin typeface="Times New Roman" pitchFamily="18" charset="0"/>
                <a:cs typeface="Times New Roman" pitchFamily="18" charset="0"/>
              </a:rPr>
              <a:t> on income inequality and showed that the taxes played more important role in redistributing income in urban area as compared to rural area, while transfer and welfare programs were more effective in rural areas as compared to urban areas. </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Fosu</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(2009) estimated the random effect model to know about how the inequality affects the impact of income growth on the poverty changes rates in sub-Saharan Africa (SSA) compared to non-SSA based on unbalanced panel of 86 countries over 1977- 2004. </a:t>
            </a:r>
          </a:p>
        </p:txBody>
      </p:sp>
    </p:spTree>
    <p:extLst>
      <p:ext uri="{BB962C8B-B14F-4D97-AF65-F5344CB8AC3E}">
        <p14:creationId xmlns:p14="http://schemas.microsoft.com/office/powerpoint/2010/main" val="1447172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Abstract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a:latin typeface="Times New Roman" pitchFamily="18" charset="0"/>
                <a:cs typeface="Times New Roman" pitchFamily="18" charset="0"/>
              </a:rPr>
              <a:t>The results also depict that the poor well below the poverty line as well as those near the poverty line have benefitted from the growth. </a:t>
            </a:r>
          </a:p>
          <a:p>
            <a:pPr algn="just"/>
            <a:r>
              <a:rPr lang="en-US" dirty="0">
                <a:latin typeface="Times New Roman" pitchFamily="18" charset="0"/>
                <a:cs typeface="Times New Roman" pitchFamily="18" charset="0"/>
              </a:rPr>
              <a:t>Furthermore, the growth has a significant positive relationship with inequality. </a:t>
            </a:r>
          </a:p>
          <a:p>
            <a:pPr algn="just"/>
            <a:r>
              <a:rPr lang="en-US" dirty="0">
                <a:latin typeface="Times New Roman" pitchFamily="18" charset="0"/>
                <a:cs typeface="Times New Roman" pitchFamily="18" charset="0"/>
              </a:rPr>
              <a:t>The absolute magnitude of net growth elasticity of poverty is less than that of gross growth elasticity of poverty, suggesting that some of the growth effect on poverty is offset due to the rise in inequality. </a:t>
            </a:r>
          </a:p>
          <a:p>
            <a:pPr algn="just"/>
            <a:r>
              <a:rPr lang="en-US" dirty="0">
                <a:latin typeface="Times New Roman" pitchFamily="18" charset="0"/>
                <a:cs typeface="Times New Roman" pitchFamily="18" charset="0"/>
              </a:rPr>
              <a:t>At a policy level, it is, suggested that to reap the full benefits of growth on poverty, strategies geared towards improving the existing income distributions should be adopted. </a:t>
            </a:r>
          </a:p>
          <a:p>
            <a:endParaRPr lang="en-US" dirty="0"/>
          </a:p>
        </p:txBody>
      </p:sp>
    </p:spTree>
    <p:extLst>
      <p:ext uri="{BB962C8B-B14F-4D97-AF65-F5344CB8AC3E}">
        <p14:creationId xmlns:p14="http://schemas.microsoft.com/office/powerpoint/2010/main" val="27979489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The study showed that the impact of GDP growth on the reduction of poverty was decreasing function of initial inequality.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income growth elasticity was substantially less for SSA. </a:t>
            </a:r>
            <a:r>
              <a:rPr lang="en-US" dirty="0" err="1">
                <a:latin typeface="Times New Roman" pitchFamily="18" charset="0"/>
                <a:cs typeface="Times New Roman" pitchFamily="18" charset="0"/>
              </a:rPr>
              <a:t>Janjua</a:t>
            </a:r>
            <a:r>
              <a:rPr lang="en-US" dirty="0">
                <a:latin typeface="Times New Roman" pitchFamily="18" charset="0"/>
                <a:cs typeface="Times New Roman" pitchFamily="18" charset="0"/>
              </a:rPr>
              <a:t> and Kamal (2011) estimated the random effect model to find the impact of growth and education on poverty using the panel data for 40 developing countries for the period 1999 to 2007</a:t>
            </a:r>
            <a:r>
              <a:rPr lang="en-US"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753696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 The study depicted that the growth played a moderately positive role in the reduction of poverty, but income distribution did not play a key role in its alleviation in the sample overall. </a:t>
            </a:r>
          </a:p>
          <a:p>
            <a:pPr algn="just"/>
            <a:r>
              <a:rPr lang="en-US" dirty="0">
                <a:latin typeface="Times New Roman" pitchFamily="18" charset="0"/>
                <a:cs typeface="Times New Roman" pitchFamily="18" charset="0"/>
              </a:rPr>
              <a:t>The study also showed that the most significant contributor to the alleviation of poverty was education. </a:t>
            </a:r>
          </a:p>
        </p:txBody>
      </p:sp>
    </p:spTree>
    <p:extLst>
      <p:ext uri="{BB962C8B-B14F-4D97-AF65-F5344CB8AC3E}">
        <p14:creationId xmlns:p14="http://schemas.microsoft.com/office/powerpoint/2010/main" val="3573001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There are quite differences among the provinces, and even between areas of urban and rural in Pakistan.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 </a:t>
            </a:r>
            <a:r>
              <a:rPr lang="en-US" dirty="0">
                <a:latin typeface="Times New Roman" pitchFamily="18" charset="0"/>
                <a:cs typeface="Times New Roman" pitchFamily="18" charset="0"/>
              </a:rPr>
              <a:t>this study applies the panel data techniques including Fixed Effect Model and Random Effect Model. The study estimates the Two Way Fixed Effect Model (TWFEM) and F test is applied to know whether it is applicable or not.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08499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t>The null hypothesis is that all the dummy parameters- group and time are equal to zero. </a:t>
            </a:r>
          </a:p>
          <a:p>
            <a:pPr algn="just"/>
            <a:r>
              <a:rPr lang="en-US" dirty="0"/>
              <a:t>The study rejects the hypothesis in </a:t>
            </a:r>
            <a:r>
              <a:rPr lang="en-US" dirty="0" err="1"/>
              <a:t>favour</a:t>
            </a:r>
            <a:r>
              <a:rPr lang="en-US" dirty="0"/>
              <a:t> of fixed effect model. </a:t>
            </a:r>
          </a:p>
          <a:p>
            <a:endParaRPr lang="en-US" dirty="0"/>
          </a:p>
        </p:txBody>
      </p:sp>
    </p:spTree>
    <p:extLst>
      <p:ext uri="{BB962C8B-B14F-4D97-AF65-F5344CB8AC3E}">
        <p14:creationId xmlns:p14="http://schemas.microsoft.com/office/powerpoint/2010/main" val="1293177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Then the Two Way Random Effect Model (TWREM) is estimated and </a:t>
            </a:r>
            <a:r>
              <a:rPr lang="en-US" dirty="0" err="1">
                <a:latin typeface="Times New Roman" pitchFamily="18" charset="0"/>
                <a:cs typeface="Times New Roman" pitchFamily="18" charset="0"/>
              </a:rPr>
              <a:t>Bruesch</a:t>
            </a:r>
            <a:r>
              <a:rPr lang="en-US" dirty="0">
                <a:latin typeface="Times New Roman" pitchFamily="18" charset="0"/>
                <a:cs typeface="Times New Roman" pitchFamily="18" charset="0"/>
              </a:rPr>
              <a:t> and pagan LM test is applied to ascertain whether it can be applied or not.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null hypothesis is that the variance across group and time is zero. The study rejects the hypothesis in </a:t>
            </a:r>
            <a:r>
              <a:rPr lang="en-US" dirty="0" err="1">
                <a:latin typeface="Times New Roman" pitchFamily="18" charset="0"/>
                <a:cs typeface="Times New Roman" pitchFamily="18" charset="0"/>
              </a:rPr>
              <a:t>favour</a:t>
            </a:r>
            <a:r>
              <a:rPr lang="en-US" dirty="0">
                <a:latin typeface="Times New Roman" pitchFamily="18" charset="0"/>
                <a:cs typeface="Times New Roman" pitchFamily="18" charset="0"/>
              </a:rPr>
              <a:t> of random effect model.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choose better of the two models- Two Way Fixed Effect Model and Two Way Random Effect Model, the </a:t>
            </a:r>
            <a:r>
              <a:rPr lang="en-US" dirty="0" err="1">
                <a:latin typeface="Times New Roman" pitchFamily="18" charset="0"/>
                <a:cs typeface="Times New Roman" pitchFamily="18" charset="0"/>
              </a:rPr>
              <a:t>Hausman</a:t>
            </a:r>
            <a:r>
              <a:rPr lang="en-US" dirty="0">
                <a:latin typeface="Times New Roman" pitchFamily="18" charset="0"/>
                <a:cs typeface="Times New Roman" pitchFamily="18" charset="0"/>
              </a:rPr>
              <a:t> Specification Test is applied. </a:t>
            </a:r>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115230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null hypothesis is that the more efficient estimates from TWREM are also consistent. </a:t>
            </a:r>
          </a:p>
          <a:p>
            <a:pPr algn="just"/>
            <a:r>
              <a:rPr lang="en-US" dirty="0">
                <a:latin typeface="Times New Roman" pitchFamily="18" charset="0"/>
                <a:cs typeface="Times New Roman" pitchFamily="18" charset="0"/>
              </a:rPr>
              <a:t>The study fails to reject the null hypothesis, rendering the estimates from TWREM statistically preferable. </a:t>
            </a:r>
          </a:p>
          <a:p>
            <a:pPr algn="just"/>
            <a:r>
              <a:rPr lang="en-US" dirty="0">
                <a:latin typeface="Times New Roman" pitchFamily="18" charset="0"/>
                <a:cs typeface="Times New Roman" pitchFamily="18" charset="0"/>
              </a:rPr>
              <a:t>However, the TWFEM is also estimated in order to lend further credibility to the empirical results.</a:t>
            </a:r>
          </a:p>
          <a:p>
            <a:endParaRPr lang="en-US" dirty="0"/>
          </a:p>
        </p:txBody>
      </p:sp>
    </p:spTree>
    <p:extLst>
      <p:ext uri="{BB962C8B-B14F-4D97-AF65-F5344CB8AC3E}">
        <p14:creationId xmlns:p14="http://schemas.microsoft.com/office/powerpoint/2010/main" val="5429125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Measuring the impact of growth and inequality on poverty </a:t>
            </a:r>
          </a:p>
        </p:txBody>
      </p:sp>
      <p:sp>
        <p:nvSpPr>
          <p:cNvPr id="3" name="Content Placeholder 2"/>
          <p:cNvSpPr>
            <a:spLocks noGrp="1"/>
          </p:cNvSpPr>
          <p:nvPr>
            <p:ph idx="1"/>
          </p:nvPr>
        </p:nvSpPr>
        <p:spPr>
          <a:xfrm>
            <a:off x="457200" y="1600200"/>
            <a:ext cx="8229600" cy="4953000"/>
          </a:xfrm>
        </p:spPr>
        <p:txBody>
          <a:bodyPr/>
          <a:lstStyle/>
          <a:p>
            <a:pPr algn="just"/>
            <a:r>
              <a:rPr lang="en-US" dirty="0">
                <a:latin typeface="Times New Roman" pitchFamily="18" charset="0"/>
                <a:cs typeface="Times New Roman" pitchFamily="18" charset="0"/>
              </a:rPr>
              <a:t>The gross elasticity of poverty measures the percentage change in poverty due to one percentage change in mean income keeping inequality constant.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study estimates the following two way random effect models to determine the impact of growth and inequality on poverty:</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029000590"/>
              </p:ext>
            </p:extLst>
          </p:nvPr>
        </p:nvGraphicFramePr>
        <p:xfrm>
          <a:off x="1524000" y="5334000"/>
          <a:ext cx="6172200" cy="1066800"/>
        </p:xfrm>
        <a:graphic>
          <a:graphicData uri="http://schemas.openxmlformats.org/presentationml/2006/ole">
            <mc:AlternateContent xmlns:mc="http://schemas.openxmlformats.org/markup-compatibility/2006">
              <mc:Choice xmlns:v="urn:schemas-microsoft-com:vml" Requires="v">
                <p:oleObj spid="_x0000_s3098" name="Equation" r:id="rId3" imgW="4584700" imgH="685800" progId="Equation.DSMT4">
                  <p:embed/>
                </p:oleObj>
              </mc:Choice>
              <mc:Fallback>
                <p:oleObj name="Equation" r:id="rId3" imgW="4584700" imgH="685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5334000"/>
                        <a:ext cx="6172200" cy="1066800"/>
                      </a:xfrm>
                      <a:prstGeom prst="rect">
                        <a:avLst/>
                      </a:prstGeom>
                      <a:noFill/>
                      <a:extLst/>
                    </p:spPr>
                  </p:pic>
                </p:oleObj>
              </mc:Fallback>
            </mc:AlternateContent>
          </a:graphicData>
        </a:graphic>
      </p:graphicFrame>
    </p:spTree>
    <p:extLst>
      <p:ext uri="{BB962C8B-B14F-4D97-AF65-F5344CB8AC3E}">
        <p14:creationId xmlns:p14="http://schemas.microsoft.com/office/powerpoint/2010/main" val="25317058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the impact of growth on inequality</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In order to find the relationship between inequality and growth, the following two way random effect model is estimated</a:t>
            </a:r>
            <a:r>
              <a:rPr lang="en-US" dirty="0" smtClean="0">
                <a:latin typeface="Times New Roman" pitchFamily="18" charset="0"/>
                <a:cs typeface="Times New Roman" pitchFamily="18" charset="0"/>
              </a:rPr>
              <a:t>:</a:t>
            </a:r>
          </a:p>
          <a:p>
            <a:endParaRPr lang="en-US" dirty="0"/>
          </a:p>
        </p:txBody>
      </p:sp>
      <p:sp>
        <p:nvSpPr>
          <p:cNvPr id="10"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3411518859"/>
              </p:ext>
            </p:extLst>
          </p:nvPr>
        </p:nvGraphicFramePr>
        <p:xfrm>
          <a:off x="1143000" y="3810000"/>
          <a:ext cx="7010400" cy="1752600"/>
        </p:xfrm>
        <a:graphic>
          <a:graphicData uri="http://schemas.openxmlformats.org/presentationml/2006/ole">
            <mc:AlternateContent xmlns:mc="http://schemas.openxmlformats.org/markup-compatibility/2006">
              <mc:Choice xmlns:v="urn:schemas-microsoft-com:vml" Requires="v">
                <p:oleObj spid="_x0000_s4128" name="Equation" r:id="rId3" imgW="3632200" imgH="685800" progId="Equation.DSMT4">
                  <p:embed/>
                </p:oleObj>
              </mc:Choice>
              <mc:Fallback>
                <p:oleObj name="Equation" r:id="rId3" imgW="3632200" imgH="6858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810000"/>
                        <a:ext cx="7010400" cy="1752600"/>
                      </a:xfrm>
                      <a:prstGeom prst="rect">
                        <a:avLst/>
                      </a:prstGeom>
                      <a:noFill/>
                      <a:extLst/>
                    </p:spPr>
                  </p:pic>
                </p:oleObj>
              </mc:Fallback>
            </mc:AlternateContent>
          </a:graphicData>
        </a:graphic>
      </p:graphicFrame>
    </p:spTree>
    <p:extLst>
      <p:ext uri="{BB962C8B-B14F-4D97-AF65-F5344CB8AC3E}">
        <p14:creationId xmlns:p14="http://schemas.microsoft.com/office/powerpoint/2010/main" val="2441534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the net impact of growth on poverty </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Elasticity of poverty with respect to growth is always negative, when inequality is kept fixed.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But </a:t>
            </a:r>
            <a:r>
              <a:rPr lang="en-US" dirty="0">
                <a:latin typeface="Times New Roman" pitchFamily="18" charset="0"/>
                <a:cs typeface="Times New Roman" pitchFamily="18" charset="0"/>
              </a:rPr>
              <a:t>it is possible that during the growth process, inequality may increase or decrease.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inequality rises, it affects poverty adversely and hence some of the growth impact on poverty is lost.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035212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But if inequality declines, it reinforces the growth impact on poverty and resultantly, poverty decreases more than if inequality does not change. </a:t>
            </a:r>
          </a:p>
          <a:p>
            <a:pPr algn="just"/>
            <a:r>
              <a:rPr lang="en-US" dirty="0">
                <a:latin typeface="Times New Roman" pitchFamily="18" charset="0"/>
                <a:cs typeface="Times New Roman" pitchFamily="18" charset="0"/>
              </a:rPr>
              <a:t>So it is essential that the net growth impact on poverty while allowing inequality to change is estimated. </a:t>
            </a:r>
          </a:p>
          <a:p>
            <a:pPr algn="just"/>
            <a:r>
              <a:rPr lang="en-US" dirty="0">
                <a:latin typeface="Times New Roman" pitchFamily="18" charset="0"/>
                <a:cs typeface="Times New Roman" pitchFamily="18" charset="0"/>
              </a:rPr>
              <a:t>This study estimates the following two way random effect model to determine the net impact of growth on poverty.</a:t>
            </a:r>
          </a:p>
          <a:p>
            <a:endParaRPr lang="en-US" dirty="0"/>
          </a:p>
        </p:txBody>
      </p:sp>
    </p:spTree>
    <p:extLst>
      <p:ext uri="{BB962C8B-B14F-4D97-AF65-F5344CB8AC3E}">
        <p14:creationId xmlns:p14="http://schemas.microsoft.com/office/powerpoint/2010/main" val="244465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INTRODUCTION</a:t>
            </a: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Reducing poverty has been the main objective of the policy makers, yet it has attracted more attention since the Millennium Development Goals (MDGs) have been adopted</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Poverty depends on inequality and growth.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relationships among poverty, income inequality and growth are not simple. </a:t>
            </a:r>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993904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r>
              <a:rPr lang="en-US" dirty="0" smtClean="0"/>
              <a:t>Model</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468301964"/>
              </p:ext>
            </p:extLst>
          </p:nvPr>
        </p:nvGraphicFramePr>
        <p:xfrm>
          <a:off x="838200" y="2514600"/>
          <a:ext cx="7772400" cy="1828800"/>
        </p:xfrm>
        <a:graphic>
          <a:graphicData uri="http://schemas.openxmlformats.org/presentationml/2006/ole">
            <mc:AlternateContent xmlns:mc="http://schemas.openxmlformats.org/markup-compatibility/2006">
              <mc:Choice xmlns:v="urn:schemas-microsoft-com:vml" Requires="v">
                <p:oleObj spid="_x0000_s5146" name="Equation" r:id="rId3" imgW="3721100" imgH="685800" progId="Equation.DSMT4">
                  <p:embed/>
                </p:oleObj>
              </mc:Choice>
              <mc:Fallback>
                <p:oleObj name="Equation" r:id="rId3" imgW="3721100" imgH="685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514600"/>
                        <a:ext cx="7772400" cy="1828800"/>
                      </a:xfrm>
                      <a:prstGeom prst="rect">
                        <a:avLst/>
                      </a:prstGeom>
                      <a:noFill/>
                      <a:extLst/>
                    </p:spPr>
                  </p:pic>
                </p:oleObj>
              </mc:Fallback>
            </mc:AlternateContent>
          </a:graphicData>
        </a:graphic>
      </p:graphicFrame>
    </p:spTree>
    <p:extLst>
      <p:ext uri="{BB962C8B-B14F-4D97-AF65-F5344CB8AC3E}">
        <p14:creationId xmlns:p14="http://schemas.microsoft.com/office/powerpoint/2010/main" val="25241100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Results and Discussions</a:t>
            </a:r>
            <a:endParaRPr lang="en-US" dirty="0"/>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Economic growth helps in raising incomes of the population and it is, therefore, necessary condition for the reduction of poverty, but it is not a sufficient condition.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possible that during the growth process, inequality is increasing</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If during the growth process inequality increases, the poor get less benefit than the non-poor.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97621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Contrary to this, if inequality decreases, the poor get more benefits than the non-poor. </a:t>
            </a:r>
          </a:p>
          <a:p>
            <a:pPr algn="just"/>
            <a:r>
              <a:rPr lang="en-US" dirty="0">
                <a:latin typeface="Times New Roman" pitchFamily="18" charset="0"/>
                <a:cs typeface="Times New Roman" pitchFamily="18" charset="0"/>
              </a:rPr>
              <a:t>Under such situation the growth is regarded as pro-poor (Kakwani and </a:t>
            </a:r>
            <a:r>
              <a:rPr lang="en-US" dirty="0" err="1">
                <a:latin typeface="Times New Roman" pitchFamily="18" charset="0"/>
                <a:cs typeface="Times New Roman" pitchFamily="18" charset="0"/>
              </a:rPr>
              <a:t>Pernia</a:t>
            </a:r>
            <a:r>
              <a:rPr lang="en-US" dirty="0">
                <a:latin typeface="Times New Roman" pitchFamily="18" charset="0"/>
                <a:cs typeface="Times New Roman" pitchFamily="18" charset="0"/>
              </a:rPr>
              <a:t>, 2000). </a:t>
            </a:r>
          </a:p>
          <a:p>
            <a:pPr algn="just"/>
            <a:r>
              <a:rPr lang="en-US" dirty="0">
                <a:latin typeface="Times New Roman" pitchFamily="18" charset="0"/>
                <a:cs typeface="Times New Roman" pitchFamily="18" charset="0"/>
              </a:rPr>
              <a:t>If growth causes inequality to rise sharply; poverty may increase instead of decreasing because the adverse impact of rising inequality offset the </a:t>
            </a:r>
            <a:r>
              <a:rPr lang="en-US" dirty="0" err="1">
                <a:latin typeface="Times New Roman" pitchFamily="18" charset="0"/>
                <a:cs typeface="Times New Roman" pitchFamily="18" charset="0"/>
              </a:rPr>
              <a:t>favourable</a:t>
            </a:r>
            <a:r>
              <a:rPr lang="en-US" dirty="0">
                <a:latin typeface="Times New Roman" pitchFamily="18" charset="0"/>
                <a:cs typeface="Times New Roman" pitchFamily="18" charset="0"/>
              </a:rPr>
              <a:t> impact of growth which implies that inequality effect may dominate the growth effect. </a:t>
            </a:r>
          </a:p>
        </p:txBody>
      </p:sp>
    </p:spTree>
    <p:extLst>
      <p:ext uri="{BB962C8B-B14F-4D97-AF65-F5344CB8AC3E}">
        <p14:creationId xmlns:p14="http://schemas.microsoft.com/office/powerpoint/2010/main" val="2219553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err="1">
                <a:latin typeface="Times New Roman" pitchFamily="18" charset="0"/>
                <a:cs typeface="Times New Roman" pitchFamily="18" charset="0"/>
              </a:rPr>
              <a:t>Bhaghwati</a:t>
            </a:r>
            <a:r>
              <a:rPr lang="en-US" dirty="0">
                <a:latin typeface="Times New Roman" pitchFamily="18" charset="0"/>
                <a:cs typeface="Times New Roman" pitchFamily="18" charset="0"/>
              </a:rPr>
              <a:t> (1988) calls this situation “</a:t>
            </a:r>
            <a:r>
              <a:rPr lang="en-US" dirty="0" err="1">
                <a:latin typeface="Times New Roman" pitchFamily="18" charset="0"/>
                <a:cs typeface="Times New Roman" pitchFamily="18" charset="0"/>
              </a:rPr>
              <a:t>Immiserising</a:t>
            </a:r>
            <a:r>
              <a:rPr lang="en-US" dirty="0">
                <a:latin typeface="Times New Roman" pitchFamily="18" charset="0"/>
                <a:cs typeface="Times New Roman" pitchFamily="18" charset="0"/>
              </a:rPr>
              <a:t>” growth.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Hence </a:t>
            </a:r>
            <a:r>
              <a:rPr lang="en-US" dirty="0">
                <a:latin typeface="Times New Roman" pitchFamily="18" charset="0"/>
                <a:cs typeface="Times New Roman" pitchFamily="18" charset="0"/>
              </a:rPr>
              <a:t>it is instructive to ascertain the impact of growth and inequality separately on poverty.</a:t>
            </a:r>
          </a:p>
          <a:p>
            <a:endParaRPr lang="en-US" dirty="0"/>
          </a:p>
        </p:txBody>
      </p:sp>
    </p:spTree>
    <p:extLst>
      <p:ext uri="{BB962C8B-B14F-4D97-AF65-F5344CB8AC3E}">
        <p14:creationId xmlns:p14="http://schemas.microsoft.com/office/powerpoint/2010/main" val="1314309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Relationships among poverty, inequality and growth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 elasticity of poverty with respect to growth holding inequality fixed is called gross growth elasticity of poverty</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shows percentage change in poverty due to 1 percent change in mean expenditure keeping inequality constant.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find the relationship among poverty, inequality and growth in the long-run, all the relevant tests (see page no. 5) depict that the Two Way Random Effect Model (TWREM) is the better choice</a:t>
            </a:r>
            <a:r>
              <a:rPr lang="en-US" dirty="0" smtClean="0">
                <a:latin typeface="Times New Roman" pitchFamily="18" charset="0"/>
                <a:cs typeface="Times New Roman" pitchFamily="18" charset="0"/>
              </a:rPr>
              <a:t>.</a:t>
            </a:r>
          </a:p>
          <a:p>
            <a:r>
              <a:rPr lang="en-US" dirty="0" smtClean="0"/>
              <a:t> </a:t>
            </a:r>
            <a:endParaRPr lang="en-US" dirty="0"/>
          </a:p>
        </p:txBody>
      </p:sp>
    </p:spTree>
    <p:extLst>
      <p:ext uri="{BB962C8B-B14F-4D97-AF65-F5344CB8AC3E}">
        <p14:creationId xmlns:p14="http://schemas.microsoft.com/office/powerpoint/2010/main" val="17459644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However, the Two Way Fixed Effect Model (TWFEM) is also estimated in order to lend further credibility to the empirical results estimated. </a:t>
            </a:r>
          </a:p>
          <a:p>
            <a:r>
              <a:rPr lang="en-US" dirty="0">
                <a:latin typeface="Times New Roman" pitchFamily="18" charset="0"/>
                <a:cs typeface="Times New Roman" pitchFamily="18" charset="0"/>
              </a:rPr>
              <a:t>The results from the former are presented in the Table 3, whereas the same from the latter which are very similar to those of the former are given in the Appendix-D. </a:t>
            </a:r>
          </a:p>
          <a:p>
            <a:endParaRPr lang="en-US" dirty="0"/>
          </a:p>
        </p:txBody>
      </p:sp>
    </p:spTree>
    <p:extLst>
      <p:ext uri="{BB962C8B-B14F-4D97-AF65-F5344CB8AC3E}">
        <p14:creationId xmlns:p14="http://schemas.microsoft.com/office/powerpoint/2010/main" val="35529002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4394819"/>
              </p:ext>
            </p:extLst>
          </p:nvPr>
        </p:nvGraphicFramePr>
        <p:xfrm>
          <a:off x="762000" y="1295400"/>
          <a:ext cx="7391400" cy="5257800"/>
        </p:xfrm>
        <a:graphic>
          <a:graphicData uri="http://schemas.openxmlformats.org/drawingml/2006/table">
            <a:tbl>
              <a:tblPr firstRow="1" firstCol="1" bandRow="1">
                <a:tableStyleId>{5C22544A-7EE6-4342-B048-85BDC9FD1C3A}</a:tableStyleId>
              </a:tblPr>
              <a:tblGrid>
                <a:gridCol w="1861505"/>
                <a:gridCol w="1886650"/>
                <a:gridCol w="1813819"/>
                <a:gridCol w="1829426"/>
              </a:tblGrid>
              <a:tr h="927847">
                <a:tc>
                  <a:txBody>
                    <a:bodyPr/>
                    <a:lstStyle/>
                    <a:p>
                      <a:pPr marL="0" marR="0">
                        <a:spcBef>
                          <a:spcPts val="0"/>
                        </a:spcBef>
                        <a:spcAft>
                          <a:spcPts val="0"/>
                        </a:spcAft>
                      </a:pPr>
                      <a:r>
                        <a:rPr lang="en-US" sz="2000" dirty="0">
                          <a:effectLst/>
                          <a:latin typeface="Times New Roman" pitchFamily="18" charset="0"/>
                          <a:cs typeface="Times New Roman" pitchFamily="18" charset="0"/>
                        </a:rPr>
                        <a:t>Variables</a:t>
                      </a:r>
                      <a:endParaRPr lang="en-US" sz="20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000" dirty="0">
                          <a:effectLst/>
                          <a:latin typeface="Times New Roman" pitchFamily="18" charset="0"/>
                          <a:cs typeface="Times New Roman" pitchFamily="18" charset="0"/>
                        </a:rPr>
                        <a:t>Headcount ratio</a:t>
                      </a:r>
                      <a:endParaRPr lang="en-US" sz="20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000">
                          <a:effectLst/>
                          <a:latin typeface="Times New Roman" pitchFamily="18" charset="0"/>
                          <a:cs typeface="Times New Roman" pitchFamily="18" charset="0"/>
                        </a:rPr>
                        <a:t>Poverty Gap</a:t>
                      </a:r>
                    </a:p>
                    <a:p>
                      <a:pPr marL="0" marR="0">
                        <a:spcBef>
                          <a:spcPts val="0"/>
                        </a:spcBef>
                        <a:spcAft>
                          <a:spcPts val="0"/>
                        </a:spcAft>
                      </a:pPr>
                      <a:r>
                        <a:rPr lang="en-US" sz="2000">
                          <a:effectLst/>
                          <a:latin typeface="Times New Roman" pitchFamily="18" charset="0"/>
                          <a:cs typeface="Times New Roman" pitchFamily="18" charset="0"/>
                        </a:rPr>
                        <a:t> </a:t>
                      </a:r>
                      <a:endParaRPr lang="en-US" sz="200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000" dirty="0">
                          <a:effectLst/>
                          <a:latin typeface="Times New Roman" pitchFamily="18" charset="0"/>
                          <a:cs typeface="Times New Roman" pitchFamily="18" charset="0"/>
                        </a:rPr>
                        <a:t>Squared Poverty Gap</a:t>
                      </a:r>
                    </a:p>
                    <a:p>
                      <a:pPr marL="0" marR="0">
                        <a:spcBef>
                          <a:spcPts val="0"/>
                        </a:spcBef>
                        <a:spcAft>
                          <a:spcPts val="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Times New Roman"/>
                        <a:cs typeface="Times New Roman" pitchFamily="18" charset="0"/>
                      </a:endParaRPr>
                    </a:p>
                  </a:txBody>
                  <a:tcPr marL="68580" marR="68580" marT="0" marB="0"/>
                </a:tc>
              </a:tr>
              <a:tr h="4329953">
                <a:tc>
                  <a:txBody>
                    <a:bodyPr/>
                    <a:lstStyle/>
                    <a:p>
                      <a:pPr marL="0" marR="0" algn="ctr">
                        <a:spcBef>
                          <a:spcPts val="0"/>
                        </a:spcBef>
                        <a:spcAft>
                          <a:spcPts val="0"/>
                        </a:spcAft>
                      </a:pPr>
                      <a:r>
                        <a:rPr lang="en-US" sz="2000" dirty="0">
                          <a:effectLst/>
                          <a:latin typeface="Times New Roman" pitchFamily="18" charset="0"/>
                          <a:cs typeface="Times New Roman" pitchFamily="18" charset="0"/>
                        </a:rPr>
                        <a:t>Constant</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Inequality</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Growth</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Adjusted R</a:t>
                      </a:r>
                      <a:r>
                        <a:rPr lang="en-US" sz="2000" baseline="30000" dirty="0">
                          <a:effectLst/>
                          <a:latin typeface="Times New Roman" pitchFamily="18" charset="0"/>
                          <a:cs typeface="Times New Roman" pitchFamily="18" charset="0"/>
                        </a:rPr>
                        <a:t>2</a:t>
                      </a:r>
                      <a:endParaRPr lang="en-US" sz="2000" dirty="0">
                        <a:effectLst/>
                        <a:latin typeface="Times New Roman" pitchFamily="18" charset="0"/>
                        <a:cs typeface="Times New Roman" pitchFamily="18" charset="0"/>
                      </a:endParaRPr>
                    </a:p>
                    <a:p>
                      <a:pPr marL="0" marR="0" algn="ctr">
                        <a:spcBef>
                          <a:spcPts val="0"/>
                        </a:spcBef>
                        <a:spcAft>
                          <a:spcPts val="0"/>
                        </a:spcAft>
                      </a:pPr>
                      <a:r>
                        <a:rPr lang="en-US" sz="2000" baseline="30000" dirty="0">
                          <a:effectLst/>
                          <a:latin typeface="Times New Roman" pitchFamily="18" charset="0"/>
                          <a:cs typeface="Times New Roman" pitchFamily="18" charset="0"/>
                        </a:rPr>
                        <a:t> </a:t>
                      </a:r>
                      <a:endParaRPr lang="en-US" sz="2000" dirty="0">
                        <a:effectLst/>
                        <a:latin typeface="Times New Roman" pitchFamily="18" charset="0"/>
                        <a:cs typeface="Times New Roman" pitchFamily="18" charset="0"/>
                      </a:endParaRPr>
                    </a:p>
                    <a:p>
                      <a:pPr marL="0" marR="0" algn="ctr">
                        <a:spcBef>
                          <a:spcPts val="0"/>
                        </a:spcBef>
                        <a:spcAft>
                          <a:spcPts val="0"/>
                        </a:spcAft>
                      </a:pPr>
                      <a:r>
                        <a:rPr lang="en-US" sz="2000" dirty="0">
                          <a:effectLst/>
                          <a:latin typeface="Times New Roman" pitchFamily="18" charset="0"/>
                          <a:cs typeface="Times New Roman" pitchFamily="18" charset="0"/>
                        </a:rPr>
                        <a:t>F-statistics</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a:effectLst/>
                          <a:latin typeface="Times New Roman" pitchFamily="18" charset="0"/>
                          <a:cs typeface="Times New Roman" pitchFamily="18" charset="0"/>
                        </a:rPr>
                        <a:t>16.18</a:t>
                      </a:r>
                    </a:p>
                    <a:p>
                      <a:pPr marL="0" marR="0" algn="ctr">
                        <a:spcBef>
                          <a:spcPts val="0"/>
                        </a:spcBef>
                        <a:spcAft>
                          <a:spcPts val="0"/>
                        </a:spcAft>
                      </a:pPr>
                      <a:r>
                        <a:rPr lang="en-US" sz="2000">
                          <a:effectLst/>
                          <a:latin typeface="Times New Roman" pitchFamily="18" charset="0"/>
                          <a:cs typeface="Times New Roman" pitchFamily="18" charset="0"/>
                        </a:rPr>
                        <a:t>(7.42)</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1.27</a:t>
                      </a:r>
                    </a:p>
                    <a:p>
                      <a:pPr marL="0" marR="0" algn="ctr">
                        <a:spcBef>
                          <a:spcPts val="0"/>
                        </a:spcBef>
                        <a:spcAft>
                          <a:spcPts val="0"/>
                        </a:spcAft>
                      </a:pPr>
                      <a:r>
                        <a:rPr lang="en-US" sz="2000">
                          <a:effectLst/>
                          <a:latin typeface="Times New Roman" pitchFamily="18" charset="0"/>
                          <a:cs typeface="Times New Roman" pitchFamily="18" charset="0"/>
                        </a:rPr>
                        <a:t>(3.70)</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-2.46</a:t>
                      </a:r>
                    </a:p>
                    <a:p>
                      <a:pPr marL="0" marR="0" algn="ctr">
                        <a:spcBef>
                          <a:spcPts val="0"/>
                        </a:spcBef>
                        <a:spcAft>
                          <a:spcPts val="0"/>
                        </a:spcAft>
                      </a:pPr>
                      <a:r>
                        <a:rPr lang="en-US" sz="2000">
                          <a:effectLst/>
                          <a:latin typeface="Times New Roman" pitchFamily="18" charset="0"/>
                          <a:cs typeface="Times New Roman" pitchFamily="18" charset="0"/>
                        </a:rPr>
                        <a:t>(-6.42)</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0.61</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50.00</a:t>
                      </a:r>
                    </a:p>
                    <a:p>
                      <a:pPr marL="0" marR="0" algn="ctr">
                        <a:spcBef>
                          <a:spcPts val="0"/>
                        </a:spcBef>
                        <a:spcAft>
                          <a:spcPts val="0"/>
                        </a:spcAft>
                      </a:pPr>
                      <a:r>
                        <a:rPr lang="en-US" sz="2000">
                          <a:effectLst/>
                          <a:latin typeface="Times New Roman" pitchFamily="18" charset="0"/>
                          <a:cs typeface="Times New Roman" pitchFamily="18" charset="0"/>
                        </a:rPr>
                        <a:t>(0.00)*</a:t>
                      </a:r>
                    </a:p>
                    <a:p>
                      <a:pPr marL="0" marR="0" algn="ctr">
                        <a:spcBef>
                          <a:spcPts val="0"/>
                        </a:spcBef>
                        <a:spcAft>
                          <a:spcPts val="0"/>
                        </a:spcAft>
                      </a:pPr>
                      <a:r>
                        <a:rPr lang="en-US" sz="2000">
                          <a:effectLst/>
                          <a:latin typeface="Times New Roman" pitchFamily="18" charset="0"/>
                          <a:cs typeface="Times New Roman" pitchFamily="18" charset="0"/>
                        </a:rPr>
                        <a:t> </a:t>
                      </a:r>
                      <a:endParaRPr lang="en-US" sz="200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000">
                          <a:effectLst/>
                          <a:latin typeface="Times New Roman" pitchFamily="18" charset="0"/>
                          <a:cs typeface="Times New Roman" pitchFamily="18" charset="0"/>
                        </a:rPr>
                        <a:t>19.97</a:t>
                      </a:r>
                    </a:p>
                    <a:p>
                      <a:pPr marL="0" marR="0" algn="ctr">
                        <a:spcBef>
                          <a:spcPts val="0"/>
                        </a:spcBef>
                        <a:spcAft>
                          <a:spcPts val="0"/>
                        </a:spcAft>
                      </a:pPr>
                      <a:r>
                        <a:rPr lang="en-US" sz="2000">
                          <a:effectLst/>
                          <a:latin typeface="Times New Roman" pitchFamily="18" charset="0"/>
                          <a:cs typeface="Times New Roman" pitchFamily="18" charset="0"/>
                        </a:rPr>
                        <a:t>(8.43)</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1.68</a:t>
                      </a:r>
                    </a:p>
                    <a:p>
                      <a:pPr marL="0" marR="0" algn="ctr">
                        <a:spcBef>
                          <a:spcPts val="0"/>
                        </a:spcBef>
                        <a:spcAft>
                          <a:spcPts val="0"/>
                        </a:spcAft>
                      </a:pPr>
                      <a:r>
                        <a:rPr lang="en-US" sz="2000">
                          <a:effectLst/>
                          <a:latin typeface="Times New Roman" pitchFamily="18" charset="0"/>
                          <a:cs typeface="Times New Roman" pitchFamily="18" charset="0"/>
                        </a:rPr>
                        <a:t>(4.02)</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-3.47</a:t>
                      </a:r>
                    </a:p>
                    <a:p>
                      <a:pPr marL="0" marR="0" algn="ctr">
                        <a:spcBef>
                          <a:spcPts val="0"/>
                        </a:spcBef>
                        <a:spcAft>
                          <a:spcPts val="0"/>
                        </a:spcAft>
                      </a:pPr>
                      <a:r>
                        <a:rPr lang="en-US" sz="2000">
                          <a:effectLst/>
                          <a:latin typeface="Times New Roman" pitchFamily="18" charset="0"/>
                          <a:cs typeface="Times New Roman" pitchFamily="18" charset="0"/>
                        </a:rPr>
                        <a:t>(-7.57)</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0.69</a:t>
                      </a:r>
                    </a:p>
                    <a:p>
                      <a:pPr marL="0" marR="0" algn="ctr">
                        <a:spcBef>
                          <a:spcPts val="0"/>
                        </a:spcBef>
                        <a:spcAft>
                          <a:spcPts val="0"/>
                        </a:spcAft>
                      </a:pPr>
                      <a:r>
                        <a:rPr lang="en-US" sz="2000">
                          <a:effectLst/>
                          <a:latin typeface="Times New Roman" pitchFamily="18" charset="0"/>
                          <a:cs typeface="Times New Roman" pitchFamily="18" charset="0"/>
                        </a:rPr>
                        <a:t> </a:t>
                      </a:r>
                    </a:p>
                    <a:p>
                      <a:pPr marL="0" marR="0" algn="ctr">
                        <a:spcBef>
                          <a:spcPts val="0"/>
                        </a:spcBef>
                        <a:spcAft>
                          <a:spcPts val="0"/>
                        </a:spcAft>
                      </a:pPr>
                      <a:r>
                        <a:rPr lang="en-US" sz="2000">
                          <a:effectLst/>
                          <a:latin typeface="Times New Roman" pitchFamily="18" charset="0"/>
                          <a:cs typeface="Times New Roman" pitchFamily="18" charset="0"/>
                        </a:rPr>
                        <a:t>72.07</a:t>
                      </a:r>
                    </a:p>
                    <a:p>
                      <a:pPr marL="0" marR="0" algn="ctr">
                        <a:spcBef>
                          <a:spcPts val="0"/>
                        </a:spcBef>
                        <a:spcAft>
                          <a:spcPts val="0"/>
                        </a:spcAft>
                      </a:pPr>
                      <a:r>
                        <a:rPr lang="en-US" sz="2000">
                          <a:effectLst/>
                          <a:latin typeface="Times New Roman" pitchFamily="18" charset="0"/>
                          <a:cs typeface="Times New Roman" pitchFamily="18" charset="0"/>
                        </a:rPr>
                        <a:t>(0.00)*</a:t>
                      </a:r>
                    </a:p>
                    <a:p>
                      <a:pPr marL="0" marR="0" algn="ctr">
                        <a:spcBef>
                          <a:spcPts val="0"/>
                        </a:spcBef>
                        <a:spcAft>
                          <a:spcPts val="0"/>
                        </a:spcAft>
                      </a:pPr>
                      <a:r>
                        <a:rPr lang="en-US" sz="2000">
                          <a:effectLst/>
                          <a:latin typeface="Times New Roman" pitchFamily="18" charset="0"/>
                          <a:cs typeface="Times New Roman" pitchFamily="18" charset="0"/>
                        </a:rPr>
                        <a:t> </a:t>
                      </a:r>
                      <a:endParaRPr lang="en-US" sz="200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000" dirty="0">
                          <a:effectLst/>
                          <a:latin typeface="Times New Roman" pitchFamily="18" charset="0"/>
                          <a:cs typeface="Times New Roman" pitchFamily="18" charset="0"/>
                        </a:rPr>
                        <a:t>21.77</a:t>
                      </a:r>
                    </a:p>
                    <a:p>
                      <a:pPr marL="0" marR="0" algn="ctr">
                        <a:spcBef>
                          <a:spcPts val="0"/>
                        </a:spcBef>
                        <a:spcAft>
                          <a:spcPts val="0"/>
                        </a:spcAft>
                      </a:pPr>
                      <a:r>
                        <a:rPr lang="en-US" sz="2000" dirty="0">
                          <a:effectLst/>
                          <a:latin typeface="Times New Roman" pitchFamily="18" charset="0"/>
                          <a:cs typeface="Times New Roman" pitchFamily="18" charset="0"/>
                        </a:rPr>
                        <a:t>(7.21)</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2.46</a:t>
                      </a:r>
                    </a:p>
                    <a:p>
                      <a:pPr marL="0" marR="0" algn="ctr">
                        <a:spcBef>
                          <a:spcPts val="0"/>
                        </a:spcBef>
                        <a:spcAft>
                          <a:spcPts val="0"/>
                        </a:spcAft>
                      </a:pPr>
                      <a:r>
                        <a:rPr lang="en-US" sz="2000" dirty="0">
                          <a:effectLst/>
                          <a:latin typeface="Times New Roman" pitchFamily="18" charset="0"/>
                          <a:cs typeface="Times New Roman" pitchFamily="18" charset="0"/>
                        </a:rPr>
                        <a:t>(4.54)</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-4.27</a:t>
                      </a:r>
                    </a:p>
                    <a:p>
                      <a:pPr marL="0" marR="0" algn="ctr">
                        <a:spcBef>
                          <a:spcPts val="0"/>
                        </a:spcBef>
                        <a:spcAft>
                          <a:spcPts val="0"/>
                        </a:spcAft>
                      </a:pPr>
                      <a:r>
                        <a:rPr lang="en-US" sz="2000" dirty="0">
                          <a:effectLst/>
                          <a:latin typeface="Times New Roman" pitchFamily="18" charset="0"/>
                          <a:cs typeface="Times New Roman" pitchFamily="18" charset="0"/>
                        </a:rPr>
                        <a:t>(-7.41)</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0.65</a:t>
                      </a:r>
                    </a:p>
                    <a:p>
                      <a:pPr marL="0" marR="0" algn="ctr">
                        <a:spcBef>
                          <a:spcPts val="0"/>
                        </a:spcBef>
                        <a:spcAft>
                          <a:spcPts val="0"/>
                        </a:spcAft>
                      </a:pPr>
                      <a:r>
                        <a:rPr lang="en-US" sz="2000" dirty="0">
                          <a:effectLst/>
                          <a:latin typeface="Times New Roman" pitchFamily="18" charset="0"/>
                          <a:cs typeface="Times New Roman" pitchFamily="18" charset="0"/>
                        </a:rPr>
                        <a:t> </a:t>
                      </a:r>
                    </a:p>
                    <a:p>
                      <a:pPr marL="0" marR="0" algn="ctr">
                        <a:spcBef>
                          <a:spcPts val="0"/>
                        </a:spcBef>
                        <a:spcAft>
                          <a:spcPts val="0"/>
                        </a:spcAft>
                      </a:pPr>
                      <a:r>
                        <a:rPr lang="en-US" sz="2000" dirty="0">
                          <a:effectLst/>
                          <a:latin typeface="Times New Roman" pitchFamily="18" charset="0"/>
                          <a:cs typeface="Times New Roman" pitchFamily="18" charset="0"/>
                        </a:rPr>
                        <a:t>60.77</a:t>
                      </a:r>
                    </a:p>
                    <a:p>
                      <a:pPr marL="0" marR="0" algn="ctr">
                        <a:spcBef>
                          <a:spcPts val="0"/>
                        </a:spcBef>
                        <a:spcAft>
                          <a:spcPts val="0"/>
                        </a:spcAft>
                      </a:pPr>
                      <a:r>
                        <a:rPr lang="en-US" sz="2000" dirty="0">
                          <a:effectLst/>
                          <a:latin typeface="Times New Roman" pitchFamily="18" charset="0"/>
                          <a:cs typeface="Times New Roman" pitchFamily="18" charset="0"/>
                        </a:rPr>
                        <a:t>(0.00)*</a:t>
                      </a:r>
                      <a:endParaRPr lang="en-US" sz="2000" dirty="0">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24125158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latin typeface="Times New Roman" pitchFamily="18" charset="0"/>
                <a:cs typeface="Times New Roman" pitchFamily="18" charset="0"/>
              </a:rPr>
              <a:t>The table 3 depicts that all the coefficient have expected signs.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results show that the growth has a significant strong negative relationship with poverty while keeping inequality fixed, whereas inequality has a significant positive relation with poverty holding growth constant.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results for the gross growth elasticity of poverty which are shown in the row 3 reveal that a 1 % rise in average expenditure holding inequality fixed decreases incidence of poverty, depth and severity of poverty by 2.46 percent, 3.47 percent and 4.27 percent respectively.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table also shows that a 1 % rise in inequality in expenditure keeping mean expenditure constant raises poverty incidence, depth and severity of poverty by 1.27 percent, 1.68 percent and 2.46 percent </a:t>
            </a:r>
            <a:r>
              <a:rPr lang="en-US" dirty="0" smtClean="0">
                <a:latin typeface="Times New Roman" pitchFamily="18" charset="0"/>
                <a:cs typeface="Times New Roman" pitchFamily="18" charset="0"/>
              </a:rPr>
              <a:t>respectively.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339000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latin typeface="Times New Roman" pitchFamily="18" charset="0"/>
                <a:cs typeface="Times New Roman" pitchFamily="18" charset="0"/>
              </a:rPr>
              <a:t>The results imply that growth elasticity of poverty is substantially larger as compared to inequality elasticity of poverty.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notable that inequality elasticity of poverty is large and larger for the poverty gap and squared poverty gap than that for the headcount ratio as these measures are sensitive to inequality among the poor (especially squared poverty gap).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higher absolute </a:t>
            </a:r>
            <a:r>
              <a:rPr lang="en-US" dirty="0" err="1">
                <a:latin typeface="Times New Roman" pitchFamily="18" charset="0"/>
                <a:cs typeface="Times New Roman" pitchFamily="18" charset="0"/>
              </a:rPr>
              <a:t>elasticities</a:t>
            </a:r>
            <a:r>
              <a:rPr lang="en-US" dirty="0">
                <a:latin typeface="Times New Roman" pitchFamily="18" charset="0"/>
                <a:cs typeface="Times New Roman" pitchFamily="18" charset="0"/>
              </a:rPr>
              <a:t> for the poverty gap and squared poverty gap show that the poor well below the poverty line as well as those near the poverty line have benefited from the growth. </a:t>
            </a:r>
          </a:p>
        </p:txBody>
      </p:sp>
    </p:spTree>
    <p:extLst>
      <p:ext uri="{BB962C8B-B14F-4D97-AF65-F5344CB8AC3E}">
        <p14:creationId xmlns:p14="http://schemas.microsoft.com/office/powerpoint/2010/main" val="2859138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Relationship between inequality and growth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latin typeface="Times New Roman" pitchFamily="18" charset="0"/>
                <a:cs typeface="Times New Roman" pitchFamily="18" charset="0"/>
              </a:rPr>
              <a:t>During the growth process, inequality may increase or decrease or remain constant.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Inequality </a:t>
            </a:r>
            <a:r>
              <a:rPr lang="en-US" dirty="0">
                <a:latin typeface="Times New Roman" pitchFamily="18" charset="0"/>
                <a:cs typeface="Times New Roman" pitchFamily="18" charset="0"/>
              </a:rPr>
              <a:t>has a positive relationship with poverty.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 </a:t>
            </a:r>
            <a:r>
              <a:rPr lang="en-US" dirty="0">
                <a:latin typeface="Times New Roman" pitchFamily="18" charset="0"/>
                <a:cs typeface="Times New Roman" pitchFamily="18" charset="0"/>
              </a:rPr>
              <a:t>it is instructive to find the relationship between inequality and economic growth.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results from the Random Effect Model (TWREM) are given in the following Table 4, whereas the same from the Two Way Fixed Effect Model (TWREM) which are very similar to those from the former are provided in the Appendix E. </a:t>
            </a:r>
          </a:p>
          <a:p>
            <a:endParaRPr lang="en-US" dirty="0"/>
          </a:p>
        </p:txBody>
      </p:sp>
    </p:spTree>
    <p:extLst>
      <p:ext uri="{BB962C8B-B14F-4D97-AF65-F5344CB8AC3E}">
        <p14:creationId xmlns:p14="http://schemas.microsoft.com/office/powerpoint/2010/main" val="328036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a:latin typeface="Times New Roman" pitchFamily="18" charset="0"/>
                <a:cs typeface="Times New Roman" pitchFamily="18" charset="0"/>
              </a:rPr>
              <a:t>According to Kuznets Hypothesis (1955), inequality would rise in the beginning with growth, but will decrease in the later as the benefits of the growth trickle down to the poor income group. </a:t>
            </a:r>
          </a:p>
          <a:p>
            <a:pPr algn="just"/>
            <a:r>
              <a:rPr lang="en-US" dirty="0">
                <a:latin typeface="Times New Roman" pitchFamily="18" charset="0"/>
                <a:cs typeface="Times New Roman" pitchFamily="18" charset="0"/>
              </a:rPr>
              <a:t>But </a:t>
            </a:r>
            <a:r>
              <a:rPr lang="en-US" dirty="0" err="1">
                <a:latin typeface="Times New Roman" pitchFamily="18" charset="0"/>
                <a:cs typeface="Times New Roman" pitchFamily="18" charset="0"/>
              </a:rPr>
              <a:t>Deininger</a:t>
            </a:r>
            <a:r>
              <a:rPr lang="en-US" dirty="0">
                <a:latin typeface="Times New Roman" pitchFamily="18" charset="0"/>
                <a:cs typeface="Times New Roman" pitchFamily="18" charset="0"/>
              </a:rPr>
              <a:t> and Squire (1996), </a:t>
            </a:r>
            <a:r>
              <a:rPr lang="en-US" dirty="0" err="1">
                <a:latin typeface="Times New Roman" pitchFamily="18" charset="0"/>
                <a:cs typeface="Times New Roman" pitchFamily="18" charset="0"/>
              </a:rPr>
              <a:t>Ravallion</a:t>
            </a:r>
            <a:r>
              <a:rPr lang="en-US" dirty="0">
                <a:latin typeface="Times New Roman" pitchFamily="18" charset="0"/>
                <a:cs typeface="Times New Roman" pitchFamily="18" charset="0"/>
              </a:rPr>
              <a:t> and Chen (1997) and Dollar and </a:t>
            </a:r>
            <a:r>
              <a:rPr lang="en-US" dirty="0" err="1">
                <a:latin typeface="Times New Roman" pitchFamily="18" charset="0"/>
                <a:cs typeface="Times New Roman" pitchFamily="18" charset="0"/>
              </a:rPr>
              <a:t>Kraay</a:t>
            </a:r>
            <a:r>
              <a:rPr lang="en-US" dirty="0">
                <a:latin typeface="Times New Roman" pitchFamily="18" charset="0"/>
                <a:cs typeface="Times New Roman" pitchFamily="18" charset="0"/>
              </a:rPr>
              <a:t> (2002) depict that the growth has no impact on inequality. </a:t>
            </a:r>
          </a:p>
          <a:p>
            <a:pPr algn="just"/>
            <a:r>
              <a:rPr lang="en-US" dirty="0">
                <a:latin typeface="Times New Roman" pitchFamily="18" charset="0"/>
                <a:cs typeface="Times New Roman" pitchFamily="18" charset="0"/>
              </a:rPr>
              <a:t>On the opposite side, according to </a:t>
            </a:r>
            <a:r>
              <a:rPr lang="en-US" dirty="0" err="1">
                <a:latin typeface="Times New Roman" pitchFamily="18" charset="0"/>
                <a:cs typeface="Times New Roman" pitchFamily="18" charset="0"/>
              </a:rPr>
              <a:t>Kaldor</a:t>
            </a:r>
            <a:r>
              <a:rPr lang="en-US" dirty="0">
                <a:latin typeface="Times New Roman" pitchFamily="18" charset="0"/>
                <a:cs typeface="Times New Roman" pitchFamily="18" charset="0"/>
              </a:rPr>
              <a:t> (1956), Li and </a:t>
            </a:r>
            <a:r>
              <a:rPr lang="en-US" dirty="0" err="1">
                <a:latin typeface="Times New Roman" pitchFamily="18" charset="0"/>
                <a:cs typeface="Times New Roman" pitchFamily="18" charset="0"/>
              </a:rPr>
              <a:t>Zou</a:t>
            </a:r>
            <a:r>
              <a:rPr lang="en-US" dirty="0">
                <a:latin typeface="Times New Roman" pitchFamily="18" charset="0"/>
                <a:cs typeface="Times New Roman" pitchFamily="18" charset="0"/>
              </a:rPr>
              <a:t> (1998) and Forbes (2000) inequality leads to growth.  </a:t>
            </a:r>
          </a:p>
          <a:p>
            <a:pPr algn="just"/>
            <a:r>
              <a:rPr lang="en-US" dirty="0">
                <a:latin typeface="Times New Roman" pitchFamily="18" charset="0"/>
                <a:cs typeface="Times New Roman" pitchFamily="18" charset="0"/>
              </a:rPr>
              <a:t>But </a:t>
            </a:r>
            <a:r>
              <a:rPr lang="en-US" dirty="0" err="1">
                <a:latin typeface="Times New Roman" pitchFamily="18" charset="0"/>
                <a:cs typeface="Times New Roman" pitchFamily="18" charset="0"/>
              </a:rPr>
              <a:t>Alesina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Rodrick</a:t>
            </a:r>
            <a:r>
              <a:rPr lang="en-US" dirty="0">
                <a:latin typeface="Times New Roman" pitchFamily="18" charset="0"/>
                <a:cs typeface="Times New Roman" pitchFamily="18" charset="0"/>
              </a:rPr>
              <a:t> (1994) shows that inequality affects growth adversely. </a:t>
            </a:r>
          </a:p>
          <a:p>
            <a:endParaRPr lang="en-US" dirty="0"/>
          </a:p>
        </p:txBody>
      </p:sp>
    </p:spTree>
    <p:extLst>
      <p:ext uri="{BB962C8B-B14F-4D97-AF65-F5344CB8AC3E}">
        <p14:creationId xmlns:p14="http://schemas.microsoft.com/office/powerpoint/2010/main" val="21492743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4635602"/>
              </p:ext>
            </p:extLst>
          </p:nvPr>
        </p:nvGraphicFramePr>
        <p:xfrm>
          <a:off x="609600" y="2133600"/>
          <a:ext cx="7086600" cy="4023360"/>
        </p:xfrm>
        <a:graphic>
          <a:graphicData uri="http://schemas.openxmlformats.org/drawingml/2006/table">
            <a:tbl>
              <a:tblPr firstRow="1" firstCol="1" bandRow="1">
                <a:tableStyleId>{5C22544A-7EE6-4342-B048-85BDC9FD1C3A}</a:tableStyleId>
              </a:tblPr>
              <a:tblGrid>
                <a:gridCol w="3541222"/>
                <a:gridCol w="3545378"/>
              </a:tblGrid>
              <a:tr h="339437">
                <a:tc>
                  <a:txBody>
                    <a:bodyPr/>
                    <a:lstStyle/>
                    <a:p>
                      <a:pPr marL="0" marR="0" algn="ctr">
                        <a:spcBef>
                          <a:spcPts val="0"/>
                        </a:spcBef>
                        <a:spcAft>
                          <a:spcPts val="0"/>
                        </a:spcAft>
                      </a:pPr>
                      <a:r>
                        <a:rPr lang="en-US" sz="2400" dirty="0">
                          <a:effectLst/>
                          <a:latin typeface="Times New Roman" pitchFamily="18" charset="0"/>
                          <a:cs typeface="Times New Roman" pitchFamily="18" charset="0"/>
                        </a:rPr>
                        <a:t>Variables</a:t>
                      </a:r>
                      <a:endParaRPr lang="en-US" sz="24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effectLst/>
                          <a:latin typeface="Times New Roman" pitchFamily="18" charset="0"/>
                          <a:cs typeface="Times New Roman" pitchFamily="18" charset="0"/>
                        </a:rPr>
                        <a:t>Inequality</a:t>
                      </a:r>
                      <a:endParaRPr lang="en-US" sz="2400" dirty="0">
                        <a:effectLst/>
                        <a:latin typeface="Times New Roman" pitchFamily="18" charset="0"/>
                        <a:ea typeface="Times New Roman"/>
                        <a:cs typeface="Times New Roman" pitchFamily="18" charset="0"/>
                      </a:endParaRPr>
                    </a:p>
                  </a:txBody>
                  <a:tcPr marL="68580" marR="68580" marT="0" marB="0"/>
                </a:tc>
              </a:tr>
              <a:tr h="3394363">
                <a:tc>
                  <a:txBody>
                    <a:bodyPr/>
                    <a:lstStyle/>
                    <a:p>
                      <a:pPr marL="0" marR="0" algn="ctr">
                        <a:spcBef>
                          <a:spcPts val="0"/>
                        </a:spcBef>
                        <a:spcAft>
                          <a:spcPts val="0"/>
                        </a:spcAft>
                      </a:pPr>
                      <a:r>
                        <a:rPr lang="en-US" sz="2400" dirty="0">
                          <a:effectLst/>
                          <a:latin typeface="Times New Roman" pitchFamily="18" charset="0"/>
                          <a:cs typeface="Times New Roman" pitchFamily="18" charset="0"/>
                        </a:rPr>
                        <a:t>Constant</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Growth</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Adjusted R</a:t>
                      </a:r>
                      <a:r>
                        <a:rPr lang="en-US" sz="2400" baseline="30000" dirty="0">
                          <a:effectLst/>
                          <a:latin typeface="Times New Roman" pitchFamily="18" charset="0"/>
                          <a:cs typeface="Times New Roman" pitchFamily="18" charset="0"/>
                        </a:rPr>
                        <a:t>2</a:t>
                      </a:r>
                      <a:endParaRPr lang="en-US" sz="2400" dirty="0">
                        <a:effectLst/>
                        <a:latin typeface="Times New Roman" pitchFamily="18" charset="0"/>
                        <a:cs typeface="Times New Roman" pitchFamily="18" charset="0"/>
                      </a:endParaRPr>
                    </a:p>
                    <a:p>
                      <a:pPr marL="0" marR="0" algn="ctr">
                        <a:spcBef>
                          <a:spcPts val="0"/>
                        </a:spcBef>
                        <a:spcAft>
                          <a:spcPts val="0"/>
                        </a:spcAft>
                      </a:pPr>
                      <a:r>
                        <a:rPr lang="en-US" sz="2400" baseline="30000" dirty="0">
                          <a:effectLst/>
                          <a:latin typeface="Times New Roman" pitchFamily="18" charset="0"/>
                          <a:cs typeface="Times New Roman" pitchFamily="18" charset="0"/>
                        </a:rPr>
                        <a:t> </a:t>
                      </a:r>
                      <a:endParaRPr lang="en-US" sz="2400" dirty="0">
                        <a:effectLst/>
                        <a:latin typeface="Times New Roman" pitchFamily="18" charset="0"/>
                        <a:cs typeface="Times New Roman" pitchFamily="18" charset="0"/>
                      </a:endParaRP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F-statistic</a:t>
                      </a:r>
                      <a:endParaRPr lang="en-US" sz="24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effectLst/>
                          <a:latin typeface="Times New Roman" pitchFamily="18" charset="0"/>
                          <a:cs typeface="Times New Roman" pitchFamily="18" charset="0"/>
                        </a:rPr>
                        <a:t>-1.17</a:t>
                      </a:r>
                    </a:p>
                    <a:p>
                      <a:pPr marL="0" marR="0" algn="ctr">
                        <a:spcBef>
                          <a:spcPts val="0"/>
                        </a:spcBef>
                        <a:spcAft>
                          <a:spcPts val="0"/>
                        </a:spcAft>
                      </a:pPr>
                      <a:r>
                        <a:rPr lang="en-US" sz="2400" dirty="0">
                          <a:effectLst/>
                          <a:latin typeface="Times New Roman" pitchFamily="18" charset="0"/>
                          <a:cs typeface="Times New Roman" pitchFamily="18" charset="0"/>
                        </a:rPr>
                        <a:t>(-1.43)</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0.64</a:t>
                      </a:r>
                    </a:p>
                    <a:p>
                      <a:pPr marL="0" marR="0" algn="ctr">
                        <a:spcBef>
                          <a:spcPts val="0"/>
                        </a:spcBef>
                        <a:spcAft>
                          <a:spcPts val="0"/>
                        </a:spcAft>
                      </a:pPr>
                      <a:r>
                        <a:rPr lang="en-US" sz="2400" dirty="0">
                          <a:effectLst/>
                          <a:latin typeface="Times New Roman" pitchFamily="18" charset="0"/>
                          <a:cs typeface="Times New Roman" pitchFamily="18" charset="0"/>
                        </a:rPr>
                        <a:t>(5.43)</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0.52</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tabLst>
                          <a:tab pos="189865" algn="l"/>
                          <a:tab pos="401320" algn="ctr"/>
                        </a:tabLst>
                      </a:pPr>
                      <a:r>
                        <a:rPr lang="en-US" sz="2400" dirty="0">
                          <a:effectLst/>
                          <a:latin typeface="Times New Roman" pitchFamily="18" charset="0"/>
                          <a:cs typeface="Times New Roman" pitchFamily="18" charset="0"/>
                        </a:rPr>
                        <a:t>70.49</a:t>
                      </a:r>
                    </a:p>
                    <a:p>
                      <a:pPr marL="0" marR="0" algn="ctr">
                        <a:spcBef>
                          <a:spcPts val="0"/>
                        </a:spcBef>
                        <a:spcAft>
                          <a:spcPts val="0"/>
                        </a:spcAft>
                      </a:pPr>
                      <a:r>
                        <a:rPr lang="en-US" sz="2400" dirty="0">
                          <a:effectLst/>
                          <a:latin typeface="Times New Roman" pitchFamily="18" charset="0"/>
                          <a:cs typeface="Times New Roman" pitchFamily="18" charset="0"/>
                        </a:rPr>
                        <a:t>(0.00)*</a:t>
                      </a:r>
                      <a:endParaRPr lang="en-US" sz="2400" dirty="0">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1358210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above table 4 shows that inequality is positively related with the increase in expenditure.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results show that a 1 percent rise in average expenditure increases inequality in expenditure by 0.64 percent. </a:t>
            </a:r>
          </a:p>
          <a:p>
            <a:endParaRPr lang="en-US" dirty="0"/>
          </a:p>
        </p:txBody>
      </p:sp>
    </p:spTree>
    <p:extLst>
      <p:ext uri="{BB962C8B-B14F-4D97-AF65-F5344CB8AC3E}">
        <p14:creationId xmlns:p14="http://schemas.microsoft.com/office/powerpoint/2010/main" val="24330020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elasticity of poverty to growth </a:t>
            </a:r>
          </a:p>
        </p:txBody>
      </p:sp>
      <p:sp>
        <p:nvSpPr>
          <p:cNvPr id="3" name="Content Placeholder 2"/>
          <p:cNvSpPr>
            <a:spLocks noGrp="1"/>
          </p:cNvSpPr>
          <p:nvPr>
            <p:ph idx="1"/>
          </p:nvPr>
        </p:nvSpPr>
        <p:spPr/>
        <p:txBody>
          <a:bodyPr>
            <a:normAutofit fontScale="92500" lnSpcReduction="20000"/>
          </a:bodyPr>
          <a:lstStyle/>
          <a:p>
            <a:pPr algn="just"/>
            <a:r>
              <a:rPr lang="en-US" dirty="0">
                <a:latin typeface="Times New Roman" pitchFamily="18" charset="0"/>
                <a:cs typeface="Times New Roman" pitchFamily="18" charset="0"/>
              </a:rPr>
              <a:t>The gross growth elasticity of poverty shows the percentage change in poverty due to one percentage change in mean income keeping inequality fixed.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But </a:t>
            </a:r>
            <a:r>
              <a:rPr lang="en-US" dirty="0">
                <a:latin typeface="Times New Roman" pitchFamily="18" charset="0"/>
                <a:cs typeface="Times New Roman" pitchFamily="18" charset="0"/>
              </a:rPr>
              <a:t>it is quite possible that inequality may be increasing or decreasing during the growth process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Thus it is essential to estimate the net elasticity of poverty to growth that depicts percentage change in poverty due to one percentage change in mean income while allowing inequality to change.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224579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dirty="0"/>
              <a:t>The results of net growth elasticity of poverty from the Random Effect Model are presented in the table 5, while the same from the Fixed Effect Model are provided in the appendix F. </a:t>
            </a:r>
          </a:p>
          <a:p>
            <a:pPr algn="just"/>
            <a:r>
              <a:rPr lang="en-US" dirty="0"/>
              <a:t>The results estimated from the former are very similar to those of the latter.</a:t>
            </a:r>
          </a:p>
          <a:p>
            <a:endParaRPr lang="en-US" dirty="0"/>
          </a:p>
        </p:txBody>
      </p:sp>
    </p:spTree>
    <p:extLst>
      <p:ext uri="{BB962C8B-B14F-4D97-AF65-F5344CB8AC3E}">
        <p14:creationId xmlns:p14="http://schemas.microsoft.com/office/powerpoint/2010/main" val="17710002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1576134"/>
              </p:ext>
            </p:extLst>
          </p:nvPr>
        </p:nvGraphicFramePr>
        <p:xfrm>
          <a:off x="609600" y="1600200"/>
          <a:ext cx="7772400" cy="4754880"/>
        </p:xfrm>
        <a:graphic>
          <a:graphicData uri="http://schemas.openxmlformats.org/drawingml/2006/table">
            <a:tbl>
              <a:tblPr firstRow="1" firstCol="1" bandRow="1">
                <a:tableStyleId>{5C22544A-7EE6-4342-B048-85BDC9FD1C3A}</a:tableStyleId>
              </a:tblPr>
              <a:tblGrid>
                <a:gridCol w="1943100"/>
                <a:gridCol w="1943100"/>
                <a:gridCol w="1943100"/>
                <a:gridCol w="1943100"/>
              </a:tblGrid>
              <a:tr h="341971">
                <a:tc>
                  <a:txBody>
                    <a:bodyPr/>
                    <a:lstStyle/>
                    <a:p>
                      <a:pPr marL="0" marR="0" algn="ctr">
                        <a:spcBef>
                          <a:spcPts val="0"/>
                        </a:spcBef>
                        <a:spcAft>
                          <a:spcPts val="0"/>
                        </a:spcAft>
                      </a:pPr>
                      <a:r>
                        <a:rPr lang="en-US" sz="2400" dirty="0">
                          <a:effectLst/>
                          <a:latin typeface="Times New Roman" pitchFamily="18" charset="0"/>
                          <a:cs typeface="Times New Roman" pitchFamily="18" charset="0"/>
                        </a:rPr>
                        <a:t>Variables</a:t>
                      </a:r>
                      <a:endParaRPr lang="en-US" sz="24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a:effectLst/>
                          <a:latin typeface="Times New Roman" pitchFamily="18" charset="0"/>
                          <a:cs typeface="Times New Roman" pitchFamily="18" charset="0"/>
                        </a:rPr>
                        <a:t>Headcount ratio</a:t>
                      </a:r>
                      <a:endParaRPr lang="en-US" sz="240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a:effectLst/>
                          <a:latin typeface="Times New Roman" pitchFamily="18" charset="0"/>
                          <a:cs typeface="Times New Roman" pitchFamily="18" charset="0"/>
                        </a:rPr>
                        <a:t>Poverty gap</a:t>
                      </a:r>
                      <a:endParaRPr lang="en-US" sz="240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effectLst/>
                          <a:latin typeface="Times New Roman" pitchFamily="18" charset="0"/>
                          <a:cs typeface="Times New Roman" pitchFamily="18" charset="0"/>
                        </a:rPr>
                        <a:t>Squared poverty gap</a:t>
                      </a:r>
                      <a:endParaRPr lang="en-US" sz="2400" dirty="0">
                        <a:effectLst/>
                        <a:latin typeface="Times New Roman" pitchFamily="18" charset="0"/>
                        <a:ea typeface="Times New Roman"/>
                        <a:cs typeface="Times New Roman" pitchFamily="18" charset="0"/>
                      </a:endParaRPr>
                    </a:p>
                  </a:txBody>
                  <a:tcPr marL="68580" marR="68580" marT="0" marB="0"/>
                </a:tc>
              </a:tr>
              <a:tr h="3925229">
                <a:tc>
                  <a:txBody>
                    <a:bodyPr/>
                    <a:lstStyle/>
                    <a:p>
                      <a:pPr marL="0" marR="0" algn="ctr">
                        <a:spcBef>
                          <a:spcPts val="0"/>
                        </a:spcBef>
                        <a:spcAft>
                          <a:spcPts val="0"/>
                        </a:spcAft>
                      </a:pPr>
                      <a:r>
                        <a:rPr lang="en-US" sz="2400" dirty="0">
                          <a:effectLst/>
                          <a:latin typeface="Times New Roman" pitchFamily="18" charset="0"/>
                          <a:cs typeface="Times New Roman" pitchFamily="18" charset="0"/>
                        </a:rPr>
                        <a:t>Constant</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Growth</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Adjusted R</a:t>
                      </a:r>
                      <a:r>
                        <a:rPr lang="en-US" sz="2400" baseline="30000" dirty="0">
                          <a:effectLst/>
                          <a:latin typeface="Times New Roman" pitchFamily="18" charset="0"/>
                          <a:cs typeface="Times New Roman" pitchFamily="18" charset="0"/>
                        </a:rPr>
                        <a:t>2</a:t>
                      </a:r>
                      <a:endParaRPr lang="en-US" sz="2400" dirty="0">
                        <a:effectLst/>
                        <a:latin typeface="Times New Roman" pitchFamily="18" charset="0"/>
                        <a:cs typeface="Times New Roman" pitchFamily="18" charset="0"/>
                      </a:endParaRP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F-statistics</a:t>
                      </a:r>
                      <a:endParaRPr lang="en-US" sz="24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effectLst/>
                          <a:latin typeface="Times New Roman" pitchFamily="18" charset="0"/>
                          <a:cs typeface="Times New Roman" pitchFamily="18" charset="0"/>
                        </a:rPr>
                        <a:t>14.54</a:t>
                      </a:r>
                    </a:p>
                    <a:p>
                      <a:pPr marL="0" marR="0" algn="ctr">
                        <a:spcBef>
                          <a:spcPts val="0"/>
                        </a:spcBef>
                        <a:spcAft>
                          <a:spcPts val="0"/>
                        </a:spcAft>
                      </a:pPr>
                      <a:r>
                        <a:rPr lang="en-US" sz="2400" dirty="0">
                          <a:effectLst/>
                          <a:latin typeface="Times New Roman" pitchFamily="18" charset="0"/>
                          <a:cs typeface="Times New Roman" pitchFamily="18" charset="0"/>
                        </a:rPr>
                        <a:t>(6.47)</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-1.62</a:t>
                      </a:r>
                    </a:p>
                    <a:p>
                      <a:pPr marL="0" marR="0" algn="ctr">
                        <a:spcBef>
                          <a:spcPts val="0"/>
                        </a:spcBef>
                        <a:spcAft>
                          <a:spcPts val="0"/>
                        </a:spcAft>
                      </a:pPr>
                      <a:r>
                        <a:rPr lang="en-US" sz="2400" dirty="0">
                          <a:effectLst/>
                          <a:latin typeface="Times New Roman" pitchFamily="18" charset="0"/>
                          <a:cs typeface="Times New Roman" pitchFamily="18" charset="0"/>
                        </a:rPr>
                        <a:t>(-4.94)</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0.51</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65.70</a:t>
                      </a:r>
                    </a:p>
                    <a:p>
                      <a:pPr marL="0" marR="0" algn="ctr">
                        <a:spcBef>
                          <a:spcPts val="0"/>
                        </a:spcBef>
                        <a:spcAft>
                          <a:spcPts val="0"/>
                        </a:spcAft>
                      </a:pPr>
                      <a:r>
                        <a:rPr lang="en-US" sz="2400" dirty="0">
                          <a:effectLst/>
                          <a:latin typeface="Times New Roman" pitchFamily="18" charset="0"/>
                          <a:cs typeface="Times New Roman" pitchFamily="18" charset="0"/>
                        </a:rPr>
                        <a:t>(0.00)</a:t>
                      </a:r>
                    </a:p>
                    <a:p>
                      <a:pPr marL="0" marR="0" algn="ctr">
                        <a:spcBef>
                          <a:spcPts val="0"/>
                        </a:spcBef>
                        <a:spcAft>
                          <a:spcPts val="0"/>
                        </a:spcAft>
                      </a:pPr>
                      <a:r>
                        <a:rPr lang="en-US" sz="2400" dirty="0">
                          <a:effectLst/>
                          <a:latin typeface="Times New Roman" pitchFamily="18" charset="0"/>
                          <a:cs typeface="Times New Roman" pitchFamily="18" charset="0"/>
                        </a:rPr>
                        <a:t> </a:t>
                      </a:r>
                      <a:endParaRPr lang="en-US" sz="24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effectLst/>
                          <a:latin typeface="Times New Roman" pitchFamily="18" charset="0"/>
                          <a:cs typeface="Times New Roman" pitchFamily="18" charset="0"/>
                        </a:rPr>
                        <a:t>18.01</a:t>
                      </a:r>
                    </a:p>
                    <a:p>
                      <a:pPr marL="0" marR="0" algn="ctr">
                        <a:spcBef>
                          <a:spcPts val="0"/>
                        </a:spcBef>
                        <a:spcAft>
                          <a:spcPts val="0"/>
                        </a:spcAft>
                      </a:pPr>
                      <a:r>
                        <a:rPr lang="en-US" sz="2400" dirty="0">
                          <a:effectLst/>
                          <a:latin typeface="Times New Roman" pitchFamily="18" charset="0"/>
                          <a:cs typeface="Times New Roman" pitchFamily="18" charset="0"/>
                        </a:rPr>
                        <a:t>(7.72)</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-2.39</a:t>
                      </a:r>
                    </a:p>
                    <a:p>
                      <a:pPr marL="0" marR="0" algn="ctr">
                        <a:spcBef>
                          <a:spcPts val="0"/>
                        </a:spcBef>
                        <a:spcAft>
                          <a:spcPts val="0"/>
                        </a:spcAft>
                      </a:pPr>
                      <a:r>
                        <a:rPr lang="en-US" sz="2400" dirty="0">
                          <a:effectLst/>
                          <a:latin typeface="Times New Roman" pitchFamily="18" charset="0"/>
                          <a:cs typeface="Times New Roman" pitchFamily="18" charset="0"/>
                        </a:rPr>
                        <a:t>(-6.99)</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0.59</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93.40</a:t>
                      </a:r>
                    </a:p>
                    <a:p>
                      <a:pPr marL="0" marR="0" algn="ctr">
                        <a:spcBef>
                          <a:spcPts val="0"/>
                        </a:spcBef>
                        <a:spcAft>
                          <a:spcPts val="0"/>
                        </a:spcAft>
                      </a:pPr>
                      <a:r>
                        <a:rPr lang="en-US" sz="2400" dirty="0">
                          <a:effectLst/>
                          <a:latin typeface="Times New Roman" pitchFamily="18" charset="0"/>
                          <a:cs typeface="Times New Roman" pitchFamily="18" charset="0"/>
                        </a:rPr>
                        <a:t>(0.00)</a:t>
                      </a:r>
                    </a:p>
                    <a:p>
                      <a:pPr marL="0" marR="0" algn="ctr">
                        <a:spcBef>
                          <a:spcPts val="0"/>
                        </a:spcBef>
                        <a:spcAft>
                          <a:spcPts val="0"/>
                        </a:spcAft>
                      </a:pPr>
                      <a:r>
                        <a:rPr lang="en-US" sz="2400" dirty="0">
                          <a:effectLst/>
                          <a:latin typeface="Times New Roman" pitchFamily="18" charset="0"/>
                          <a:cs typeface="Times New Roman" pitchFamily="18" charset="0"/>
                        </a:rPr>
                        <a:t> </a:t>
                      </a:r>
                      <a:endParaRPr lang="en-US" sz="2400" dirty="0">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effectLst/>
                          <a:latin typeface="Times New Roman" pitchFamily="18" charset="0"/>
                          <a:cs typeface="Times New Roman" pitchFamily="18" charset="0"/>
                        </a:rPr>
                        <a:t>19.24</a:t>
                      </a:r>
                    </a:p>
                    <a:p>
                      <a:pPr marL="0" marR="0" algn="ctr">
                        <a:spcBef>
                          <a:spcPts val="0"/>
                        </a:spcBef>
                        <a:spcAft>
                          <a:spcPts val="0"/>
                        </a:spcAft>
                      </a:pPr>
                      <a:r>
                        <a:rPr lang="en-US" sz="2400" dirty="0">
                          <a:effectLst/>
                          <a:latin typeface="Times New Roman" pitchFamily="18" charset="0"/>
                          <a:cs typeface="Times New Roman" pitchFamily="18" charset="0"/>
                        </a:rPr>
                        <a:t>(6.47)</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-2.76</a:t>
                      </a:r>
                    </a:p>
                    <a:p>
                      <a:pPr marL="0" marR="0" algn="ctr">
                        <a:spcBef>
                          <a:spcPts val="0"/>
                        </a:spcBef>
                        <a:spcAft>
                          <a:spcPts val="0"/>
                        </a:spcAft>
                      </a:pPr>
                      <a:r>
                        <a:rPr lang="en-US" sz="2400" dirty="0">
                          <a:effectLst/>
                          <a:latin typeface="Times New Roman" pitchFamily="18" charset="0"/>
                          <a:cs typeface="Times New Roman" pitchFamily="18" charset="0"/>
                        </a:rPr>
                        <a:t>(-6.33)</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0.52</a:t>
                      </a:r>
                    </a:p>
                    <a:p>
                      <a:pPr marL="0" marR="0" algn="ctr">
                        <a:spcBef>
                          <a:spcPts val="0"/>
                        </a:spcBef>
                        <a:spcAft>
                          <a:spcPts val="0"/>
                        </a:spcAft>
                      </a:pPr>
                      <a:r>
                        <a:rPr lang="en-US" sz="2400" dirty="0">
                          <a:effectLst/>
                          <a:latin typeface="Times New Roman" pitchFamily="18" charset="0"/>
                          <a:cs typeface="Times New Roman" pitchFamily="18" charset="0"/>
                        </a:rPr>
                        <a:t> </a:t>
                      </a:r>
                    </a:p>
                    <a:p>
                      <a:pPr marL="0" marR="0" algn="ctr">
                        <a:spcBef>
                          <a:spcPts val="0"/>
                        </a:spcBef>
                        <a:spcAft>
                          <a:spcPts val="0"/>
                        </a:spcAft>
                      </a:pPr>
                      <a:r>
                        <a:rPr lang="en-US" sz="2400" dirty="0">
                          <a:effectLst/>
                          <a:latin typeface="Times New Roman" pitchFamily="18" charset="0"/>
                          <a:cs typeface="Times New Roman" pitchFamily="18" charset="0"/>
                        </a:rPr>
                        <a:t>69.21</a:t>
                      </a:r>
                    </a:p>
                    <a:p>
                      <a:pPr marL="0" marR="0" algn="ctr">
                        <a:spcBef>
                          <a:spcPts val="0"/>
                        </a:spcBef>
                        <a:spcAft>
                          <a:spcPts val="0"/>
                        </a:spcAft>
                      </a:pPr>
                      <a:r>
                        <a:rPr lang="en-US" sz="2400" dirty="0">
                          <a:effectLst/>
                          <a:latin typeface="Times New Roman" pitchFamily="18" charset="0"/>
                          <a:cs typeface="Times New Roman" pitchFamily="18" charset="0"/>
                        </a:rPr>
                        <a:t>(0.00)</a:t>
                      </a:r>
                      <a:endParaRPr lang="en-US" sz="2400" dirty="0">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11389639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table 5 depicts that a 1 % percent increase in average expenditure decreases poverty incidence, depth and severity of poverty by 1.62 %, 2.39 % and 2.76 % respectively in Pakistan. </a:t>
            </a:r>
            <a:endParaRPr lang="en-US" dirty="0" smtClean="0"/>
          </a:p>
          <a:p>
            <a:pPr algn="just"/>
            <a:r>
              <a:rPr lang="en-US" dirty="0" smtClean="0"/>
              <a:t>The </a:t>
            </a:r>
            <a:r>
              <a:rPr lang="en-US" dirty="0"/>
              <a:t>comparison of gross growth and net growth </a:t>
            </a:r>
            <a:r>
              <a:rPr lang="en-US" dirty="0" err="1"/>
              <a:t>elasticities</a:t>
            </a:r>
            <a:r>
              <a:rPr lang="en-US" dirty="0"/>
              <a:t> of poverty which are shown in row 3 of Table 3 and row 2 of Table 5 respectively depicts that the absolute magnitude of net growth elasticity of poverty is less than that of gross growth elasticity of poverty. </a:t>
            </a:r>
            <a:endParaRPr lang="en-US" dirty="0" smtClean="0"/>
          </a:p>
          <a:p>
            <a:pPr algn="just"/>
            <a:r>
              <a:rPr lang="en-US" dirty="0" smtClean="0"/>
              <a:t>This </a:t>
            </a:r>
            <a:r>
              <a:rPr lang="en-US" dirty="0"/>
              <a:t>shows that some of the effect of growth on poverty is lost due to the rise in inequality.</a:t>
            </a:r>
          </a:p>
        </p:txBody>
      </p:sp>
    </p:spTree>
    <p:extLst>
      <p:ext uri="{BB962C8B-B14F-4D97-AF65-F5344CB8AC3E}">
        <p14:creationId xmlns:p14="http://schemas.microsoft.com/office/powerpoint/2010/main" val="28924106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92500" lnSpcReduction="20000"/>
          </a:bodyPr>
          <a:lstStyle/>
          <a:p>
            <a:pPr algn="just"/>
            <a:r>
              <a:rPr lang="en-US" dirty="0"/>
              <a:t>This study estimates the Two Way Random Effect Model and Two Way Fixed Effect Model to know the long run relationship among poverty, income inequality and growth using the pooled data from eight household income and expenditure surveys (HIES) conducted between1992-93 and 2007-08 in Pakistan. </a:t>
            </a:r>
            <a:endParaRPr lang="en-US" dirty="0" smtClean="0"/>
          </a:p>
          <a:p>
            <a:pPr algn="just"/>
            <a:r>
              <a:rPr lang="en-US" dirty="0" smtClean="0"/>
              <a:t>The </a:t>
            </a:r>
            <a:r>
              <a:rPr lang="en-US" dirty="0"/>
              <a:t>results show that the growth contributes much more to decrease poverty keeping inequality constant as the latter does to increase poverty holding the former unchanged. </a:t>
            </a:r>
            <a:endParaRPr lang="en-US" dirty="0" smtClean="0"/>
          </a:p>
          <a:p>
            <a:endParaRPr lang="en-US" dirty="0"/>
          </a:p>
        </p:txBody>
      </p:sp>
    </p:spTree>
    <p:extLst>
      <p:ext uri="{BB962C8B-B14F-4D97-AF65-F5344CB8AC3E}">
        <p14:creationId xmlns:p14="http://schemas.microsoft.com/office/powerpoint/2010/main" val="18568464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There is positive relationship between inequality and growth. </a:t>
            </a:r>
          </a:p>
          <a:p>
            <a:pPr algn="just"/>
            <a:r>
              <a:rPr lang="en-US" dirty="0"/>
              <a:t>Further, the results depict that the absolute magnitude of net elasticity of poverty to growth is less than that of gross elasticity of poverty to growth implying that some of the growth effect on poverty is offset due to the increase in inequality. </a:t>
            </a:r>
          </a:p>
          <a:p>
            <a:pPr algn="just"/>
            <a:r>
              <a:rPr lang="en-US" dirty="0"/>
              <a:t>At a policy level, in order to reap the full benefits of growth on poverty, strategies geared towards improving the existing income distributions be adopted.</a:t>
            </a:r>
          </a:p>
          <a:p>
            <a:endParaRPr lang="en-US" dirty="0"/>
          </a:p>
        </p:txBody>
      </p:sp>
    </p:spTree>
    <p:extLst>
      <p:ext uri="{BB962C8B-B14F-4D97-AF65-F5344CB8AC3E}">
        <p14:creationId xmlns:p14="http://schemas.microsoft.com/office/powerpoint/2010/main" val="32316837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It is hoped that the present study would make a modest contribution in the existing literature on the long run relationships among poverty, income inequality and growth particularly in Pakistan in the following way</a:t>
            </a:r>
            <a:r>
              <a:rPr lang="en-US" dirty="0" smtClean="0">
                <a:latin typeface="Times New Roman" pitchFamily="18" charset="0"/>
                <a:cs typeface="Times New Roman" pitchFamily="18" charset="0"/>
              </a:rPr>
              <a:t>:</a:t>
            </a:r>
          </a:p>
          <a:p>
            <a:pPr lvl="0" algn="just"/>
            <a:r>
              <a:rPr lang="en-US" dirty="0" smtClean="0">
                <a:latin typeface="Times New Roman" pitchFamily="18" charset="0"/>
                <a:cs typeface="Times New Roman" pitchFamily="18" charset="0"/>
              </a:rPr>
              <a:t>(1)The </a:t>
            </a:r>
            <a:r>
              <a:rPr lang="en-US" dirty="0">
                <a:latin typeface="Times New Roman" pitchFamily="18" charset="0"/>
                <a:cs typeface="Times New Roman" pitchFamily="18" charset="0"/>
              </a:rPr>
              <a:t>study pools the data after applying appropriate test which might not be done so before this or at least not mention in other studies in Pakistan</a:t>
            </a:r>
            <a:r>
              <a:rPr lang="en-US" dirty="0" smtClean="0">
                <a:latin typeface="Times New Roman" pitchFamily="18" charset="0"/>
                <a:cs typeface="Times New Roman" pitchFamily="18" charset="0"/>
              </a:rPr>
              <a:t>.</a:t>
            </a:r>
          </a:p>
          <a:p>
            <a:pPr lvl="0" algn="just"/>
            <a:r>
              <a:rPr lang="en-US" dirty="0" smtClean="0"/>
              <a:t> </a:t>
            </a:r>
            <a:endParaRPr lang="en-US" dirty="0"/>
          </a:p>
        </p:txBody>
      </p:sp>
    </p:spTree>
    <p:extLst>
      <p:ext uri="{BB962C8B-B14F-4D97-AF65-F5344CB8AC3E}">
        <p14:creationId xmlns:p14="http://schemas.microsoft.com/office/powerpoint/2010/main" val="23702581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a:t>It is essential to test the </a:t>
            </a:r>
            <a:r>
              <a:rPr lang="en-US" dirty="0" err="1"/>
              <a:t>poolability</a:t>
            </a:r>
            <a:r>
              <a:rPr lang="en-US" dirty="0"/>
              <a:t> of data meaning if the slopes are the same across rural and urban provinces or over time because there are two different techniques that are applicable in two different situations.</a:t>
            </a:r>
          </a:p>
          <a:p>
            <a:pPr lvl="0" algn="just"/>
            <a:r>
              <a:rPr lang="en-US" dirty="0"/>
              <a:t> If the data is </a:t>
            </a:r>
            <a:r>
              <a:rPr lang="en-US" dirty="0" err="1"/>
              <a:t>poolable</a:t>
            </a:r>
            <a:r>
              <a:rPr lang="en-US" dirty="0"/>
              <a:t>, then panel data techniques can be applied, otherwise random coefficient model or hierarchical regression model can be estimated (Park, H.M., 2008).</a:t>
            </a:r>
          </a:p>
          <a:p>
            <a:endParaRPr lang="en-US" dirty="0"/>
          </a:p>
        </p:txBody>
      </p:sp>
    </p:spTree>
    <p:extLst>
      <p:ext uri="{BB962C8B-B14F-4D97-AF65-F5344CB8AC3E}">
        <p14:creationId xmlns:p14="http://schemas.microsoft.com/office/powerpoint/2010/main" val="3494160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INTRODUCTION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latin typeface="Times New Roman" pitchFamily="18" charset="0"/>
                <a:cs typeface="Times New Roman" pitchFamily="18" charset="0"/>
              </a:rPr>
              <a:t>In Pakistan, there are few studies that attempted to estimate the long-run relationships among poverty, growth and income distribution (</a:t>
            </a:r>
            <a:r>
              <a:rPr lang="en-US" i="1" dirty="0">
                <a:latin typeface="Times New Roman" pitchFamily="18" charset="0"/>
                <a:cs typeface="Times New Roman" pitchFamily="18" charset="0"/>
              </a:rPr>
              <a:t>e.g.,</a:t>
            </a:r>
            <a:r>
              <a:rPr lang="en-US" dirty="0">
                <a:latin typeface="Times New Roman" pitchFamily="18" charset="0"/>
                <a:cs typeface="Times New Roman" pitchFamily="18" charset="0"/>
              </a:rPr>
              <a:t> Ali and </a:t>
            </a:r>
            <a:r>
              <a:rPr lang="en-US" dirty="0" err="1">
                <a:latin typeface="Times New Roman" pitchFamily="18" charset="0"/>
                <a:cs typeface="Times New Roman" pitchFamily="18" charset="0"/>
              </a:rPr>
              <a:t>Tahir</a:t>
            </a:r>
            <a:r>
              <a:rPr lang="en-US" dirty="0">
                <a:latin typeface="Times New Roman" pitchFamily="18" charset="0"/>
                <a:cs typeface="Times New Roman" pitchFamily="18" charset="0"/>
              </a:rPr>
              <a:t>, 1999; </a:t>
            </a:r>
            <a:r>
              <a:rPr lang="en-US" dirty="0" err="1">
                <a:latin typeface="Times New Roman" pitchFamily="18" charset="0"/>
                <a:cs typeface="Times New Roman" pitchFamily="18" charset="0"/>
              </a:rPr>
              <a:t>Saboor</a:t>
            </a:r>
            <a:r>
              <a:rPr lang="en-US" dirty="0">
                <a:latin typeface="Times New Roman" pitchFamily="18" charset="0"/>
                <a:cs typeface="Times New Roman" pitchFamily="18" charset="0"/>
              </a:rPr>
              <a:t>, 2004).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studies have some weaknesses.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1)  In these studies such a poverty index, namely, headcount ratio was used to estimate poverty that does not deal with (I) how far are the poor from the poverty line and (ii) income distribution among the poor</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(2) The subsequent study covers only rural areas of Pakistan for the period only 1990-91 to 2001-02</a:t>
            </a:r>
            <a:r>
              <a:rPr lang="en-US"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5787759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(2)The </a:t>
            </a:r>
            <a:r>
              <a:rPr lang="en-US" dirty="0"/>
              <a:t>study estimates for the first time the random effect model after having applied the relevant tests in order to find the relationship among poverty, income inequality and growth in Pakistan.  This model having been supported by </a:t>
            </a:r>
            <a:r>
              <a:rPr lang="en-US" dirty="0" err="1"/>
              <a:t>Hausman</a:t>
            </a:r>
            <a:r>
              <a:rPr lang="en-US" dirty="0"/>
              <a:t> specification test provides not only efficient but also consistent estimates.</a:t>
            </a:r>
          </a:p>
          <a:p>
            <a:pPr lvl="0" algn="just"/>
            <a:r>
              <a:rPr lang="en-US" dirty="0" smtClean="0"/>
              <a:t>(3)This </a:t>
            </a:r>
            <a:r>
              <a:rPr lang="en-US" dirty="0"/>
              <a:t>study estimates elasticity of poverty in terms of not only headcount ratio, but also the poverty gap and squared poverty gap to growth and inequality in Pakistan. </a:t>
            </a:r>
          </a:p>
        </p:txBody>
      </p:sp>
    </p:spTree>
    <p:extLst>
      <p:ext uri="{BB962C8B-B14F-4D97-AF65-F5344CB8AC3E}">
        <p14:creationId xmlns:p14="http://schemas.microsoft.com/office/powerpoint/2010/main" val="2835834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(3) Ordinary Least Squares (OLS) regressions were estimated by both studies to find the relationships among them using the pooled data from the Household Income and Expenditure Surveys for the periods 1963-64 to 1993-94 and 1990-91 to 2001-02 respectively. </a:t>
            </a:r>
          </a:p>
          <a:p>
            <a:pPr algn="just"/>
            <a:r>
              <a:rPr lang="en-US" dirty="0">
                <a:latin typeface="Times New Roman" pitchFamily="18" charset="0"/>
                <a:cs typeface="Times New Roman" pitchFamily="18" charset="0"/>
              </a:rPr>
              <a:t>It measures the pro-portion of population whose income/expenditure is below the poverty line. </a:t>
            </a:r>
          </a:p>
          <a:p>
            <a:pPr algn="just"/>
            <a:r>
              <a:rPr lang="en-US" dirty="0">
                <a:latin typeface="Times New Roman" pitchFamily="18" charset="0"/>
                <a:cs typeface="Times New Roman" pitchFamily="18" charset="0"/>
              </a:rPr>
              <a:t>It treats all persons below the poverty line equally. </a:t>
            </a:r>
          </a:p>
          <a:p>
            <a:endParaRPr lang="en-US" dirty="0"/>
          </a:p>
        </p:txBody>
      </p:sp>
    </p:spTree>
    <p:extLst>
      <p:ext uri="{BB962C8B-B14F-4D97-AF65-F5344CB8AC3E}">
        <p14:creationId xmlns:p14="http://schemas.microsoft.com/office/powerpoint/2010/main" val="3087449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INTRODUCTION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latin typeface="Times New Roman" pitchFamily="18" charset="0"/>
                <a:cs typeface="Times New Roman" pitchFamily="18" charset="0"/>
              </a:rPr>
              <a:t>The estimation of naïve OLS on pooled data in these studies seems problematic since it fails to account for the variation in poverty, inequality and growth across various regions of Pakistan</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cursory examination of Appendices  A, B and C below reveals stark variations in the time series estimates of poverty, </a:t>
            </a:r>
            <a:r>
              <a:rPr lang="en-US" dirty="0" err="1">
                <a:latin typeface="Times New Roman" pitchFamily="18" charset="0"/>
                <a:cs typeface="Times New Roman" pitchFamily="18" charset="0"/>
              </a:rPr>
              <a:t>Gini</a:t>
            </a:r>
            <a:r>
              <a:rPr lang="en-US" dirty="0">
                <a:latin typeface="Times New Roman" pitchFamily="18" charset="0"/>
                <a:cs typeface="Times New Roman" pitchFamily="18" charset="0"/>
              </a:rPr>
              <a:t> coefficients and mean expenditure per adult equivalent across various provinces and even between rural and urban areas of Pakistan</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reality, these regional differences in the levels of poverty and other social welfare measures reflect the underlying differentiation or disparity in natural endowments and economic opportunities across various regions and localities of Pakistan</a:t>
            </a:r>
            <a:r>
              <a:rPr lang="en-US"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496902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sz="3400" dirty="0">
                <a:latin typeface="Times New Roman" pitchFamily="18" charset="0"/>
                <a:cs typeface="Times New Roman" pitchFamily="18" charset="0"/>
              </a:rPr>
              <a:t> To control and account for such differences, the present study employs panel data techniques including Fixed Effect Model and Random Effect Model to estimate the long-run relationships among poverty measured in terms of not only headcount ratio, but also the poverty gap and squared poverty gap, inequality and growth using the pooled data from household income and expenditure surveys (HIES) conducted during 1992-93 to 2007-08  by Federal Bureau of Statistics, Statistics Division, Government of Pakistan in Pakistan.</a:t>
            </a:r>
          </a:p>
          <a:p>
            <a:pPr algn="just"/>
            <a:r>
              <a:rPr lang="en-US" sz="3400" dirty="0">
                <a:latin typeface="Times New Roman" pitchFamily="18" charset="0"/>
                <a:cs typeface="Times New Roman" pitchFamily="18" charset="0"/>
              </a:rPr>
              <a:t>Poverty gap measures the mean distance that the poor fall from the poverty line and expresses that as a percentage of the poverty line. It reflects the depth of poverty. Though it deals with how far the poor are from the poverty line, but it remains insensitive to changes in income distribution among the poor</a:t>
            </a:r>
            <a:r>
              <a:rPr lang="en-US" dirty="0"/>
              <a:t>.</a:t>
            </a:r>
          </a:p>
          <a:p>
            <a:endParaRPr lang="en-US" dirty="0"/>
          </a:p>
        </p:txBody>
      </p:sp>
    </p:spTree>
    <p:extLst>
      <p:ext uri="{BB962C8B-B14F-4D97-AF65-F5344CB8AC3E}">
        <p14:creationId xmlns:p14="http://schemas.microsoft.com/office/powerpoint/2010/main" val="2062452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4094</Words>
  <Application>Microsoft Office PowerPoint</Application>
  <PresentationFormat>On-screen Show (4:3)</PresentationFormat>
  <Paragraphs>462</Paragraphs>
  <Slides>60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Office Theme</vt:lpstr>
      <vt:lpstr>Equation</vt:lpstr>
      <vt:lpstr>POVERTY, INCOME INEQUALITY AND GROWTH IN PAKISTAN: A POOLED REGRESSION ANALYSIS</vt:lpstr>
      <vt:lpstr>Abstract</vt:lpstr>
      <vt:lpstr>Abstract</vt:lpstr>
      <vt:lpstr>INTRODUCTION</vt:lpstr>
      <vt:lpstr>Introduction</vt:lpstr>
      <vt:lpstr>INTRODUCTION</vt:lpstr>
      <vt:lpstr>Introduction</vt:lpstr>
      <vt:lpstr>INTRODUCTION</vt:lpstr>
      <vt:lpstr>Introduction</vt:lpstr>
      <vt:lpstr>Introduction</vt:lpstr>
      <vt:lpstr>Structure of the paper</vt:lpstr>
      <vt:lpstr>DATA AND METHODOLOGY </vt:lpstr>
      <vt:lpstr>Continue…</vt:lpstr>
      <vt:lpstr>Continue…</vt:lpstr>
      <vt:lpstr>Continue…</vt:lpstr>
      <vt:lpstr>Continue…</vt:lpstr>
      <vt:lpstr>METHODOLOGY</vt:lpstr>
      <vt:lpstr>Continue…</vt:lpstr>
      <vt:lpstr>Continue…</vt:lpstr>
      <vt:lpstr>Continue…</vt:lpstr>
      <vt:lpstr>Continue…</vt:lpstr>
      <vt:lpstr>Continue…</vt:lpstr>
      <vt:lpstr>Measuring the relationships among poverty, income inequality and growth</vt:lpstr>
      <vt:lpstr>Continue…</vt:lpstr>
      <vt:lpstr>Continue…</vt:lpstr>
      <vt:lpstr>Continue…</vt:lpstr>
      <vt:lpstr>Continue…</vt:lpstr>
      <vt:lpstr>Continue…</vt:lpstr>
      <vt:lpstr>Continue…</vt:lpstr>
      <vt:lpstr>Continue…</vt:lpstr>
      <vt:lpstr>Continue…</vt:lpstr>
      <vt:lpstr>Continue…</vt:lpstr>
      <vt:lpstr>Continue…</vt:lpstr>
      <vt:lpstr>Continue…</vt:lpstr>
      <vt:lpstr>Continue…</vt:lpstr>
      <vt:lpstr>Measuring the impact of growth and inequality on poverty </vt:lpstr>
      <vt:lpstr>Measuring the impact of growth on inequality</vt:lpstr>
      <vt:lpstr>Measuring the net impact of growth on poverty </vt:lpstr>
      <vt:lpstr>Continue…</vt:lpstr>
      <vt:lpstr>Continue…</vt:lpstr>
      <vt:lpstr>Results and Discussions</vt:lpstr>
      <vt:lpstr>Continue…</vt:lpstr>
      <vt:lpstr>Continue…</vt:lpstr>
      <vt:lpstr>Relationships among poverty, inequality and growth  </vt:lpstr>
      <vt:lpstr>Continue…</vt:lpstr>
      <vt:lpstr>Continue…</vt:lpstr>
      <vt:lpstr>Continue…</vt:lpstr>
      <vt:lpstr>Continue…</vt:lpstr>
      <vt:lpstr>Relationship between inequality and growth </vt:lpstr>
      <vt:lpstr>Continue…</vt:lpstr>
      <vt:lpstr>Continue…</vt:lpstr>
      <vt:lpstr>Net elasticity of poverty to growth </vt:lpstr>
      <vt:lpstr>Continue…</vt:lpstr>
      <vt:lpstr>Continue…</vt:lpstr>
      <vt:lpstr>Continue…</vt:lpstr>
      <vt:lpstr>Conclusion</vt:lpstr>
      <vt:lpstr>Continue…</vt:lpstr>
      <vt:lpstr>Continue…</vt:lpstr>
      <vt:lpstr>Continue…</vt:lpstr>
      <vt:lpstr>Continue…</vt:lpstr>
    </vt:vector>
  </TitlesOfParts>
  <Company>WZT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POVERTY, INCOME INEQUALITY AND GROWTH IN PAKISTAN: A POOLED REGRESSION ANALYSIS</dc:title>
  <dc:creator>Ahmed Raza</dc:creator>
  <cp:lastModifiedBy>Ahmed Raza</cp:lastModifiedBy>
  <cp:revision>22</cp:revision>
  <dcterms:created xsi:type="dcterms:W3CDTF">2017-05-03T06:09:17Z</dcterms:created>
  <dcterms:modified xsi:type="dcterms:W3CDTF">2018-05-24T18:05:24Z</dcterms:modified>
</cp:coreProperties>
</file>