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493" r:id="rId3"/>
    <p:sldId id="494" r:id="rId4"/>
    <p:sldId id="495" r:id="rId5"/>
    <p:sldId id="496" r:id="rId6"/>
    <p:sldId id="497" r:id="rId7"/>
    <p:sldId id="498" r:id="rId8"/>
    <p:sldId id="504" r:id="rId9"/>
    <p:sldId id="499" r:id="rId10"/>
    <p:sldId id="500" r:id="rId11"/>
    <p:sldId id="501" r:id="rId12"/>
    <p:sldId id="502" r:id="rId13"/>
    <p:sldId id="505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7" autoAdjust="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20AA63B-7352-4102-BF93-29EB39402F9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DF1B75B-D2CA-4454-A5E0-E401B3F0D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08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F3306-B928-414B-AF62-7D2B1B34BFD5}" type="datetimeFigureOut">
              <a:rPr lang="en-PK" smtClean="0"/>
              <a:t>08/12/2020</a:t>
            </a:fld>
            <a:endParaRPr lang="en-P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35D78-29B3-41AF-AD9C-E13A4121A0B9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166057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2F12-8708-4933-A1AF-2E1CC9952960}" type="datetimeFigureOut">
              <a:rPr lang="en-AU" smtClean="0"/>
              <a:pPr/>
              <a:t>8/12/2020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8933-6C31-4264-8809-F3EC16EE5FB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2F12-8708-4933-A1AF-2E1CC9952960}" type="datetimeFigureOut">
              <a:rPr lang="en-AU" smtClean="0"/>
              <a:pPr/>
              <a:t>8/12/2020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8933-6C31-4264-8809-F3EC16EE5FB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2F12-8708-4933-A1AF-2E1CC9952960}" type="datetimeFigureOut">
              <a:rPr lang="en-AU" smtClean="0"/>
              <a:pPr/>
              <a:t>8/12/2020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8933-6C31-4264-8809-F3EC16EE5FB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2F12-8708-4933-A1AF-2E1CC9952960}" type="datetimeFigureOut">
              <a:rPr lang="en-AU" smtClean="0"/>
              <a:pPr/>
              <a:t>8/12/2020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8933-6C31-4264-8809-F3EC16EE5FB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2F12-8708-4933-A1AF-2E1CC9952960}" type="datetimeFigureOut">
              <a:rPr lang="en-AU" smtClean="0"/>
              <a:pPr/>
              <a:t>8/12/2020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8933-6C31-4264-8809-F3EC16EE5FB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2F12-8708-4933-A1AF-2E1CC9952960}" type="datetimeFigureOut">
              <a:rPr lang="en-AU" smtClean="0"/>
              <a:pPr/>
              <a:t>8/12/2020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8933-6C31-4264-8809-F3EC16EE5FB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2F12-8708-4933-A1AF-2E1CC9952960}" type="datetimeFigureOut">
              <a:rPr lang="en-AU" smtClean="0"/>
              <a:pPr/>
              <a:t>8/12/2020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8933-6C31-4264-8809-F3EC16EE5FB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2F12-8708-4933-A1AF-2E1CC9952960}" type="datetimeFigureOut">
              <a:rPr lang="en-AU" smtClean="0"/>
              <a:pPr/>
              <a:t>8/12/2020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8933-6C31-4264-8809-F3EC16EE5FB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2F12-8708-4933-A1AF-2E1CC9952960}" type="datetimeFigureOut">
              <a:rPr lang="en-AU" smtClean="0"/>
              <a:pPr/>
              <a:t>8/12/2020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8933-6C31-4264-8809-F3EC16EE5FB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2F12-8708-4933-A1AF-2E1CC9952960}" type="datetimeFigureOut">
              <a:rPr lang="en-AU" smtClean="0"/>
              <a:pPr/>
              <a:t>8/12/2020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8933-6C31-4264-8809-F3EC16EE5FB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2F12-8708-4933-A1AF-2E1CC9952960}" type="datetimeFigureOut">
              <a:rPr lang="en-AU" smtClean="0"/>
              <a:pPr/>
              <a:t>8/12/2020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8933-6C31-4264-8809-F3EC16EE5FB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D2F12-8708-4933-A1AF-2E1CC9952960}" type="datetimeFigureOut">
              <a:rPr lang="en-AU" smtClean="0"/>
              <a:pPr/>
              <a:t>8/12/2020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88933-6C31-4264-8809-F3EC16EE5FB0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search.hp.my.aol.com.au/aol/redir?src=image&amp;clickedItemURN=http%3A%2F%2Fwww.trin.cam.ac.uk%2Ftcics%2FHassan%2520Musa%2520-%2520bismillah.gif&amp;moduleId=image_details.jsp.M&amp;clickedItemDescription=Image%20Detail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3886" y="555346"/>
            <a:ext cx="7278687" cy="5753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438474E-B4CD-4E4D-A5B0-E8F481575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A4FA64C-F445-48FD-A105-FAB3682E1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b="1" dirty="0"/>
              <a:t>3. Use of indicator plants:</a:t>
            </a:r>
          </a:p>
          <a:p>
            <a:r>
              <a:rPr lang="en-US" dirty="0"/>
              <a:t>In this method, the healthy seedlings of the same crop can be used.</a:t>
            </a:r>
          </a:p>
          <a:p>
            <a:r>
              <a:rPr lang="en-US" dirty="0"/>
              <a:t>The seed washings of the sample are inoculated on the indicator plant. </a:t>
            </a:r>
          </a:p>
          <a:p>
            <a:endParaRPr lang="en-US" dirty="0"/>
          </a:p>
          <a:p>
            <a:r>
              <a:rPr lang="en-US" dirty="0"/>
              <a:t>4. </a:t>
            </a:r>
            <a:r>
              <a:rPr lang="en-US" b="1" dirty="0"/>
              <a:t>Use of bacteriological culture media.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784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065F32B-6E62-47C6-9B55-0A72870B8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Testing for seed borne virus pathogens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B32365F-CE2B-4B6E-A94C-1A734EC92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1. Examination of seeds</a:t>
            </a:r>
          </a:p>
          <a:p>
            <a:r>
              <a:rPr lang="en-US" dirty="0"/>
              <a:t>2. Grow out test</a:t>
            </a:r>
          </a:p>
          <a:p>
            <a:r>
              <a:rPr lang="en-US" dirty="0"/>
              <a:t>3. Indicator plant inoculation test</a:t>
            </a:r>
          </a:p>
          <a:p>
            <a:r>
              <a:rPr lang="en-US" dirty="0"/>
              <a:t>4. Electron microscopy</a:t>
            </a:r>
          </a:p>
          <a:p>
            <a:r>
              <a:rPr lang="en-US" dirty="0"/>
              <a:t>5. Serological test</a:t>
            </a:r>
          </a:p>
          <a:p>
            <a:r>
              <a:rPr lang="en-US" dirty="0"/>
              <a:t>6. ELISA test</a:t>
            </a:r>
          </a:p>
        </p:txBody>
      </p:sp>
    </p:spTree>
    <p:extLst>
      <p:ext uri="{BB962C8B-B14F-4D97-AF65-F5344CB8AC3E}">
        <p14:creationId xmlns:p14="http://schemas.microsoft.com/office/powerpoint/2010/main" val="2324854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BB82AB6-870B-430F-9CB0-18EDEB2F1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Testing for seed borne </a:t>
            </a:r>
            <a:r>
              <a:rPr lang="en-US" b="1"/>
              <a:t>nematode </a:t>
            </a:r>
            <a:r>
              <a:rPr lang="en-US" b="1" smtClean="0"/>
              <a:t>pathogens </a:t>
            </a:r>
            <a:endParaRPr lang="en-US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7EE9BB7-FD7A-4995-95B2-6C8914395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endParaRPr lang="en-US" sz="3600" dirty="0"/>
          </a:p>
          <a:p>
            <a:r>
              <a:rPr lang="en-US" sz="3600" dirty="0"/>
              <a:t>1. Examination of plant material</a:t>
            </a:r>
          </a:p>
          <a:p>
            <a:r>
              <a:rPr lang="en-US" sz="3600" dirty="0"/>
              <a:t>2. Staining techniques</a:t>
            </a:r>
          </a:p>
        </p:txBody>
      </p:sp>
    </p:spTree>
    <p:extLst>
      <p:ext uri="{BB962C8B-B14F-4D97-AF65-F5344CB8AC3E}">
        <p14:creationId xmlns:p14="http://schemas.microsoft.com/office/powerpoint/2010/main" val="2366381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/>
              <a:t>*Sources</a:t>
            </a:r>
            <a:endParaRPr lang="en-US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1560" y="155679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1. Recommended books.</a:t>
            </a:r>
          </a:p>
          <a:p>
            <a:r>
              <a:rPr lang="en-US" dirty="0" smtClean="0"/>
              <a:t>2. Latest research articles downloaded from  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        Google.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/>
              <a:t>*Solely for academic purpose and guidance of students.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343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EAA04E7-6ACB-42F1-851F-3FCBD392F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/>
              <a:t>Seed Health testing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00CE894-B2C4-4E75-AA59-57C5A9286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Significance of seed health testing</a:t>
            </a:r>
          </a:p>
          <a:p>
            <a:r>
              <a:rPr lang="en-US" dirty="0"/>
              <a:t>Seed health testing is very important because:</a:t>
            </a:r>
          </a:p>
          <a:p>
            <a:r>
              <a:rPr lang="en-US" dirty="0"/>
              <a:t>1. Seed borne inoculum </a:t>
            </a:r>
            <a:r>
              <a:rPr lang="en-US" dirty="0" smtClean="0"/>
              <a:t>may carry a virulent </a:t>
            </a:r>
            <a:r>
              <a:rPr lang="en-US" dirty="0"/>
              <a:t>strain of the pathogen alongwith the seed.</a:t>
            </a:r>
          </a:p>
          <a:p>
            <a:r>
              <a:rPr lang="en-US" dirty="0"/>
              <a:t>2.The presence of a pathogen </a:t>
            </a:r>
            <a:r>
              <a:rPr lang="en-US" dirty="0" smtClean="0"/>
              <a:t>on </a:t>
            </a:r>
            <a:r>
              <a:rPr lang="en-US" dirty="0"/>
              <a:t>the seed </a:t>
            </a:r>
            <a:r>
              <a:rPr lang="en-US" dirty="0" smtClean="0"/>
              <a:t>supports </a:t>
            </a:r>
            <a:r>
              <a:rPr lang="en-US" dirty="0"/>
              <a:t>the earliest </a:t>
            </a:r>
            <a:r>
              <a:rPr lang="en-US" dirty="0" smtClean="0"/>
              <a:t>establishment </a:t>
            </a:r>
            <a:r>
              <a:rPr lang="en-US" dirty="0"/>
              <a:t>of the infection in seedlings.</a:t>
            </a:r>
          </a:p>
          <a:p>
            <a:r>
              <a:rPr lang="en-US" dirty="0"/>
              <a:t>3. </a:t>
            </a:r>
            <a:r>
              <a:rPr lang="en-US" dirty="0" smtClean="0"/>
              <a:t>4.New </a:t>
            </a:r>
            <a:r>
              <a:rPr lang="en-US" dirty="0"/>
              <a:t>races may be introduced with the seed.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07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DCBD74D-7057-4599-A5FE-0F015219E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/>
              <a:t>Seed health testing methods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9DD11EA-9086-4EB4-92B1-0A083FD76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/>
              <a:t>Testing for seed borne fungal pathogens</a:t>
            </a:r>
          </a:p>
          <a:p>
            <a:r>
              <a:rPr lang="en-US" b="1" dirty="0"/>
              <a:t>1. Examination by naked eyes (Visual inspection)</a:t>
            </a:r>
          </a:p>
          <a:p>
            <a:r>
              <a:rPr lang="en-US" dirty="0"/>
              <a:t>Presence of smut balls, </a:t>
            </a:r>
            <a:r>
              <a:rPr lang="en-US" dirty="0" err="1"/>
              <a:t>sclerotia</a:t>
            </a:r>
            <a:r>
              <a:rPr lang="en-US" dirty="0"/>
              <a:t> or other fungal </a:t>
            </a:r>
            <a:r>
              <a:rPr lang="en-US" dirty="0" err="1"/>
              <a:t>propagules</a:t>
            </a:r>
            <a:r>
              <a:rPr lang="en-US" dirty="0"/>
              <a:t>.</a:t>
            </a:r>
          </a:p>
          <a:p>
            <a:r>
              <a:rPr lang="en-US" dirty="0"/>
              <a:t>Black powder of bunt spores can be </a:t>
            </a:r>
            <a:r>
              <a:rPr lang="en-US" dirty="0" smtClean="0"/>
              <a:t>visualized </a:t>
            </a:r>
            <a:r>
              <a:rPr lang="en-US" dirty="0"/>
              <a:t>in wheat and rice.</a:t>
            </a:r>
          </a:p>
          <a:p>
            <a:r>
              <a:rPr lang="en-US" b="1" dirty="0"/>
              <a:t>2. Inspection under stereoscope </a:t>
            </a:r>
          </a:p>
          <a:p>
            <a:r>
              <a:rPr lang="en-US" dirty="0"/>
              <a:t>Seed samples are examined under stereoscope </a:t>
            </a:r>
            <a:r>
              <a:rPr lang="en-US" dirty="0" smtClean="0"/>
              <a:t>to observe</a:t>
            </a:r>
            <a:r>
              <a:rPr lang="en-US" dirty="0" smtClean="0"/>
              <a:t> </a:t>
            </a:r>
            <a:r>
              <a:rPr lang="en-US" dirty="0"/>
              <a:t>seed discoloration, morphological abnormalities and fungal structures.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71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A306075-F496-4E8B-A7FC-6A43020C7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6BB8A9-527B-456B-ACB3-C996706C2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3. Examination under UV or NUV light:</a:t>
            </a:r>
          </a:p>
          <a:p>
            <a:r>
              <a:rPr lang="en-US" dirty="0"/>
              <a:t>Seed infected with </a:t>
            </a:r>
            <a:r>
              <a:rPr lang="en-US" i="1" dirty="0" err="1"/>
              <a:t>Ascochyta</a:t>
            </a:r>
            <a:r>
              <a:rPr lang="en-US" dirty="0"/>
              <a:t> fungus can be recognized under ultraviolet radiation (wavelength 40-400 nm) or near ultraviolet radiation (wavelength 320-420 nm). The infected pea seeds exhibit yellow green fluorescence. </a:t>
            </a:r>
          </a:p>
          <a:p>
            <a:r>
              <a:rPr lang="en-US" b="1" dirty="0"/>
              <a:t>4. Examination of seed soaked in water:</a:t>
            </a:r>
          </a:p>
          <a:p>
            <a:r>
              <a:rPr lang="en-US" dirty="0"/>
              <a:t>Water soaked or wet seeds infected with fungi producing </a:t>
            </a:r>
            <a:r>
              <a:rPr lang="en-US" dirty="0" err="1"/>
              <a:t>pycnidial</a:t>
            </a:r>
            <a:r>
              <a:rPr lang="en-US" dirty="0"/>
              <a:t> bodies can give out ooze of </a:t>
            </a:r>
            <a:r>
              <a:rPr lang="en-US" dirty="0" err="1"/>
              <a:t>pycnidiospores</a:t>
            </a:r>
            <a:r>
              <a:rPr lang="en-US" dirty="0"/>
              <a:t>. </a:t>
            </a:r>
          </a:p>
          <a:p>
            <a:r>
              <a:rPr lang="en-US" dirty="0"/>
              <a:t>e.g. </a:t>
            </a:r>
            <a:r>
              <a:rPr lang="en-US" i="1" dirty="0" err="1"/>
              <a:t>Macrophomina</a:t>
            </a:r>
            <a:r>
              <a:rPr lang="en-US" dirty="0"/>
              <a:t> sp. in potato and cowpea seeds.</a:t>
            </a:r>
          </a:p>
        </p:txBody>
      </p:sp>
    </p:spTree>
    <p:extLst>
      <p:ext uri="{BB962C8B-B14F-4D97-AF65-F5344CB8AC3E}">
        <p14:creationId xmlns:p14="http://schemas.microsoft.com/office/powerpoint/2010/main" val="1038708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0178D89-2750-4C65-92D5-6A9606BE8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1E61089-B9E9-4663-924C-43F6D15CF8CC}"/>
              </a:ext>
            </a:extLst>
          </p:cNvPr>
          <p:cNvSpPr txBox="1">
            <a:spLocks/>
          </p:cNvSpPr>
          <p:nvPr/>
        </p:nvSpPr>
        <p:spPr>
          <a:xfrm>
            <a:off x="457200" y="990600"/>
            <a:ext cx="8229600" cy="57507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5. Examination of seed soaked in chemical solution:</a:t>
            </a:r>
          </a:p>
          <a:p>
            <a:r>
              <a:rPr lang="en-US" dirty="0"/>
              <a:t>For detection of </a:t>
            </a:r>
            <a:r>
              <a:rPr lang="en-US" dirty="0" err="1"/>
              <a:t>karnal</a:t>
            </a:r>
            <a:r>
              <a:rPr lang="en-US" dirty="0"/>
              <a:t> bunt and bunt of rice, seeds are soaked in NaOH 0.2% solution. The chemical softens the seed tissues and the mass of smut spore is visible. </a:t>
            </a:r>
          </a:p>
          <a:p>
            <a:r>
              <a:rPr lang="en-US" b="1" dirty="0"/>
              <a:t>6. Examination of seed washing:</a:t>
            </a:r>
          </a:p>
          <a:p>
            <a:r>
              <a:rPr lang="en-US" dirty="0"/>
              <a:t>Oospores of the fungus </a:t>
            </a:r>
            <a:r>
              <a:rPr lang="en-US" i="1" dirty="0" err="1"/>
              <a:t>Sclerospora</a:t>
            </a:r>
            <a:r>
              <a:rPr lang="en-US" dirty="0"/>
              <a:t> or </a:t>
            </a:r>
            <a:r>
              <a:rPr lang="en-US" i="1" dirty="0" err="1"/>
              <a:t>Plasmopara</a:t>
            </a:r>
            <a:r>
              <a:rPr lang="en-US" dirty="0"/>
              <a:t> can be detected in the washing of infected seeds. </a:t>
            </a:r>
          </a:p>
          <a:p>
            <a:r>
              <a:rPr lang="en-US" dirty="0"/>
              <a:t>The oospores can easily be detected in the washing, if a dye like cotton blue or </a:t>
            </a:r>
            <a:r>
              <a:rPr lang="en-US" dirty="0" err="1"/>
              <a:t>lactphenol</a:t>
            </a:r>
            <a:r>
              <a:rPr lang="en-US" dirty="0"/>
              <a:t> is used and observed under microscope. </a:t>
            </a:r>
          </a:p>
        </p:txBody>
      </p:sp>
    </p:spTree>
    <p:extLst>
      <p:ext uri="{BB962C8B-B14F-4D97-AF65-F5344CB8AC3E}">
        <p14:creationId xmlns:p14="http://schemas.microsoft.com/office/powerpoint/2010/main" val="1814200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0D4A249-4816-46D1-B31B-2D668E216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1216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7.Whole embryo count method:</a:t>
            </a:r>
          </a:p>
          <a:p>
            <a:r>
              <a:rPr lang="en-US" dirty="0"/>
              <a:t>This method is used for the detection of loose smut of wheat.  Seeds are soaked in 5% </a:t>
            </a:r>
            <a:r>
              <a:rPr lang="en-US" dirty="0" err="1"/>
              <a:t>NaOH</a:t>
            </a:r>
            <a:r>
              <a:rPr lang="en-US" dirty="0"/>
              <a:t> and 0.02% </a:t>
            </a:r>
            <a:r>
              <a:rPr lang="en-US" dirty="0" err="1"/>
              <a:t>trypan</a:t>
            </a:r>
            <a:r>
              <a:rPr lang="en-US" dirty="0"/>
              <a:t> blue solution and incubated for 20 hrs at 25°C. The separated embryos are collected, treated with </a:t>
            </a:r>
            <a:r>
              <a:rPr lang="en-US" dirty="0" err="1"/>
              <a:t>lactophenol</a:t>
            </a:r>
            <a:r>
              <a:rPr lang="en-US" dirty="0"/>
              <a:t> and observed under microscope. The mycelium present in embryonic cells is activated, </a:t>
            </a:r>
            <a:r>
              <a:rPr lang="en-US" dirty="0" smtClean="0"/>
              <a:t>gets </a:t>
            </a:r>
            <a:r>
              <a:rPr lang="en-US" dirty="0"/>
              <a:t>color from dye and becomes visible under microscope.</a:t>
            </a:r>
          </a:p>
          <a:p>
            <a:r>
              <a:rPr lang="en-US" b="1" dirty="0"/>
              <a:t>8. Incubation tests: </a:t>
            </a:r>
          </a:p>
          <a:p>
            <a:r>
              <a:rPr lang="en-US" dirty="0"/>
              <a:t>Most of the fungi are detected by standard blotter method or agar plate method where seeds are incubated for a definite period under specific conditions. </a:t>
            </a:r>
          </a:p>
          <a:p>
            <a:r>
              <a:rPr lang="en-US" b="1" dirty="0"/>
              <a:t>9. Seedling symptom test: </a:t>
            </a:r>
          </a:p>
          <a:p>
            <a:r>
              <a:rPr lang="en-US" dirty="0"/>
              <a:t>The test is based on the distinguishing symptoms produced by the seed borne pathogens on growing seedlings under controlled conditions. </a:t>
            </a:r>
          </a:p>
        </p:txBody>
      </p:sp>
    </p:spTree>
    <p:extLst>
      <p:ext uri="{BB962C8B-B14F-4D97-AF65-F5344CB8AC3E}">
        <p14:creationId xmlns:p14="http://schemas.microsoft.com/office/powerpoint/2010/main" val="3859098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E0AE3F5-9607-4794-9352-AE8A139FD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51D0429-EB67-4FEB-895C-2B7F71F3D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b="1" dirty="0"/>
              <a:t>10. Rolled paper towel method:</a:t>
            </a:r>
          </a:p>
          <a:p>
            <a:r>
              <a:rPr lang="en-US" dirty="0"/>
              <a:t>The seeds are placed on moist paper towel covered with another moist paper and rolled carefully. The rolled towels with seeds are incubated in dark. </a:t>
            </a:r>
          </a:p>
          <a:p>
            <a:r>
              <a:rPr lang="en-US" dirty="0"/>
              <a:t>This method is used for the detection of </a:t>
            </a:r>
            <a:r>
              <a:rPr lang="en-US" i="1" dirty="0"/>
              <a:t>Fusarium</a:t>
            </a:r>
            <a:r>
              <a:rPr lang="en-US" dirty="0"/>
              <a:t> spp. in cereals and </a:t>
            </a:r>
            <a:r>
              <a:rPr lang="en-US" i="1" dirty="0" err="1"/>
              <a:t>Ascochyta</a:t>
            </a:r>
            <a:r>
              <a:rPr lang="en-US" dirty="0"/>
              <a:t> sp. in pea. </a:t>
            </a:r>
          </a:p>
        </p:txBody>
      </p:sp>
    </p:spTree>
    <p:extLst>
      <p:ext uri="{BB962C8B-B14F-4D97-AF65-F5344CB8AC3E}">
        <p14:creationId xmlns:p14="http://schemas.microsoft.com/office/powerpoint/2010/main" val="3640045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1867D-9586-4F30-A7B1-1FA33E76D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77150-6C8A-4A94-996F-AD2CD29C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950" y="980728"/>
            <a:ext cx="8229600" cy="4525963"/>
          </a:xfrm>
        </p:spPr>
        <p:txBody>
          <a:bodyPr>
            <a:normAutofit/>
          </a:bodyPr>
          <a:lstStyle/>
          <a:p>
            <a:r>
              <a:rPr lang="en-US" sz="5800" b="1" dirty="0"/>
              <a:t>11. Blotter method: </a:t>
            </a:r>
            <a:endParaRPr lang="en-US" b="1" dirty="0"/>
          </a:p>
          <a:p>
            <a:r>
              <a:rPr lang="en-US" dirty="0"/>
              <a:t>This method is widely used. </a:t>
            </a:r>
          </a:p>
          <a:p>
            <a:r>
              <a:rPr lang="en-US" dirty="0"/>
              <a:t>All kinds of cereals, vegetables, crucifiers, legumes, ornamentals and forests seeds are tested by this method. </a:t>
            </a:r>
          </a:p>
        </p:txBody>
      </p:sp>
    </p:spTree>
    <p:extLst>
      <p:ext uri="{BB962C8B-B14F-4D97-AF65-F5344CB8AC3E}">
        <p14:creationId xmlns:p14="http://schemas.microsoft.com/office/powerpoint/2010/main" val="4197098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6194917-D68A-4C1C-8025-1B2F9FD10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Testing for seed borne bacterial pathogens.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9E85A93-85A0-4852-907E-AFCF2F274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1. Examination of dry seed:</a:t>
            </a:r>
          </a:p>
          <a:p>
            <a:r>
              <a:rPr lang="en-US" dirty="0"/>
              <a:t>Upon careful observation of hilum region of a bean seed, the dried crust of bacterial cells of </a:t>
            </a:r>
            <a:r>
              <a:rPr lang="en-US" i="1" dirty="0"/>
              <a:t>Xanthomonas</a:t>
            </a:r>
            <a:r>
              <a:rPr lang="en-US" dirty="0"/>
              <a:t> sp. (yellow </a:t>
            </a:r>
            <a:r>
              <a:rPr lang="en-US" dirty="0" err="1"/>
              <a:t>coloured</a:t>
            </a:r>
            <a:r>
              <a:rPr lang="en-US" dirty="0"/>
              <a:t>) and Pseudomonas sp. (cream white) can be observed. </a:t>
            </a:r>
          </a:p>
          <a:p>
            <a:r>
              <a:rPr lang="en-US" b="1" dirty="0"/>
              <a:t>2. Growing on test plants:</a:t>
            </a:r>
          </a:p>
          <a:p>
            <a:r>
              <a:rPr lang="en-US" dirty="0"/>
              <a:t>Under controlled conditions, the grow out test is conducted for the presence of </a:t>
            </a:r>
            <a:r>
              <a:rPr lang="en-US" dirty="0" err="1"/>
              <a:t>phytopathogenic</a:t>
            </a:r>
            <a:r>
              <a:rPr lang="en-US" dirty="0"/>
              <a:t> bacteria.  Seeds of </a:t>
            </a:r>
            <a:r>
              <a:rPr lang="en-US" i="1" dirty="0" err="1"/>
              <a:t>Brassica</a:t>
            </a:r>
            <a:r>
              <a:rPr lang="en-US" i="1" dirty="0"/>
              <a:t> </a:t>
            </a:r>
            <a:r>
              <a:rPr lang="en-US" dirty="0"/>
              <a:t>sp. infected with </a:t>
            </a:r>
            <a:r>
              <a:rPr lang="en-US" i="1" dirty="0" err="1"/>
              <a:t>Xanthomonas</a:t>
            </a:r>
            <a:r>
              <a:rPr lang="en-US" dirty="0"/>
              <a:t> sp. are grown on moist blotters in enclosed plastic boxes, which are transparent. Within 18 days of planting, the seedlings become black, collapse indicating the presence of black rot pathogen.</a:t>
            </a:r>
          </a:p>
        </p:txBody>
      </p:sp>
    </p:spTree>
    <p:extLst>
      <p:ext uri="{BB962C8B-B14F-4D97-AF65-F5344CB8AC3E}">
        <p14:creationId xmlns:p14="http://schemas.microsoft.com/office/powerpoint/2010/main" val="1070751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11250</TotalTime>
  <Words>757</Words>
  <Application>Microsoft Office PowerPoint</Application>
  <PresentationFormat>On-screen Show (4:3)</PresentationFormat>
  <Paragraphs>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Seed Health testing</vt:lpstr>
      <vt:lpstr>Seed health testing methods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Testing for seed borne bacterial pathogens.</vt:lpstr>
      <vt:lpstr>PowerPoint Presentation</vt:lpstr>
      <vt:lpstr>Testing for seed borne virus pathogens</vt:lpstr>
      <vt:lpstr>Testing for seed borne nematode pathogens 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zafar</dc:creator>
  <cp:lastModifiedBy>Zafar Iqbal</cp:lastModifiedBy>
  <cp:revision>507</cp:revision>
  <dcterms:created xsi:type="dcterms:W3CDTF">2010-12-07T04:47:25Z</dcterms:created>
  <dcterms:modified xsi:type="dcterms:W3CDTF">2020-12-08T07:49:41Z</dcterms:modified>
</cp:coreProperties>
</file>