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3/19/2021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3/19/2021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Education</a:t>
            </a:r>
            <a:endParaRPr lang="en-US" dirty="0"/>
          </a:p>
        </p:txBody>
      </p:sp>
      <p:sp>
        <p:nvSpPr>
          <p:cNvPr id="3" name="Subtitle 2"/>
          <p:cNvSpPr>
            <a:spLocks noGrp="1"/>
          </p:cNvSpPr>
          <p:nvPr>
            <p:ph type="subTitle" idx="1"/>
          </p:nvPr>
        </p:nvSpPr>
        <p:spPr/>
        <p:txBody>
          <a:bodyPr/>
          <a:lstStyle/>
          <a:p>
            <a:r>
              <a:rPr lang="en-US" dirty="0" smtClean="0"/>
              <a:t>Instructor: </a:t>
            </a:r>
            <a:r>
              <a:rPr lang="en-US" dirty="0" err="1" smtClean="0"/>
              <a:t>Shamsa</a:t>
            </a:r>
            <a:r>
              <a:rPr lang="en-US" dirty="0" smtClean="0"/>
              <a:t> Mubeen</a:t>
            </a:r>
            <a:endParaRPr lang="en-US" dirty="0"/>
          </a:p>
        </p:txBody>
      </p:sp>
    </p:spTree>
    <p:extLst>
      <p:ext uri="{BB962C8B-B14F-4D97-AF65-F5344CB8AC3E}">
        <p14:creationId xmlns:p14="http://schemas.microsoft.com/office/powerpoint/2010/main" val="217088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Education</a:t>
            </a:r>
            <a:endParaRPr lang="en-US" dirty="0"/>
          </a:p>
        </p:txBody>
      </p:sp>
      <p:sp>
        <p:nvSpPr>
          <p:cNvPr id="3" name="Content Placeholder 2"/>
          <p:cNvSpPr>
            <a:spLocks noGrp="1"/>
          </p:cNvSpPr>
          <p:nvPr>
            <p:ph idx="1"/>
          </p:nvPr>
        </p:nvSpPr>
        <p:spPr/>
        <p:txBody>
          <a:bodyPr>
            <a:normAutofit lnSpcReduction="10000"/>
          </a:bodyPr>
          <a:lstStyle/>
          <a:p>
            <a:r>
              <a:rPr lang="en-US" dirty="0"/>
              <a:t>When talking about education people often confuse it with schooling. Many think of places like schools or colleges when seeing or hearing the word. They might also look to particular jobs like teacher or tutor. The problem with this is that while looking to help people learn, the way a lot of schools and teachers operate is not necessarily something we can properly call education. </a:t>
            </a:r>
            <a:endParaRPr lang="en-US" dirty="0"/>
          </a:p>
        </p:txBody>
      </p:sp>
    </p:spTree>
    <p:extLst>
      <p:ext uri="{BB962C8B-B14F-4D97-AF65-F5344CB8AC3E}">
        <p14:creationId xmlns:p14="http://schemas.microsoft.com/office/powerpoint/2010/main" val="1159890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is</a:t>
            </a:r>
            <a:endParaRPr lang="en-US" dirty="0"/>
          </a:p>
        </p:txBody>
      </p:sp>
      <p:sp>
        <p:nvSpPr>
          <p:cNvPr id="3" name="Content Placeholder 2"/>
          <p:cNvSpPr>
            <a:spLocks noGrp="1"/>
          </p:cNvSpPr>
          <p:nvPr>
            <p:ph idx="1"/>
          </p:nvPr>
        </p:nvSpPr>
        <p:spPr/>
        <p:txBody>
          <a:bodyPr>
            <a:normAutofit fontScale="92500"/>
          </a:bodyPr>
          <a:lstStyle/>
          <a:p>
            <a:r>
              <a:rPr lang="en-US" i="1" dirty="0"/>
              <a:t>Deliberate and hopeful. </a:t>
            </a:r>
            <a:r>
              <a:rPr lang="en-US" dirty="0"/>
              <a:t>It is learning we set out to make happen in the belief that we all can ‘be more’;</a:t>
            </a:r>
          </a:p>
          <a:p>
            <a:r>
              <a:rPr lang="en-US" i="1" dirty="0"/>
              <a:t>Informed, respectful and wise. </a:t>
            </a:r>
            <a:r>
              <a:rPr lang="en-US" dirty="0"/>
              <a:t>A process of inviting truth and possibility.</a:t>
            </a:r>
          </a:p>
          <a:p>
            <a:r>
              <a:rPr lang="en-US" i="1" dirty="0"/>
              <a:t>Grounded in a desire that at all may flourish and share in life</a:t>
            </a:r>
            <a:r>
              <a:rPr lang="en-US" dirty="0"/>
              <a:t>. It is a cooperative and inclusive activity that looks to help us to live our lives as well as we can.</a:t>
            </a:r>
          </a:p>
          <a:p>
            <a:endParaRPr lang="en-US" dirty="0"/>
          </a:p>
        </p:txBody>
      </p:sp>
    </p:spTree>
    <p:extLst>
      <p:ext uri="{BB962C8B-B14F-4D97-AF65-F5344CB8AC3E}">
        <p14:creationId xmlns:p14="http://schemas.microsoft.com/office/powerpoint/2010/main" val="173743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609600"/>
            <a:ext cx="3886200" cy="5638800"/>
          </a:xfrm>
        </p:spPr>
        <p:txBody>
          <a:bodyPr>
            <a:normAutofit fontScale="25000" lnSpcReduction="20000"/>
          </a:bodyPr>
          <a:lstStyle/>
          <a:p>
            <a:r>
              <a:rPr lang="en-US" sz="6400" dirty="0"/>
              <a:t>The word ‘education’ has been </a:t>
            </a:r>
            <a:r>
              <a:rPr lang="en-US" sz="6400" dirty="0" smtClean="0"/>
              <a:t>derived </a:t>
            </a:r>
            <a:r>
              <a:rPr lang="en-US" sz="6400" dirty="0"/>
              <a:t>from Latin </a:t>
            </a:r>
            <a:r>
              <a:rPr lang="en-US" sz="6400" b="1" dirty="0" smtClean="0"/>
              <a:t>words-’</a:t>
            </a:r>
            <a:r>
              <a:rPr lang="en-US" sz="6400" b="1" dirty="0" err="1" smtClean="0"/>
              <a:t>Educare</a:t>
            </a:r>
            <a:r>
              <a:rPr lang="en-US" sz="6400" b="1" dirty="0" smtClean="0"/>
              <a:t>, </a:t>
            </a:r>
            <a:r>
              <a:rPr lang="en-US" sz="6400" b="1" dirty="0" err="1" smtClean="0"/>
              <a:t>Educare</a:t>
            </a:r>
            <a:r>
              <a:rPr lang="en-US" sz="6400" b="1" dirty="0" smtClean="0"/>
              <a:t> </a:t>
            </a:r>
            <a:r>
              <a:rPr lang="en-US" sz="6400" b="1" dirty="0"/>
              <a:t>and </a:t>
            </a:r>
            <a:r>
              <a:rPr lang="en-US" sz="6400" b="1" dirty="0" err="1" smtClean="0"/>
              <a:t>Educatum</a:t>
            </a:r>
            <a:endParaRPr lang="en-US" sz="6400" b="1" dirty="0" smtClean="0"/>
          </a:p>
          <a:p>
            <a:endParaRPr lang="en-US" sz="6400" b="1" dirty="0" smtClean="0"/>
          </a:p>
          <a:p>
            <a:r>
              <a:rPr lang="en-US" sz="6400" b="1" dirty="0" err="1" smtClean="0"/>
              <a:t>Educare</a:t>
            </a:r>
            <a:r>
              <a:rPr lang="en-US" sz="6400" dirty="0"/>
              <a:t> </a:t>
            </a:r>
            <a:r>
              <a:rPr lang="en-US" sz="6400" dirty="0" smtClean="0"/>
              <a:t>The </a:t>
            </a:r>
            <a:r>
              <a:rPr lang="en-US" sz="6400" dirty="0"/>
              <a:t>term ‘</a:t>
            </a:r>
            <a:r>
              <a:rPr lang="en-US" sz="6400" dirty="0" err="1"/>
              <a:t>educare</a:t>
            </a:r>
            <a:r>
              <a:rPr lang="en-US" sz="6400" dirty="0"/>
              <a:t>’ means to bring up, to rise, and to nourish, to train or </a:t>
            </a:r>
            <a:r>
              <a:rPr lang="en-US" sz="6400" dirty="0" err="1"/>
              <a:t>mould</a:t>
            </a:r>
            <a:r>
              <a:rPr lang="en-US" sz="6400" dirty="0"/>
              <a:t>. The child has to be brought up like a plant in the garden by the teacher. His potentialities should be developed with proper care and nourishment</a:t>
            </a:r>
            <a:r>
              <a:rPr lang="en-US" sz="6400" dirty="0" smtClean="0"/>
              <a:t>.</a:t>
            </a:r>
          </a:p>
          <a:p>
            <a:endParaRPr lang="en-US" sz="6400" dirty="0"/>
          </a:p>
          <a:p>
            <a:r>
              <a:rPr lang="en-US" sz="6400" b="1" dirty="0" err="1" smtClean="0"/>
              <a:t>Educare</a:t>
            </a:r>
            <a:r>
              <a:rPr lang="en-US" sz="6400" b="1" dirty="0" smtClean="0"/>
              <a:t>:</a:t>
            </a:r>
            <a:r>
              <a:rPr lang="en-US" sz="6400" dirty="0" smtClean="0"/>
              <a:t> The </a:t>
            </a:r>
            <a:r>
              <a:rPr lang="en-US" sz="6400" dirty="0"/>
              <a:t>term ‘</a:t>
            </a:r>
            <a:r>
              <a:rPr lang="en-US" sz="6400" dirty="0" err="1"/>
              <a:t>educare</a:t>
            </a:r>
            <a:r>
              <a:rPr lang="en-US" sz="6400" dirty="0"/>
              <a:t>’ means ‘to lead out’, ‘to draw out’ and ‘to bring forth’. The innate powers of the individual should be properly </a:t>
            </a:r>
            <a:endParaRPr lang="en-US" sz="6400" dirty="0" smtClean="0"/>
          </a:p>
          <a:p>
            <a:endParaRPr lang="en-US" sz="6400" dirty="0"/>
          </a:p>
          <a:p>
            <a:r>
              <a:rPr lang="en-US" sz="6400" b="1" dirty="0" err="1" smtClean="0"/>
              <a:t>Educatum</a:t>
            </a:r>
            <a:r>
              <a:rPr lang="en-US" sz="6400" dirty="0" smtClean="0"/>
              <a:t> Education </a:t>
            </a:r>
            <a:r>
              <a:rPr lang="en-US" sz="6400" dirty="0"/>
              <a:t>is something which is imposed from outside. It is external growth through activities and experience. The teacher, through education, provides instructions and gives direction to </a:t>
            </a:r>
            <a:r>
              <a:rPr lang="en-US" sz="6400" dirty="0" smtClean="0"/>
              <a:t>mold </a:t>
            </a:r>
            <a:r>
              <a:rPr lang="en-US" sz="6400" dirty="0"/>
              <a:t>his abilities.</a:t>
            </a:r>
          </a:p>
          <a:p>
            <a:endParaRPr lang="en-US" dirty="0"/>
          </a:p>
        </p:txBody>
      </p:sp>
      <p:sp>
        <p:nvSpPr>
          <p:cNvPr id="3" name="Title 2"/>
          <p:cNvSpPr>
            <a:spLocks noGrp="1"/>
          </p:cNvSpPr>
          <p:nvPr>
            <p:ph type="title"/>
          </p:nvPr>
        </p:nvSpPr>
        <p:spPr/>
        <p:txBody>
          <a:bodyPr>
            <a:noAutofit/>
          </a:bodyPr>
          <a:lstStyle/>
          <a:p>
            <a:r>
              <a:rPr lang="en-US" sz="3600" b="1" dirty="0" smtClean="0">
                <a:solidFill>
                  <a:schemeClr val="accent1">
                    <a:lumMod val="50000"/>
                  </a:schemeClr>
                </a:solidFill>
              </a:rPr>
              <a:t>Literal meanings of Education</a:t>
            </a:r>
            <a:endParaRPr lang="en-US" sz="3600" b="1" dirty="0">
              <a:solidFill>
                <a:schemeClr val="accent1">
                  <a:lumMod val="50000"/>
                </a:schemeClr>
              </a:solidFill>
            </a:endParaRPr>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196403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of Education</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685800"/>
            <a:ext cx="8305800"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4867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74073"/>
            <a:ext cx="8001000" cy="6026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877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227</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Introduction to Education</vt:lpstr>
      <vt:lpstr>Definitions of Education</vt:lpstr>
      <vt:lpstr>Education is</vt:lpstr>
      <vt:lpstr>Literal meanings of Education</vt:lpstr>
      <vt:lpstr>Definitions of Education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Education</dc:title>
  <dc:creator>Shamsa</dc:creator>
  <cp:lastModifiedBy>Windows User</cp:lastModifiedBy>
  <cp:revision>3</cp:revision>
  <dcterms:created xsi:type="dcterms:W3CDTF">2006-08-16T00:00:00Z</dcterms:created>
  <dcterms:modified xsi:type="dcterms:W3CDTF">2021-03-19T07:06:45Z</dcterms:modified>
</cp:coreProperties>
</file>