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4" autoAdjust="0"/>
  </p:normalViewPr>
  <p:slideViewPr>
    <p:cSldViewPr>
      <p:cViewPr>
        <p:scale>
          <a:sx n="76" d="100"/>
          <a:sy n="76" d="100"/>
        </p:scale>
        <p:origin x="-1170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C6A42-F180-4D67-892E-D03350A4453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F2728-0CB9-477C-AC57-71E7F9546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organization's workflow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comprised of the set of processes it needs to accomplish, the set of people or other resources available to perform those processes, and the interactions among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them.Each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workflow component or step may be described by three parameters: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transformation, and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workflow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series of repeatable activities that you need to carry out to finish a task.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other hand, is a set of repeatable activities that need to be carried out to accomplish some sort of organizational goal.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performance indicators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refer to a set of quantifiable measurements used to gauge a company's overall long-term performance.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specifically help determine a company's strategic, financial, and operational achievements, especially compared to those of other businesses within the same sector.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2728-0CB9-477C-AC57-71E7F95461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61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analysis is a data-intensive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whose goal is to inspect the behavior of a complex system, such as the corporate business or a part of it, under some given hypotheses called scenarios.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2728-0CB9-477C-AC57-71E7F95461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3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commercial activity of transporting goods to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2728-0CB9-477C-AC57-71E7F95461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2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any business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 tool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to analyze data and extract actionable and commercially relevant information that you can use to increase results or performance.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process reengineering examples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company selling commemorative cards. In a company that offers products such as Christmas, anniversary, commemorative cards, etc., renewing the stock and changing the design of the cards is constantly fundamental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re-engineering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process through which the existing flow is modified.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2728-0CB9-477C-AC57-71E7F9546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9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 or acting according to a fixed plan or system; methodical.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 a computer model of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Analytical Methods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follows a single-blind peer review process and articles are typically sent to at least two independent reviewers for evaluation. A dynamic and high quality team of associate editors is responsible for peer review and associated editorial 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2728-0CB9-477C-AC57-71E7F95461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8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Subprocess</a:t>
            </a:r>
            <a:r>
              <a:rPr lang="en-US" dirty="0" smtClean="0"/>
              <a:t> ,loop 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2728-0CB9-477C-AC57-71E7F95461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0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2728-0CB9-477C-AC57-71E7F95461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06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Regulatory compliance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organization's adherence to laws,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guidelines and specifications relevant to its business processes. Violations of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regulatory compliance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often result in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punishment, including federal fines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2728-0CB9-477C-AC57-71E7F95461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8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large or excessive amount of something.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2728-0CB9-477C-AC57-71E7F95461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2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been made simpler and more efficient or effective.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2728-0CB9-477C-AC57-71E7F95461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3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Business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automation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use of technology to execute recurring tasks or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 business where manual effort can be replaced. It is done to minimize costs, increase efficiency, and streamline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2728-0CB9-477C-AC57-71E7F95461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293" y="2851260"/>
            <a:ext cx="4429125" cy="925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250" y="1670050"/>
            <a:ext cx="8020050" cy="4554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69858" y="6479768"/>
            <a:ext cx="1924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-142.ibm.com/" TargetMode="External"/><Relationship Id="rId13" Type="http://schemas.openxmlformats.org/officeDocument/2006/relationships/hyperlink" Target="http://www.progress.com/" TargetMode="External"/><Relationship Id="rId3" Type="http://schemas.openxmlformats.org/officeDocument/2006/relationships/image" Target="../media/image54.png"/><Relationship Id="rId7" Type="http://schemas.openxmlformats.org/officeDocument/2006/relationships/hyperlink" Target="http://www.sydle.com/" TargetMode="External"/><Relationship Id="rId12" Type="http://schemas.openxmlformats.org/officeDocument/2006/relationships/hyperlink" Target="http://www.ultimus.com/" TargetMode="External"/><Relationship Id="rId17" Type="http://schemas.openxmlformats.org/officeDocument/2006/relationships/hyperlink" Target="http://www.microsoft.com/" TargetMode="External"/><Relationship Id="rId2" Type="http://schemas.openxmlformats.org/officeDocument/2006/relationships/image" Target="../media/image53.png"/><Relationship Id="rId16" Type="http://schemas.openxmlformats.org/officeDocument/2006/relationships/hyperlink" Target="http://www.skelt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nmyjobs.com/" TargetMode="External"/><Relationship Id="rId11" Type="http://schemas.openxmlformats.org/officeDocument/2006/relationships/hyperlink" Target="http://www.softwareag.com/" TargetMode="External"/><Relationship Id="rId5" Type="http://schemas.openxmlformats.org/officeDocument/2006/relationships/hyperlink" Target="http://www.accuprocess.com/" TargetMode="External"/><Relationship Id="rId15" Type="http://schemas.openxmlformats.org/officeDocument/2006/relationships/hyperlink" Target="http://www.oracle.com/us/technologies/bpm" TargetMode="External"/><Relationship Id="rId10" Type="http://schemas.openxmlformats.org/officeDocument/2006/relationships/hyperlink" Target="http://www.appian.com/" TargetMode="External"/><Relationship Id="rId4" Type="http://schemas.openxmlformats.org/officeDocument/2006/relationships/image" Target="../media/image55.png"/><Relationship Id="rId9" Type="http://schemas.openxmlformats.org/officeDocument/2006/relationships/hyperlink" Target="http://www.processmaker.com/" TargetMode="External"/><Relationship Id="rId14" Type="http://schemas.openxmlformats.org/officeDocument/2006/relationships/hyperlink" Target="http://www.pnmsoft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3500" y="408401"/>
            <a:ext cx="6600825" cy="2754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5471" y="574548"/>
            <a:ext cx="4620895" cy="978535"/>
            <a:chOff x="2525471" y="574548"/>
            <a:chExt cx="4620895" cy="978535"/>
          </a:xfrm>
        </p:grpSpPr>
        <p:sp>
          <p:nvSpPr>
            <p:cNvPr id="3" name="object 3"/>
            <p:cNvSpPr/>
            <p:nvPr/>
          </p:nvSpPr>
          <p:spPr>
            <a:xfrm>
              <a:off x="2525471" y="935514"/>
              <a:ext cx="2570581" cy="4749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90872" y="574548"/>
              <a:ext cx="998220" cy="978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93563" y="574548"/>
              <a:ext cx="2252472" cy="9784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99105" y="734314"/>
            <a:ext cx="4239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8920" algn="l"/>
              </a:tabLst>
            </a:pPr>
            <a:r>
              <a:rPr sz="4800" b="1" dirty="0">
                <a:latin typeface="Times New Roman"/>
                <a:cs typeface="Times New Roman"/>
              </a:rPr>
              <a:t>BPM	</a:t>
            </a:r>
            <a:r>
              <a:rPr sz="4800" b="1" spc="-5" dirty="0">
                <a:latin typeface="Times New Roman"/>
                <a:cs typeface="Times New Roman"/>
              </a:rPr>
              <a:t>Life-Cycle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1085" y="6443954"/>
            <a:ext cx="2819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10</a:t>
            </a:fld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794" y="1619757"/>
            <a:ext cx="4986020" cy="36436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Following </a:t>
            </a:r>
            <a:r>
              <a:rPr sz="3200" b="1" spc="-15" dirty="0">
                <a:latin typeface="Times New Roman"/>
                <a:cs typeface="Times New Roman"/>
              </a:rPr>
              <a:t>are </a:t>
            </a:r>
            <a:r>
              <a:rPr sz="3200" b="1" dirty="0">
                <a:latin typeface="Times New Roman"/>
                <a:cs typeface="Times New Roman"/>
              </a:rPr>
              <a:t>stages in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BPM  Life-Cycle:</a:t>
            </a:r>
            <a:endParaRPr sz="3200">
              <a:latin typeface="Times New Roman"/>
              <a:cs typeface="Times New Roman"/>
            </a:endParaRPr>
          </a:p>
          <a:p>
            <a:pPr marL="561340" indent="-548640">
              <a:lnSpc>
                <a:spcPct val="100000"/>
              </a:lnSpc>
              <a:spcBef>
                <a:spcPts val="1680"/>
              </a:spcBef>
              <a:buFont typeface="Wingdings"/>
              <a:buChar char=""/>
              <a:tabLst>
                <a:tab pos="560705" algn="l"/>
                <a:tab pos="561340" algn="l"/>
              </a:tabLst>
            </a:pP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Designing,</a:t>
            </a:r>
            <a:endParaRPr sz="3200">
              <a:latin typeface="Times New Roman"/>
              <a:cs typeface="Times New Roman"/>
            </a:endParaRPr>
          </a:p>
          <a:p>
            <a:pPr marL="561340" indent="-548640">
              <a:lnSpc>
                <a:spcPct val="100000"/>
              </a:lnSpc>
              <a:buFont typeface="Wingdings"/>
              <a:buChar char=""/>
              <a:tabLst>
                <a:tab pos="560705" algn="l"/>
                <a:tab pos="561340" algn="l"/>
              </a:tabLst>
            </a:pP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Modeling,</a:t>
            </a:r>
            <a:endParaRPr sz="3200">
              <a:latin typeface="Times New Roman"/>
              <a:cs typeface="Times New Roman"/>
            </a:endParaRPr>
          </a:p>
          <a:p>
            <a:pPr marL="561340" indent="-54864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60705" algn="l"/>
                <a:tab pos="561340" algn="l"/>
              </a:tabLst>
            </a:pP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Executing,</a:t>
            </a:r>
            <a:endParaRPr sz="3200">
              <a:latin typeface="Times New Roman"/>
              <a:cs typeface="Times New Roman"/>
            </a:endParaRPr>
          </a:p>
          <a:p>
            <a:pPr marL="561340" indent="-548640">
              <a:lnSpc>
                <a:spcPts val="3800"/>
              </a:lnSpc>
              <a:buFont typeface="Wingdings"/>
              <a:buChar char=""/>
              <a:tabLst>
                <a:tab pos="560705" algn="l"/>
                <a:tab pos="561340" algn="l"/>
              </a:tabLst>
            </a:pP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Monitoring</a:t>
            </a:r>
            <a:r>
              <a:rPr sz="3200" b="1" spc="-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&amp;</a:t>
            </a:r>
            <a:endParaRPr sz="3200">
              <a:latin typeface="Times New Roman"/>
              <a:cs typeface="Times New Roman"/>
            </a:endParaRPr>
          </a:p>
          <a:p>
            <a:pPr marL="561340" indent="-548640">
              <a:lnSpc>
                <a:spcPts val="3800"/>
              </a:lnSpc>
              <a:buFont typeface="Wingdings"/>
              <a:buChar char=""/>
              <a:tabLst>
                <a:tab pos="560705" algn="l"/>
                <a:tab pos="561340" algn="l"/>
              </a:tabLst>
            </a:pP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Optimizing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6680" y="385190"/>
              <a:ext cx="6395720" cy="60918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8957" y="609091"/>
            <a:ext cx="436759" cy="46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75857" y="612781"/>
            <a:ext cx="2608080" cy="588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4189" y="401777"/>
            <a:ext cx="35153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4800" b="1" spc="-5" dirty="0">
                <a:latin typeface="Times New Roman"/>
                <a:cs typeface="Times New Roman"/>
              </a:rPr>
              <a:t>1</a:t>
            </a:r>
            <a:r>
              <a:rPr sz="4800" b="1" dirty="0">
                <a:latin typeface="Times New Roman"/>
                <a:cs typeface="Times New Roman"/>
              </a:rPr>
              <a:t>.	Designing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1085" y="6443954"/>
            <a:ext cx="280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12</a:t>
            </a:fld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1473453"/>
            <a:ext cx="7920990" cy="477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BPD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systematic </a:t>
            </a:r>
            <a:r>
              <a:rPr sz="1800" dirty="0">
                <a:latin typeface="Times New Roman"/>
                <a:cs typeface="Times New Roman"/>
              </a:rPr>
              <a:t>working </a:t>
            </a:r>
            <a:r>
              <a:rPr sz="1800" spc="-10" dirty="0">
                <a:latin typeface="Times New Roman"/>
                <a:cs typeface="Times New Roman"/>
              </a:rPr>
              <a:t>by </a:t>
            </a:r>
            <a:r>
              <a:rPr sz="1800" dirty="0">
                <a:latin typeface="Times New Roman"/>
                <a:cs typeface="Times New Roman"/>
              </a:rPr>
              <a:t>which an </a:t>
            </a:r>
            <a:r>
              <a:rPr sz="1800" spc="-5" dirty="0">
                <a:latin typeface="Times New Roman"/>
                <a:cs typeface="Times New Roman"/>
              </a:rPr>
              <a:t>organization understands, defines and  </a:t>
            </a:r>
            <a:r>
              <a:rPr sz="1800" dirty="0">
                <a:latin typeface="Times New Roman"/>
                <a:cs typeface="Times New Roman"/>
              </a:rPr>
              <a:t>documents the </a:t>
            </a:r>
            <a:r>
              <a:rPr sz="1800" spc="-5" dirty="0">
                <a:latin typeface="Times New Roman"/>
                <a:cs typeface="Times New Roman"/>
              </a:rPr>
              <a:t>business activities </a:t>
            </a:r>
            <a:r>
              <a:rPr sz="1800" dirty="0">
                <a:latin typeface="Times New Roman"/>
                <a:cs typeface="Times New Roman"/>
              </a:rPr>
              <a:t>that </a:t>
            </a:r>
            <a:r>
              <a:rPr sz="1800" spc="-5" dirty="0">
                <a:latin typeface="Times New Roman"/>
                <a:cs typeface="Times New Roman"/>
              </a:rPr>
              <a:t>enable it </a:t>
            </a:r>
            <a:r>
              <a:rPr sz="1800" dirty="0">
                <a:latin typeface="Times New Roman"/>
                <a:cs typeface="Times New Roman"/>
              </a:rPr>
              <a:t>to function </a:t>
            </a:r>
            <a:r>
              <a:rPr sz="1800" spc="-15" dirty="0">
                <a:latin typeface="Times New Roman"/>
                <a:cs typeface="Times New Roman"/>
              </a:rPr>
              <a:t>efficiently, </a:t>
            </a:r>
            <a:r>
              <a:rPr sz="1800" spc="-5" dirty="0">
                <a:latin typeface="Times New Roman"/>
                <a:cs typeface="Times New Roman"/>
              </a:rPr>
              <a:t>effectively </a:t>
            </a:r>
            <a:r>
              <a:rPr sz="1800" dirty="0">
                <a:latin typeface="Times New Roman"/>
                <a:cs typeface="Times New Roman"/>
              </a:rPr>
              <a:t>and  </a:t>
            </a:r>
            <a:r>
              <a:rPr sz="1800" spc="-10" dirty="0">
                <a:latin typeface="Times New Roman"/>
                <a:cs typeface="Times New Roman"/>
              </a:rPr>
              <a:t>economically.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purpose of </a:t>
            </a:r>
            <a:r>
              <a:rPr sz="1800" b="1" dirty="0">
                <a:latin typeface="Times New Roman"/>
                <a:cs typeface="Times New Roman"/>
              </a:rPr>
              <a:t>BPD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ensure </a:t>
            </a:r>
            <a:r>
              <a:rPr sz="1800" dirty="0">
                <a:latin typeface="Times New Roman"/>
                <a:cs typeface="Times New Roman"/>
              </a:rPr>
              <a:t>that </a:t>
            </a:r>
            <a:r>
              <a:rPr sz="1800" spc="-5" dirty="0">
                <a:latin typeface="Times New Roman"/>
                <a:cs typeface="Times New Roman"/>
              </a:rPr>
              <a:t>processes </a:t>
            </a:r>
            <a:r>
              <a:rPr sz="1800" dirty="0">
                <a:latin typeface="Times New Roman"/>
                <a:cs typeface="Times New Roman"/>
              </a:rPr>
              <a:t>are </a:t>
            </a:r>
            <a:r>
              <a:rPr sz="1800" spc="-5" dirty="0">
                <a:latin typeface="Times New Roman"/>
                <a:cs typeface="Times New Roman"/>
              </a:rPr>
              <a:t>optimized, effective, meet  </a:t>
            </a:r>
            <a:r>
              <a:rPr sz="1800" dirty="0">
                <a:latin typeface="Times New Roman"/>
                <a:cs typeface="Times New Roman"/>
              </a:rPr>
              <a:t>customer requirements, support and </a:t>
            </a:r>
            <a:r>
              <a:rPr sz="1800" spc="-5" dirty="0">
                <a:latin typeface="Times New Roman"/>
                <a:cs typeface="Times New Roman"/>
              </a:rPr>
              <a:t>sustain organizational </a:t>
            </a:r>
            <a:r>
              <a:rPr sz="1800" dirty="0">
                <a:latin typeface="Times New Roman"/>
                <a:cs typeface="Times New Roman"/>
              </a:rPr>
              <a:t>development 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growth.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Designing a process </a:t>
            </a:r>
            <a:r>
              <a:rPr sz="1800" dirty="0">
                <a:latin typeface="Times New Roman"/>
                <a:cs typeface="Times New Roman"/>
              </a:rPr>
              <a:t>that improves corporate </a:t>
            </a:r>
            <a:r>
              <a:rPr sz="1800" spc="-5" dirty="0">
                <a:latin typeface="Times New Roman"/>
                <a:cs typeface="Times New Roman"/>
              </a:rPr>
              <a:t>performance is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challenging </a:t>
            </a:r>
            <a:r>
              <a:rPr sz="1800" dirty="0">
                <a:latin typeface="Times New Roman"/>
                <a:cs typeface="Times New Roman"/>
              </a:rPr>
              <a:t>task that  requires </a:t>
            </a:r>
            <a:r>
              <a:rPr sz="1800" spc="-5" dirty="0">
                <a:latin typeface="Times New Roman"/>
                <a:cs typeface="Times New Roman"/>
              </a:rPr>
              <a:t>multi-disciplinary </a:t>
            </a:r>
            <a:r>
              <a:rPr sz="1800" dirty="0">
                <a:latin typeface="Times New Roman"/>
                <a:cs typeface="Times New Roman"/>
              </a:rPr>
              <a:t>expertise and a </a:t>
            </a:r>
            <a:r>
              <a:rPr sz="1800" spc="-5" dirty="0">
                <a:latin typeface="Times New Roman"/>
                <a:cs typeface="Times New Roman"/>
              </a:rPr>
              <a:t>plethora of inputs </a:t>
            </a:r>
            <a:r>
              <a:rPr sz="1800" dirty="0">
                <a:latin typeface="Times New Roman"/>
                <a:cs typeface="Times New Roman"/>
              </a:rPr>
              <a:t>(for </a:t>
            </a:r>
            <a:r>
              <a:rPr sz="1800" spc="-5" dirty="0">
                <a:latin typeface="Times New Roman"/>
                <a:cs typeface="Times New Roman"/>
              </a:rPr>
              <a:t>instance,  organizational </a:t>
            </a:r>
            <a:r>
              <a:rPr sz="1800" dirty="0">
                <a:latin typeface="Times New Roman"/>
                <a:cs typeface="Times New Roman"/>
              </a:rPr>
              <a:t>strategies, goals, constraints, </a:t>
            </a:r>
            <a:r>
              <a:rPr sz="1800" spc="-5" dirty="0">
                <a:latin typeface="Times New Roman"/>
                <a:cs typeface="Times New Roman"/>
              </a:rPr>
              <a:t>human </a:t>
            </a:r>
            <a:r>
              <a:rPr sz="1800" dirty="0">
                <a:latin typeface="Times New Roman"/>
                <a:cs typeface="Times New Roman"/>
              </a:rPr>
              <a:t>and technical capabilities,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etc.).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most common </a:t>
            </a:r>
            <a:r>
              <a:rPr sz="1800" dirty="0">
                <a:latin typeface="Times New Roman"/>
                <a:cs typeface="Times New Roman"/>
              </a:rPr>
              <a:t>requirements of a </a:t>
            </a:r>
            <a:r>
              <a:rPr sz="1800" b="1" dirty="0">
                <a:latin typeface="Times New Roman"/>
                <a:cs typeface="Times New Roman"/>
              </a:rPr>
              <a:t>BPD </a:t>
            </a:r>
            <a:r>
              <a:rPr sz="1800" dirty="0">
                <a:latin typeface="Times New Roman"/>
                <a:cs typeface="Times New Roman"/>
              </a:rPr>
              <a:t>are:</a:t>
            </a:r>
          </a:p>
          <a:p>
            <a:pPr marL="561340" indent="-549275">
              <a:lnSpc>
                <a:spcPct val="100000"/>
              </a:lnSpc>
              <a:buFont typeface="Wingdings"/>
              <a:buChar char=""/>
              <a:tabLst>
                <a:tab pos="561340" algn="l"/>
                <a:tab pos="561975" algn="l"/>
              </a:tabLst>
            </a:pPr>
            <a:r>
              <a:rPr sz="1800" spc="-5" dirty="0">
                <a:latin typeface="Times New Roman"/>
                <a:cs typeface="Times New Roman"/>
              </a:rPr>
              <a:t>Customer </a:t>
            </a:r>
            <a:r>
              <a:rPr sz="1800" dirty="0">
                <a:latin typeface="Times New Roman"/>
                <a:cs typeface="Times New Roman"/>
              </a:rPr>
              <a:t>and supply chain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management</a:t>
            </a:r>
            <a:endParaRPr sz="1800" dirty="0">
              <a:latin typeface="Times New Roman"/>
              <a:cs typeface="Times New Roman"/>
            </a:endParaRPr>
          </a:p>
          <a:p>
            <a:pPr marL="561340" indent="-549275">
              <a:lnSpc>
                <a:spcPct val="100000"/>
              </a:lnSpc>
              <a:buFont typeface="Wingdings"/>
              <a:buChar char=""/>
              <a:tabLst>
                <a:tab pos="561340" algn="l"/>
                <a:tab pos="561975" algn="l"/>
              </a:tabLst>
            </a:pPr>
            <a:r>
              <a:rPr sz="1800" dirty="0">
                <a:latin typeface="Times New Roman"/>
                <a:cs typeface="Times New Roman"/>
              </a:rPr>
              <a:t>Operational </a:t>
            </a:r>
            <a:r>
              <a:rPr sz="1800" spc="-5" dirty="0">
                <a:latin typeface="Times New Roman"/>
                <a:cs typeface="Times New Roman"/>
              </a:rPr>
              <a:t>performance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improvement</a:t>
            </a:r>
            <a:endParaRPr sz="1800" dirty="0">
              <a:latin typeface="Times New Roman"/>
              <a:cs typeface="Times New Roman"/>
            </a:endParaRPr>
          </a:p>
          <a:p>
            <a:pPr marL="561340" indent="-54927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61340" algn="l"/>
                <a:tab pos="561975" algn="l"/>
              </a:tabLst>
            </a:pPr>
            <a:r>
              <a:rPr sz="1800" spc="-5" dirty="0">
                <a:latin typeface="Times New Roman"/>
                <a:cs typeface="Times New Roman"/>
              </a:rPr>
              <a:t>Business </a:t>
            </a:r>
            <a:r>
              <a:rPr sz="1800" dirty="0">
                <a:latin typeface="Times New Roman"/>
                <a:cs typeface="Times New Roman"/>
              </a:rPr>
              <a:t>process integration 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automation</a:t>
            </a:r>
          </a:p>
          <a:p>
            <a:pPr marL="561340" indent="-549275">
              <a:lnSpc>
                <a:spcPts val="2150"/>
              </a:lnSpc>
              <a:buFont typeface="Wingdings"/>
              <a:buChar char=""/>
              <a:tabLst>
                <a:tab pos="561340" algn="l"/>
                <a:tab pos="561975" algn="l"/>
              </a:tabLst>
            </a:pPr>
            <a:r>
              <a:rPr sz="1800" dirty="0">
                <a:latin typeface="Times New Roman"/>
                <a:cs typeface="Times New Roman"/>
              </a:rPr>
              <a:t>Cost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reduction</a:t>
            </a:r>
          </a:p>
          <a:p>
            <a:pPr marL="561340" indent="-549275">
              <a:lnSpc>
                <a:spcPts val="2870"/>
              </a:lnSpc>
              <a:buFont typeface="Wingdings"/>
              <a:buChar char=""/>
              <a:tabLst>
                <a:tab pos="561340" algn="l"/>
                <a:tab pos="561975" algn="l"/>
              </a:tabLst>
            </a:pPr>
            <a:r>
              <a:rPr sz="1800" spc="-5" dirty="0">
                <a:latin typeface="Times New Roman"/>
                <a:cs typeface="Times New Roman"/>
              </a:rPr>
              <a:t>New business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opportunities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0546" y="803281"/>
            <a:ext cx="3256625" cy="58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3225" y="592277"/>
            <a:ext cx="3261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700" algn="l"/>
              </a:tabLst>
            </a:pPr>
            <a:r>
              <a:rPr sz="4800" b="1" dirty="0">
                <a:latin typeface="Times New Roman"/>
                <a:cs typeface="Times New Roman"/>
              </a:rPr>
              <a:t>2.	Modeling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1085" y="6443954"/>
            <a:ext cx="280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13</a:t>
            </a:fld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897" y="1624330"/>
            <a:ext cx="7992109" cy="4447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The output of a </a:t>
            </a:r>
            <a:r>
              <a:rPr sz="2000" b="1" dirty="0">
                <a:latin typeface="Times New Roman"/>
                <a:cs typeface="Times New Roman"/>
              </a:rPr>
              <a:t>BPD </a:t>
            </a:r>
            <a:r>
              <a:rPr sz="2000" dirty="0">
                <a:latin typeface="Times New Roman"/>
                <a:cs typeface="Times New Roman"/>
              </a:rPr>
              <a:t>project is a </a:t>
            </a:r>
            <a:r>
              <a:rPr sz="2000" spc="-5" dirty="0">
                <a:latin typeface="Times New Roman"/>
                <a:cs typeface="Times New Roman"/>
              </a:rPr>
              <a:t>streamlined, </a:t>
            </a:r>
            <a:r>
              <a:rPr sz="2000" dirty="0">
                <a:latin typeface="Times New Roman"/>
                <a:cs typeface="Times New Roman"/>
              </a:rPr>
              <a:t>comprehensive, easy-to-use  </a:t>
            </a:r>
            <a:r>
              <a:rPr sz="2000" spc="-5" dirty="0">
                <a:latin typeface="Times New Roman"/>
                <a:cs typeface="Times New Roman"/>
              </a:rPr>
              <a:t>model </a:t>
            </a:r>
            <a:r>
              <a:rPr sz="2000" dirty="0">
                <a:latin typeface="Times New Roman"/>
                <a:cs typeface="Times New Roman"/>
              </a:rPr>
              <a:t>of the ways in which a business delivers output to </a:t>
            </a:r>
            <a:r>
              <a:rPr sz="2000" spc="-5" dirty="0">
                <a:latin typeface="Times New Roman"/>
                <a:cs typeface="Times New Roman"/>
              </a:rPr>
              <a:t>its customers.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 the key purposes of process </a:t>
            </a:r>
            <a:r>
              <a:rPr sz="2000" spc="-5" dirty="0">
                <a:latin typeface="Times New Roman"/>
                <a:cs typeface="Times New Roman"/>
              </a:rPr>
              <a:t>modeling </a:t>
            </a:r>
            <a:r>
              <a:rPr sz="2000" dirty="0">
                <a:latin typeface="Times New Roman"/>
                <a:cs typeface="Times New Roman"/>
              </a:rPr>
              <a:t>is to provide a “process view” of the  business.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94310" marR="18986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BPMd </a:t>
            </a:r>
            <a:r>
              <a:rPr sz="2000" spc="-5" dirty="0">
                <a:latin typeface="Times New Roman"/>
                <a:cs typeface="Times New Roman"/>
              </a:rPr>
              <a:t>typically </a:t>
            </a:r>
            <a:r>
              <a:rPr sz="2000" dirty="0">
                <a:latin typeface="Times New Roman"/>
                <a:cs typeface="Times New Roman"/>
              </a:rPr>
              <a:t>consists of a set of </a:t>
            </a:r>
            <a:r>
              <a:rPr sz="2000" spc="-5" dirty="0">
                <a:latin typeface="Times New Roman"/>
                <a:cs typeface="Times New Roman"/>
              </a:rPr>
              <a:t>diagrams, </a:t>
            </a:r>
            <a:r>
              <a:rPr sz="2000" dirty="0">
                <a:latin typeface="Times New Roman"/>
                <a:cs typeface="Times New Roman"/>
              </a:rPr>
              <a:t>textual descriptions and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data  </a:t>
            </a:r>
            <a:r>
              <a:rPr sz="2000" spc="-5" dirty="0">
                <a:latin typeface="Times New Roman"/>
                <a:cs typeface="Times New Roman"/>
              </a:rPr>
              <a:t>elements </a:t>
            </a:r>
            <a:r>
              <a:rPr sz="2000" dirty="0">
                <a:latin typeface="Times New Roman"/>
                <a:cs typeface="Times New Roman"/>
              </a:rPr>
              <a:t>that provide both overview and </a:t>
            </a:r>
            <a:r>
              <a:rPr sz="2000" spc="-5" dirty="0">
                <a:latin typeface="Times New Roman"/>
                <a:cs typeface="Times New Roman"/>
              </a:rPr>
              <a:t>detailed information </a:t>
            </a:r>
            <a:r>
              <a:rPr sz="2000" dirty="0">
                <a:latin typeface="Times New Roman"/>
                <a:cs typeface="Times New Roman"/>
              </a:rPr>
              <a:t>about the  business processes in a format that is </a:t>
            </a:r>
            <a:r>
              <a:rPr sz="2000" spc="-5" dirty="0">
                <a:latin typeface="Times New Roman"/>
                <a:cs typeface="Times New Roman"/>
              </a:rPr>
              <a:t>easily </a:t>
            </a:r>
            <a:r>
              <a:rPr sz="2000" dirty="0">
                <a:latin typeface="Times New Roman"/>
                <a:cs typeface="Times New Roman"/>
              </a:rPr>
              <a:t>understood by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everyone.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93599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The key components of a typical </a:t>
            </a:r>
            <a:r>
              <a:rPr sz="2000" b="1" dirty="0">
                <a:latin typeface="Times New Roman"/>
                <a:cs typeface="Times New Roman"/>
              </a:rPr>
              <a:t>BPMd </a:t>
            </a:r>
            <a:r>
              <a:rPr sz="2000" dirty="0">
                <a:latin typeface="Times New Roman"/>
                <a:cs typeface="Times New Roman"/>
              </a:rPr>
              <a:t>are as given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below:</a:t>
            </a:r>
          </a:p>
          <a:p>
            <a:pPr marL="1344930" indent="-54927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1344295" algn="l"/>
                <a:tab pos="1345565" algn="l"/>
              </a:tabLst>
            </a:pPr>
            <a:r>
              <a:rPr sz="1800" dirty="0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000099"/>
                </a:solidFill>
                <a:latin typeface="Times New Roman"/>
                <a:cs typeface="Times New Roman"/>
              </a:rPr>
              <a:t>set </a:t>
            </a:r>
            <a:r>
              <a:rPr sz="1800" dirty="0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000099"/>
                </a:solidFill>
                <a:latin typeface="Times New Roman"/>
                <a:cs typeface="Times New Roman"/>
              </a:rPr>
              <a:t>processes </a:t>
            </a:r>
            <a:r>
              <a:rPr sz="1800" dirty="0">
                <a:solidFill>
                  <a:srgbClr val="000099"/>
                </a:solidFill>
                <a:latin typeface="Times New Roman"/>
                <a:cs typeface="Times New Roman"/>
              </a:rPr>
              <a:t>and activities that take place within an</a:t>
            </a:r>
            <a:r>
              <a:rPr sz="1800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Times New Roman"/>
                <a:cs typeface="Times New Roman"/>
              </a:rPr>
              <a:t>organization</a:t>
            </a:r>
            <a:endParaRPr sz="1800" dirty="0">
              <a:latin typeface="Times New Roman"/>
              <a:cs typeface="Times New Roman"/>
            </a:endParaRPr>
          </a:p>
          <a:p>
            <a:pPr marL="1344930" indent="-549275">
              <a:lnSpc>
                <a:spcPct val="100000"/>
              </a:lnSpc>
              <a:buFont typeface="Wingdings"/>
              <a:buChar char=""/>
              <a:tabLst>
                <a:tab pos="1344295" algn="l"/>
                <a:tab pos="1345565" algn="l"/>
              </a:tabLst>
            </a:pPr>
            <a:r>
              <a:rPr sz="1800" spc="-5" dirty="0">
                <a:solidFill>
                  <a:srgbClr val="000099"/>
                </a:solidFill>
                <a:latin typeface="Times New Roman"/>
                <a:cs typeface="Times New Roman"/>
              </a:rPr>
              <a:t>A </a:t>
            </a:r>
            <a:r>
              <a:rPr sz="1800" dirty="0">
                <a:solidFill>
                  <a:srgbClr val="000099"/>
                </a:solidFill>
                <a:latin typeface="Times New Roman"/>
                <a:cs typeface="Times New Roman"/>
              </a:rPr>
              <a:t>written description of each </a:t>
            </a:r>
            <a:r>
              <a:rPr sz="1800" spc="-5" dirty="0">
                <a:solidFill>
                  <a:srgbClr val="000099"/>
                </a:solidFill>
                <a:latin typeface="Times New Roman"/>
                <a:cs typeface="Times New Roman"/>
              </a:rPr>
              <a:t>process </a:t>
            </a:r>
            <a:r>
              <a:rPr sz="1800" dirty="0">
                <a:solidFill>
                  <a:srgbClr val="000099"/>
                </a:solidFill>
                <a:latin typeface="Times New Roman"/>
                <a:cs typeface="Times New Roman"/>
              </a:rPr>
              <a:t>or activity or</a:t>
            </a:r>
            <a:r>
              <a:rPr sz="1800" spc="-17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99"/>
                </a:solidFill>
                <a:latin typeface="Times New Roman"/>
                <a:cs typeface="Times New Roman"/>
              </a:rPr>
              <a:t>task</a:t>
            </a:r>
            <a:endParaRPr sz="1800" dirty="0">
              <a:latin typeface="Times New Roman"/>
              <a:cs typeface="Times New Roman"/>
            </a:endParaRPr>
          </a:p>
          <a:p>
            <a:pPr marL="1344930" indent="-54927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1344295" algn="l"/>
                <a:tab pos="1345565" algn="l"/>
              </a:tabLst>
            </a:pPr>
            <a:r>
              <a:rPr sz="1800" spc="-20" dirty="0">
                <a:solidFill>
                  <a:srgbClr val="000099"/>
                </a:solidFill>
                <a:latin typeface="Times New Roman"/>
                <a:cs typeface="Times New Roman"/>
              </a:rPr>
              <a:t>Workflow </a:t>
            </a:r>
            <a:r>
              <a:rPr sz="1800" spc="-5" dirty="0">
                <a:solidFill>
                  <a:srgbClr val="000099"/>
                </a:solidFill>
                <a:latin typeface="Times New Roman"/>
                <a:cs typeface="Times New Roman"/>
              </a:rPr>
              <a:t>diagrams</a:t>
            </a:r>
            <a:endParaRPr sz="1800" dirty="0">
              <a:latin typeface="Times New Roman"/>
              <a:cs typeface="Times New Roman"/>
            </a:endParaRPr>
          </a:p>
          <a:p>
            <a:pPr marL="1344930" indent="-549275">
              <a:lnSpc>
                <a:spcPct val="100000"/>
              </a:lnSpc>
              <a:buFont typeface="Wingdings"/>
              <a:buChar char=""/>
              <a:tabLst>
                <a:tab pos="1344295" algn="l"/>
                <a:tab pos="1345565" algn="l"/>
              </a:tabLst>
            </a:pPr>
            <a:r>
              <a:rPr sz="1800" dirty="0">
                <a:solidFill>
                  <a:srgbClr val="000099"/>
                </a:solidFill>
                <a:latin typeface="Times New Roman"/>
                <a:cs typeface="Times New Roman"/>
              </a:rPr>
              <a:t>Inputs &amp;</a:t>
            </a:r>
            <a:r>
              <a:rPr sz="18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99"/>
                </a:solidFill>
                <a:latin typeface="Times New Roman"/>
                <a:cs typeface="Times New Roman"/>
              </a:rPr>
              <a:t>outputs</a:t>
            </a:r>
            <a:endParaRPr sz="1800" dirty="0">
              <a:latin typeface="Times New Roman"/>
              <a:cs typeface="Times New Roman"/>
            </a:endParaRPr>
          </a:p>
          <a:p>
            <a:pPr marL="1344930" indent="-549275">
              <a:lnSpc>
                <a:spcPct val="100000"/>
              </a:lnSpc>
              <a:buFont typeface="Wingdings"/>
              <a:buChar char=""/>
              <a:tabLst>
                <a:tab pos="1344295" algn="l"/>
                <a:tab pos="1345565" algn="l"/>
              </a:tabLst>
            </a:pPr>
            <a:r>
              <a:rPr sz="1800" b="1" dirty="0">
                <a:solidFill>
                  <a:srgbClr val="000099"/>
                </a:solidFill>
                <a:latin typeface="Times New Roman"/>
                <a:cs typeface="Times New Roman"/>
              </a:rPr>
              <a:t>KPIs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0756" y="865188"/>
            <a:ext cx="3401358" cy="597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3126" y="655065"/>
            <a:ext cx="3395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065" algn="l"/>
              </a:tabLst>
            </a:pPr>
            <a:r>
              <a:rPr sz="4800" b="1" dirty="0">
                <a:latin typeface="Times New Roman"/>
                <a:cs typeface="Times New Roman"/>
              </a:rPr>
              <a:t>3.	Executing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1085" y="6443954"/>
            <a:ext cx="280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14</a:t>
            </a:fld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894" y="1699005"/>
            <a:ext cx="73882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refers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automating </a:t>
            </a:r>
            <a:r>
              <a:rPr sz="2400" dirty="0">
                <a:latin typeface="Times New Roman"/>
                <a:cs typeface="Times New Roman"/>
              </a:rPr>
              <a:t>processes by using  </a:t>
            </a:r>
            <a:r>
              <a:rPr sz="2400" b="1" spc="-5" dirty="0">
                <a:latin typeface="Times New Roman"/>
                <a:cs typeface="Times New Roman"/>
              </a:rPr>
              <a:t>BPM </a:t>
            </a:r>
            <a:r>
              <a:rPr sz="2400" spc="-5" dirty="0">
                <a:latin typeface="Times New Roman"/>
                <a:cs typeface="Times New Roman"/>
              </a:rPr>
              <a:t>application software that executes the required steps  </a:t>
            </a:r>
            <a:r>
              <a:rPr sz="2400" dirty="0">
                <a:latin typeface="Times New Roman"/>
                <a:cs typeface="Times New Roman"/>
              </a:rPr>
              <a:t>of a process. </a:t>
            </a:r>
            <a:r>
              <a:rPr sz="2400" b="1" dirty="0">
                <a:latin typeface="Times New Roman"/>
                <a:cs typeface="Times New Roman"/>
              </a:rPr>
              <a:t>BPM </a:t>
            </a:r>
            <a:r>
              <a:rPr sz="2400" dirty="0">
                <a:latin typeface="Times New Roman"/>
                <a:cs typeface="Times New Roman"/>
              </a:rPr>
              <a:t>soft-wares are either purchased or  </a:t>
            </a:r>
            <a:r>
              <a:rPr sz="2400" spc="-5" dirty="0">
                <a:latin typeface="Times New Roman"/>
                <a:cs typeface="Times New Roman"/>
              </a:rPr>
              <a:t>developed to </a:t>
            </a:r>
            <a:r>
              <a:rPr sz="2400" dirty="0">
                <a:latin typeface="Times New Roman"/>
                <a:cs typeface="Times New Roman"/>
              </a:rPr>
              <a:t>fit to </a:t>
            </a:r>
            <a:r>
              <a:rPr sz="2400" spc="-5" dirty="0">
                <a:latin typeface="Times New Roman"/>
                <a:cs typeface="Times New Roman"/>
              </a:rPr>
              <a:t>the requirements </a:t>
            </a:r>
            <a:r>
              <a:rPr sz="2400" dirty="0">
                <a:latin typeface="Times New Roman"/>
                <a:cs typeface="Times New Roman"/>
              </a:rPr>
              <a:t>of a </a:t>
            </a:r>
            <a:r>
              <a:rPr sz="2400" spc="-25" dirty="0">
                <a:latin typeface="Times New Roman"/>
                <a:cs typeface="Times New Roman"/>
              </a:rPr>
              <a:t>company. </a:t>
            </a:r>
            <a:r>
              <a:rPr sz="2400" spc="-5" dirty="0">
                <a:latin typeface="Times New Roman"/>
                <a:cs typeface="Times New Roman"/>
              </a:rPr>
              <a:t>Please  </a:t>
            </a:r>
            <a:r>
              <a:rPr sz="2400" dirty="0">
                <a:latin typeface="Times New Roman"/>
                <a:cs typeface="Times New Roman"/>
              </a:rPr>
              <a:t>refer to </a:t>
            </a:r>
            <a:r>
              <a:rPr sz="2400" b="1" spc="-5" dirty="0">
                <a:latin typeface="Times New Roman"/>
                <a:cs typeface="Times New Roman"/>
              </a:rPr>
              <a:t>Appendix A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b="1" dirty="0">
                <a:latin typeface="Times New Roman"/>
                <a:cs typeface="Times New Roman"/>
              </a:rPr>
              <a:t>BPM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soft-wares.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4380" y="778542"/>
            <a:ext cx="3763639" cy="598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6817" y="577341"/>
            <a:ext cx="37661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065" algn="l"/>
              </a:tabLst>
            </a:pPr>
            <a:r>
              <a:rPr sz="4800" b="1" dirty="0">
                <a:latin typeface="Times New Roman"/>
                <a:cs typeface="Times New Roman"/>
              </a:rPr>
              <a:t>4.	</a:t>
            </a:r>
            <a:r>
              <a:rPr sz="4800" b="1" spc="-5" dirty="0">
                <a:latin typeface="Times New Roman"/>
                <a:cs typeface="Times New Roman"/>
              </a:rPr>
              <a:t>Monitoring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1085" y="6443954"/>
            <a:ext cx="280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15</a:t>
            </a:fld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644" y="1624330"/>
            <a:ext cx="61233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344295" algn="l"/>
                <a:tab pos="2099310" algn="l"/>
                <a:tab pos="2473960" algn="l"/>
                <a:tab pos="3479800" algn="l"/>
                <a:tab pos="3869690" algn="l"/>
                <a:tab pos="5074285" algn="l"/>
              </a:tabLst>
            </a:pPr>
            <a:r>
              <a:rPr sz="2000" dirty="0">
                <a:latin typeface="Times New Roman"/>
                <a:cs typeface="Times New Roman"/>
              </a:rPr>
              <a:t>Mon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	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rs	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	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	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	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ndiv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dual	p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oce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ses,  </a:t>
            </a:r>
            <a:r>
              <a:rPr sz="2000" spc="-5" dirty="0">
                <a:latin typeface="Times New Roman"/>
                <a:cs typeface="Times New Roman"/>
              </a:rPr>
              <a:t>information </a:t>
            </a:r>
            <a:r>
              <a:rPr sz="2000" dirty="0">
                <a:latin typeface="Times New Roman"/>
                <a:cs typeface="Times New Roman"/>
              </a:rPr>
              <a:t>about them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checked.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44918" y="1624330"/>
            <a:ext cx="808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4655" algn="l"/>
              </a:tabLst>
            </a:pP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	th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644" y="2539111"/>
            <a:ext cx="7084059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An </a:t>
            </a:r>
            <a:r>
              <a:rPr sz="2000" spc="-5" dirty="0">
                <a:latin typeface="Times New Roman"/>
                <a:cs typeface="Times New Roman"/>
              </a:rPr>
              <a:t>example of the tracking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being able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determine the stage of </a:t>
            </a:r>
            <a:r>
              <a:rPr sz="2000" dirty="0">
                <a:latin typeface="Times New Roman"/>
                <a:cs typeface="Times New Roman"/>
              </a:rPr>
              <a:t>a  </a:t>
            </a:r>
            <a:r>
              <a:rPr sz="2000" spc="-5" dirty="0">
                <a:latin typeface="Times New Roman"/>
                <a:cs typeface="Times New Roman"/>
              </a:rPr>
              <a:t>customer order </a:t>
            </a:r>
            <a:r>
              <a:rPr sz="2000" i="1" spc="-5" dirty="0">
                <a:latin typeface="Times New Roman"/>
                <a:cs typeface="Times New Roman"/>
              </a:rPr>
              <a:t>(e.g. </a:t>
            </a:r>
            <a:r>
              <a:rPr sz="2000" spc="-5" dirty="0">
                <a:latin typeface="Times New Roman"/>
                <a:cs typeface="Times New Roman"/>
              </a:rPr>
              <a:t>order arrived, awaiting </a:t>
            </a:r>
            <a:r>
              <a:rPr sz="2000" spc="-20" dirty="0">
                <a:latin typeface="Times New Roman"/>
                <a:cs typeface="Times New Roman"/>
              </a:rPr>
              <a:t>delivery, </a:t>
            </a:r>
            <a:r>
              <a:rPr sz="2000" spc="-10" dirty="0">
                <a:latin typeface="Times New Roman"/>
                <a:cs typeface="Times New Roman"/>
              </a:rPr>
              <a:t>invoice </a:t>
            </a:r>
            <a:r>
              <a:rPr sz="2000" spc="-5" dirty="0">
                <a:latin typeface="Times New Roman"/>
                <a:cs typeface="Times New Roman"/>
              </a:rPr>
              <a:t>paid) </a:t>
            </a:r>
            <a:r>
              <a:rPr sz="2000" spc="-15" dirty="0">
                <a:latin typeface="Times New Roman"/>
                <a:cs typeface="Times New Roman"/>
              </a:rPr>
              <a:t>so 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5" dirty="0">
                <a:latin typeface="Times New Roman"/>
                <a:cs typeface="Times New Roman"/>
              </a:rPr>
              <a:t>problems in its </a:t>
            </a:r>
            <a:r>
              <a:rPr sz="2000" dirty="0">
                <a:latin typeface="Times New Roman"/>
                <a:cs typeface="Times New Roman"/>
              </a:rPr>
              <a:t>operation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be identified and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corrected.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The degree </a:t>
            </a:r>
            <a:r>
              <a:rPr sz="2000" spc="-5" dirty="0">
                <a:latin typeface="Times New Roman"/>
                <a:cs typeface="Times New Roman"/>
              </a:rPr>
              <a:t>of monitoring depends </a:t>
            </a:r>
            <a:r>
              <a:rPr sz="2000" dirty="0">
                <a:latin typeface="Times New Roman"/>
                <a:cs typeface="Times New Roman"/>
              </a:rPr>
              <a:t>on what </a:t>
            </a:r>
            <a:r>
              <a:rPr sz="2000" spc="-5" dirty="0">
                <a:latin typeface="Times New Roman"/>
                <a:cs typeface="Times New Roman"/>
              </a:rPr>
              <a:t>information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business  requires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evaluate and analyze and </a:t>
            </a:r>
            <a:r>
              <a:rPr sz="2000" dirty="0">
                <a:latin typeface="Times New Roman"/>
                <a:cs typeface="Times New Roman"/>
              </a:rPr>
              <a:t>how </a:t>
            </a:r>
            <a:r>
              <a:rPr sz="2000" spc="-10" dirty="0">
                <a:latin typeface="Times New Roman"/>
                <a:cs typeface="Times New Roman"/>
              </a:rPr>
              <a:t>that </a:t>
            </a:r>
            <a:r>
              <a:rPr sz="2000" spc="-5" dirty="0">
                <a:latin typeface="Times New Roman"/>
                <a:cs typeface="Times New Roman"/>
              </a:rPr>
              <a:t>business needs it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5" dirty="0">
                <a:latin typeface="Times New Roman"/>
                <a:cs typeface="Times New Roman"/>
              </a:rPr>
              <a:t>be  </a:t>
            </a:r>
            <a:r>
              <a:rPr sz="2000" spc="-5" dirty="0">
                <a:latin typeface="Times New Roman"/>
                <a:cs typeface="Times New Roman"/>
              </a:rPr>
              <a:t>monitored, </a:t>
            </a: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real-time, near real-time or ad-hoc. </a:t>
            </a:r>
            <a:r>
              <a:rPr sz="2000" dirty="0">
                <a:latin typeface="Times New Roman"/>
                <a:cs typeface="Times New Roman"/>
              </a:rPr>
              <a:t>Here,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business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672965"/>
            <a:ext cx="6407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4405" algn="l"/>
                <a:tab pos="2260600" algn="l"/>
                <a:tab pos="3214370" algn="l"/>
                <a:tab pos="3764915" algn="l"/>
                <a:tab pos="4777105" algn="l"/>
                <a:tab pos="5269230" algn="l"/>
              </a:tabLst>
            </a:pPr>
            <a:r>
              <a:rPr sz="2000" dirty="0">
                <a:latin typeface="Times New Roman"/>
                <a:cs typeface="Times New Roman"/>
              </a:rPr>
              <a:t>ac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ivi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y	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	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nds	and	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xpa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ds	the	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oni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7985" y="4672965"/>
            <a:ext cx="6451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ools 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uit</a:t>
            </a:r>
            <a:r>
              <a:rPr sz="2000" spc="-2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9644" y="4977765"/>
            <a:ext cx="6240780" cy="63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0"/>
              </a:lnSpc>
              <a:spcBef>
                <a:spcPts val="100"/>
              </a:spcBef>
              <a:tabLst>
                <a:tab pos="1177925" algn="l"/>
                <a:tab pos="2303145" algn="l"/>
                <a:tab pos="2780030" algn="l"/>
                <a:tab pos="3905250" algn="l"/>
                <a:tab pos="4903470" algn="l"/>
              </a:tabLst>
            </a:pPr>
            <a:r>
              <a:rPr sz="2000" spc="-5" dirty="0">
                <a:latin typeface="Times New Roman"/>
                <a:cs typeface="Times New Roman"/>
              </a:rPr>
              <a:t>generally	provided	</a:t>
            </a:r>
            <a:r>
              <a:rPr sz="2000" dirty="0">
                <a:latin typeface="Times New Roman"/>
                <a:cs typeface="Times New Roman"/>
              </a:rPr>
              <a:t>by	</a:t>
            </a:r>
            <a:r>
              <a:rPr sz="2000" spc="-5" dirty="0">
                <a:latin typeface="Times New Roman"/>
                <a:cs typeface="Times New Roman"/>
              </a:rPr>
              <a:t>Business	Process	Management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80"/>
              </a:lnSpc>
            </a:pP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b="1" dirty="0">
                <a:latin typeface="Times New Roman"/>
                <a:cs typeface="Times New Roman"/>
              </a:rPr>
              <a:t>BPMS</a:t>
            </a:r>
            <a:r>
              <a:rPr sz="200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3434" y="978541"/>
            <a:ext cx="3728062" cy="58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5985" y="767841"/>
            <a:ext cx="37306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065" algn="l"/>
              </a:tabLst>
            </a:pPr>
            <a:r>
              <a:rPr sz="4800" b="1" dirty="0">
                <a:latin typeface="Times New Roman"/>
                <a:cs typeface="Times New Roman"/>
              </a:rPr>
              <a:t>5.	</a:t>
            </a:r>
            <a:r>
              <a:rPr sz="4800" b="1" spc="-15" dirty="0">
                <a:latin typeface="Times New Roman"/>
                <a:cs typeface="Times New Roman"/>
              </a:rPr>
              <a:t>O</a:t>
            </a:r>
            <a:r>
              <a:rPr sz="4800" b="1" dirty="0">
                <a:latin typeface="Times New Roman"/>
                <a:cs typeface="Times New Roman"/>
              </a:rPr>
              <a:t>ptim</a:t>
            </a:r>
            <a:r>
              <a:rPr sz="4800" b="1" spc="-15" dirty="0">
                <a:latin typeface="Times New Roman"/>
                <a:cs typeface="Times New Roman"/>
              </a:rPr>
              <a:t>i</a:t>
            </a:r>
            <a:r>
              <a:rPr sz="4800" b="1" dirty="0">
                <a:latin typeface="Times New Roman"/>
                <a:cs typeface="Times New Roman"/>
              </a:rPr>
              <a:t>zing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1085" y="6443954"/>
            <a:ext cx="280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16</a:t>
            </a:fld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822196"/>
            <a:ext cx="75412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3610" algn="l"/>
                <a:tab pos="1316990" algn="l"/>
                <a:tab pos="2637155" algn="l"/>
                <a:tab pos="3687445" algn="l"/>
                <a:tab pos="5360670" algn="l"/>
                <a:tab pos="6935470" algn="l"/>
              </a:tabLst>
            </a:pPr>
            <a:r>
              <a:rPr sz="2400" spc="-5" dirty="0">
                <a:latin typeface="Times New Roman"/>
                <a:cs typeface="Times New Roman"/>
              </a:rPr>
              <a:t>Refers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o	retrieving	process</a:t>
            </a:r>
            <a:r>
              <a:rPr sz="2400" dirty="0">
                <a:latin typeface="Times New Roman"/>
                <a:cs typeface="Times New Roman"/>
              </a:rPr>
              <a:t>	perfo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ce	i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	from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2553715"/>
            <a:ext cx="6831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8850" algn="l"/>
                <a:tab pos="2387600" algn="l"/>
                <a:tab pos="4043679" algn="l"/>
                <a:tab pos="4635500" algn="l"/>
                <a:tab pos="6463030" algn="l"/>
              </a:tabLst>
            </a:pPr>
            <a:r>
              <a:rPr sz="2400" dirty="0">
                <a:latin typeface="Times New Roman"/>
                <a:cs typeface="Times New Roman"/>
              </a:rPr>
              <a:t>actual	pr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s,</a:t>
            </a:r>
            <a:r>
              <a:rPr sz="2400" dirty="0">
                <a:latin typeface="Times New Roman"/>
                <a:cs typeface="Times New Roman"/>
              </a:rPr>
              <a:t>	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nizing	t</a:t>
            </a: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	oppor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for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2187955"/>
            <a:ext cx="75399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  <a:tabLst>
                <a:tab pos="1824355" algn="l"/>
                <a:tab pos="3068320" algn="l"/>
                <a:tab pos="4875530" algn="l"/>
                <a:tab pos="5720080" algn="l"/>
                <a:tab pos="7256780" algn="l"/>
              </a:tabLst>
            </a:pP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ring	ph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se</a:t>
            </a:r>
            <a:r>
              <a:rPr sz="2400" dirty="0">
                <a:latin typeface="Times New Roman"/>
                <a:cs typeface="Times New Roman"/>
              </a:rPr>
              <a:t>,	i</a:t>
            </a:r>
            <a:r>
              <a:rPr sz="2400" spc="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entif</a:t>
            </a:r>
            <a:r>
              <a:rPr sz="2400" spc="-1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ing	t</a:t>
            </a: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	po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ent</a:t>
            </a:r>
            <a:r>
              <a:rPr sz="2400" spc="-10" dirty="0">
                <a:latin typeface="Times New Roman"/>
                <a:cs typeface="Times New Roman"/>
              </a:rPr>
              <a:t>ia</a:t>
            </a:r>
            <a:r>
              <a:rPr sz="2400" dirty="0">
                <a:latin typeface="Times New Roman"/>
                <a:cs typeface="Times New Roman"/>
              </a:rPr>
              <a:t>l	or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co</a:t>
            </a:r>
            <a:r>
              <a:rPr sz="2400" spc="-2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2919425"/>
            <a:ext cx="7540625" cy="301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cuttings </a:t>
            </a:r>
            <a:r>
              <a:rPr sz="2400" dirty="0">
                <a:latin typeface="Times New Roman"/>
                <a:cs typeface="Times New Roman"/>
              </a:rPr>
              <a:t>or further </a:t>
            </a:r>
            <a:r>
              <a:rPr sz="2400" spc="-5" dirty="0">
                <a:latin typeface="Times New Roman"/>
                <a:cs typeface="Times New Roman"/>
              </a:rPr>
              <a:t>improvements </a:t>
            </a:r>
            <a:r>
              <a:rPr sz="2400" dirty="0">
                <a:latin typeface="Times New Roman"/>
                <a:cs typeface="Times New Roman"/>
              </a:rPr>
              <a:t>and then, </a:t>
            </a:r>
            <a:r>
              <a:rPr sz="2400" spc="-5" dirty="0">
                <a:latin typeface="Times New Roman"/>
                <a:cs typeface="Times New Roman"/>
              </a:rPr>
              <a:t>applying </a:t>
            </a:r>
            <a:r>
              <a:rPr sz="2400" dirty="0">
                <a:latin typeface="Times New Roman"/>
                <a:cs typeface="Times New Roman"/>
              </a:rPr>
              <a:t>those  </a:t>
            </a:r>
            <a:r>
              <a:rPr sz="2400" spc="-5" dirty="0">
                <a:latin typeface="Times New Roman"/>
                <a:cs typeface="Times New Roman"/>
              </a:rPr>
              <a:t>enhancements </a:t>
            </a: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-5" dirty="0">
                <a:latin typeface="Times New Roman"/>
                <a:cs typeface="Times New Roman"/>
              </a:rPr>
              <a:t>design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process.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more specific  terms, </a:t>
            </a:r>
            <a:r>
              <a:rPr sz="2400" dirty="0">
                <a:latin typeface="Times New Roman"/>
                <a:cs typeface="Times New Roman"/>
              </a:rPr>
              <a:t>optimizing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include the following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activities: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652780" marR="513715" indent="-640715">
              <a:lnSpc>
                <a:spcPct val="100000"/>
              </a:lnSpc>
              <a:buFont typeface="Wingdings"/>
              <a:buChar char=""/>
              <a:tabLst>
                <a:tab pos="652780" algn="l"/>
                <a:tab pos="653415" algn="l"/>
              </a:tabLst>
            </a:pPr>
            <a:r>
              <a:rPr sz="2000" dirty="0">
                <a:latin typeface="Times New Roman"/>
                <a:cs typeface="Times New Roman"/>
              </a:rPr>
              <a:t>Improve processes and performance by reducing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inefficiencies  </a:t>
            </a:r>
            <a:r>
              <a:rPr sz="2000" dirty="0">
                <a:latin typeface="Times New Roman"/>
                <a:cs typeface="Times New Roman"/>
              </a:rPr>
              <a:t>identified during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monitoring.</a:t>
            </a:r>
          </a:p>
          <a:p>
            <a:pPr marL="652780" indent="-64071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652780" algn="l"/>
                <a:tab pos="653415" algn="l"/>
              </a:tabLst>
            </a:pPr>
            <a:r>
              <a:rPr sz="2000" spc="-5" dirty="0">
                <a:latin typeface="Times New Roman"/>
                <a:cs typeface="Times New Roman"/>
              </a:rPr>
              <a:t>Simulate </a:t>
            </a:r>
            <a:r>
              <a:rPr sz="2000" dirty="0">
                <a:latin typeface="Times New Roman"/>
                <a:cs typeface="Times New Roman"/>
              </a:rPr>
              <a:t>these changes using “what-if”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simulation.</a:t>
            </a:r>
            <a:endParaRPr sz="2000" dirty="0">
              <a:latin typeface="Times New Roman"/>
              <a:cs typeface="Times New Roman"/>
            </a:endParaRPr>
          </a:p>
          <a:p>
            <a:pPr marL="652780" indent="-640715">
              <a:lnSpc>
                <a:spcPct val="100000"/>
              </a:lnSpc>
              <a:buFont typeface="Wingdings"/>
              <a:buChar char=""/>
              <a:tabLst>
                <a:tab pos="652780" algn="l"/>
                <a:tab pos="653415" algn="l"/>
              </a:tabLst>
            </a:pPr>
            <a:r>
              <a:rPr sz="2000" spc="-5" dirty="0">
                <a:latin typeface="Times New Roman"/>
                <a:cs typeface="Times New Roman"/>
              </a:rPr>
              <a:t>Determine </a:t>
            </a:r>
            <a:r>
              <a:rPr sz="2000" dirty="0">
                <a:latin typeface="Times New Roman"/>
                <a:cs typeface="Times New Roman"/>
              </a:rPr>
              <a:t>which changes will deliver the </a:t>
            </a:r>
            <a:r>
              <a:rPr sz="2000" spc="-5" dirty="0">
                <a:latin typeface="Times New Roman"/>
                <a:cs typeface="Times New Roman"/>
              </a:rPr>
              <a:t>maximum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improvement.</a:t>
            </a:r>
            <a:endParaRPr sz="2000" dirty="0">
              <a:latin typeface="Times New Roman"/>
              <a:cs typeface="Times New Roman"/>
            </a:endParaRPr>
          </a:p>
          <a:p>
            <a:pPr marL="652780" indent="-640715">
              <a:lnSpc>
                <a:spcPct val="100000"/>
              </a:lnSpc>
              <a:buFont typeface="Wingdings"/>
              <a:buChar char=""/>
              <a:tabLst>
                <a:tab pos="652780" algn="l"/>
                <a:tab pos="653415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6225" y="0"/>
              <a:ext cx="8867775" cy="67913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95258" y="6451193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rlito"/>
                <a:cs typeface="Carlito"/>
              </a:rPr>
              <a:t>17</a:t>
            </a:r>
            <a:endParaRPr sz="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129" y="567127"/>
            <a:ext cx="5505097" cy="287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6236" y="447497"/>
            <a:ext cx="5506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Times New Roman"/>
                <a:cs typeface="Times New Roman"/>
              </a:rPr>
              <a:t>Workflow </a:t>
            </a:r>
            <a:r>
              <a:rPr sz="2800" b="1" dirty="0">
                <a:latin typeface="Times New Roman"/>
                <a:cs typeface="Times New Roman"/>
              </a:rPr>
              <a:t>for </a:t>
            </a:r>
            <a:r>
              <a:rPr sz="2800" b="1" spc="-10" dirty="0">
                <a:latin typeface="Times New Roman"/>
                <a:cs typeface="Times New Roman"/>
              </a:rPr>
              <a:t>Purchase </a:t>
            </a:r>
            <a:r>
              <a:rPr sz="2800" b="1" spc="-5" dirty="0">
                <a:latin typeface="Times New Roman"/>
                <a:cs typeface="Times New Roman"/>
              </a:rPr>
              <a:t>of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Materials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6485" y="639328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888888"/>
                </a:solidFill>
                <a:latin typeface="Carlito"/>
                <a:cs typeface="Carlito"/>
              </a:rPr>
              <a:t>18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603" y="1143000"/>
            <a:ext cx="76962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371600"/>
            <a:ext cx="6107352" cy="5248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52391" y="373379"/>
            <a:ext cx="5662930" cy="660400"/>
            <a:chOff x="1852391" y="373379"/>
            <a:chExt cx="5662930" cy="660400"/>
          </a:xfrm>
        </p:grpSpPr>
        <p:sp>
          <p:nvSpPr>
            <p:cNvPr id="4" name="object 4"/>
            <p:cNvSpPr/>
            <p:nvPr/>
          </p:nvSpPr>
          <p:spPr>
            <a:xfrm>
              <a:off x="1852391" y="622034"/>
              <a:ext cx="1768815" cy="315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3572" y="373379"/>
              <a:ext cx="1153668" cy="6598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47744" y="373379"/>
              <a:ext cx="3467100" cy="6598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6166" y="476453"/>
            <a:ext cx="53066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latin typeface="Times New Roman"/>
                <a:cs typeface="Times New Roman"/>
              </a:rPr>
              <a:t>Workflow </a:t>
            </a:r>
            <a:r>
              <a:rPr sz="3200" b="1" dirty="0">
                <a:latin typeface="Times New Roman"/>
                <a:cs typeface="Times New Roman"/>
              </a:rPr>
              <a:t>for </a:t>
            </a:r>
            <a:r>
              <a:rPr sz="3200" b="1" spc="-5" dirty="0">
                <a:latin typeface="Times New Roman"/>
                <a:cs typeface="Times New Roman"/>
              </a:rPr>
              <a:t>Project</a:t>
            </a:r>
            <a:r>
              <a:rPr sz="3200" b="1" spc="-1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Delivery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3170" y="6451193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Carlito"/>
                <a:cs typeface="Carlito"/>
              </a:rPr>
              <a:t>2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9175" y="552450"/>
            <a:ext cx="3800475" cy="574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725601"/>
            <a:ext cx="403860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4925" y="2447671"/>
            <a:ext cx="3258185" cy="188848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-635" algn="ctr">
              <a:lnSpc>
                <a:spcPct val="111100"/>
              </a:lnSpc>
              <a:spcBef>
                <a:spcPts val="365"/>
              </a:spcBef>
            </a:pPr>
            <a:r>
              <a:rPr sz="3600" spc="-5" dirty="0">
                <a:solidFill>
                  <a:srgbClr val="FF0000"/>
                </a:solidFill>
                <a:latin typeface="Arial Black"/>
                <a:cs typeface="Arial Black"/>
              </a:rPr>
              <a:t>Business  </a:t>
            </a:r>
            <a:r>
              <a:rPr sz="3600" spc="5" dirty="0">
                <a:solidFill>
                  <a:srgbClr val="FF0000"/>
                </a:solidFill>
                <a:latin typeface="Arial Black"/>
                <a:cs typeface="Arial Black"/>
              </a:rPr>
              <a:t>Process  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Man</a:t>
            </a:r>
            <a:r>
              <a:rPr sz="3600" spc="40" dirty="0">
                <a:solidFill>
                  <a:srgbClr val="FF0000"/>
                </a:solidFill>
                <a:latin typeface="Arial Black"/>
                <a:cs typeface="Arial Black"/>
              </a:rPr>
              <a:t>a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geme</a:t>
            </a:r>
            <a:r>
              <a:rPr sz="3600" spc="-15" dirty="0">
                <a:solidFill>
                  <a:srgbClr val="FF0000"/>
                </a:solidFill>
                <a:latin typeface="Arial Black"/>
                <a:cs typeface="Arial Black"/>
              </a:rPr>
              <a:t>n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t</a:t>
            </a:r>
            <a:endParaRPr sz="36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0891" y="2444495"/>
            <a:ext cx="3784600" cy="1908175"/>
            <a:chOff x="1040891" y="2444495"/>
            <a:chExt cx="3784600" cy="1908175"/>
          </a:xfrm>
        </p:grpSpPr>
        <p:sp>
          <p:nvSpPr>
            <p:cNvPr id="7" name="object 7"/>
            <p:cNvSpPr/>
            <p:nvPr/>
          </p:nvSpPr>
          <p:spPr>
            <a:xfrm>
              <a:off x="1527047" y="2444495"/>
              <a:ext cx="2962655" cy="688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0491" y="3087623"/>
              <a:ext cx="2564892" cy="7162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0891" y="3663695"/>
              <a:ext cx="3784091" cy="6888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977" y="2354707"/>
            <a:ext cx="2818130" cy="20561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530"/>
              </a:spcBef>
            </a:pPr>
            <a:r>
              <a:rPr sz="3600" b="1" dirty="0">
                <a:latin typeface="Loma"/>
                <a:cs typeface="Loma"/>
              </a:rPr>
              <a:t>Purchasing</a:t>
            </a:r>
            <a:r>
              <a:rPr sz="3600" b="1" spc="-355" dirty="0">
                <a:latin typeface="Loma"/>
                <a:cs typeface="Loma"/>
              </a:rPr>
              <a:t> </a:t>
            </a:r>
            <a:r>
              <a:rPr sz="3600" b="1" spc="5" dirty="0">
                <a:latin typeface="Loma"/>
                <a:cs typeface="Loma"/>
              </a:rPr>
              <a:t>of  </a:t>
            </a:r>
            <a:r>
              <a:rPr sz="3600" b="1" dirty="0">
                <a:latin typeface="Loma"/>
                <a:cs typeface="Loma"/>
              </a:rPr>
              <a:t>Materials </a:t>
            </a:r>
            <a:r>
              <a:rPr sz="3600" b="1" spc="-204" dirty="0">
                <a:latin typeface="Arial"/>
                <a:cs typeface="Arial"/>
              </a:rPr>
              <a:t>–  </a:t>
            </a:r>
            <a:r>
              <a:rPr sz="3600" b="1" dirty="0">
                <a:latin typeface="Loma"/>
                <a:cs typeface="Loma"/>
              </a:rPr>
              <a:t>Workflow  </a:t>
            </a:r>
            <a:r>
              <a:rPr sz="3600" b="1" spc="-5" dirty="0">
                <a:latin typeface="Loma"/>
                <a:cs typeface="Loma"/>
              </a:rPr>
              <a:t>Diagram</a:t>
            </a:r>
            <a:endParaRPr sz="3600">
              <a:latin typeface="Loma"/>
              <a:cs typeface="L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000" y="0"/>
            <a:ext cx="4953000" cy="6721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979" y="1393699"/>
            <a:ext cx="8882380" cy="3953510"/>
            <a:chOff x="220979" y="1393699"/>
            <a:chExt cx="8882380" cy="3953510"/>
          </a:xfrm>
        </p:grpSpPr>
        <p:sp>
          <p:nvSpPr>
            <p:cNvPr id="3" name="object 3"/>
            <p:cNvSpPr/>
            <p:nvPr/>
          </p:nvSpPr>
          <p:spPr>
            <a:xfrm>
              <a:off x="250697" y="1393699"/>
              <a:ext cx="8572500" cy="3953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2750" y="1555750"/>
              <a:ext cx="8248396" cy="36283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979" y="1716023"/>
              <a:ext cx="8881872" cy="17480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9851" y="2935224"/>
              <a:ext cx="2598420" cy="17480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6568" y="2935224"/>
              <a:ext cx="1872995" cy="17480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7859" y="2935224"/>
              <a:ext cx="6803136" cy="17480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6965" y="2412872"/>
              <a:ext cx="7152906" cy="7548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7831" y="3631057"/>
              <a:ext cx="6901230" cy="87452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5432" y="834924"/>
            <a:ext cx="5858855" cy="73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6267" y="578611"/>
            <a:ext cx="58712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Times New Roman"/>
                <a:cs typeface="Times New Roman"/>
              </a:rPr>
              <a:t>Brief</a:t>
            </a:r>
            <a:r>
              <a:rPr sz="6000" b="1" spc="-90" dirty="0">
                <a:latin typeface="Times New Roman"/>
                <a:cs typeface="Times New Roman"/>
              </a:rPr>
              <a:t> </a:t>
            </a:r>
            <a:r>
              <a:rPr sz="6000" b="1" spc="-15" dirty="0">
                <a:latin typeface="Times New Roman"/>
                <a:cs typeface="Times New Roman"/>
              </a:rPr>
              <a:t>Background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71550" y="1624330"/>
            <a:ext cx="7623175" cy="4769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 marR="15875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Hammer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b="1" dirty="0">
                <a:latin typeface="Times New Roman"/>
                <a:cs typeface="Times New Roman"/>
              </a:rPr>
              <a:t>Champy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b="1" dirty="0">
                <a:latin typeface="Times New Roman"/>
                <a:cs typeface="Times New Roman"/>
              </a:rPr>
              <a:t>1990s</a:t>
            </a:r>
            <a:r>
              <a:rPr sz="2000" dirty="0">
                <a:latin typeface="Times New Roman"/>
                <a:cs typeface="Times New Roman"/>
              </a:rPr>
              <a:t>) felt that the design of workflow in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most  </a:t>
            </a:r>
            <a:r>
              <a:rPr sz="2000" spc="-10" dirty="0">
                <a:latin typeface="Times New Roman"/>
                <a:cs typeface="Times New Roman"/>
              </a:rPr>
              <a:t>large </a:t>
            </a:r>
            <a:r>
              <a:rPr sz="2000" spc="-5" dirty="0">
                <a:latin typeface="Times New Roman"/>
                <a:cs typeface="Times New Roman"/>
              </a:rPr>
              <a:t>companies </a:t>
            </a:r>
            <a:r>
              <a:rPr sz="2000" dirty="0">
                <a:latin typeface="Times New Roman"/>
                <a:cs typeface="Times New Roman"/>
              </a:rPr>
              <a:t>was based on facts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about</a:t>
            </a:r>
          </a:p>
          <a:p>
            <a:pPr marR="17780" algn="ctr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technology, </a:t>
            </a:r>
            <a:r>
              <a:rPr sz="2000" dirty="0">
                <a:latin typeface="Times New Roman"/>
                <a:cs typeface="Times New Roman"/>
              </a:rPr>
              <a:t>people, practices, and </a:t>
            </a:r>
            <a:r>
              <a:rPr sz="2000" spc="-5" dirty="0">
                <a:latin typeface="Times New Roman"/>
                <a:cs typeface="Times New Roman"/>
              </a:rPr>
              <a:t>organizational </a:t>
            </a:r>
            <a:r>
              <a:rPr sz="2000" dirty="0">
                <a:latin typeface="Times New Roman"/>
                <a:cs typeface="Times New Roman"/>
              </a:rPr>
              <a:t>goals that were no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longer</a:t>
            </a:r>
          </a:p>
          <a:p>
            <a:pPr marR="14604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applicable.</a:t>
            </a:r>
          </a:p>
          <a:p>
            <a:pPr marL="76200" marR="94615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They suggested seven principles of re-engineering to </a:t>
            </a:r>
            <a:r>
              <a:rPr sz="2000" spc="-5" dirty="0">
                <a:latin typeface="Times New Roman"/>
                <a:cs typeface="Times New Roman"/>
              </a:rPr>
              <a:t>streamline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work  process and, </a:t>
            </a:r>
            <a:r>
              <a:rPr sz="2000" spc="-20" dirty="0">
                <a:latin typeface="Times New Roman"/>
                <a:cs typeface="Times New Roman"/>
              </a:rPr>
              <a:t>thereby, </a:t>
            </a:r>
            <a:r>
              <a:rPr sz="2000" dirty="0">
                <a:latin typeface="Times New Roman"/>
                <a:cs typeface="Times New Roman"/>
              </a:rPr>
              <a:t>achieve significant </a:t>
            </a:r>
            <a:r>
              <a:rPr sz="2000" spc="-5" dirty="0">
                <a:latin typeface="Times New Roman"/>
                <a:cs typeface="Times New Roman"/>
              </a:rPr>
              <a:t>levels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improvement </a:t>
            </a:r>
            <a:r>
              <a:rPr sz="2000" dirty="0">
                <a:latin typeface="Times New Roman"/>
                <a:cs typeface="Times New Roman"/>
              </a:rPr>
              <a:t>in  </a:t>
            </a:r>
            <a:r>
              <a:rPr sz="2000" spc="-20" dirty="0">
                <a:latin typeface="Times New Roman"/>
                <a:cs typeface="Times New Roman"/>
              </a:rPr>
              <a:t>quality, </a:t>
            </a:r>
            <a:r>
              <a:rPr sz="2000" spc="-10" dirty="0">
                <a:latin typeface="Times New Roman"/>
                <a:cs typeface="Times New Roman"/>
              </a:rPr>
              <a:t>time </a:t>
            </a:r>
            <a:r>
              <a:rPr sz="2000" spc="-5" dirty="0">
                <a:latin typeface="Times New Roman"/>
                <a:cs typeface="Times New Roman"/>
              </a:rPr>
              <a:t>management,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cost:</a:t>
            </a:r>
          </a:p>
          <a:p>
            <a:pPr marL="862965" indent="-343535">
              <a:lnSpc>
                <a:spcPts val="1995"/>
              </a:lnSpc>
              <a:buClr>
                <a:srgbClr val="FF0000"/>
              </a:buClr>
              <a:buSzPct val="108823"/>
              <a:buAutoNum type="arabicPeriod"/>
              <a:tabLst>
                <a:tab pos="862965" algn="l"/>
                <a:tab pos="863600" algn="l"/>
              </a:tabLst>
            </a:pP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Organize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around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outcomes,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not</a:t>
            </a:r>
            <a:r>
              <a:rPr sz="1700" spc="-6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tasks.</a:t>
            </a:r>
            <a:endParaRPr sz="1700" dirty="0">
              <a:latin typeface="Times New Roman"/>
              <a:cs typeface="Times New Roman"/>
            </a:endParaRPr>
          </a:p>
          <a:p>
            <a:pPr marL="862965" marR="337820" indent="-342900">
              <a:lnSpc>
                <a:spcPts val="2039"/>
              </a:lnSpc>
              <a:spcBef>
                <a:spcPts val="130"/>
              </a:spcBef>
              <a:buClr>
                <a:srgbClr val="FF0000"/>
              </a:buClr>
              <a:buSzPct val="108823"/>
              <a:buAutoNum type="arabicPeriod"/>
              <a:tabLst>
                <a:tab pos="862965" algn="l"/>
                <a:tab pos="863600" algn="l"/>
              </a:tabLst>
            </a:pP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Identify all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the processes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an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organization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prioritize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them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order of 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redesign</a:t>
            </a:r>
            <a:r>
              <a:rPr sz="1700" spc="-20" dirty="0">
                <a:solidFill>
                  <a:srgbClr val="000099"/>
                </a:solidFill>
                <a:latin typeface="Times New Roman"/>
                <a:cs typeface="Times New Roman"/>
              </a:rPr>
              <a:t> urgency.</a:t>
            </a:r>
            <a:endParaRPr sz="1700" dirty="0">
              <a:latin typeface="Times New Roman"/>
              <a:cs typeface="Times New Roman"/>
            </a:endParaRPr>
          </a:p>
          <a:p>
            <a:pPr marL="862965" marR="334010" indent="-342900">
              <a:lnSpc>
                <a:spcPts val="2039"/>
              </a:lnSpc>
              <a:buClr>
                <a:srgbClr val="FF0000"/>
              </a:buClr>
              <a:buSzPct val="108823"/>
              <a:buAutoNum type="arabicPeriod"/>
              <a:tabLst>
                <a:tab pos="862965" algn="l"/>
                <a:tab pos="863600" algn="l"/>
              </a:tabLst>
            </a:pP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Integrate information processing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work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into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the real work that produces the 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information.</a:t>
            </a:r>
            <a:endParaRPr sz="1700" dirty="0">
              <a:latin typeface="Times New Roman"/>
              <a:cs typeface="Times New Roman"/>
            </a:endParaRPr>
          </a:p>
          <a:p>
            <a:pPr marL="862965" indent="-343535">
              <a:lnSpc>
                <a:spcPts val="1914"/>
              </a:lnSpc>
              <a:buClr>
                <a:srgbClr val="FF0000"/>
              </a:buClr>
              <a:buSzPct val="108823"/>
              <a:buAutoNum type="arabicPeriod"/>
              <a:tabLst>
                <a:tab pos="862965" algn="l"/>
                <a:tab pos="863600" algn="l"/>
              </a:tabLst>
            </a:pPr>
            <a:r>
              <a:rPr sz="1700" spc="-15" dirty="0">
                <a:solidFill>
                  <a:srgbClr val="000099"/>
                </a:solidFill>
                <a:latin typeface="Times New Roman"/>
                <a:cs typeface="Times New Roman"/>
              </a:rPr>
              <a:t>Treat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geographically dispersed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resources as though they were</a:t>
            </a:r>
            <a:r>
              <a:rPr sz="1700" spc="-6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centralized.</a:t>
            </a:r>
            <a:endParaRPr sz="1700" dirty="0">
              <a:latin typeface="Times New Roman"/>
              <a:cs typeface="Times New Roman"/>
            </a:endParaRPr>
          </a:p>
          <a:p>
            <a:pPr marL="862965" indent="-343535">
              <a:lnSpc>
                <a:spcPts val="2039"/>
              </a:lnSpc>
              <a:buClr>
                <a:srgbClr val="FF0000"/>
              </a:buClr>
              <a:buSzPct val="108823"/>
              <a:buAutoNum type="arabicPeriod"/>
              <a:tabLst>
                <a:tab pos="862965" algn="l"/>
                <a:tab pos="863600" algn="l"/>
              </a:tabLst>
            </a:pP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Link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parallel activities in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the workflow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instead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of just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integrating their</a:t>
            </a:r>
            <a:r>
              <a:rPr sz="1700" spc="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results.</a:t>
            </a:r>
            <a:endParaRPr sz="1700" dirty="0">
              <a:latin typeface="Times New Roman"/>
              <a:cs typeface="Times New Roman"/>
            </a:endParaRPr>
          </a:p>
          <a:p>
            <a:pPr marL="862965" marR="43180" indent="-342900">
              <a:lnSpc>
                <a:spcPts val="2039"/>
              </a:lnSpc>
              <a:spcBef>
                <a:spcPts val="125"/>
              </a:spcBef>
              <a:buClr>
                <a:srgbClr val="FF0000"/>
              </a:buClr>
              <a:buSzPct val="108823"/>
              <a:buAutoNum type="arabicPeriod"/>
              <a:tabLst>
                <a:tab pos="862965" algn="l"/>
                <a:tab pos="863600" algn="l"/>
              </a:tabLst>
            </a:pP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Put the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decision point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where the work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is performed,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build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control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into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the  process.</a:t>
            </a:r>
            <a:endParaRPr sz="1700" dirty="0">
              <a:latin typeface="Times New Roman"/>
              <a:cs typeface="Times New Roman"/>
            </a:endParaRPr>
          </a:p>
          <a:p>
            <a:pPr marL="862965" indent="-343535">
              <a:lnSpc>
                <a:spcPts val="2100"/>
              </a:lnSpc>
              <a:buClr>
                <a:srgbClr val="FF0000"/>
              </a:buClr>
              <a:buSzPct val="108823"/>
              <a:buAutoNum type="arabicPeriod"/>
              <a:tabLst>
                <a:tab pos="862965" algn="l"/>
                <a:tab pos="863600" algn="l"/>
              </a:tabLst>
            </a:pP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Capture </a:t>
            </a:r>
            <a:r>
              <a:rPr sz="1700" spc="-5" dirty="0">
                <a:solidFill>
                  <a:srgbClr val="000099"/>
                </a:solidFill>
                <a:latin typeface="Times New Roman"/>
                <a:cs typeface="Times New Roman"/>
              </a:rPr>
              <a:t>information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once and at the</a:t>
            </a:r>
            <a:r>
              <a:rPr sz="1700" spc="-7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99"/>
                </a:solidFill>
                <a:latin typeface="Times New Roman"/>
                <a:cs typeface="Times New Roman"/>
              </a:rPr>
              <a:t>source</a:t>
            </a:r>
            <a:r>
              <a:rPr sz="1800" dirty="0">
                <a:solidFill>
                  <a:srgbClr val="000099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0962" y="891719"/>
            <a:ext cx="4317326" cy="725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1382" y="625297"/>
            <a:ext cx="43033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Times New Roman"/>
                <a:cs typeface="Times New Roman"/>
              </a:rPr>
              <a:t>Methodology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735327"/>
            <a:ext cx="785749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21212"/>
                </a:solidFill>
                <a:latin typeface="Times New Roman"/>
                <a:cs typeface="Times New Roman"/>
              </a:rPr>
              <a:t>BPR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involves the redesign of business processes to achieve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improvements</a:t>
            </a:r>
            <a:r>
              <a:rPr sz="2000" spc="-19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in  </a:t>
            </a:r>
            <a:r>
              <a:rPr sz="2000" spc="-15" dirty="0">
                <a:solidFill>
                  <a:srgbClr val="121212"/>
                </a:solidFill>
                <a:latin typeface="Times New Roman"/>
                <a:cs typeface="Times New Roman"/>
              </a:rPr>
              <a:t>productivity,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cycle </a:t>
            </a:r>
            <a:r>
              <a:rPr sz="2000" spc="-10" dirty="0">
                <a:solidFill>
                  <a:srgbClr val="121212"/>
                </a:solidFill>
                <a:latin typeface="Times New Roman"/>
                <a:cs typeface="Times New Roman"/>
              </a:rPr>
              <a:t>time,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quality and</a:t>
            </a:r>
            <a:r>
              <a:rPr sz="2000" spc="-5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cost.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77520">
              <a:lnSpc>
                <a:spcPct val="100000"/>
              </a:lnSpc>
            </a:pPr>
            <a:r>
              <a:rPr sz="2000" b="1" dirty="0">
                <a:solidFill>
                  <a:srgbClr val="121212"/>
                </a:solidFill>
                <a:latin typeface="Times New Roman"/>
                <a:cs typeface="Times New Roman"/>
              </a:rPr>
              <a:t>BPR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review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starts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with the description of existing business processes to  deliver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more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value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the</a:t>
            </a:r>
            <a:r>
              <a:rPr sz="2000" spc="-7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customers.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5176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121212"/>
                </a:solidFill>
                <a:latin typeface="Times New Roman"/>
                <a:cs typeface="Times New Roman"/>
              </a:rPr>
              <a:t>BPR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typically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adopts a new value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system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that places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emphasis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on</a:t>
            </a:r>
            <a:r>
              <a:rPr sz="2000" spc="-7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customer 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needs. They remove unnecessary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organizational layers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eliminate 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unproductive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activities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in two key</a:t>
            </a:r>
            <a:r>
              <a:rPr sz="2000" spc="-114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areas.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First, </a:t>
            </a:r>
            <a:r>
              <a:rPr sz="2000" b="1" dirty="0">
                <a:solidFill>
                  <a:srgbClr val="121212"/>
                </a:solidFill>
                <a:latin typeface="Times New Roman"/>
                <a:cs typeface="Times New Roman"/>
              </a:rPr>
              <a:t>BPR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redesigns functional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organizations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into cross-functional</a:t>
            </a:r>
            <a:r>
              <a:rPr sz="2000" spc="-254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teams.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98450">
              <a:lnSpc>
                <a:spcPct val="100000"/>
              </a:lnSpc>
            </a:pP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Second, </a:t>
            </a:r>
            <a:r>
              <a:rPr sz="2000" b="1" dirty="0">
                <a:solidFill>
                  <a:srgbClr val="121212"/>
                </a:solidFill>
                <a:latin typeface="Times New Roman"/>
                <a:cs typeface="Times New Roman"/>
              </a:rPr>
              <a:t>BPR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uses technology to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improve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data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dissemination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and</a:t>
            </a:r>
            <a:r>
              <a:rPr sz="2000" spc="-13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decision  </a:t>
            </a:r>
            <a:r>
              <a:rPr sz="2000" spc="-5" dirty="0">
                <a:solidFill>
                  <a:srgbClr val="121212"/>
                </a:solidFill>
                <a:latin typeface="Times New Roman"/>
                <a:cs typeface="Times New Roman"/>
              </a:rPr>
              <a:t>making</a:t>
            </a:r>
            <a:r>
              <a:rPr sz="2000" spc="-1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21212"/>
                </a:solidFill>
                <a:latin typeface="Times New Roman"/>
                <a:cs typeface="Times New Roman"/>
              </a:rPr>
              <a:t>process.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8899" y="445008"/>
            <a:ext cx="8025765" cy="1213485"/>
            <a:chOff x="828899" y="445008"/>
            <a:chExt cx="8025765" cy="1213485"/>
          </a:xfrm>
        </p:grpSpPr>
        <p:sp>
          <p:nvSpPr>
            <p:cNvPr id="3" name="object 3"/>
            <p:cNvSpPr/>
            <p:nvPr/>
          </p:nvSpPr>
          <p:spPr>
            <a:xfrm>
              <a:off x="828899" y="903504"/>
              <a:ext cx="3685013" cy="735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86427" y="445008"/>
              <a:ext cx="1493520" cy="12131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0704" y="445008"/>
              <a:ext cx="3983736" cy="1213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0448" y="646303"/>
            <a:ext cx="7561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8475" algn="l"/>
                <a:tab pos="6278245" algn="l"/>
              </a:tabLst>
            </a:pPr>
            <a:r>
              <a:rPr sz="6000" b="1" spc="-5" dirty="0">
                <a:latin typeface="Times New Roman"/>
                <a:cs typeface="Times New Roman"/>
              </a:rPr>
              <a:t>Case	Study</a:t>
            </a:r>
            <a:r>
              <a:rPr sz="6000" b="1" spc="5" dirty="0">
                <a:latin typeface="Times New Roman"/>
                <a:cs typeface="Times New Roman"/>
              </a:rPr>
              <a:t> -</a:t>
            </a:r>
            <a:r>
              <a:rPr sz="6000" b="1" dirty="0">
                <a:latin typeface="Times New Roman"/>
                <a:cs typeface="Times New Roman"/>
              </a:rPr>
              <a:t>-</a:t>
            </a:r>
            <a:r>
              <a:rPr sz="6000" b="1" spc="-114" dirty="0">
                <a:latin typeface="Times New Roman"/>
                <a:cs typeface="Times New Roman"/>
              </a:rPr>
              <a:t> </a:t>
            </a:r>
            <a:r>
              <a:rPr sz="6000" b="1" spc="-560" dirty="0">
                <a:latin typeface="Times New Roman"/>
                <a:cs typeface="Times New Roman"/>
              </a:rPr>
              <a:t>T</a:t>
            </a:r>
            <a:r>
              <a:rPr sz="6000" b="1" dirty="0">
                <a:latin typeface="Times New Roman"/>
                <a:cs typeface="Times New Roman"/>
              </a:rPr>
              <a:t>aco	Bell</a:t>
            </a: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07542" y="1701545"/>
            <a:ext cx="773112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3338195" algn="l"/>
              </a:tabLst>
            </a:pPr>
            <a:r>
              <a:rPr sz="2000" b="1" spc="-45" dirty="0">
                <a:latin typeface="Times New Roman"/>
                <a:cs typeface="Times New Roman"/>
              </a:rPr>
              <a:t>Taco </a:t>
            </a:r>
            <a:r>
              <a:rPr sz="2000" b="1" spc="-5" dirty="0">
                <a:latin typeface="Times New Roman"/>
                <a:cs typeface="Times New Roman"/>
              </a:rPr>
              <a:t>Bell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i="1" spc="-5" dirty="0">
                <a:latin typeface="Times New Roman"/>
                <a:cs typeface="Times New Roman"/>
              </a:rPr>
              <a:t>founded </a:t>
            </a:r>
            <a:r>
              <a:rPr sz="2000" i="1" spc="-10" dirty="0">
                <a:latin typeface="Times New Roman"/>
                <a:cs typeface="Times New Roman"/>
              </a:rPr>
              <a:t>in </a:t>
            </a:r>
            <a:r>
              <a:rPr sz="2000" i="1" spc="-5" dirty="0">
                <a:latin typeface="Times New Roman"/>
                <a:cs typeface="Times New Roman"/>
              </a:rPr>
              <a:t>1962, California</a:t>
            </a:r>
            <a:r>
              <a:rPr sz="2000" spc="-5" dirty="0">
                <a:latin typeface="Times New Roman"/>
                <a:cs typeface="Times New Roman"/>
              </a:rPr>
              <a:t>) created </a:t>
            </a:r>
            <a:r>
              <a:rPr sz="2000" b="1" spc="-5" dirty="0">
                <a:latin typeface="Times New Roman"/>
                <a:cs typeface="Times New Roman"/>
              </a:rPr>
              <a:t>K-Minus </a:t>
            </a:r>
            <a:r>
              <a:rPr sz="2000" b="1" spc="-10" dirty="0">
                <a:latin typeface="Times New Roman"/>
                <a:cs typeface="Times New Roman"/>
              </a:rPr>
              <a:t>Program  </a:t>
            </a:r>
            <a:r>
              <a:rPr sz="2000" spc="-5" dirty="0">
                <a:latin typeface="Times New Roman"/>
                <a:cs typeface="Times New Roman"/>
              </a:rPr>
              <a:t>(Kitchen-less Restaurant) based on the fact that they are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i="1" spc="-15" dirty="0">
                <a:latin typeface="Times New Roman"/>
                <a:cs typeface="Times New Roman"/>
              </a:rPr>
              <a:t>retail </a:t>
            </a:r>
            <a:r>
              <a:rPr sz="2000" i="1" spc="-5" dirty="0">
                <a:latin typeface="Times New Roman"/>
                <a:cs typeface="Times New Roman"/>
              </a:rPr>
              <a:t>service  </a:t>
            </a:r>
            <a:r>
              <a:rPr sz="2000" i="1" dirty="0">
                <a:latin typeface="Times New Roman"/>
                <a:cs typeface="Times New Roman"/>
              </a:rPr>
              <a:t>company</a:t>
            </a:r>
            <a:r>
              <a:rPr sz="2000" dirty="0">
                <a:latin typeface="Times New Roman"/>
                <a:cs typeface="Times New Roman"/>
              </a:rPr>
              <a:t>, not a </a:t>
            </a:r>
            <a:r>
              <a:rPr sz="2000" i="1" spc="-5" dirty="0">
                <a:latin typeface="Times New Roman"/>
                <a:cs typeface="Times New Roman"/>
              </a:rPr>
              <a:t>manufacturing company</a:t>
            </a:r>
            <a:r>
              <a:rPr sz="2000" spc="-5" dirty="0">
                <a:latin typeface="Times New Roman"/>
                <a:cs typeface="Times New Roman"/>
              </a:rPr>
              <a:t>. In the </a:t>
            </a:r>
            <a:r>
              <a:rPr sz="2000" dirty="0">
                <a:latin typeface="Times New Roman"/>
                <a:cs typeface="Times New Roman"/>
              </a:rPr>
              <a:t>new process, </a:t>
            </a:r>
            <a:r>
              <a:rPr sz="2000" spc="-10" dirty="0">
                <a:latin typeface="Times New Roman"/>
                <a:cs typeface="Times New Roman"/>
              </a:rPr>
              <a:t>meat, </a:t>
            </a:r>
            <a:r>
              <a:rPr sz="2000" dirty="0">
                <a:latin typeface="Times New Roman"/>
                <a:cs typeface="Times New Roman"/>
              </a:rPr>
              <a:t>beans,  </a:t>
            </a:r>
            <a:r>
              <a:rPr sz="2000" spc="-5" dirty="0">
                <a:latin typeface="Times New Roman"/>
                <a:cs typeface="Times New Roman"/>
              </a:rPr>
              <a:t>corn shells, lettuce, </a:t>
            </a:r>
            <a:r>
              <a:rPr sz="2000" spc="-10" dirty="0">
                <a:latin typeface="Times New Roman"/>
                <a:cs typeface="Times New Roman"/>
              </a:rPr>
              <a:t>tomatoes </a:t>
            </a:r>
            <a:r>
              <a:rPr sz="2000" spc="-5" dirty="0">
                <a:latin typeface="Times New Roman"/>
                <a:cs typeface="Times New Roman"/>
              </a:rPr>
              <a:t>and cheese for </a:t>
            </a:r>
            <a:r>
              <a:rPr sz="2000" spc="-10" dirty="0">
                <a:latin typeface="Times New Roman"/>
                <a:cs typeface="Times New Roman"/>
              </a:rPr>
              <a:t>their </a:t>
            </a:r>
            <a:r>
              <a:rPr sz="2000" spc="-5" dirty="0">
                <a:latin typeface="Times New Roman"/>
                <a:cs typeface="Times New Roman"/>
              </a:rPr>
              <a:t>products are prepared  outside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the restaurants in central commissaries. </a:t>
            </a:r>
            <a:r>
              <a:rPr sz="2000" dirty="0">
                <a:latin typeface="Times New Roman"/>
                <a:cs typeface="Times New Roman"/>
              </a:rPr>
              <a:t>At </a:t>
            </a:r>
            <a:r>
              <a:rPr sz="2000" b="1" spc="-50" dirty="0">
                <a:latin typeface="Times New Roman"/>
                <a:cs typeface="Times New Roman"/>
              </a:rPr>
              <a:t>Taco </a:t>
            </a:r>
            <a:r>
              <a:rPr sz="2000" b="1" spc="-10" dirty="0">
                <a:latin typeface="Times New Roman"/>
                <a:cs typeface="Times New Roman"/>
              </a:rPr>
              <a:t>Bell  </a:t>
            </a:r>
            <a:r>
              <a:rPr sz="2000" b="1" spc="-5" dirty="0">
                <a:latin typeface="Times New Roman"/>
                <a:cs typeface="Times New Roman"/>
              </a:rPr>
              <a:t>restaurants</a:t>
            </a:r>
            <a:r>
              <a:rPr sz="2000" spc="-5" dirty="0">
                <a:latin typeface="Times New Roman"/>
                <a:cs typeface="Times New Roman"/>
              </a:rPr>
              <a:t>, the food ingredients are prepared when ordered for customer  consumption. </a:t>
            </a:r>
            <a:r>
              <a:rPr sz="2000" b="1" spc="-45" dirty="0">
                <a:latin typeface="Times New Roman"/>
                <a:cs typeface="Times New Roman"/>
              </a:rPr>
              <a:t>Taco </a:t>
            </a:r>
            <a:r>
              <a:rPr sz="2000" b="1" spc="-5" dirty="0">
                <a:latin typeface="Times New Roman"/>
                <a:cs typeface="Times New Roman"/>
              </a:rPr>
              <a:t>Bell </a:t>
            </a:r>
            <a:r>
              <a:rPr sz="2000" dirty="0">
                <a:latin typeface="Times New Roman"/>
                <a:cs typeface="Times New Roman"/>
              </a:rPr>
              <a:t>has produced </a:t>
            </a:r>
            <a:r>
              <a:rPr sz="2000" spc="-5" dirty="0">
                <a:latin typeface="Times New Roman"/>
                <a:cs typeface="Times New Roman"/>
              </a:rPr>
              <a:t>the following results: </a:t>
            </a:r>
            <a:r>
              <a:rPr sz="2000" spc="-5" dirty="0">
                <a:solidFill>
                  <a:srgbClr val="000099"/>
                </a:solidFill>
                <a:latin typeface="Times New Roman"/>
                <a:cs typeface="Times New Roman"/>
              </a:rPr>
              <a:t>greater quality  control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00AF50"/>
                </a:solidFill>
                <a:latin typeface="Times New Roman"/>
                <a:cs typeface="Times New Roman"/>
              </a:rPr>
              <a:t>better employee morale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dirty="0">
                <a:solidFill>
                  <a:srgbClr val="C55A11"/>
                </a:solidFill>
                <a:latin typeface="Times New Roman"/>
                <a:cs typeface="Times New Roman"/>
              </a:rPr>
              <a:t>fewer </a:t>
            </a:r>
            <a:r>
              <a:rPr sz="2000" spc="-5" dirty="0">
                <a:solidFill>
                  <a:srgbClr val="C55A11"/>
                </a:solidFill>
                <a:latin typeface="Times New Roman"/>
                <a:cs typeface="Times New Roman"/>
              </a:rPr>
              <a:t>employee accidents and injuries, </a:t>
            </a:r>
            <a:r>
              <a:rPr sz="2000" spc="-5" dirty="0">
                <a:solidFill>
                  <a:srgbClr val="6F2F9F"/>
                </a:solidFill>
                <a:latin typeface="Times New Roman"/>
                <a:cs typeface="Times New Roman"/>
              </a:rPr>
              <a:t>big  savings </a:t>
            </a:r>
            <a:r>
              <a:rPr sz="2000" spc="-5" dirty="0"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more </a:t>
            </a:r>
            <a:r>
              <a:rPr sz="2000" spc="-15" dirty="0">
                <a:solidFill>
                  <a:srgbClr val="006FC0"/>
                </a:solidFill>
                <a:latin typeface="Times New Roman"/>
                <a:cs typeface="Times New Roman"/>
              </a:rPr>
              <a:t>time 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to focus on the customer satisfaction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-20" dirty="0">
                <a:latin typeface="Times New Roman"/>
                <a:cs typeface="Times New Roman"/>
              </a:rPr>
              <a:t>Currently,  </a:t>
            </a:r>
            <a:r>
              <a:rPr sz="2000" dirty="0">
                <a:latin typeface="Times New Roman"/>
                <a:cs typeface="Times New Roman"/>
              </a:rPr>
              <a:t>they are </a:t>
            </a:r>
            <a:r>
              <a:rPr sz="2000" spc="-5" dirty="0">
                <a:latin typeface="Times New Roman"/>
                <a:cs typeface="Times New Roman"/>
              </a:rPr>
              <a:t>redefining </a:t>
            </a:r>
            <a:r>
              <a:rPr sz="2000" dirty="0">
                <a:latin typeface="Times New Roman"/>
                <a:cs typeface="Times New Roman"/>
              </a:rPr>
              <a:t>how </a:t>
            </a:r>
            <a:r>
              <a:rPr sz="2000" spc="-5" dirty="0">
                <a:latin typeface="Times New Roman"/>
                <a:cs typeface="Times New Roman"/>
              </a:rPr>
              <a:t>to deliver </a:t>
            </a:r>
            <a:r>
              <a:rPr sz="2000" spc="-10" dirty="0">
                <a:latin typeface="Times New Roman"/>
                <a:cs typeface="Times New Roman"/>
              </a:rPr>
              <a:t>their </a:t>
            </a:r>
            <a:r>
              <a:rPr sz="2000" spc="-5" dirty="0">
                <a:latin typeface="Times New Roman"/>
                <a:cs typeface="Times New Roman"/>
              </a:rPr>
              <a:t>food services, </a:t>
            </a:r>
            <a:r>
              <a:rPr sz="2000" dirty="0">
                <a:latin typeface="Times New Roman"/>
                <a:cs typeface="Times New Roman"/>
              </a:rPr>
              <a:t>by </a:t>
            </a:r>
            <a:r>
              <a:rPr sz="2000" spc="-5" dirty="0">
                <a:latin typeface="Times New Roman"/>
                <a:cs typeface="Times New Roman"/>
              </a:rPr>
              <a:t>taking </a:t>
            </a:r>
            <a:r>
              <a:rPr sz="2000" spc="-10" dirty="0">
                <a:latin typeface="Times New Roman"/>
                <a:cs typeface="Times New Roman"/>
              </a:rPr>
              <a:t>their </a:t>
            </a:r>
            <a:r>
              <a:rPr sz="2000" spc="-5" dirty="0">
                <a:latin typeface="Times New Roman"/>
                <a:cs typeface="Times New Roman"/>
              </a:rPr>
              <a:t>food  </a:t>
            </a:r>
            <a:r>
              <a:rPr sz="2000" dirty="0">
                <a:latin typeface="Times New Roman"/>
                <a:cs typeface="Times New Roman"/>
              </a:rPr>
              <a:t>service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public gathering places such as dining centers, schools,  universities, airports, and stadia. </a:t>
            </a:r>
            <a:r>
              <a:rPr sz="2000" b="1" spc="-50" dirty="0">
                <a:latin typeface="Times New Roman"/>
                <a:cs typeface="Times New Roman"/>
              </a:rPr>
              <a:t>Taco </a:t>
            </a:r>
            <a:r>
              <a:rPr sz="2000" b="1" spc="-5" dirty="0">
                <a:latin typeface="Times New Roman"/>
                <a:cs typeface="Times New Roman"/>
              </a:rPr>
              <a:t>Bell </a:t>
            </a:r>
            <a:r>
              <a:rPr sz="2000" spc="-5" dirty="0">
                <a:latin typeface="Times New Roman"/>
                <a:cs typeface="Times New Roman"/>
              </a:rPr>
              <a:t>has progressed </a:t>
            </a:r>
            <a:r>
              <a:rPr sz="2000" dirty="0">
                <a:latin typeface="Times New Roman"/>
                <a:cs typeface="Times New Roman"/>
              </a:rPr>
              <a:t>from a </a:t>
            </a:r>
            <a:r>
              <a:rPr sz="2000" b="1" dirty="0">
                <a:latin typeface="Times New Roman"/>
                <a:cs typeface="Times New Roman"/>
              </a:rPr>
              <a:t>$. </a:t>
            </a:r>
            <a:r>
              <a:rPr sz="2000" b="1" spc="-10" dirty="0">
                <a:latin typeface="Times New Roman"/>
                <a:cs typeface="Times New Roman"/>
              </a:rPr>
              <a:t>500  </a:t>
            </a:r>
            <a:r>
              <a:rPr sz="2000" b="1" spc="-5" dirty="0">
                <a:latin typeface="Times New Roman"/>
                <a:cs typeface="Times New Roman"/>
              </a:rPr>
              <a:t>million </a:t>
            </a:r>
            <a:r>
              <a:rPr sz="2000" spc="-5" dirty="0">
                <a:latin typeface="Times New Roman"/>
                <a:cs typeface="Times New Roman"/>
              </a:rPr>
              <a:t>regional company </a:t>
            </a: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1982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b="1" dirty="0">
                <a:latin typeface="Times New Roman"/>
                <a:cs typeface="Times New Roman"/>
              </a:rPr>
              <a:t>$. </a:t>
            </a:r>
            <a:r>
              <a:rPr sz="2000" b="1" spc="-5" dirty="0">
                <a:latin typeface="Times New Roman"/>
                <a:cs typeface="Times New Roman"/>
              </a:rPr>
              <a:t>1.9 </a:t>
            </a:r>
            <a:r>
              <a:rPr sz="2000" b="1" spc="-10" dirty="0">
                <a:latin typeface="Times New Roman"/>
                <a:cs typeface="Times New Roman"/>
              </a:rPr>
              <a:t>billion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2009 a </a:t>
            </a:r>
            <a:r>
              <a:rPr sz="2000" spc="-5" dirty="0">
                <a:latin typeface="Times New Roman"/>
                <a:cs typeface="Times New Roman"/>
              </a:rPr>
              <a:t>national  </a:t>
            </a:r>
            <a:r>
              <a:rPr sz="2000" spc="-20" dirty="0">
                <a:latin typeface="Times New Roman"/>
                <a:cs typeface="Times New Roman"/>
              </a:rPr>
              <a:t>company.	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(Hammer &amp; Champy </a:t>
            </a:r>
            <a:r>
              <a:rPr sz="20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1993,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pg.</a:t>
            </a:r>
            <a:r>
              <a:rPr sz="2000" b="1" spc="-17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FF"/>
                </a:solidFill>
                <a:latin typeface="Times New Roman"/>
                <a:cs typeface="Times New Roman"/>
              </a:rPr>
              <a:t>178-179)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5641" y="788041"/>
            <a:ext cx="3704615" cy="465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177" y="577341"/>
            <a:ext cx="37071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latin typeface="Times New Roman"/>
                <a:cs typeface="Times New Roman"/>
              </a:rPr>
              <a:t>Abbreviations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6485" y="639328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888888"/>
                </a:solidFill>
                <a:latin typeface="Carlito"/>
                <a:cs typeface="Carlito"/>
              </a:rPr>
              <a:t>25</a:t>
            </a:r>
            <a:endParaRPr sz="1600">
              <a:latin typeface="Carlito"/>
              <a:cs typeface="Carlito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55650" y="1731010"/>
          <a:ext cx="7543799" cy="3936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435"/>
                <a:gridCol w="1849119"/>
                <a:gridCol w="4881245"/>
              </a:tblGrid>
              <a:tr h="8716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#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0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68680" marR="132080" indent="-7315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bb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ion  </a:t>
                      </a:r>
                      <a:r>
                        <a:rPr sz="24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Complete 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Term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0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9263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114" dirty="0">
                          <a:latin typeface="Times New Roman"/>
                          <a:cs typeface="Times New Roman"/>
                        </a:rPr>
                        <a:t>IT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Technology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9263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65" dirty="0">
                          <a:latin typeface="Times New Roman"/>
                          <a:cs typeface="Times New Roman"/>
                        </a:rPr>
                        <a:t>BPD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Business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Design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250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spc="25" dirty="0">
                          <a:latin typeface="Times New Roman"/>
                          <a:cs typeface="Times New Roman"/>
                        </a:rPr>
                        <a:t>BPM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Business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Management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9263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spc="30" dirty="0">
                          <a:latin typeface="Times New Roman"/>
                          <a:cs typeface="Times New Roman"/>
                        </a:rPr>
                        <a:t>BPMd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Business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Model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0223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BPMS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Business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Process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sz="2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Suites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9262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KPIs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Key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Performance</a:t>
                      </a:r>
                      <a:r>
                        <a:rPr sz="2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Indicators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7975" y="100584"/>
            <a:ext cx="7523480" cy="741045"/>
            <a:chOff x="1007975" y="100584"/>
            <a:chExt cx="7523480" cy="741045"/>
          </a:xfrm>
        </p:grpSpPr>
        <p:sp>
          <p:nvSpPr>
            <p:cNvPr id="3" name="object 3"/>
            <p:cNvSpPr/>
            <p:nvPr/>
          </p:nvSpPr>
          <p:spPr>
            <a:xfrm>
              <a:off x="1007975" y="375959"/>
              <a:ext cx="5949996" cy="455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40068" y="100584"/>
              <a:ext cx="755903" cy="740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92468" y="100584"/>
              <a:ext cx="1738883" cy="740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4054" y="218947"/>
            <a:ext cx="7232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4625" algn="l"/>
              </a:tabLst>
            </a:pPr>
            <a:r>
              <a:rPr sz="3600" b="1" dirty="0">
                <a:latin typeface="Times New Roman"/>
                <a:cs typeface="Times New Roman"/>
              </a:rPr>
              <a:t>Appendix</a:t>
            </a:r>
            <a:r>
              <a:rPr sz="3600" b="1" spc="-23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A:	List </a:t>
            </a:r>
            <a:r>
              <a:rPr sz="3600" b="1" dirty="0">
                <a:latin typeface="Times New Roman"/>
                <a:cs typeface="Times New Roman"/>
              </a:rPr>
              <a:t>of BPM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soft-wares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79450" y="924305"/>
          <a:ext cx="8001000" cy="5608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075"/>
                <a:gridCol w="3514725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#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BPM</a:t>
                      </a:r>
                      <a:r>
                        <a:rPr sz="135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Software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Website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Accu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Modeler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35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5"/>
                        </a:rPr>
                        <a:t>http://www.accuprocess.com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RunMyJobs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35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6"/>
                        </a:rPr>
                        <a:t>http://www.runmyjobs.com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3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BPMS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5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7"/>
                        </a:rPr>
                        <a:t>http://www.sydle.com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350" spc="-5" dirty="0">
                          <a:latin typeface="Carlito"/>
                          <a:cs typeface="Carlito"/>
                        </a:rPr>
                        <a:t>BPM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from</a:t>
                      </a:r>
                      <a:r>
                        <a:rPr sz="135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5" dirty="0">
                          <a:latin typeface="Carlito"/>
                          <a:cs typeface="Carlito"/>
                        </a:rPr>
                        <a:t>IBM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35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8"/>
                        </a:rPr>
                        <a:t>http://www-142.ibm.com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ProcessMaker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50" u="sng" spc="-1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9"/>
                        </a:rPr>
                        <a:t>http://www.processmaker.com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50" spc="-5" dirty="0">
                          <a:latin typeface="Carlito"/>
                          <a:cs typeface="Carlito"/>
                        </a:rPr>
                        <a:t>Appian BPM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5" dirty="0">
                          <a:latin typeface="Carlito"/>
                          <a:cs typeface="Carlito"/>
                        </a:rPr>
                        <a:t>Suite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5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10"/>
                        </a:rPr>
                        <a:t>http://www.appian.com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7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webMethods</a:t>
                      </a:r>
                      <a:r>
                        <a:rPr sz="135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BPMS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5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11"/>
                        </a:rPr>
                        <a:t>http://www.softwareag.com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792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8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79755">
                        <a:lnSpc>
                          <a:spcPct val="100600"/>
                        </a:lnSpc>
                        <a:spcBef>
                          <a:spcPts val="254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Ultimus BPM &amp; 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Workflow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Solution 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Software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5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12"/>
                        </a:rPr>
                        <a:t>http://www.ultimus.com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9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50" spc="-5" dirty="0">
                          <a:latin typeface="Carlito"/>
                          <a:cs typeface="Carlito"/>
                        </a:rPr>
                        <a:t>Progress</a:t>
                      </a:r>
                      <a:r>
                        <a:rPr sz="1350" b="1" spc="-5" dirty="0">
                          <a:latin typeface="Carlito"/>
                          <a:cs typeface="Carlito"/>
                        </a:rPr>
                        <a:t>®</a:t>
                      </a:r>
                      <a:r>
                        <a:rPr sz="135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5" dirty="0">
                          <a:latin typeface="Carlito"/>
                          <a:cs typeface="Carlito"/>
                        </a:rPr>
                        <a:t>Savvion</a:t>
                      </a:r>
                      <a:r>
                        <a:rPr sz="1350" b="1" spc="-5" dirty="0">
                          <a:latin typeface="Carlito"/>
                          <a:cs typeface="Carlito"/>
                        </a:rPr>
                        <a:t>®</a:t>
                      </a:r>
                      <a:r>
                        <a:rPr sz="1350" spc="-5" dirty="0">
                          <a:latin typeface="Carlito"/>
                          <a:cs typeface="Carlito"/>
                        </a:rPr>
                        <a:t>,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5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13"/>
                        </a:rPr>
                        <a:t>http://www.progress.com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50" spc="-5" dirty="0">
                          <a:latin typeface="Carlito"/>
                          <a:cs typeface="Carlito"/>
                        </a:rPr>
                        <a:t>Sequence Kinetics</a:t>
                      </a:r>
                      <a:r>
                        <a:rPr sz="1350" spc="-7" baseline="24691" dirty="0">
                          <a:latin typeface="Carlito"/>
                          <a:cs typeface="Carlito"/>
                        </a:rPr>
                        <a:t>TM </a:t>
                      </a:r>
                      <a:r>
                        <a:rPr sz="1350" spc="-5" dirty="0">
                          <a:latin typeface="Carlito"/>
                          <a:cs typeface="Carlito"/>
                        </a:rPr>
                        <a:t>BPM</a:t>
                      </a:r>
                      <a:r>
                        <a:rPr sz="1350" spc="-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5" dirty="0">
                          <a:latin typeface="Carlito"/>
                          <a:cs typeface="Carlito"/>
                        </a:rPr>
                        <a:t>Software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5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14"/>
                        </a:rPr>
                        <a:t>http://www.pnmsoft.com/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79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spc="-4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04165">
                        <a:lnSpc>
                          <a:spcPct val="100600"/>
                        </a:lnSpc>
                        <a:spcBef>
                          <a:spcPts val="254"/>
                        </a:spcBef>
                      </a:pPr>
                      <a:r>
                        <a:rPr sz="1600" spc="-15" dirty="0">
                          <a:latin typeface="Carlito"/>
                          <a:cs typeface="Carlito"/>
                        </a:rPr>
                        <a:t>Oracle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Business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Process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Management 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Suite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7640">
                        <a:lnSpc>
                          <a:spcPct val="100600"/>
                        </a:lnSpc>
                        <a:spcBef>
                          <a:spcPts val="254"/>
                        </a:spcBef>
                      </a:pPr>
                      <a:r>
                        <a:rPr sz="1600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15"/>
                        </a:rPr>
                        <a:t>http://www.oracle.com/us/technologies/bp </a:t>
                      </a:r>
                      <a:r>
                        <a:rPr sz="1600" spc="-10" dirty="0">
                          <a:solidFill>
                            <a:srgbClr val="0462C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u="heavy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15"/>
                        </a:rPr>
                        <a:t>m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Skelta </a:t>
                      </a:r>
                      <a:r>
                        <a:rPr sz="1350" spc="-5" dirty="0">
                          <a:latin typeface="Carlito"/>
                          <a:cs typeface="Carlito"/>
                        </a:rPr>
                        <a:t>BPM 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&amp;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Workflow</a:t>
                      </a:r>
                      <a:r>
                        <a:rPr sz="135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5" dirty="0">
                          <a:latin typeface="Carlito"/>
                          <a:cs typeface="Carlito"/>
                        </a:rPr>
                        <a:t>Software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16"/>
                        </a:rPr>
                        <a:t>http://www.skelta.com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SharePoint</a:t>
                      </a:r>
                      <a:r>
                        <a:rPr sz="13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2010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spc="-5" dirty="0">
                          <a:latin typeface="Times New Roman"/>
                          <a:cs typeface="Times New Roman"/>
                        </a:rPr>
                        <a:t>https://</a:t>
                      </a:r>
                      <a:r>
                        <a:rPr sz="1350" spc="-5" dirty="0">
                          <a:latin typeface="Times New Roman"/>
                          <a:cs typeface="Times New Roman"/>
                          <a:hlinkClick r:id="rId17"/>
                        </a:rPr>
                        <a:t>www.microsoft.com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741" y="666121"/>
            <a:ext cx="7527860" cy="588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4702" y="455167"/>
            <a:ext cx="75342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3310" algn="l"/>
                <a:tab pos="5369560" algn="l"/>
                <a:tab pos="6165215" algn="l"/>
              </a:tabLst>
            </a:pPr>
            <a:r>
              <a:rPr sz="4800" b="1" spc="-5" dirty="0">
                <a:latin typeface="Times New Roman"/>
                <a:cs typeface="Times New Roman"/>
              </a:rPr>
              <a:t>Appendix</a:t>
            </a:r>
            <a:r>
              <a:rPr sz="4800" b="1" spc="25" dirty="0">
                <a:latin typeface="Times New Roman"/>
                <a:cs typeface="Times New Roman"/>
              </a:rPr>
              <a:t> </a:t>
            </a:r>
            <a:r>
              <a:rPr sz="4800" b="1" dirty="0">
                <a:latin typeface="Times New Roman"/>
                <a:cs typeface="Times New Roman"/>
              </a:rPr>
              <a:t>B:	B</a:t>
            </a:r>
            <a:r>
              <a:rPr sz="4800" b="1" spc="5" dirty="0">
                <a:latin typeface="Times New Roman"/>
                <a:cs typeface="Times New Roman"/>
              </a:rPr>
              <a:t>o</a:t>
            </a:r>
            <a:r>
              <a:rPr sz="4800" b="1" spc="-5" dirty="0">
                <a:latin typeface="Times New Roman"/>
                <a:cs typeface="Times New Roman"/>
              </a:rPr>
              <a:t>oks</a:t>
            </a:r>
            <a:r>
              <a:rPr sz="4800" b="1" dirty="0">
                <a:latin typeface="Times New Roman"/>
                <a:cs typeface="Times New Roman"/>
              </a:rPr>
              <a:t>	</a:t>
            </a:r>
            <a:r>
              <a:rPr sz="4800" b="1" spc="-5" dirty="0">
                <a:latin typeface="Times New Roman"/>
                <a:cs typeface="Times New Roman"/>
              </a:rPr>
              <a:t>on</a:t>
            </a:r>
            <a:r>
              <a:rPr sz="4800" b="1" dirty="0">
                <a:latin typeface="Times New Roman"/>
                <a:cs typeface="Times New Roman"/>
              </a:rPr>
              <a:t>	</a:t>
            </a:r>
            <a:r>
              <a:rPr sz="4800" b="1" spc="5" dirty="0">
                <a:latin typeface="Times New Roman"/>
                <a:cs typeface="Times New Roman"/>
              </a:rPr>
              <a:t>B</a:t>
            </a:r>
            <a:r>
              <a:rPr sz="4800" b="1" dirty="0">
                <a:latin typeface="Times New Roman"/>
                <a:cs typeface="Times New Roman"/>
              </a:rPr>
              <a:t>PM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250" y="1670050"/>
          <a:ext cx="8001000" cy="4541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090"/>
                <a:gridCol w="4272280"/>
                <a:gridCol w="3262630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#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Book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80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Publisher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1279525" algn="l"/>
                          <a:tab pos="2331085" algn="l"/>
                        </a:tabLst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	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	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g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spc="225" dirty="0">
                          <a:latin typeface="Times New Roman"/>
                          <a:cs typeface="Times New Roman"/>
                        </a:rPr>
                        <a:t>Springler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09575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786765" algn="l"/>
                          <a:tab pos="1281430" algn="l"/>
                          <a:tab pos="1334770" algn="l"/>
                          <a:tab pos="2332990" algn="l"/>
                          <a:tab pos="2384425" algn="l"/>
                        </a:tabLst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	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	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	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0		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		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1408430" algn="l"/>
                          <a:tab pos="2018664" algn="l"/>
                        </a:tabLst>
                      </a:pPr>
                      <a:r>
                        <a:rPr sz="2400" spc="275" dirty="0">
                          <a:latin typeface="Times New Roman"/>
                          <a:cs typeface="Times New Roman"/>
                        </a:rPr>
                        <a:t>Emereo	</a:t>
                      </a:r>
                      <a:r>
                        <a:rPr sz="2400" spc="150" dirty="0">
                          <a:latin typeface="Times New Roman"/>
                          <a:cs typeface="Times New Roman"/>
                        </a:rPr>
                        <a:t>Pt</a:t>
                      </a:r>
                      <a:r>
                        <a:rPr sz="2400" spc="-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0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2400" spc="120" dirty="0">
                          <a:latin typeface="Times New Roman"/>
                          <a:cs typeface="Times New Roman"/>
                        </a:rPr>
                        <a:t>Lt</a:t>
                      </a:r>
                      <a:r>
                        <a:rPr sz="2400" spc="-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55" dirty="0">
                          <a:latin typeface="Times New Roman"/>
                          <a:cs typeface="Times New Roman"/>
                        </a:rPr>
                        <a:t>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1500505" algn="l"/>
                          <a:tab pos="1990089" algn="l"/>
                          <a:tab pos="2802255" algn="l"/>
                          <a:tab pos="3157220" algn="l"/>
                        </a:tabLst>
                      </a:pPr>
                      <a:r>
                        <a:rPr sz="1800" spc="8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v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g	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V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-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spc="-7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spc="-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210" dirty="0">
                          <a:latin typeface="Times New Roman"/>
                          <a:cs typeface="Times New Roman"/>
                        </a:rPr>
                        <a:t>ccent</a:t>
                      </a:r>
                      <a:r>
                        <a:rPr sz="2400" spc="-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220" dirty="0">
                          <a:latin typeface="Times New Roman"/>
                          <a:cs typeface="Times New Roman"/>
                        </a:rPr>
                        <a:t>ure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4"/>
                        </a:spcBef>
                        <a:tabLst>
                          <a:tab pos="1477645" algn="l"/>
                          <a:tab pos="1887220" algn="l"/>
                          <a:tab pos="2585720" algn="l"/>
                        </a:tabLst>
                      </a:pPr>
                      <a:r>
                        <a:rPr sz="1800" spc="16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k	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	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spc="225" dirty="0">
                          <a:latin typeface="Times New Roman"/>
                          <a:cs typeface="Times New Roman"/>
                        </a:rPr>
                        <a:t>Springler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87350">
                        <a:lnSpc>
                          <a:spcPct val="100000"/>
                        </a:lnSpc>
                        <a:spcBef>
                          <a:spcPts val="234"/>
                        </a:spcBef>
                        <a:tabLst>
                          <a:tab pos="882015" algn="l"/>
                          <a:tab pos="1490980" algn="l"/>
                          <a:tab pos="2082164" algn="l"/>
                          <a:tab pos="3538854" algn="l"/>
                        </a:tabLst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:	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	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spc="265" dirty="0">
                          <a:latin typeface="Times New Roman"/>
                          <a:cs typeface="Times New Roman"/>
                        </a:rPr>
                        <a:t>BH</a:t>
                      </a:r>
                      <a:r>
                        <a:rPr sz="2400" spc="-295" dirty="0">
                          <a:latin typeface="Times New Roman"/>
                          <a:cs typeface="Times New Roman"/>
                        </a:rPr>
                        <a:t> 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4"/>
                        </a:spcBef>
                        <a:tabLst>
                          <a:tab pos="1279525" algn="l"/>
                          <a:tab pos="2331085" algn="l"/>
                        </a:tabLst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	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	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g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2155"/>
                        </a:lnSpc>
                        <a:spcBef>
                          <a:spcPts val="15"/>
                        </a:spcBef>
                        <a:tabLst>
                          <a:tab pos="1760855" algn="l"/>
                          <a:tab pos="2052955" algn="l"/>
                          <a:tab pos="3188970" algn="l"/>
                        </a:tabLst>
                      </a:pPr>
                      <a:r>
                        <a:rPr sz="1800" spc="9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y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ﬁ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:	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A	</a:t>
                      </a:r>
                      <a:r>
                        <a:rPr sz="1800" spc="13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l	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215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1689100" algn="l"/>
                        </a:tabLst>
                      </a:pPr>
                      <a:r>
                        <a:rPr sz="2000" spc="2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000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000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000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3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7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2000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000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2000" spc="6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000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spc="-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7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spc="-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00" spc="-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65" dirty="0">
                          <a:latin typeface="Times New Roman"/>
                          <a:cs typeface="Times New Roman"/>
                        </a:rPr>
                        <a:t>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71170" algn="l"/>
                        </a:tabLst>
                      </a:pPr>
                      <a:r>
                        <a:rPr sz="2000" spc="3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f	</a:t>
                      </a:r>
                      <a:r>
                        <a:rPr sz="2000" spc="1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2000" spc="-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000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3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spc="-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3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7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65" dirty="0">
                          <a:latin typeface="Times New Roman"/>
                          <a:cs typeface="Times New Roman"/>
                        </a:rPr>
                        <a:t>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657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2604" y="1058958"/>
            <a:ext cx="3620126" cy="598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5994" y="857758"/>
            <a:ext cx="3632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Times New Roman"/>
                <a:cs typeface="Times New Roman"/>
              </a:rPr>
              <a:t>Key</a:t>
            </a:r>
            <a:r>
              <a:rPr sz="4800" b="1" spc="-60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Concepts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1085" y="6443954"/>
            <a:ext cx="2819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3</a:t>
            </a:fld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758" y="1775205"/>
            <a:ext cx="8060055" cy="441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Business </a:t>
            </a:r>
            <a:r>
              <a:rPr sz="2400" b="1" spc="-10" dirty="0">
                <a:latin typeface="Times New Roman"/>
                <a:cs typeface="Times New Roman"/>
              </a:rPr>
              <a:t>Process </a:t>
            </a:r>
            <a:r>
              <a:rPr sz="2400" b="1" dirty="0">
                <a:latin typeface="Times New Roman"/>
                <a:cs typeface="Times New Roman"/>
              </a:rPr>
              <a:t>Management</a:t>
            </a:r>
            <a:endParaRPr sz="2400" dirty="0">
              <a:latin typeface="Times New Roman"/>
              <a:cs typeface="Times New Roman"/>
            </a:endParaRPr>
          </a:p>
          <a:p>
            <a:pPr marL="70485" marR="58419" algn="ctr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Business Process </a:t>
            </a:r>
            <a:r>
              <a:rPr sz="2000" spc="-5" dirty="0">
                <a:latin typeface="Times New Roman"/>
                <a:cs typeface="Times New Roman"/>
              </a:rPr>
              <a:t>Management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b="1" dirty="0">
                <a:latin typeface="Times New Roman"/>
                <a:cs typeface="Times New Roman"/>
              </a:rPr>
              <a:t>BPM</a:t>
            </a:r>
            <a:r>
              <a:rPr sz="2000" dirty="0">
                <a:latin typeface="Times New Roman"/>
                <a:cs typeface="Times New Roman"/>
              </a:rPr>
              <a:t>) is a </a:t>
            </a:r>
            <a:r>
              <a:rPr sz="2000" spc="-5" dirty="0">
                <a:latin typeface="Times New Roman"/>
                <a:cs typeface="Times New Roman"/>
              </a:rPr>
              <a:t>systematic </a:t>
            </a:r>
            <a:r>
              <a:rPr sz="2000" dirty="0">
                <a:latin typeface="Times New Roman"/>
                <a:cs typeface="Times New Roman"/>
              </a:rPr>
              <a:t>approach that is used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  </a:t>
            </a:r>
            <a:r>
              <a:rPr sz="2000" spc="-5" dirty="0">
                <a:latin typeface="Times New Roman"/>
                <a:cs typeface="Times New Roman"/>
              </a:rPr>
              <a:t>make </a:t>
            </a:r>
            <a:r>
              <a:rPr sz="2000" dirty="0">
                <a:latin typeface="Times New Roman"/>
                <a:cs typeface="Times New Roman"/>
              </a:rPr>
              <a:t>an </a:t>
            </a:r>
            <a:r>
              <a:rPr sz="2000" spc="-5" dirty="0">
                <a:latin typeface="Times New Roman"/>
                <a:cs typeface="Times New Roman"/>
              </a:rPr>
              <a:t>organization's </a:t>
            </a:r>
            <a:r>
              <a:rPr sz="2000" dirty="0">
                <a:latin typeface="Times New Roman"/>
                <a:cs typeface="Times New Roman"/>
              </a:rPr>
              <a:t>workflow </a:t>
            </a:r>
            <a:r>
              <a:rPr sz="2000" spc="-5" dirty="0">
                <a:latin typeface="Times New Roman"/>
                <a:cs typeface="Times New Roman"/>
              </a:rPr>
              <a:t>effective, efficient </a:t>
            </a:r>
            <a:r>
              <a:rPr sz="2000" dirty="0">
                <a:latin typeface="Times New Roman"/>
                <a:cs typeface="Times New Roman"/>
              </a:rPr>
              <a:t>and responsive to  changing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environment.</a:t>
            </a:r>
          </a:p>
          <a:p>
            <a:pPr marL="4445" algn="ctr">
              <a:lnSpc>
                <a:spcPct val="100000"/>
              </a:lnSpc>
              <a:spcBef>
                <a:spcPts val="1425"/>
              </a:spcBef>
            </a:pPr>
            <a:r>
              <a:rPr sz="2400" b="1" spc="-5" dirty="0">
                <a:latin typeface="Times New Roman"/>
                <a:cs typeface="Times New Roman"/>
              </a:rPr>
              <a:t>Purpose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BPM</a:t>
            </a:r>
            <a:endParaRPr sz="2400" dirty="0">
              <a:latin typeface="Times New Roman"/>
              <a:cs typeface="Times New Roman"/>
            </a:endParaRPr>
          </a:p>
          <a:p>
            <a:pPr marL="413384" marR="403860" indent="1270" algn="ctr">
              <a:lnSpc>
                <a:spcPct val="100000"/>
              </a:lnSpc>
              <a:spcBef>
                <a:spcPts val="20"/>
              </a:spcBef>
            </a:pPr>
            <a:r>
              <a:rPr sz="2000" spc="-7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reduce </a:t>
            </a:r>
            <a:r>
              <a:rPr sz="2000" spc="-5" dirty="0">
                <a:latin typeface="Times New Roman"/>
                <a:cs typeface="Times New Roman"/>
              </a:rPr>
              <a:t>human </a:t>
            </a:r>
            <a:r>
              <a:rPr sz="2000" dirty="0">
                <a:latin typeface="Times New Roman"/>
                <a:cs typeface="Times New Roman"/>
              </a:rPr>
              <a:t>error and avoid </a:t>
            </a:r>
            <a:r>
              <a:rPr sz="2000" spc="-5" dirty="0">
                <a:latin typeface="Times New Roman"/>
                <a:cs typeface="Times New Roman"/>
              </a:rPr>
              <a:t>miscommunication. </a:t>
            </a:r>
            <a:r>
              <a:rPr sz="2000" dirty="0">
                <a:latin typeface="Times New Roman"/>
                <a:cs typeface="Times New Roman"/>
              </a:rPr>
              <a:t>Link operational  processes to corporate strategies. Measure performance indicators</a:t>
            </a:r>
            <a:r>
              <a:rPr sz="2000" spc="-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  processes for evaluation of business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success.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Business </a:t>
            </a:r>
            <a:r>
              <a:rPr sz="2400" b="1" spc="-10" dirty="0">
                <a:latin typeface="Times New Roman"/>
                <a:cs typeface="Times New Roman"/>
              </a:rPr>
              <a:t>Process </a:t>
            </a:r>
            <a:r>
              <a:rPr sz="2400" b="1" dirty="0">
                <a:latin typeface="Times New Roman"/>
                <a:cs typeface="Times New Roman"/>
              </a:rPr>
              <a:t>Model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2540" algn="ctr">
              <a:lnSpc>
                <a:spcPct val="99000"/>
              </a:lnSpc>
              <a:spcBef>
                <a:spcPts val="45"/>
              </a:spcBef>
            </a:pPr>
            <a:r>
              <a:rPr sz="2000" dirty="0">
                <a:latin typeface="Times New Roman"/>
                <a:cs typeface="Times New Roman"/>
              </a:rPr>
              <a:t>A Business Process Model (</a:t>
            </a:r>
            <a:r>
              <a:rPr sz="2000" b="1" dirty="0">
                <a:latin typeface="Times New Roman"/>
                <a:cs typeface="Times New Roman"/>
              </a:rPr>
              <a:t>BPMd</a:t>
            </a:r>
            <a:r>
              <a:rPr sz="2000" dirty="0">
                <a:latin typeface="Times New Roman"/>
                <a:cs typeface="Times New Roman"/>
              </a:rPr>
              <a:t>) </a:t>
            </a:r>
            <a:r>
              <a:rPr sz="2000" spc="-5" dirty="0">
                <a:latin typeface="Times New Roman"/>
                <a:cs typeface="Times New Roman"/>
              </a:rPr>
              <a:t>typically consists </a:t>
            </a:r>
            <a:r>
              <a:rPr sz="2000" dirty="0">
                <a:latin typeface="Times New Roman"/>
                <a:cs typeface="Times New Roman"/>
              </a:rPr>
              <a:t>of workflow diagrams,  descriptions, inputs and outputs, </a:t>
            </a:r>
            <a:r>
              <a:rPr sz="2000" b="1" dirty="0">
                <a:latin typeface="Times New Roman"/>
                <a:cs typeface="Times New Roman"/>
              </a:rPr>
              <a:t>KPIs </a:t>
            </a:r>
            <a:r>
              <a:rPr sz="2000" dirty="0">
                <a:latin typeface="Times New Roman"/>
                <a:cs typeface="Times New Roman"/>
              </a:rPr>
              <a:t>and data that provide both overview</a:t>
            </a:r>
            <a:r>
              <a:rPr sz="2000" spc="-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 </a:t>
            </a:r>
            <a:r>
              <a:rPr sz="2000" spc="-5" dirty="0">
                <a:latin typeface="Times New Roman"/>
                <a:cs typeface="Times New Roman"/>
              </a:rPr>
              <a:t>detailed information </a:t>
            </a:r>
            <a:r>
              <a:rPr sz="2000" dirty="0">
                <a:latin typeface="Times New Roman"/>
                <a:cs typeface="Times New Roman"/>
              </a:rPr>
              <a:t>about an </a:t>
            </a:r>
            <a:r>
              <a:rPr sz="2000" spc="-15" dirty="0">
                <a:latin typeface="Times New Roman"/>
                <a:cs typeface="Times New Roman"/>
              </a:rPr>
              <a:t>organization’s </a:t>
            </a:r>
            <a:r>
              <a:rPr sz="2000" dirty="0">
                <a:latin typeface="Times New Roman"/>
                <a:cs typeface="Times New Roman"/>
              </a:rPr>
              <a:t>business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1872" y="793782"/>
            <a:ext cx="3620126" cy="598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4754" y="592277"/>
            <a:ext cx="3632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Times New Roman"/>
                <a:cs typeface="Times New Roman"/>
              </a:rPr>
              <a:t>Key</a:t>
            </a:r>
            <a:r>
              <a:rPr sz="4800" b="1" spc="-60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Concepts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1085" y="6443954"/>
            <a:ext cx="2819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4</a:t>
            </a:fld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959" y="1622805"/>
            <a:ext cx="7802245" cy="447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Utility of </a:t>
            </a:r>
            <a:r>
              <a:rPr sz="2400" b="1" spc="-5" dirty="0">
                <a:latin typeface="Times New Roman"/>
                <a:cs typeface="Times New Roman"/>
              </a:rPr>
              <a:t>Business </a:t>
            </a:r>
            <a:r>
              <a:rPr sz="2400" b="1" spc="-10" dirty="0">
                <a:latin typeface="Times New Roman"/>
                <a:cs typeface="Times New Roman"/>
              </a:rPr>
              <a:t>Process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Model</a:t>
            </a:r>
            <a:endParaRPr sz="2400" dirty="0">
              <a:latin typeface="Times New Roman"/>
              <a:cs typeface="Times New Roman"/>
            </a:endParaRPr>
          </a:p>
          <a:p>
            <a:pPr marL="297180" marR="289560" algn="ctr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It helps to </a:t>
            </a:r>
            <a:r>
              <a:rPr sz="2000" spc="-5" dirty="0">
                <a:latin typeface="Times New Roman"/>
                <a:cs typeface="Times New Roman"/>
              </a:rPr>
              <a:t>measure </a:t>
            </a:r>
            <a:r>
              <a:rPr sz="2000" dirty="0">
                <a:latin typeface="Times New Roman"/>
                <a:cs typeface="Times New Roman"/>
              </a:rPr>
              <a:t>requirements of a process and </a:t>
            </a:r>
            <a:r>
              <a:rPr sz="2000" spc="-5" dirty="0">
                <a:latin typeface="Times New Roman"/>
                <a:cs typeface="Times New Roman"/>
              </a:rPr>
              <a:t>eliminates </a:t>
            </a:r>
            <a:r>
              <a:rPr sz="2000" dirty="0">
                <a:latin typeface="Times New Roman"/>
                <a:cs typeface="Times New Roman"/>
              </a:rPr>
              <a:t>the risk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 losing value through </a:t>
            </a:r>
            <a:r>
              <a:rPr sz="2000" spc="-5" dirty="0">
                <a:latin typeface="Times New Roman"/>
                <a:cs typeface="Times New Roman"/>
              </a:rPr>
              <a:t>inefficient </a:t>
            </a:r>
            <a:r>
              <a:rPr sz="2000" dirty="0">
                <a:latin typeface="Times New Roman"/>
                <a:cs typeface="Times New Roman"/>
              </a:rPr>
              <a:t>or inappropriate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activities.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BPM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Software</a:t>
            </a:r>
            <a:endParaRPr sz="2400" dirty="0">
              <a:latin typeface="Times New Roman"/>
              <a:cs typeface="Times New Roman"/>
            </a:endParaRPr>
          </a:p>
          <a:p>
            <a:pPr marL="154305" marR="146050" indent="1270" algn="ctr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Software that allows users to create </a:t>
            </a:r>
            <a:r>
              <a:rPr sz="2000" b="1" dirty="0">
                <a:latin typeface="Times New Roman"/>
                <a:cs typeface="Times New Roman"/>
              </a:rPr>
              <a:t>BPM </a:t>
            </a:r>
            <a:r>
              <a:rPr sz="2000" spc="-5" dirty="0">
                <a:latin typeface="Times New Roman"/>
                <a:cs typeface="Times New Roman"/>
              </a:rPr>
              <a:t>diagrams </a:t>
            </a:r>
            <a:r>
              <a:rPr sz="2000" dirty="0">
                <a:latin typeface="Times New Roman"/>
                <a:cs typeface="Times New Roman"/>
              </a:rPr>
              <a:t>and integrate process  content with </a:t>
            </a:r>
            <a:r>
              <a:rPr sz="2000" spc="-5" dirty="0">
                <a:latin typeface="Times New Roman"/>
                <a:cs typeface="Times New Roman"/>
              </a:rPr>
              <a:t>critical </a:t>
            </a:r>
            <a:r>
              <a:rPr sz="2000" dirty="0">
                <a:latin typeface="Times New Roman"/>
                <a:cs typeface="Times New Roman"/>
              </a:rPr>
              <a:t>business </a:t>
            </a:r>
            <a:r>
              <a:rPr sz="2000" spc="-5" dirty="0">
                <a:latin typeface="Times New Roman"/>
                <a:cs typeface="Times New Roman"/>
              </a:rPr>
              <a:t>entities </a:t>
            </a:r>
            <a:r>
              <a:rPr sz="2000" dirty="0">
                <a:latin typeface="Times New Roman"/>
                <a:cs typeface="Times New Roman"/>
              </a:rPr>
              <a:t>(departments, resources, </a:t>
            </a:r>
            <a:r>
              <a:rPr sz="2000" spc="-5" dirty="0">
                <a:latin typeface="Times New Roman"/>
                <a:cs typeface="Times New Roman"/>
              </a:rPr>
              <a:t>etc.)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Please  </a:t>
            </a:r>
            <a:r>
              <a:rPr sz="2000" dirty="0">
                <a:latin typeface="Times New Roman"/>
                <a:cs typeface="Times New Roman"/>
              </a:rPr>
              <a:t>refer to </a:t>
            </a:r>
            <a:r>
              <a:rPr sz="2000" b="1" dirty="0">
                <a:latin typeface="Times New Roman"/>
                <a:cs typeface="Times New Roman"/>
              </a:rPr>
              <a:t>Appendix A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more details </a:t>
            </a:r>
            <a:r>
              <a:rPr sz="2000" dirty="0">
                <a:latin typeface="Times New Roman"/>
                <a:cs typeface="Times New Roman"/>
              </a:rPr>
              <a:t>about BPM</a:t>
            </a:r>
            <a:r>
              <a:rPr sz="2000" spc="-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soft-wares.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Business </a:t>
            </a:r>
            <a:r>
              <a:rPr sz="2400" b="1" spc="-10" dirty="0">
                <a:latin typeface="Times New Roman"/>
                <a:cs typeface="Times New Roman"/>
              </a:rPr>
              <a:t>Process </a:t>
            </a:r>
            <a:r>
              <a:rPr sz="2400" b="1" dirty="0">
                <a:latin typeface="Times New Roman"/>
                <a:cs typeface="Times New Roman"/>
              </a:rPr>
              <a:t>Re-engineering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(BPR)</a:t>
            </a:r>
            <a:endParaRPr sz="24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realignment </a:t>
            </a:r>
            <a:r>
              <a:rPr sz="2000" dirty="0">
                <a:latin typeface="Times New Roman"/>
                <a:cs typeface="Times New Roman"/>
              </a:rPr>
              <a:t>of business process strategies through the use of an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analytic  </a:t>
            </a:r>
            <a:r>
              <a:rPr sz="2000" dirty="0">
                <a:latin typeface="Times New Roman"/>
                <a:cs typeface="Times New Roman"/>
              </a:rPr>
              <a:t>tool and an intense consultation process. </a:t>
            </a:r>
            <a:r>
              <a:rPr sz="2000" b="1" dirty="0">
                <a:latin typeface="Times New Roman"/>
                <a:cs typeface="Times New Roman"/>
              </a:rPr>
              <a:t>BPR </a:t>
            </a:r>
            <a:r>
              <a:rPr sz="2000" dirty="0">
                <a:latin typeface="Times New Roman"/>
                <a:cs typeface="Times New Roman"/>
              </a:rPr>
              <a:t>is an </a:t>
            </a:r>
            <a:r>
              <a:rPr sz="2000" spc="-5" dirty="0">
                <a:latin typeface="Times New Roman"/>
                <a:cs typeface="Times New Roman"/>
              </a:rPr>
              <a:t>off-shoot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b="1" dirty="0">
                <a:latin typeface="Times New Roman"/>
                <a:cs typeface="Times New Roman"/>
              </a:rPr>
              <a:t>BPM  </a:t>
            </a:r>
            <a:r>
              <a:rPr sz="2000" spc="-5" dirty="0">
                <a:latin typeface="Times New Roman"/>
                <a:cs typeface="Times New Roman"/>
              </a:rPr>
              <a:t>implementation </a:t>
            </a:r>
            <a:r>
              <a:rPr sz="2000" dirty="0">
                <a:latin typeface="Times New Roman"/>
                <a:cs typeface="Times New Roman"/>
              </a:rPr>
              <a:t>that involves a great deal of risk </a:t>
            </a:r>
            <a:r>
              <a:rPr sz="2000" spc="5" dirty="0">
                <a:latin typeface="Times New Roman"/>
                <a:cs typeface="Times New Roman"/>
              </a:rPr>
              <a:t>due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b="1" dirty="0">
                <a:latin typeface="Times New Roman"/>
                <a:cs typeface="Times New Roman"/>
              </a:rPr>
              <a:t>change  management</a:t>
            </a:r>
            <a:r>
              <a:rPr sz="2000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1476" y="788041"/>
            <a:ext cx="3620126" cy="58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4866" y="577341"/>
            <a:ext cx="3632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Times New Roman"/>
                <a:cs typeface="Times New Roman"/>
              </a:rPr>
              <a:t>Key</a:t>
            </a:r>
            <a:r>
              <a:rPr sz="4800" b="1" spc="-60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Concepts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1085" y="6443954"/>
            <a:ext cx="2819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5</a:t>
            </a:fld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546605"/>
            <a:ext cx="7766684" cy="486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Business </a:t>
            </a:r>
            <a:r>
              <a:rPr sz="2400" b="1" spc="-10" dirty="0">
                <a:latin typeface="Times New Roman"/>
                <a:cs typeface="Times New Roman"/>
              </a:rPr>
              <a:t>Process </a:t>
            </a:r>
            <a:r>
              <a:rPr sz="2400" b="1" spc="-5" dirty="0">
                <a:latin typeface="Times New Roman"/>
                <a:cs typeface="Times New Roman"/>
              </a:rPr>
              <a:t>Design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(BPD)</a:t>
            </a:r>
            <a:endParaRPr sz="2400" dirty="0">
              <a:latin typeface="Times New Roman"/>
              <a:cs typeface="Times New Roman"/>
            </a:endParaRPr>
          </a:p>
          <a:p>
            <a:pPr marL="119380" marR="114300" algn="ctr">
              <a:lnSpc>
                <a:spcPct val="100000"/>
              </a:lnSpc>
              <a:spcBef>
                <a:spcPts val="25"/>
              </a:spcBef>
            </a:pPr>
            <a:r>
              <a:rPr sz="1800" b="1" spc="-5" dirty="0">
                <a:latin typeface="Times New Roman"/>
                <a:cs typeface="Times New Roman"/>
              </a:rPr>
              <a:t>BPD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the systematic </a:t>
            </a:r>
            <a:r>
              <a:rPr sz="1800" spc="-5" dirty="0">
                <a:latin typeface="Times New Roman"/>
                <a:cs typeface="Times New Roman"/>
              </a:rPr>
              <a:t>working by which an organization </a:t>
            </a:r>
            <a:r>
              <a:rPr sz="1800" dirty="0">
                <a:latin typeface="Times New Roman"/>
                <a:cs typeface="Times New Roman"/>
              </a:rPr>
              <a:t>understands, defines and  </a:t>
            </a:r>
            <a:r>
              <a:rPr sz="1800" spc="-5" dirty="0">
                <a:latin typeface="Times New Roman"/>
                <a:cs typeface="Times New Roman"/>
              </a:rPr>
              <a:t>documents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business </a:t>
            </a:r>
            <a:r>
              <a:rPr sz="1800" dirty="0">
                <a:latin typeface="Times New Roman"/>
                <a:cs typeface="Times New Roman"/>
              </a:rPr>
              <a:t>activities that enable it to function </a:t>
            </a:r>
            <a:r>
              <a:rPr sz="1800" spc="-10" dirty="0">
                <a:latin typeface="Times New Roman"/>
                <a:cs typeface="Times New Roman"/>
              </a:rPr>
              <a:t>efficiently, </a:t>
            </a:r>
            <a:r>
              <a:rPr sz="1800" spc="-5" dirty="0">
                <a:latin typeface="Times New Roman"/>
                <a:cs typeface="Times New Roman"/>
              </a:rPr>
              <a:t>effectively 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economically.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Business </a:t>
            </a:r>
            <a:r>
              <a:rPr sz="2400" b="1" spc="-10" dirty="0">
                <a:latin typeface="Times New Roman"/>
                <a:cs typeface="Times New Roman"/>
              </a:rPr>
              <a:t>Process </a:t>
            </a:r>
            <a:r>
              <a:rPr sz="2400" b="1" dirty="0">
                <a:latin typeface="Times New Roman"/>
                <a:cs typeface="Times New Roman"/>
              </a:rPr>
              <a:t>Model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(BPMd)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Times New Roman"/>
                <a:cs typeface="Times New Roman"/>
              </a:rPr>
              <a:t>Illustrated description of </a:t>
            </a:r>
            <a:r>
              <a:rPr sz="1800" spc="-5" dirty="0">
                <a:latin typeface="Times New Roman"/>
                <a:cs typeface="Times New Roman"/>
              </a:rPr>
              <a:t>business processes, usually </a:t>
            </a:r>
            <a:r>
              <a:rPr sz="1800" dirty="0">
                <a:latin typeface="Times New Roman"/>
                <a:cs typeface="Times New Roman"/>
              </a:rPr>
              <a:t>created with flow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diagrams.</a:t>
            </a:r>
            <a:endParaRPr sz="18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model </a:t>
            </a:r>
            <a:r>
              <a:rPr sz="1800" dirty="0">
                <a:latin typeface="Times New Roman"/>
                <a:cs typeface="Times New Roman"/>
              </a:rPr>
              <a:t>contains the relationship between activities, </a:t>
            </a:r>
            <a:r>
              <a:rPr sz="1800" spc="-5" dirty="0">
                <a:latin typeface="Times New Roman"/>
                <a:cs typeface="Times New Roman"/>
              </a:rPr>
              <a:t>processes, </a:t>
            </a:r>
            <a:r>
              <a:rPr sz="1800" dirty="0">
                <a:latin typeface="Times New Roman"/>
                <a:cs typeface="Times New Roman"/>
              </a:rPr>
              <a:t>sub-processes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 information,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well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roles, the </a:t>
            </a:r>
            <a:r>
              <a:rPr sz="1800" spc="-5" dirty="0">
                <a:latin typeface="Times New Roman"/>
                <a:cs typeface="Times New Roman"/>
              </a:rPr>
              <a:t>organization </a:t>
            </a:r>
            <a:r>
              <a:rPr sz="1800" dirty="0">
                <a:latin typeface="Times New Roman"/>
                <a:cs typeface="Times New Roman"/>
              </a:rPr>
              <a:t>and resources. It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also </a:t>
            </a:r>
            <a:r>
              <a:rPr sz="1800" spc="-5" dirty="0">
                <a:latin typeface="Times New Roman"/>
                <a:cs typeface="Times New Roman"/>
              </a:rPr>
              <a:t>termed as  Business Process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Mapping.</a:t>
            </a:r>
          </a:p>
          <a:p>
            <a:pPr algn="ctr">
              <a:lnSpc>
                <a:spcPct val="100000"/>
              </a:lnSpc>
              <a:spcBef>
                <a:spcPts val="1415"/>
              </a:spcBef>
            </a:pPr>
            <a:r>
              <a:rPr sz="2400" b="1" spc="-20" dirty="0">
                <a:latin typeface="Times New Roman"/>
                <a:cs typeface="Times New Roman"/>
              </a:rPr>
              <a:t>Workflow </a:t>
            </a:r>
            <a:r>
              <a:rPr sz="2400" b="1" dirty="0">
                <a:latin typeface="Times New Roman"/>
                <a:cs typeface="Times New Roman"/>
              </a:rPr>
              <a:t>Simulation &amp;</a:t>
            </a:r>
            <a:r>
              <a:rPr sz="2400" b="1" spc="-1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Analysis</a:t>
            </a:r>
            <a:endParaRPr sz="2400" dirty="0">
              <a:latin typeface="Times New Roman"/>
              <a:cs typeface="Times New Roman"/>
            </a:endParaRPr>
          </a:p>
          <a:p>
            <a:pPr marL="26034" marR="23495" indent="2540" algn="ctr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latin typeface="Times New Roman"/>
                <a:cs typeface="Times New Roman"/>
              </a:rPr>
              <a:t>An </a:t>
            </a:r>
            <a:r>
              <a:rPr sz="1800" dirty="0">
                <a:latin typeface="Times New Roman"/>
                <a:cs typeface="Times New Roman"/>
              </a:rPr>
              <a:t>executable specification of a workflow that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used to </a:t>
            </a:r>
            <a:r>
              <a:rPr sz="1800" spc="-5" dirty="0">
                <a:latin typeface="Times New Roman"/>
                <a:cs typeface="Times New Roman"/>
              </a:rPr>
              <a:t>simulate </a:t>
            </a:r>
            <a:r>
              <a:rPr sz="1800" dirty="0">
                <a:latin typeface="Times New Roman"/>
                <a:cs typeface="Times New Roman"/>
              </a:rPr>
              <a:t>the behavior of  the </a:t>
            </a:r>
            <a:r>
              <a:rPr sz="1800" spc="-5" dirty="0">
                <a:latin typeface="Times New Roman"/>
                <a:cs typeface="Times New Roman"/>
              </a:rPr>
              <a:t>workflow </a:t>
            </a:r>
            <a:r>
              <a:rPr sz="1800" dirty="0">
                <a:latin typeface="Times New Roman"/>
                <a:cs typeface="Times New Roman"/>
              </a:rPr>
              <a:t>under </a:t>
            </a:r>
            <a:r>
              <a:rPr sz="1800" spc="-5" dirty="0">
                <a:latin typeface="Times New Roman"/>
                <a:cs typeface="Times New Roman"/>
              </a:rPr>
              <a:t>different </a:t>
            </a:r>
            <a:r>
              <a:rPr sz="1800" dirty="0">
                <a:latin typeface="Times New Roman"/>
                <a:cs typeface="Times New Roman"/>
              </a:rPr>
              <a:t>circumstances. This application is a typical </a:t>
            </a:r>
            <a:r>
              <a:rPr sz="1800" spc="-5" dirty="0">
                <a:latin typeface="Times New Roman"/>
                <a:cs typeface="Times New Roman"/>
              </a:rPr>
              <a:t>example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 decision support in </a:t>
            </a:r>
            <a:r>
              <a:rPr sz="1800" spc="-5" dirty="0">
                <a:latin typeface="Times New Roman"/>
                <a:cs typeface="Times New Roman"/>
              </a:rPr>
              <a:t>matters as </a:t>
            </a:r>
            <a:r>
              <a:rPr sz="1800" b="1" dirty="0">
                <a:latin typeface="Times New Roman"/>
                <a:cs typeface="Times New Roman"/>
              </a:rPr>
              <a:t>BPR </a:t>
            </a:r>
            <a:r>
              <a:rPr sz="1800" dirty="0">
                <a:latin typeface="Times New Roman"/>
                <a:cs typeface="Times New Roman"/>
              </a:rPr>
              <a:t>and operational control. </a:t>
            </a:r>
            <a:r>
              <a:rPr sz="1800" spc="-30" dirty="0">
                <a:latin typeface="Times New Roman"/>
                <a:cs typeface="Times New Roman"/>
              </a:rPr>
              <a:t>Various </a:t>
            </a:r>
            <a:r>
              <a:rPr sz="1800" dirty="0">
                <a:latin typeface="Times New Roman"/>
                <a:cs typeface="Times New Roman"/>
              </a:rPr>
              <a:t>qualitative and  quantitative analytical </a:t>
            </a:r>
            <a:r>
              <a:rPr sz="1800" spc="-5" dirty="0">
                <a:latin typeface="Times New Roman"/>
                <a:cs typeface="Times New Roman"/>
              </a:rPr>
              <a:t>methods </a:t>
            </a:r>
            <a:r>
              <a:rPr sz="1800" dirty="0">
                <a:latin typeface="Times New Roman"/>
                <a:cs typeface="Times New Roman"/>
              </a:rPr>
              <a:t>have been developed to </a:t>
            </a:r>
            <a:r>
              <a:rPr sz="1800" spc="-5" dirty="0">
                <a:latin typeface="Times New Roman"/>
                <a:cs typeface="Times New Roman"/>
              </a:rPr>
              <a:t>assess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effectiveness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</a:p>
          <a:p>
            <a:pPr marR="121920" algn="ctr">
              <a:lnSpc>
                <a:spcPct val="100000"/>
              </a:lnSpc>
              <a:spcBef>
                <a:spcPts val="195"/>
              </a:spcBef>
            </a:pPr>
            <a:r>
              <a:rPr sz="1800" dirty="0">
                <a:latin typeface="Times New Roman"/>
                <a:cs typeface="Times New Roman"/>
              </a:rPr>
              <a:t>existing or </a:t>
            </a:r>
            <a:r>
              <a:rPr sz="1800" spc="-5" dirty="0">
                <a:latin typeface="Times New Roman"/>
                <a:cs typeface="Times New Roman"/>
              </a:rPr>
              <a:t>new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workflows.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171" y="612781"/>
            <a:ext cx="4503052" cy="58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3936" y="401777"/>
            <a:ext cx="45135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Times New Roman"/>
                <a:cs typeface="Times New Roman"/>
              </a:rPr>
              <a:t>Important</a:t>
            </a:r>
            <a:r>
              <a:rPr sz="4800" b="1" spc="-140" dirty="0">
                <a:latin typeface="Times New Roman"/>
                <a:cs typeface="Times New Roman"/>
              </a:rPr>
              <a:t> </a:t>
            </a:r>
            <a:r>
              <a:rPr sz="4800" b="1" spc="-90" dirty="0">
                <a:latin typeface="Times New Roman"/>
                <a:cs typeface="Times New Roman"/>
              </a:rPr>
              <a:t>Terms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1085" y="6443954"/>
            <a:ext cx="2819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6</a:t>
            </a:fld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691" y="1318005"/>
            <a:ext cx="7539355" cy="505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  <a:p>
            <a:pPr marL="26034" marR="16510" algn="ctr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latin typeface="Times New Roman"/>
                <a:cs typeface="Times New Roman"/>
              </a:rPr>
              <a:t>Sequence of interdependent and interlinked activities which, at every stage, </a:t>
            </a:r>
            <a:r>
              <a:rPr sz="1600" spc="-10" dirty="0">
                <a:latin typeface="Times New Roman"/>
                <a:cs typeface="Times New Roman"/>
              </a:rPr>
              <a:t>consume </a:t>
            </a:r>
            <a:r>
              <a:rPr sz="1600" spc="-5" dirty="0">
                <a:latin typeface="Times New Roman"/>
                <a:cs typeface="Times New Roman"/>
              </a:rPr>
              <a:t>one or  </a:t>
            </a:r>
            <a:r>
              <a:rPr sz="1600" spc="-15" dirty="0">
                <a:latin typeface="Times New Roman"/>
                <a:cs typeface="Times New Roman"/>
              </a:rPr>
              <a:t>more </a:t>
            </a:r>
            <a:r>
              <a:rPr sz="1600" spc="-5" dirty="0">
                <a:latin typeface="Times New Roman"/>
                <a:cs typeface="Times New Roman"/>
              </a:rPr>
              <a:t>resources </a:t>
            </a:r>
            <a:r>
              <a:rPr sz="1600" spc="-10" dirty="0">
                <a:latin typeface="Times New Roman"/>
                <a:cs typeface="Times New Roman"/>
              </a:rPr>
              <a:t>(employee time, </a:t>
            </a:r>
            <a:r>
              <a:rPr sz="1600" spc="-25" dirty="0">
                <a:latin typeface="Times New Roman"/>
                <a:cs typeface="Times New Roman"/>
              </a:rPr>
              <a:t>energy, </a:t>
            </a:r>
            <a:r>
              <a:rPr sz="1600" spc="-5" dirty="0">
                <a:latin typeface="Times New Roman"/>
                <a:cs typeface="Times New Roman"/>
              </a:rPr>
              <a:t>machines, </a:t>
            </a:r>
            <a:r>
              <a:rPr sz="1600" spc="-10" dirty="0">
                <a:latin typeface="Times New Roman"/>
                <a:cs typeface="Times New Roman"/>
              </a:rPr>
              <a:t>money) </a:t>
            </a:r>
            <a:r>
              <a:rPr sz="1600" spc="-5" dirty="0">
                <a:latin typeface="Times New Roman"/>
                <a:cs typeface="Times New Roman"/>
              </a:rPr>
              <a:t>to convert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inputs</a:t>
            </a:r>
            <a:endParaRPr sz="160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195"/>
              </a:spcBef>
            </a:pPr>
            <a:r>
              <a:rPr sz="1600" spc="-5" dirty="0">
                <a:latin typeface="Times New Roman"/>
                <a:cs typeface="Times New Roman"/>
              </a:rPr>
              <a:t>(data, material, parts, etc.) into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outputs.</a:t>
            </a:r>
            <a:endParaRPr sz="16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1455"/>
              </a:spcBef>
            </a:pPr>
            <a:r>
              <a:rPr sz="2400" b="1" spc="-10" dirty="0">
                <a:latin typeface="Times New Roman"/>
                <a:cs typeface="Times New Roman"/>
              </a:rPr>
              <a:t>Sub-process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35"/>
              </a:spcBef>
            </a:pPr>
            <a:r>
              <a:rPr sz="1600" spc="-5" dirty="0">
                <a:latin typeface="Times New Roman"/>
                <a:cs typeface="Times New Roman"/>
              </a:rPr>
              <a:t>A sub-process is a </a:t>
            </a:r>
            <a:r>
              <a:rPr sz="1600" spc="-10" dirty="0">
                <a:latin typeface="Times New Roman"/>
                <a:cs typeface="Times New Roman"/>
              </a:rPr>
              <a:t>compound </a:t>
            </a:r>
            <a:r>
              <a:rPr sz="1600" spc="-5" dirty="0">
                <a:latin typeface="Times New Roman"/>
                <a:cs typeface="Times New Roman"/>
              </a:rPr>
              <a:t>activity that is included within a task (process). Each task </a:t>
            </a:r>
            <a:r>
              <a:rPr sz="1600" spc="-15" dirty="0">
                <a:latin typeface="Times New Roman"/>
                <a:cs typeface="Times New Roman"/>
              </a:rPr>
              <a:t>may  </a:t>
            </a:r>
            <a:r>
              <a:rPr sz="1600" spc="-5" dirty="0">
                <a:latin typeface="Times New Roman"/>
                <a:cs typeface="Times New Roman"/>
              </a:rPr>
              <a:t>have its own sub-processes. Each sub-process can also contain other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sub-processes.</a:t>
            </a:r>
            <a:endParaRPr sz="16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1410"/>
              </a:spcBef>
            </a:pPr>
            <a:r>
              <a:rPr sz="2400" b="1" dirty="0">
                <a:latin typeface="Times New Roman"/>
                <a:cs typeface="Times New Roman"/>
              </a:rPr>
              <a:t>Activities</a:t>
            </a:r>
            <a:endParaRPr sz="2400">
              <a:latin typeface="Times New Roman"/>
              <a:cs typeface="Times New Roman"/>
            </a:endParaRPr>
          </a:p>
          <a:p>
            <a:pPr marL="228600" marR="222250" algn="ctr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latin typeface="Times New Roman"/>
                <a:cs typeface="Times New Roman"/>
              </a:rPr>
              <a:t>Activities are the lowest-level process steps in </a:t>
            </a:r>
            <a:r>
              <a:rPr sz="1600" spc="-10" dirty="0">
                <a:latin typeface="Times New Roman"/>
                <a:cs typeface="Times New Roman"/>
              </a:rPr>
              <a:t>modeling </a:t>
            </a:r>
            <a:r>
              <a:rPr sz="1600" spc="-5" dirty="0">
                <a:latin typeface="Times New Roman"/>
                <a:cs typeface="Times New Roman"/>
              </a:rPr>
              <a:t>software where actual work is  performed. Activities cannot be broken down into further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steps.</a:t>
            </a:r>
            <a:endParaRPr sz="16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  <a:spcBef>
                <a:spcPts val="1410"/>
              </a:spcBef>
            </a:pPr>
            <a:r>
              <a:rPr sz="2400" b="1" spc="-10" dirty="0">
                <a:latin typeface="Times New Roman"/>
                <a:cs typeface="Times New Roman"/>
              </a:rPr>
              <a:t>Process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Owner</a:t>
            </a:r>
            <a:endParaRPr sz="240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latin typeface="Times New Roman"/>
                <a:cs typeface="Times New Roman"/>
              </a:rPr>
              <a:t>The person (Resource) responsible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process.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2400" b="1" dirty="0">
                <a:latin typeface="Times New Roman"/>
                <a:cs typeface="Times New Roman"/>
              </a:rPr>
              <a:t>Key Performance Indicators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(KPIs)</a:t>
            </a:r>
            <a:endParaRPr sz="2400">
              <a:latin typeface="Times New Roman"/>
              <a:cs typeface="Times New Roman"/>
            </a:endParaRPr>
          </a:p>
          <a:p>
            <a:pPr marL="144780" marR="140970" algn="ctr">
              <a:lnSpc>
                <a:spcPct val="100000"/>
              </a:lnSpc>
              <a:spcBef>
                <a:spcPts val="35"/>
              </a:spcBef>
            </a:pPr>
            <a:r>
              <a:rPr sz="1600" b="1" spc="-5" dirty="0">
                <a:latin typeface="Times New Roman"/>
                <a:cs typeface="Times New Roman"/>
              </a:rPr>
              <a:t>KPIs </a:t>
            </a:r>
            <a:r>
              <a:rPr sz="1600" spc="-5" dirty="0">
                <a:latin typeface="Times New Roman"/>
                <a:cs typeface="Times New Roman"/>
              </a:rPr>
              <a:t>are descriptive </a:t>
            </a:r>
            <a:r>
              <a:rPr sz="1600" spc="-10" dirty="0">
                <a:latin typeface="Times New Roman"/>
                <a:cs typeface="Times New Roman"/>
              </a:rPr>
              <a:t>time, </a:t>
            </a:r>
            <a:r>
              <a:rPr sz="1600" spc="-5" dirty="0">
                <a:latin typeface="Times New Roman"/>
                <a:cs typeface="Times New Roman"/>
              </a:rPr>
              <a:t>cost or quality indicators used to capture the performance of a  process.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4971" y="1092841"/>
            <a:ext cx="4503052" cy="58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7736" y="882218"/>
            <a:ext cx="45135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Times New Roman"/>
                <a:cs typeface="Times New Roman"/>
              </a:rPr>
              <a:t>Important</a:t>
            </a:r>
            <a:r>
              <a:rPr sz="4800" b="1" spc="-140" dirty="0">
                <a:latin typeface="Times New Roman"/>
                <a:cs typeface="Times New Roman"/>
              </a:rPr>
              <a:t> </a:t>
            </a:r>
            <a:r>
              <a:rPr sz="4800" b="1" spc="-90" dirty="0">
                <a:latin typeface="Times New Roman"/>
                <a:cs typeface="Times New Roman"/>
              </a:rPr>
              <a:t>Terms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1085" y="6443954"/>
            <a:ext cx="2819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7</a:t>
            </a:fld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097" y="1851405"/>
            <a:ext cx="7679690" cy="402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Job </a:t>
            </a:r>
            <a:r>
              <a:rPr sz="2400" b="1" dirty="0">
                <a:latin typeface="Times New Roman"/>
                <a:cs typeface="Times New Roman"/>
              </a:rPr>
              <a:t>Description or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Roles</a:t>
            </a:r>
            <a:endParaRPr sz="2400">
              <a:latin typeface="Times New Roman"/>
              <a:cs typeface="Times New Roman"/>
            </a:endParaRPr>
          </a:p>
          <a:p>
            <a:pPr marL="22860" marR="20955" indent="3175" algn="ctr">
              <a:lnSpc>
                <a:spcPct val="98900"/>
              </a:lnSpc>
              <a:spcBef>
                <a:spcPts val="50"/>
              </a:spcBef>
            </a:pPr>
            <a:r>
              <a:rPr sz="1800" dirty="0">
                <a:latin typeface="Times New Roman"/>
                <a:cs typeface="Times New Roman"/>
              </a:rPr>
              <a:t>Roles represent specific </a:t>
            </a:r>
            <a:r>
              <a:rPr sz="1800" spc="-5" dirty="0">
                <a:latin typeface="Times New Roman"/>
                <a:cs typeface="Times New Roman"/>
              </a:rPr>
              <a:t>skill sets, </a:t>
            </a:r>
            <a:r>
              <a:rPr sz="1800" dirty="0">
                <a:latin typeface="Times New Roman"/>
                <a:cs typeface="Times New Roman"/>
              </a:rPr>
              <a:t>responsibilities or </a:t>
            </a:r>
            <a:r>
              <a:rPr sz="1800" spc="-5" dirty="0">
                <a:latin typeface="Times New Roman"/>
                <a:cs typeface="Times New Roman"/>
              </a:rPr>
              <a:t>positions </a:t>
            </a:r>
            <a:r>
              <a:rPr sz="1800" dirty="0">
                <a:latin typeface="Times New Roman"/>
                <a:cs typeface="Times New Roman"/>
              </a:rPr>
              <a:t>in a business  environment. Roles allow the </a:t>
            </a:r>
            <a:r>
              <a:rPr sz="1800" spc="-5" dirty="0">
                <a:latin typeface="Times New Roman"/>
                <a:cs typeface="Times New Roman"/>
              </a:rPr>
              <a:t>modeler </a:t>
            </a:r>
            <a:r>
              <a:rPr sz="1800" dirty="0">
                <a:latin typeface="Times New Roman"/>
                <a:cs typeface="Times New Roman"/>
              </a:rPr>
              <a:t>to define criteria required for </a:t>
            </a:r>
            <a:r>
              <a:rPr sz="1800" spc="-5" dirty="0">
                <a:latin typeface="Times New Roman"/>
                <a:cs typeface="Times New Roman"/>
              </a:rPr>
              <a:t>performing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 </a:t>
            </a:r>
            <a:r>
              <a:rPr sz="1800" spc="-15" dirty="0">
                <a:latin typeface="Times New Roman"/>
                <a:cs typeface="Times New Roman"/>
              </a:rPr>
              <a:t>activity, </a:t>
            </a:r>
            <a:r>
              <a:rPr sz="1800" dirty="0">
                <a:latin typeface="Times New Roman"/>
                <a:cs typeface="Times New Roman"/>
              </a:rPr>
              <a:t>rather than the specific individuals who </a:t>
            </a:r>
            <a:r>
              <a:rPr sz="1800" spc="-5" dirty="0">
                <a:latin typeface="Times New Roman"/>
                <a:cs typeface="Times New Roman"/>
              </a:rPr>
              <a:t>will </a:t>
            </a:r>
            <a:r>
              <a:rPr sz="1800" dirty="0">
                <a:latin typeface="Times New Roman"/>
                <a:cs typeface="Times New Roman"/>
              </a:rPr>
              <a:t>perform the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activity.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705"/>
              </a:spcBef>
              <a:tabLst>
                <a:tab pos="124333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Scope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	a </a:t>
            </a:r>
            <a:r>
              <a:rPr sz="2400" b="1" spc="-10" dirty="0"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  <a:p>
            <a:pPr marL="12065" marR="5080" indent="-1270" algn="ctr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Times New Roman"/>
                <a:cs typeface="Times New Roman"/>
              </a:rPr>
              <a:t>It describes the boundaries of a process and includes start and end points, the  context in </a:t>
            </a:r>
            <a:r>
              <a:rPr sz="1800" spc="-5" dirty="0">
                <a:latin typeface="Times New Roman"/>
                <a:cs typeface="Times New Roman"/>
              </a:rPr>
              <a:t>which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process is performed </a:t>
            </a:r>
            <a:r>
              <a:rPr sz="1800" dirty="0">
                <a:latin typeface="Times New Roman"/>
                <a:cs typeface="Times New Roman"/>
              </a:rPr>
              <a:t>and elements excluded from that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context.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660"/>
              </a:spcBef>
            </a:pPr>
            <a:r>
              <a:rPr sz="2400" b="1" spc="-20" dirty="0">
                <a:latin typeface="Times New Roman"/>
                <a:cs typeface="Times New Roman"/>
              </a:rPr>
              <a:t>Workflow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Diagram</a:t>
            </a:r>
            <a:endParaRPr sz="2400">
              <a:latin typeface="Times New Roman"/>
              <a:cs typeface="Times New Roman"/>
            </a:endParaRPr>
          </a:p>
          <a:p>
            <a:pPr marL="141605" marR="133350" algn="ctr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Times New Roman"/>
                <a:cs typeface="Times New Roman"/>
              </a:rPr>
              <a:t>It </a:t>
            </a:r>
            <a:r>
              <a:rPr sz="1800" spc="-5" dirty="0">
                <a:latin typeface="Times New Roman"/>
                <a:cs typeface="Times New Roman"/>
              </a:rPr>
              <a:t>refers </a:t>
            </a:r>
            <a:r>
              <a:rPr sz="1800" dirty="0">
                <a:latin typeface="Times New Roman"/>
                <a:cs typeface="Times New Roman"/>
              </a:rPr>
              <a:t>to a </a:t>
            </a:r>
            <a:r>
              <a:rPr sz="1800" spc="-5" dirty="0">
                <a:latin typeface="Times New Roman"/>
                <a:cs typeface="Times New Roman"/>
              </a:rPr>
              <a:t>simple </a:t>
            </a:r>
            <a:r>
              <a:rPr sz="1800" dirty="0">
                <a:latin typeface="Times New Roman"/>
                <a:cs typeface="Times New Roman"/>
              </a:rPr>
              <a:t>form of flowchart depicting the flow of tasks or actions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  one </a:t>
            </a:r>
            <a:r>
              <a:rPr sz="1800" spc="-5" dirty="0">
                <a:latin typeface="Times New Roman"/>
                <a:cs typeface="Times New Roman"/>
              </a:rPr>
              <a:t>person </a:t>
            </a:r>
            <a:r>
              <a:rPr sz="1800" dirty="0">
                <a:latin typeface="Times New Roman"/>
                <a:cs typeface="Times New Roman"/>
              </a:rPr>
              <a:t>or group to </a:t>
            </a:r>
            <a:r>
              <a:rPr sz="1800" spc="-15" dirty="0">
                <a:latin typeface="Times New Roman"/>
                <a:cs typeface="Times New Roman"/>
              </a:rPr>
              <a:t>another. </a:t>
            </a:r>
            <a:r>
              <a:rPr sz="1800" dirty="0">
                <a:latin typeface="Times New Roman"/>
                <a:cs typeface="Times New Roman"/>
              </a:rPr>
              <a:t>It typically </a:t>
            </a:r>
            <a:r>
              <a:rPr sz="1800" spc="-5" dirty="0">
                <a:latin typeface="Times New Roman"/>
                <a:cs typeface="Times New Roman"/>
              </a:rPr>
              <a:t>consists </a:t>
            </a:r>
            <a:r>
              <a:rPr sz="1800" dirty="0">
                <a:latin typeface="Times New Roman"/>
                <a:cs typeface="Times New Roman"/>
              </a:rPr>
              <a:t>of a </a:t>
            </a:r>
            <a:r>
              <a:rPr sz="1800" spc="-5" dirty="0">
                <a:latin typeface="Times New Roman"/>
                <a:cs typeface="Times New Roman"/>
              </a:rPr>
              <a:t>set </a:t>
            </a:r>
            <a:r>
              <a:rPr sz="1800" dirty="0">
                <a:latin typeface="Times New Roman"/>
                <a:cs typeface="Times New Roman"/>
              </a:rPr>
              <a:t>of symbols  representing actions or individuals connected by arrows indicating the flow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  one 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another.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0556" y="864241"/>
            <a:ext cx="4287864" cy="465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3866" y="653541"/>
            <a:ext cx="4289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1635" algn="l"/>
              </a:tabLst>
            </a:pPr>
            <a:r>
              <a:rPr sz="4800" b="1" spc="-5" dirty="0">
                <a:latin typeface="Times New Roman"/>
                <a:cs typeface="Times New Roman"/>
              </a:rPr>
              <a:t>Benefits</a:t>
            </a:r>
            <a:r>
              <a:rPr sz="4800" b="1" spc="-20" dirty="0">
                <a:latin typeface="Times New Roman"/>
                <a:cs typeface="Times New Roman"/>
              </a:rPr>
              <a:t> </a:t>
            </a:r>
            <a:r>
              <a:rPr sz="4800" b="1" dirty="0">
                <a:latin typeface="Times New Roman"/>
                <a:cs typeface="Times New Roman"/>
              </a:rPr>
              <a:t>of	BPM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1085" y="6443954"/>
            <a:ext cx="2819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8</a:t>
            </a:fld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52" y="1429003"/>
            <a:ext cx="7733030" cy="497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160"/>
              </a:lnSpc>
              <a:buClr>
                <a:srgbClr val="FF0000"/>
              </a:buClr>
              <a:buSzPct val="113888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Times New Roman"/>
                <a:cs typeface="Times New Roman"/>
              </a:rPr>
              <a:t>Improves process </a:t>
            </a:r>
            <a:r>
              <a:rPr sz="1800" spc="-15" dirty="0">
                <a:latin typeface="Times New Roman"/>
                <a:cs typeface="Times New Roman"/>
              </a:rPr>
              <a:t>quality, </a:t>
            </a:r>
            <a:r>
              <a:rPr sz="1800" dirty="0">
                <a:latin typeface="Times New Roman"/>
                <a:cs typeface="Times New Roman"/>
              </a:rPr>
              <a:t>reliability and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output.</a:t>
            </a:r>
          </a:p>
          <a:p>
            <a:pPr marL="469900" indent="-457200">
              <a:lnSpc>
                <a:spcPts val="2160"/>
              </a:lnSpc>
              <a:buClr>
                <a:srgbClr val="FF0000"/>
              </a:buClr>
              <a:buSzPct val="113888"/>
              <a:buAutoNum type="arabicPeriod"/>
              <a:tabLst>
                <a:tab pos="469265" algn="l"/>
                <a:tab pos="469900" algn="l"/>
              </a:tabLst>
            </a:pPr>
            <a:r>
              <a:rPr sz="1800" dirty="0">
                <a:latin typeface="Times New Roman"/>
                <a:cs typeface="Times New Roman"/>
              </a:rPr>
              <a:t>Helps for continuous </a:t>
            </a:r>
            <a:r>
              <a:rPr sz="1800" spc="-5" dirty="0">
                <a:latin typeface="Times New Roman"/>
                <a:cs typeface="Times New Roman"/>
              </a:rPr>
              <a:t>process </a:t>
            </a:r>
            <a:r>
              <a:rPr sz="1800" dirty="0">
                <a:latin typeface="Times New Roman"/>
                <a:cs typeface="Times New Roman"/>
              </a:rPr>
              <a:t>improvement that provides foundations for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BPR.</a:t>
            </a:r>
          </a:p>
          <a:p>
            <a:pPr marL="469900" indent="-457200">
              <a:lnSpc>
                <a:spcPts val="2160"/>
              </a:lnSpc>
              <a:buClr>
                <a:srgbClr val="FF0000"/>
              </a:buClr>
              <a:buSzPct val="113888"/>
              <a:buAutoNum type="arabicPeriod"/>
              <a:tabLst>
                <a:tab pos="469265" algn="l"/>
                <a:tab pos="469900" algn="l"/>
              </a:tabLst>
            </a:pPr>
            <a:r>
              <a:rPr sz="1800" dirty="0">
                <a:latin typeface="Times New Roman"/>
                <a:cs typeface="Times New Roman"/>
              </a:rPr>
              <a:t>Maximizes process visibility that helps in reducing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costs.</a:t>
            </a:r>
          </a:p>
          <a:p>
            <a:pPr marL="469265" marR="5080" indent="-457200">
              <a:lnSpc>
                <a:spcPts val="2160"/>
              </a:lnSpc>
              <a:spcBef>
                <a:spcPts val="170"/>
              </a:spcBef>
              <a:buClr>
                <a:srgbClr val="FF0000"/>
              </a:buClr>
              <a:buSzPct val="113888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Times New Roman"/>
                <a:cs typeface="Times New Roman"/>
              </a:rPr>
              <a:t>Improves </a:t>
            </a:r>
            <a:r>
              <a:rPr sz="1800" dirty="0">
                <a:latin typeface="Times New Roman"/>
                <a:cs typeface="Times New Roman"/>
              </a:rPr>
              <a:t>strategic decision-making by providing correct information at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correct  </a:t>
            </a:r>
            <a:r>
              <a:rPr sz="1800" spc="-5" dirty="0">
                <a:latin typeface="Times New Roman"/>
                <a:cs typeface="Times New Roman"/>
              </a:rPr>
              <a:t>time. </a:t>
            </a:r>
            <a:r>
              <a:rPr sz="1800" dirty="0">
                <a:latin typeface="Times New Roman"/>
                <a:cs typeface="Times New Roman"/>
              </a:rPr>
              <a:t>It provides end-to-end performance visibility and optimization of  resources.</a:t>
            </a:r>
          </a:p>
          <a:p>
            <a:pPr marL="469265" marR="304165" indent="-457200">
              <a:lnSpc>
                <a:spcPts val="2160"/>
              </a:lnSpc>
              <a:buClr>
                <a:srgbClr val="FF0000"/>
              </a:buClr>
              <a:buSzPct val="113888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Times New Roman"/>
                <a:cs typeface="Times New Roman"/>
              </a:rPr>
              <a:t>Improves </a:t>
            </a:r>
            <a:r>
              <a:rPr sz="1800" dirty="0">
                <a:latin typeface="Times New Roman"/>
                <a:cs typeface="Times New Roman"/>
              </a:rPr>
              <a:t>operational </a:t>
            </a:r>
            <a:r>
              <a:rPr sz="1800" spc="-5" dirty="0">
                <a:latin typeface="Times New Roman"/>
                <a:cs typeface="Times New Roman"/>
              </a:rPr>
              <a:t>efficiency </a:t>
            </a:r>
            <a:r>
              <a:rPr sz="1800" dirty="0">
                <a:latin typeface="Times New Roman"/>
                <a:cs typeface="Times New Roman"/>
              </a:rPr>
              <a:t>that results in the avoidance of wastage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 </a:t>
            </a:r>
            <a:r>
              <a:rPr sz="1800" spc="-5" dirty="0">
                <a:latin typeface="Times New Roman"/>
                <a:cs typeface="Times New Roman"/>
              </a:rPr>
              <a:t>loss </a:t>
            </a:r>
            <a:r>
              <a:rPr sz="1800" dirty="0">
                <a:latin typeface="Times New Roman"/>
                <a:cs typeface="Times New Roman"/>
              </a:rPr>
              <a:t>of company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resources.</a:t>
            </a:r>
          </a:p>
          <a:p>
            <a:pPr marL="469900" indent="-457200">
              <a:lnSpc>
                <a:spcPts val="1989"/>
              </a:lnSpc>
              <a:buClr>
                <a:srgbClr val="FF0000"/>
              </a:buClr>
              <a:buSzPct val="113888"/>
              <a:buAutoNum type="arabicPeriod"/>
              <a:tabLst>
                <a:tab pos="469265" algn="l"/>
                <a:tab pos="469900" algn="l"/>
              </a:tabLst>
            </a:pPr>
            <a:r>
              <a:rPr sz="1800" dirty="0">
                <a:latin typeface="Times New Roman"/>
                <a:cs typeface="Times New Roman"/>
              </a:rPr>
              <a:t>Consistent execution reduces </a:t>
            </a:r>
            <a:r>
              <a:rPr sz="1800" spc="-5" dirty="0">
                <a:latin typeface="Times New Roman"/>
                <a:cs typeface="Times New Roman"/>
              </a:rPr>
              <a:t>process </a:t>
            </a:r>
            <a:r>
              <a:rPr sz="1800" spc="5" dirty="0">
                <a:latin typeface="Times New Roman"/>
                <a:cs typeface="Times New Roman"/>
              </a:rPr>
              <a:t>cycle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time.</a:t>
            </a:r>
            <a:endParaRPr sz="18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2160"/>
              </a:lnSpc>
              <a:buClr>
                <a:srgbClr val="FF0000"/>
              </a:buClr>
              <a:buSzPct val="113888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Times New Roman"/>
                <a:cs typeface="Times New Roman"/>
              </a:rPr>
              <a:t>Improves </a:t>
            </a:r>
            <a:r>
              <a:rPr sz="1800" dirty="0">
                <a:latin typeface="Times New Roman"/>
                <a:cs typeface="Times New Roman"/>
              </a:rPr>
              <a:t>customer satisfaction by delivering better and enhanced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value.</a:t>
            </a:r>
          </a:p>
          <a:p>
            <a:pPr marL="469900" indent="-457200">
              <a:lnSpc>
                <a:spcPts val="2160"/>
              </a:lnSpc>
              <a:buClr>
                <a:srgbClr val="FF0000"/>
              </a:buClr>
              <a:buSzPct val="113888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Times New Roman"/>
                <a:cs typeface="Times New Roman"/>
              </a:rPr>
              <a:t>Promotes organizational </a:t>
            </a:r>
            <a:r>
              <a:rPr sz="1800" dirty="0">
                <a:latin typeface="Times New Roman"/>
                <a:cs typeface="Times New Roman"/>
              </a:rPr>
              <a:t>flexibility and </a:t>
            </a:r>
            <a:r>
              <a:rPr sz="1800" spc="-5" dirty="0">
                <a:latin typeface="Times New Roman"/>
                <a:cs typeface="Times New Roman"/>
              </a:rPr>
              <a:t>business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agility.</a:t>
            </a:r>
            <a:endParaRPr sz="18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2160"/>
              </a:lnSpc>
              <a:buClr>
                <a:srgbClr val="FF0000"/>
              </a:buClr>
              <a:buSzPct val="113888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Times New Roman"/>
                <a:cs typeface="Times New Roman"/>
              </a:rPr>
              <a:t>Promotes </a:t>
            </a:r>
            <a:r>
              <a:rPr sz="1800" dirty="0">
                <a:latin typeface="Times New Roman"/>
                <a:cs typeface="Times New Roman"/>
              </a:rPr>
              <a:t>communication and collaboration between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departments.</a:t>
            </a:r>
          </a:p>
          <a:p>
            <a:pPr marL="469900" indent="-457200">
              <a:lnSpc>
                <a:spcPts val="2160"/>
              </a:lnSpc>
              <a:buClr>
                <a:srgbClr val="FF0000"/>
              </a:buClr>
              <a:buSzPct val="113888"/>
              <a:buAutoNum type="arabicPeriod"/>
              <a:tabLst>
                <a:tab pos="469900" algn="l"/>
              </a:tabLst>
            </a:pPr>
            <a:r>
              <a:rPr sz="1800" dirty="0">
                <a:latin typeface="Times New Roman"/>
                <a:cs typeface="Times New Roman"/>
              </a:rPr>
              <a:t>Helps in standardization 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procedures.</a:t>
            </a:r>
          </a:p>
          <a:p>
            <a:pPr marL="469900" indent="-457200">
              <a:lnSpc>
                <a:spcPts val="2160"/>
              </a:lnSpc>
              <a:buClr>
                <a:srgbClr val="FF0000"/>
              </a:buClr>
              <a:buSzPct val="113888"/>
              <a:buAutoNum type="arabicPeriod"/>
              <a:tabLst>
                <a:tab pos="469900" algn="l"/>
              </a:tabLst>
            </a:pPr>
            <a:r>
              <a:rPr sz="1800" dirty="0">
                <a:latin typeface="Times New Roman"/>
                <a:cs typeface="Times New Roman"/>
              </a:rPr>
              <a:t>Helps in </a:t>
            </a:r>
            <a:r>
              <a:rPr sz="1800" spc="-5" dirty="0">
                <a:latin typeface="Times New Roman"/>
                <a:cs typeface="Times New Roman"/>
              </a:rPr>
              <a:t>measuring KPIs </a:t>
            </a:r>
            <a:r>
              <a:rPr sz="1800" dirty="0">
                <a:latin typeface="Times New Roman"/>
                <a:cs typeface="Times New Roman"/>
              </a:rPr>
              <a:t>and thus </a:t>
            </a:r>
            <a:r>
              <a:rPr sz="1800" spc="-5" dirty="0">
                <a:latin typeface="Times New Roman"/>
                <a:cs typeface="Times New Roman"/>
              </a:rPr>
              <a:t>improves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accountability.</a:t>
            </a:r>
            <a:endParaRPr sz="18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2160"/>
              </a:lnSpc>
              <a:buClr>
                <a:srgbClr val="FF0000"/>
              </a:buClr>
              <a:buSzPct val="113888"/>
              <a:buAutoNum type="arabicPeriod"/>
              <a:tabLst>
                <a:tab pos="469900" algn="l"/>
              </a:tabLst>
            </a:pPr>
            <a:r>
              <a:rPr sz="1800" spc="-5" dirty="0">
                <a:latin typeface="Times New Roman"/>
                <a:cs typeface="Times New Roman"/>
              </a:rPr>
              <a:t>Promotes safe </a:t>
            </a:r>
            <a:r>
              <a:rPr sz="1800" dirty="0">
                <a:latin typeface="Times New Roman"/>
                <a:cs typeface="Times New Roman"/>
              </a:rPr>
              <a:t>working conditions that protect company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resources.</a:t>
            </a:r>
          </a:p>
          <a:p>
            <a:pPr marL="469265" marR="622300" indent="-457200">
              <a:lnSpc>
                <a:spcPts val="2160"/>
              </a:lnSpc>
              <a:spcBef>
                <a:spcPts val="175"/>
              </a:spcBef>
              <a:buClr>
                <a:srgbClr val="FF0000"/>
              </a:buClr>
              <a:buSzPct val="113888"/>
              <a:buAutoNum type="arabicPeriod"/>
              <a:tabLst>
                <a:tab pos="469900" algn="l"/>
              </a:tabLst>
            </a:pPr>
            <a:r>
              <a:rPr sz="1800" dirty="0">
                <a:latin typeface="Times New Roman"/>
                <a:cs typeface="Times New Roman"/>
              </a:rPr>
              <a:t>Defines roles and responsibilities that </a:t>
            </a:r>
            <a:r>
              <a:rPr sz="1800" spc="-5" dirty="0">
                <a:latin typeface="Times New Roman"/>
                <a:cs typeface="Times New Roman"/>
              </a:rPr>
              <a:t>increases </a:t>
            </a:r>
            <a:r>
              <a:rPr sz="1800" dirty="0">
                <a:latin typeface="Times New Roman"/>
                <a:cs typeface="Times New Roman"/>
              </a:rPr>
              <a:t>employee </a:t>
            </a:r>
            <a:r>
              <a:rPr sz="1800" spc="-5" dirty="0">
                <a:latin typeface="Times New Roman"/>
                <a:cs typeface="Times New Roman"/>
              </a:rPr>
              <a:t>efficiency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 satisfaction.</a:t>
            </a:r>
          </a:p>
          <a:p>
            <a:pPr marL="469900" indent="-457200">
              <a:lnSpc>
                <a:spcPts val="2140"/>
              </a:lnSpc>
              <a:buClr>
                <a:srgbClr val="FF0000"/>
              </a:buClr>
              <a:buSzPct val="113888"/>
              <a:buAutoNum type="arabicPeriod"/>
              <a:tabLst>
                <a:tab pos="469900" algn="l"/>
              </a:tabLst>
            </a:pPr>
            <a:r>
              <a:rPr sz="1800" dirty="0">
                <a:latin typeface="Times New Roman"/>
                <a:cs typeface="Times New Roman"/>
              </a:rPr>
              <a:t>Simplifies regulatory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compliance.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6616" y="793782"/>
            <a:ext cx="5431914" cy="598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9627" y="591692"/>
            <a:ext cx="5443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5" dirty="0">
                <a:latin typeface="Times New Roman"/>
                <a:cs typeface="Times New Roman"/>
              </a:rPr>
              <a:t>Process</a:t>
            </a:r>
            <a:r>
              <a:rPr sz="4800" b="1" spc="-85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Composition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38525" y="1743075"/>
            <a:ext cx="2181225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69182" y="1839849"/>
            <a:ext cx="1330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Times New Roman"/>
                <a:cs typeface="Times New Roman"/>
              </a:rPr>
              <a:t>Process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775" y="2427351"/>
            <a:ext cx="8086725" cy="1725930"/>
            <a:chOff x="104775" y="2427351"/>
            <a:chExt cx="8086725" cy="1725930"/>
          </a:xfrm>
        </p:grpSpPr>
        <p:sp>
          <p:nvSpPr>
            <p:cNvPr id="7" name="object 7"/>
            <p:cNvSpPr/>
            <p:nvPr/>
          </p:nvSpPr>
          <p:spPr>
            <a:xfrm>
              <a:off x="4534789" y="2452751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508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7387" y="2971799"/>
              <a:ext cx="5553710" cy="705485"/>
            </a:xfrm>
            <a:custGeom>
              <a:avLst/>
              <a:gdLst/>
              <a:ahLst/>
              <a:cxnLst/>
              <a:rect l="l" t="t" r="r" b="b"/>
              <a:pathLst>
                <a:path w="5553710" h="705485">
                  <a:moveTo>
                    <a:pt x="228193" y="505968"/>
                  </a:moveTo>
                  <a:lnTo>
                    <a:pt x="227558" y="496252"/>
                  </a:lnTo>
                  <a:lnTo>
                    <a:pt x="223329" y="487489"/>
                  </a:lnTo>
                  <a:lnTo>
                    <a:pt x="215798" y="480822"/>
                  </a:lnTo>
                  <a:lnTo>
                    <a:pt x="206248" y="477545"/>
                  </a:lnTo>
                  <a:lnTo>
                    <a:pt x="196532" y="478142"/>
                  </a:lnTo>
                  <a:lnTo>
                    <a:pt x="187756" y="482346"/>
                  </a:lnTo>
                  <a:lnTo>
                    <a:pt x="181063" y="489839"/>
                  </a:lnTo>
                  <a:lnTo>
                    <a:pt x="139509" y="561086"/>
                  </a:lnTo>
                  <a:lnTo>
                    <a:pt x="139496" y="19558"/>
                  </a:lnTo>
                  <a:lnTo>
                    <a:pt x="88696" y="19558"/>
                  </a:lnTo>
                  <a:lnTo>
                    <a:pt x="88696" y="561086"/>
                  </a:lnTo>
                  <a:lnTo>
                    <a:pt x="114096" y="604634"/>
                  </a:lnTo>
                  <a:lnTo>
                    <a:pt x="88696" y="561086"/>
                  </a:lnTo>
                  <a:lnTo>
                    <a:pt x="47142" y="489839"/>
                  </a:lnTo>
                  <a:lnTo>
                    <a:pt x="40424" y="482346"/>
                  </a:lnTo>
                  <a:lnTo>
                    <a:pt x="31661" y="478142"/>
                  </a:lnTo>
                  <a:lnTo>
                    <a:pt x="21945" y="477545"/>
                  </a:lnTo>
                  <a:lnTo>
                    <a:pt x="12395" y="480822"/>
                  </a:lnTo>
                  <a:lnTo>
                    <a:pt x="4851" y="487489"/>
                  </a:lnTo>
                  <a:lnTo>
                    <a:pt x="622" y="496252"/>
                  </a:lnTo>
                  <a:lnTo>
                    <a:pt x="0" y="505968"/>
                  </a:lnTo>
                  <a:lnTo>
                    <a:pt x="3263" y="515493"/>
                  </a:lnTo>
                  <a:lnTo>
                    <a:pt x="114096" y="705485"/>
                  </a:lnTo>
                  <a:lnTo>
                    <a:pt x="143510" y="655066"/>
                  </a:lnTo>
                  <a:lnTo>
                    <a:pt x="224942" y="515493"/>
                  </a:lnTo>
                  <a:lnTo>
                    <a:pt x="228193" y="505968"/>
                  </a:lnTo>
                  <a:close/>
                </a:path>
                <a:path w="5553710" h="705485">
                  <a:moveTo>
                    <a:pt x="1970976" y="505968"/>
                  </a:moveTo>
                  <a:lnTo>
                    <a:pt x="1970366" y="496252"/>
                  </a:lnTo>
                  <a:lnTo>
                    <a:pt x="1966125" y="487489"/>
                  </a:lnTo>
                  <a:lnTo>
                    <a:pt x="1958555" y="480822"/>
                  </a:lnTo>
                  <a:lnTo>
                    <a:pt x="1949018" y="477545"/>
                  </a:lnTo>
                  <a:lnTo>
                    <a:pt x="1939315" y="478142"/>
                  </a:lnTo>
                  <a:lnTo>
                    <a:pt x="1930552" y="482346"/>
                  </a:lnTo>
                  <a:lnTo>
                    <a:pt x="1923884" y="489839"/>
                  </a:lnTo>
                  <a:lnTo>
                    <a:pt x="1882355" y="561035"/>
                  </a:lnTo>
                  <a:lnTo>
                    <a:pt x="1882228" y="561251"/>
                  </a:lnTo>
                  <a:lnTo>
                    <a:pt x="1882355" y="19558"/>
                  </a:lnTo>
                  <a:lnTo>
                    <a:pt x="1831555" y="19558"/>
                  </a:lnTo>
                  <a:lnTo>
                    <a:pt x="1831555" y="561251"/>
                  </a:lnTo>
                  <a:lnTo>
                    <a:pt x="1831555" y="655066"/>
                  </a:lnTo>
                  <a:lnTo>
                    <a:pt x="1831428" y="561035"/>
                  </a:lnTo>
                  <a:lnTo>
                    <a:pt x="1789899" y="489839"/>
                  </a:lnTo>
                  <a:lnTo>
                    <a:pt x="1764753" y="477545"/>
                  </a:lnTo>
                  <a:lnTo>
                    <a:pt x="1755228" y="480822"/>
                  </a:lnTo>
                  <a:lnTo>
                    <a:pt x="1747647" y="487489"/>
                  </a:lnTo>
                  <a:lnTo>
                    <a:pt x="1743417" y="496252"/>
                  </a:lnTo>
                  <a:lnTo>
                    <a:pt x="1742795" y="505968"/>
                  </a:lnTo>
                  <a:lnTo>
                    <a:pt x="1746084" y="515493"/>
                  </a:lnTo>
                  <a:lnTo>
                    <a:pt x="1856955" y="705485"/>
                  </a:lnTo>
                  <a:lnTo>
                    <a:pt x="1886343" y="655066"/>
                  </a:lnTo>
                  <a:lnTo>
                    <a:pt x="1967699" y="515493"/>
                  </a:lnTo>
                  <a:lnTo>
                    <a:pt x="1970976" y="505968"/>
                  </a:lnTo>
                  <a:close/>
                </a:path>
                <a:path w="5553710" h="705485">
                  <a:moveTo>
                    <a:pt x="3760597" y="486359"/>
                  </a:moveTo>
                  <a:lnTo>
                    <a:pt x="3759949" y="476643"/>
                  </a:lnTo>
                  <a:lnTo>
                    <a:pt x="3755733" y="467868"/>
                  </a:lnTo>
                  <a:lnTo>
                    <a:pt x="3748240" y="461137"/>
                  </a:lnTo>
                  <a:lnTo>
                    <a:pt x="3738651" y="457923"/>
                  </a:lnTo>
                  <a:lnTo>
                    <a:pt x="3728936" y="458571"/>
                  </a:lnTo>
                  <a:lnTo>
                    <a:pt x="3720160" y="462788"/>
                  </a:lnTo>
                  <a:lnTo>
                    <a:pt x="3713442" y="470281"/>
                  </a:lnTo>
                  <a:lnTo>
                    <a:pt x="3671913" y="541477"/>
                  </a:lnTo>
                  <a:lnTo>
                    <a:pt x="3671913" y="0"/>
                  </a:lnTo>
                  <a:lnTo>
                    <a:pt x="3621113" y="0"/>
                  </a:lnTo>
                  <a:lnTo>
                    <a:pt x="3621113" y="541477"/>
                  </a:lnTo>
                  <a:lnTo>
                    <a:pt x="3579584" y="470281"/>
                  </a:lnTo>
                  <a:lnTo>
                    <a:pt x="3572853" y="462788"/>
                  </a:lnTo>
                  <a:lnTo>
                    <a:pt x="3564090" y="458571"/>
                  </a:lnTo>
                  <a:lnTo>
                    <a:pt x="3554361" y="457923"/>
                  </a:lnTo>
                  <a:lnTo>
                    <a:pt x="3552444" y="458571"/>
                  </a:lnTo>
                  <a:lnTo>
                    <a:pt x="3544786" y="461137"/>
                  </a:lnTo>
                  <a:lnTo>
                    <a:pt x="3537280" y="467868"/>
                  </a:lnTo>
                  <a:lnTo>
                    <a:pt x="3533063" y="476643"/>
                  </a:lnTo>
                  <a:lnTo>
                    <a:pt x="3532416" y="486359"/>
                  </a:lnTo>
                  <a:lnTo>
                    <a:pt x="3535642" y="495935"/>
                  </a:lnTo>
                  <a:lnTo>
                    <a:pt x="3646513" y="685927"/>
                  </a:lnTo>
                  <a:lnTo>
                    <a:pt x="3675926" y="635508"/>
                  </a:lnTo>
                  <a:lnTo>
                    <a:pt x="3757384" y="495935"/>
                  </a:lnTo>
                  <a:lnTo>
                    <a:pt x="3760597" y="486359"/>
                  </a:lnTo>
                  <a:close/>
                </a:path>
                <a:path w="5553710" h="705485">
                  <a:moveTo>
                    <a:pt x="5553507" y="486359"/>
                  </a:moveTo>
                  <a:lnTo>
                    <a:pt x="5552859" y="476643"/>
                  </a:lnTo>
                  <a:lnTo>
                    <a:pt x="5548617" y="467868"/>
                  </a:lnTo>
                  <a:lnTo>
                    <a:pt x="5541099" y="461137"/>
                  </a:lnTo>
                  <a:lnTo>
                    <a:pt x="5531510" y="457923"/>
                  </a:lnTo>
                  <a:lnTo>
                    <a:pt x="5521795" y="458571"/>
                  </a:lnTo>
                  <a:lnTo>
                    <a:pt x="5513019" y="462788"/>
                  </a:lnTo>
                  <a:lnTo>
                    <a:pt x="5506301" y="470281"/>
                  </a:lnTo>
                  <a:lnTo>
                    <a:pt x="5464772" y="541477"/>
                  </a:lnTo>
                  <a:lnTo>
                    <a:pt x="5439359" y="585025"/>
                  </a:lnTo>
                  <a:lnTo>
                    <a:pt x="5464759" y="541477"/>
                  </a:lnTo>
                  <a:lnTo>
                    <a:pt x="5464772" y="0"/>
                  </a:lnTo>
                  <a:lnTo>
                    <a:pt x="5413972" y="0"/>
                  </a:lnTo>
                  <a:lnTo>
                    <a:pt x="5413972" y="541477"/>
                  </a:lnTo>
                  <a:lnTo>
                    <a:pt x="5372443" y="470281"/>
                  </a:lnTo>
                  <a:lnTo>
                    <a:pt x="5365712" y="462788"/>
                  </a:lnTo>
                  <a:lnTo>
                    <a:pt x="5356949" y="458571"/>
                  </a:lnTo>
                  <a:lnTo>
                    <a:pt x="5347220" y="457923"/>
                  </a:lnTo>
                  <a:lnTo>
                    <a:pt x="5345303" y="458571"/>
                  </a:lnTo>
                  <a:lnTo>
                    <a:pt x="5337645" y="461137"/>
                  </a:lnTo>
                  <a:lnTo>
                    <a:pt x="5330139" y="467868"/>
                  </a:lnTo>
                  <a:lnTo>
                    <a:pt x="5325923" y="476643"/>
                  </a:lnTo>
                  <a:lnTo>
                    <a:pt x="5325275" y="486359"/>
                  </a:lnTo>
                  <a:lnTo>
                    <a:pt x="5328501" y="495935"/>
                  </a:lnTo>
                  <a:lnTo>
                    <a:pt x="5439372" y="685927"/>
                  </a:lnTo>
                  <a:lnTo>
                    <a:pt x="5468785" y="635508"/>
                  </a:lnTo>
                  <a:lnTo>
                    <a:pt x="5550243" y="495935"/>
                  </a:lnTo>
                  <a:lnTo>
                    <a:pt x="5553507" y="486359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775" y="3609975"/>
              <a:ext cx="1838325" cy="5429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63113" y="2971800"/>
              <a:ext cx="228600" cy="686435"/>
            </a:xfrm>
            <a:custGeom>
              <a:avLst/>
              <a:gdLst/>
              <a:ahLst/>
              <a:cxnLst/>
              <a:rect l="l" t="t" r="r" b="b"/>
              <a:pathLst>
                <a:path w="228600" h="686435">
                  <a:moveTo>
                    <a:pt x="31662" y="458565"/>
                  </a:moveTo>
                  <a:lnTo>
                    <a:pt x="20023" y="458565"/>
                  </a:lnTo>
                  <a:lnTo>
                    <a:pt x="12358" y="461137"/>
                  </a:lnTo>
                  <a:lnTo>
                    <a:pt x="4857" y="467860"/>
                  </a:lnTo>
                  <a:lnTo>
                    <a:pt x="642" y="476631"/>
                  </a:lnTo>
                  <a:lnTo>
                    <a:pt x="0" y="486354"/>
                  </a:lnTo>
                  <a:lnTo>
                    <a:pt x="3214" y="495935"/>
                  </a:lnTo>
                  <a:lnTo>
                    <a:pt x="114085" y="685926"/>
                  </a:lnTo>
                  <a:lnTo>
                    <a:pt x="143508" y="635507"/>
                  </a:lnTo>
                  <a:lnTo>
                    <a:pt x="88685" y="635507"/>
                  </a:lnTo>
                  <a:lnTo>
                    <a:pt x="88685" y="541473"/>
                  </a:lnTo>
                  <a:lnTo>
                    <a:pt x="47156" y="470280"/>
                  </a:lnTo>
                  <a:lnTo>
                    <a:pt x="40433" y="462780"/>
                  </a:lnTo>
                  <a:lnTo>
                    <a:pt x="31662" y="458565"/>
                  </a:lnTo>
                  <a:close/>
                </a:path>
                <a:path w="228600" h="686435">
                  <a:moveTo>
                    <a:pt x="88685" y="541473"/>
                  </a:moveTo>
                  <a:lnTo>
                    <a:pt x="88685" y="635507"/>
                  </a:lnTo>
                  <a:lnTo>
                    <a:pt x="139485" y="635507"/>
                  </a:lnTo>
                  <a:lnTo>
                    <a:pt x="139485" y="622680"/>
                  </a:lnTo>
                  <a:lnTo>
                    <a:pt x="92114" y="622680"/>
                  </a:lnTo>
                  <a:lnTo>
                    <a:pt x="114085" y="585016"/>
                  </a:lnTo>
                  <a:lnTo>
                    <a:pt x="88685" y="541473"/>
                  </a:lnTo>
                  <a:close/>
                </a:path>
                <a:path w="228600" h="686435">
                  <a:moveTo>
                    <a:pt x="206232" y="457922"/>
                  </a:moveTo>
                  <a:lnTo>
                    <a:pt x="196508" y="458565"/>
                  </a:lnTo>
                  <a:lnTo>
                    <a:pt x="187737" y="462780"/>
                  </a:lnTo>
                  <a:lnTo>
                    <a:pt x="181014" y="470280"/>
                  </a:lnTo>
                  <a:lnTo>
                    <a:pt x="139485" y="541473"/>
                  </a:lnTo>
                  <a:lnTo>
                    <a:pt x="139485" y="635507"/>
                  </a:lnTo>
                  <a:lnTo>
                    <a:pt x="143508" y="635507"/>
                  </a:lnTo>
                  <a:lnTo>
                    <a:pt x="224956" y="495935"/>
                  </a:lnTo>
                  <a:lnTo>
                    <a:pt x="228171" y="486354"/>
                  </a:lnTo>
                  <a:lnTo>
                    <a:pt x="227528" y="476631"/>
                  </a:lnTo>
                  <a:lnTo>
                    <a:pt x="223313" y="467860"/>
                  </a:lnTo>
                  <a:lnTo>
                    <a:pt x="215812" y="461137"/>
                  </a:lnTo>
                  <a:lnTo>
                    <a:pt x="206232" y="457922"/>
                  </a:lnTo>
                  <a:close/>
                </a:path>
                <a:path w="228600" h="686435">
                  <a:moveTo>
                    <a:pt x="114085" y="585016"/>
                  </a:moveTo>
                  <a:lnTo>
                    <a:pt x="92114" y="622680"/>
                  </a:lnTo>
                  <a:lnTo>
                    <a:pt x="136056" y="622680"/>
                  </a:lnTo>
                  <a:lnTo>
                    <a:pt x="114085" y="585016"/>
                  </a:lnTo>
                  <a:close/>
                </a:path>
                <a:path w="228600" h="686435">
                  <a:moveTo>
                    <a:pt x="139485" y="541473"/>
                  </a:moveTo>
                  <a:lnTo>
                    <a:pt x="114085" y="585016"/>
                  </a:lnTo>
                  <a:lnTo>
                    <a:pt x="136056" y="622680"/>
                  </a:lnTo>
                  <a:lnTo>
                    <a:pt x="139485" y="622680"/>
                  </a:lnTo>
                  <a:lnTo>
                    <a:pt x="139485" y="541473"/>
                  </a:lnTo>
                  <a:close/>
                </a:path>
                <a:path w="228600" h="686435">
                  <a:moveTo>
                    <a:pt x="139485" y="0"/>
                  </a:moveTo>
                  <a:lnTo>
                    <a:pt x="88685" y="0"/>
                  </a:lnTo>
                  <a:lnTo>
                    <a:pt x="88685" y="541473"/>
                  </a:lnTo>
                  <a:lnTo>
                    <a:pt x="114085" y="585016"/>
                  </a:lnTo>
                  <a:lnTo>
                    <a:pt x="139485" y="541473"/>
                  </a:lnTo>
                  <a:lnTo>
                    <a:pt x="139485" y="0"/>
                  </a:lnTo>
                  <a:close/>
                </a:path>
                <a:path w="228600" h="686435">
                  <a:moveTo>
                    <a:pt x="21939" y="457922"/>
                  </a:moveTo>
                  <a:lnTo>
                    <a:pt x="31662" y="458565"/>
                  </a:lnTo>
                  <a:lnTo>
                    <a:pt x="20023" y="458565"/>
                  </a:lnTo>
                  <a:lnTo>
                    <a:pt x="21939" y="457922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1347" y="3729304"/>
            <a:ext cx="13138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Sub-process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09775" y="3609975"/>
            <a:ext cx="1685925" cy="542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00401" y="3729304"/>
            <a:ext cx="13138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Sub-process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62375" y="3609975"/>
            <a:ext cx="1685925" cy="542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53383" y="3729304"/>
            <a:ext cx="13138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Sub-process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14975" y="3609975"/>
            <a:ext cx="1685925" cy="542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06236" y="3729304"/>
            <a:ext cx="13138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Sub-process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67575" y="3609975"/>
            <a:ext cx="1685925" cy="542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434833" y="3729304"/>
            <a:ext cx="13646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Sub-process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1325" y="2946400"/>
            <a:ext cx="7661275" cy="3089275"/>
            <a:chOff x="441325" y="2946400"/>
            <a:chExt cx="7661275" cy="3089275"/>
          </a:xfrm>
        </p:grpSpPr>
        <p:sp>
          <p:nvSpPr>
            <p:cNvPr id="21" name="object 21"/>
            <p:cNvSpPr/>
            <p:nvPr/>
          </p:nvSpPr>
          <p:spPr>
            <a:xfrm>
              <a:off x="990600" y="2971800"/>
              <a:ext cx="7086600" cy="0"/>
            </a:xfrm>
            <a:custGeom>
              <a:avLst/>
              <a:gdLst/>
              <a:ahLst/>
              <a:cxnLst/>
              <a:rect l="l" t="t" r="r" b="b"/>
              <a:pathLst>
                <a:path w="7086600">
                  <a:moveTo>
                    <a:pt x="0" y="0"/>
                  </a:moveTo>
                  <a:lnTo>
                    <a:pt x="7086600" y="0"/>
                  </a:lnTo>
                </a:path>
              </a:pathLst>
            </a:custGeom>
            <a:ln w="5080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5562600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1447800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62"/>
                  </a:lnTo>
                  <a:lnTo>
                    <a:pt x="22317" y="434882"/>
                  </a:lnTo>
                  <a:lnTo>
                    <a:pt x="46537" y="451212"/>
                  </a:lnTo>
                  <a:lnTo>
                    <a:pt x="76200" y="457200"/>
                  </a:lnTo>
                  <a:lnTo>
                    <a:pt x="1447800" y="457200"/>
                  </a:lnTo>
                  <a:lnTo>
                    <a:pt x="1477440" y="451212"/>
                  </a:lnTo>
                  <a:lnTo>
                    <a:pt x="1501663" y="434882"/>
                  </a:lnTo>
                  <a:lnTo>
                    <a:pt x="1518005" y="410662"/>
                  </a:lnTo>
                  <a:lnTo>
                    <a:pt x="1524000" y="381000"/>
                  </a:lnTo>
                  <a:lnTo>
                    <a:pt x="1524000" y="76200"/>
                  </a:lnTo>
                  <a:lnTo>
                    <a:pt x="1518005" y="46537"/>
                  </a:lnTo>
                  <a:lnTo>
                    <a:pt x="1501663" y="22317"/>
                  </a:lnTo>
                  <a:lnTo>
                    <a:pt x="1477440" y="5987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" y="5562600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0" y="76200"/>
                  </a:move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lnTo>
                    <a:pt x="1447800" y="0"/>
                  </a:lnTo>
                  <a:lnTo>
                    <a:pt x="1477440" y="5987"/>
                  </a:lnTo>
                  <a:lnTo>
                    <a:pt x="1501663" y="22317"/>
                  </a:lnTo>
                  <a:lnTo>
                    <a:pt x="1518005" y="46537"/>
                  </a:lnTo>
                  <a:lnTo>
                    <a:pt x="1524000" y="76200"/>
                  </a:lnTo>
                  <a:lnTo>
                    <a:pt x="1524000" y="381000"/>
                  </a:lnTo>
                  <a:lnTo>
                    <a:pt x="1518005" y="410662"/>
                  </a:lnTo>
                  <a:lnTo>
                    <a:pt x="1501663" y="434882"/>
                  </a:lnTo>
                  <a:lnTo>
                    <a:pt x="1477440" y="451212"/>
                  </a:lnTo>
                  <a:lnTo>
                    <a:pt x="1447800" y="457200"/>
                  </a:lnTo>
                  <a:lnTo>
                    <a:pt x="76200" y="457200"/>
                  </a:lnTo>
                  <a:lnTo>
                    <a:pt x="46537" y="451212"/>
                  </a:lnTo>
                  <a:lnTo>
                    <a:pt x="22317" y="434882"/>
                  </a:lnTo>
                  <a:lnTo>
                    <a:pt x="5987" y="410662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96544" y="5651703"/>
            <a:ext cx="845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Activity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552059" y="5549900"/>
            <a:ext cx="1549400" cy="482600"/>
            <a:chOff x="5552059" y="5549900"/>
            <a:chExt cx="1549400" cy="482600"/>
          </a:xfrm>
        </p:grpSpPr>
        <p:sp>
          <p:nvSpPr>
            <p:cNvPr id="26" name="object 26"/>
            <p:cNvSpPr/>
            <p:nvPr/>
          </p:nvSpPr>
          <p:spPr>
            <a:xfrm>
              <a:off x="5564759" y="5562600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1447799" y="0"/>
                  </a:moveTo>
                  <a:lnTo>
                    <a:pt x="76200" y="0"/>
                  </a:lnTo>
                  <a:lnTo>
                    <a:pt x="46559" y="5987"/>
                  </a:lnTo>
                  <a:lnTo>
                    <a:pt x="22336" y="22317"/>
                  </a:lnTo>
                  <a:lnTo>
                    <a:pt x="5994" y="46537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62"/>
                  </a:lnTo>
                  <a:lnTo>
                    <a:pt x="22336" y="434882"/>
                  </a:lnTo>
                  <a:lnTo>
                    <a:pt x="46559" y="451212"/>
                  </a:lnTo>
                  <a:lnTo>
                    <a:pt x="76200" y="457200"/>
                  </a:lnTo>
                  <a:lnTo>
                    <a:pt x="1447799" y="457200"/>
                  </a:lnTo>
                  <a:lnTo>
                    <a:pt x="1477440" y="451212"/>
                  </a:lnTo>
                  <a:lnTo>
                    <a:pt x="1501663" y="434882"/>
                  </a:lnTo>
                  <a:lnTo>
                    <a:pt x="1518005" y="410662"/>
                  </a:lnTo>
                  <a:lnTo>
                    <a:pt x="1523999" y="381000"/>
                  </a:lnTo>
                  <a:lnTo>
                    <a:pt x="1523999" y="76200"/>
                  </a:lnTo>
                  <a:lnTo>
                    <a:pt x="1518005" y="46537"/>
                  </a:lnTo>
                  <a:lnTo>
                    <a:pt x="1501663" y="22317"/>
                  </a:lnTo>
                  <a:lnTo>
                    <a:pt x="1477440" y="5987"/>
                  </a:lnTo>
                  <a:lnTo>
                    <a:pt x="1447799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64759" y="5562600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0" y="76200"/>
                  </a:moveTo>
                  <a:lnTo>
                    <a:pt x="5994" y="46537"/>
                  </a:lnTo>
                  <a:lnTo>
                    <a:pt x="22336" y="22317"/>
                  </a:lnTo>
                  <a:lnTo>
                    <a:pt x="46559" y="5987"/>
                  </a:lnTo>
                  <a:lnTo>
                    <a:pt x="76200" y="0"/>
                  </a:lnTo>
                  <a:lnTo>
                    <a:pt x="1447799" y="0"/>
                  </a:lnTo>
                  <a:lnTo>
                    <a:pt x="1477440" y="5987"/>
                  </a:lnTo>
                  <a:lnTo>
                    <a:pt x="1501663" y="22317"/>
                  </a:lnTo>
                  <a:lnTo>
                    <a:pt x="1518005" y="46537"/>
                  </a:lnTo>
                  <a:lnTo>
                    <a:pt x="1523999" y="76200"/>
                  </a:lnTo>
                  <a:lnTo>
                    <a:pt x="1523999" y="381000"/>
                  </a:lnTo>
                  <a:lnTo>
                    <a:pt x="1518005" y="410662"/>
                  </a:lnTo>
                  <a:lnTo>
                    <a:pt x="1501663" y="434882"/>
                  </a:lnTo>
                  <a:lnTo>
                    <a:pt x="1477440" y="451212"/>
                  </a:lnTo>
                  <a:lnTo>
                    <a:pt x="1447799" y="457200"/>
                  </a:lnTo>
                  <a:lnTo>
                    <a:pt x="76200" y="457200"/>
                  </a:lnTo>
                  <a:lnTo>
                    <a:pt x="46559" y="451212"/>
                  </a:lnTo>
                  <a:lnTo>
                    <a:pt x="22336" y="434882"/>
                  </a:lnTo>
                  <a:lnTo>
                    <a:pt x="5994" y="410662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904991" y="5651703"/>
            <a:ext cx="844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Activity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838702" y="5549900"/>
            <a:ext cx="1549400" cy="482600"/>
            <a:chOff x="3838702" y="5549900"/>
            <a:chExt cx="1549400" cy="482600"/>
          </a:xfrm>
        </p:grpSpPr>
        <p:sp>
          <p:nvSpPr>
            <p:cNvPr id="30" name="object 30"/>
            <p:cNvSpPr/>
            <p:nvPr/>
          </p:nvSpPr>
          <p:spPr>
            <a:xfrm>
              <a:off x="3851402" y="5562600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1447800" y="0"/>
                  </a:moveTo>
                  <a:lnTo>
                    <a:pt x="76200" y="0"/>
                  </a:lnTo>
                  <a:lnTo>
                    <a:pt x="46505" y="5987"/>
                  </a:lnTo>
                  <a:lnTo>
                    <a:pt x="22288" y="22317"/>
                  </a:lnTo>
                  <a:lnTo>
                    <a:pt x="5976" y="46537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76" y="410662"/>
                  </a:lnTo>
                  <a:lnTo>
                    <a:pt x="22288" y="434882"/>
                  </a:lnTo>
                  <a:lnTo>
                    <a:pt x="46505" y="451212"/>
                  </a:lnTo>
                  <a:lnTo>
                    <a:pt x="76200" y="457200"/>
                  </a:lnTo>
                  <a:lnTo>
                    <a:pt x="1447800" y="457200"/>
                  </a:lnTo>
                  <a:lnTo>
                    <a:pt x="1477440" y="451212"/>
                  </a:lnTo>
                  <a:lnTo>
                    <a:pt x="1501663" y="434882"/>
                  </a:lnTo>
                  <a:lnTo>
                    <a:pt x="1518005" y="410662"/>
                  </a:lnTo>
                  <a:lnTo>
                    <a:pt x="1524000" y="381000"/>
                  </a:lnTo>
                  <a:lnTo>
                    <a:pt x="1524000" y="76200"/>
                  </a:lnTo>
                  <a:lnTo>
                    <a:pt x="1518005" y="46537"/>
                  </a:lnTo>
                  <a:lnTo>
                    <a:pt x="1501663" y="22317"/>
                  </a:lnTo>
                  <a:lnTo>
                    <a:pt x="1477440" y="5987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51402" y="5562600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0" y="76200"/>
                  </a:moveTo>
                  <a:lnTo>
                    <a:pt x="5976" y="46537"/>
                  </a:lnTo>
                  <a:lnTo>
                    <a:pt x="22288" y="22317"/>
                  </a:lnTo>
                  <a:lnTo>
                    <a:pt x="46505" y="5987"/>
                  </a:lnTo>
                  <a:lnTo>
                    <a:pt x="76200" y="0"/>
                  </a:lnTo>
                  <a:lnTo>
                    <a:pt x="1447800" y="0"/>
                  </a:lnTo>
                  <a:lnTo>
                    <a:pt x="1477440" y="5987"/>
                  </a:lnTo>
                  <a:lnTo>
                    <a:pt x="1501663" y="22317"/>
                  </a:lnTo>
                  <a:lnTo>
                    <a:pt x="1518005" y="46537"/>
                  </a:lnTo>
                  <a:lnTo>
                    <a:pt x="1524000" y="76200"/>
                  </a:lnTo>
                  <a:lnTo>
                    <a:pt x="1524000" y="381000"/>
                  </a:lnTo>
                  <a:lnTo>
                    <a:pt x="1518005" y="410662"/>
                  </a:lnTo>
                  <a:lnTo>
                    <a:pt x="1501663" y="434882"/>
                  </a:lnTo>
                  <a:lnTo>
                    <a:pt x="1477440" y="451212"/>
                  </a:lnTo>
                  <a:lnTo>
                    <a:pt x="1447800" y="457200"/>
                  </a:lnTo>
                  <a:lnTo>
                    <a:pt x="76200" y="457200"/>
                  </a:lnTo>
                  <a:lnTo>
                    <a:pt x="46505" y="451212"/>
                  </a:lnTo>
                  <a:lnTo>
                    <a:pt x="22288" y="434882"/>
                  </a:lnTo>
                  <a:lnTo>
                    <a:pt x="5976" y="410662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191380" y="5651703"/>
            <a:ext cx="844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Activity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302500" y="5549900"/>
            <a:ext cx="1549400" cy="482600"/>
            <a:chOff x="7302500" y="5549900"/>
            <a:chExt cx="1549400" cy="482600"/>
          </a:xfrm>
        </p:grpSpPr>
        <p:sp>
          <p:nvSpPr>
            <p:cNvPr id="34" name="object 34"/>
            <p:cNvSpPr/>
            <p:nvPr/>
          </p:nvSpPr>
          <p:spPr>
            <a:xfrm>
              <a:off x="7315200" y="5562600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1447800" y="0"/>
                  </a:moveTo>
                  <a:lnTo>
                    <a:pt x="76200" y="0"/>
                  </a:lnTo>
                  <a:lnTo>
                    <a:pt x="46559" y="5987"/>
                  </a:lnTo>
                  <a:lnTo>
                    <a:pt x="22336" y="22317"/>
                  </a:lnTo>
                  <a:lnTo>
                    <a:pt x="5994" y="46537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62"/>
                  </a:lnTo>
                  <a:lnTo>
                    <a:pt x="22336" y="434882"/>
                  </a:lnTo>
                  <a:lnTo>
                    <a:pt x="46559" y="451212"/>
                  </a:lnTo>
                  <a:lnTo>
                    <a:pt x="76200" y="457200"/>
                  </a:lnTo>
                  <a:lnTo>
                    <a:pt x="1447800" y="457200"/>
                  </a:lnTo>
                  <a:lnTo>
                    <a:pt x="1477440" y="451212"/>
                  </a:lnTo>
                  <a:lnTo>
                    <a:pt x="1501663" y="434882"/>
                  </a:lnTo>
                  <a:lnTo>
                    <a:pt x="1518005" y="410662"/>
                  </a:lnTo>
                  <a:lnTo>
                    <a:pt x="1524000" y="381000"/>
                  </a:lnTo>
                  <a:lnTo>
                    <a:pt x="1524000" y="76200"/>
                  </a:lnTo>
                  <a:lnTo>
                    <a:pt x="1518005" y="46537"/>
                  </a:lnTo>
                  <a:lnTo>
                    <a:pt x="1501663" y="22317"/>
                  </a:lnTo>
                  <a:lnTo>
                    <a:pt x="1477440" y="5987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15200" y="5562600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0" y="76200"/>
                  </a:moveTo>
                  <a:lnTo>
                    <a:pt x="5994" y="46537"/>
                  </a:lnTo>
                  <a:lnTo>
                    <a:pt x="22336" y="22317"/>
                  </a:lnTo>
                  <a:lnTo>
                    <a:pt x="46559" y="5987"/>
                  </a:lnTo>
                  <a:lnTo>
                    <a:pt x="76200" y="0"/>
                  </a:lnTo>
                  <a:lnTo>
                    <a:pt x="1447800" y="0"/>
                  </a:lnTo>
                  <a:lnTo>
                    <a:pt x="1477440" y="5987"/>
                  </a:lnTo>
                  <a:lnTo>
                    <a:pt x="1501663" y="22317"/>
                  </a:lnTo>
                  <a:lnTo>
                    <a:pt x="1518005" y="46537"/>
                  </a:lnTo>
                  <a:lnTo>
                    <a:pt x="1524000" y="76200"/>
                  </a:lnTo>
                  <a:lnTo>
                    <a:pt x="1524000" y="381000"/>
                  </a:lnTo>
                  <a:lnTo>
                    <a:pt x="1518005" y="410662"/>
                  </a:lnTo>
                  <a:lnTo>
                    <a:pt x="1501663" y="434882"/>
                  </a:lnTo>
                  <a:lnTo>
                    <a:pt x="1477440" y="451212"/>
                  </a:lnTo>
                  <a:lnTo>
                    <a:pt x="1447800" y="457200"/>
                  </a:lnTo>
                  <a:lnTo>
                    <a:pt x="76200" y="457200"/>
                  </a:lnTo>
                  <a:lnTo>
                    <a:pt x="46559" y="451212"/>
                  </a:lnTo>
                  <a:lnTo>
                    <a:pt x="22336" y="434882"/>
                  </a:lnTo>
                  <a:lnTo>
                    <a:pt x="5994" y="410662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632954" y="5651703"/>
            <a:ext cx="889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Activity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120900" y="5549900"/>
            <a:ext cx="1549400" cy="482600"/>
            <a:chOff x="2120900" y="5549900"/>
            <a:chExt cx="1549400" cy="482600"/>
          </a:xfrm>
        </p:grpSpPr>
        <p:sp>
          <p:nvSpPr>
            <p:cNvPr id="38" name="object 38"/>
            <p:cNvSpPr/>
            <p:nvPr/>
          </p:nvSpPr>
          <p:spPr>
            <a:xfrm>
              <a:off x="2133600" y="5562600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1447800" y="0"/>
                  </a:moveTo>
                  <a:lnTo>
                    <a:pt x="76200" y="0"/>
                  </a:lnTo>
                  <a:lnTo>
                    <a:pt x="46559" y="5987"/>
                  </a:lnTo>
                  <a:lnTo>
                    <a:pt x="22336" y="22317"/>
                  </a:lnTo>
                  <a:lnTo>
                    <a:pt x="5994" y="46537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62"/>
                  </a:lnTo>
                  <a:lnTo>
                    <a:pt x="22336" y="434882"/>
                  </a:lnTo>
                  <a:lnTo>
                    <a:pt x="46559" y="451212"/>
                  </a:lnTo>
                  <a:lnTo>
                    <a:pt x="76200" y="457200"/>
                  </a:lnTo>
                  <a:lnTo>
                    <a:pt x="1447800" y="457200"/>
                  </a:lnTo>
                  <a:lnTo>
                    <a:pt x="1477440" y="451212"/>
                  </a:lnTo>
                  <a:lnTo>
                    <a:pt x="1501663" y="434882"/>
                  </a:lnTo>
                  <a:lnTo>
                    <a:pt x="1518005" y="410662"/>
                  </a:lnTo>
                  <a:lnTo>
                    <a:pt x="1524000" y="381000"/>
                  </a:lnTo>
                  <a:lnTo>
                    <a:pt x="1524000" y="76200"/>
                  </a:lnTo>
                  <a:lnTo>
                    <a:pt x="1518005" y="46537"/>
                  </a:lnTo>
                  <a:lnTo>
                    <a:pt x="1501663" y="22317"/>
                  </a:lnTo>
                  <a:lnTo>
                    <a:pt x="1477440" y="5987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33600" y="5562600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0" y="76200"/>
                  </a:moveTo>
                  <a:lnTo>
                    <a:pt x="5994" y="46537"/>
                  </a:lnTo>
                  <a:lnTo>
                    <a:pt x="22336" y="22317"/>
                  </a:lnTo>
                  <a:lnTo>
                    <a:pt x="46559" y="5987"/>
                  </a:lnTo>
                  <a:lnTo>
                    <a:pt x="76200" y="0"/>
                  </a:lnTo>
                  <a:lnTo>
                    <a:pt x="1447800" y="0"/>
                  </a:lnTo>
                  <a:lnTo>
                    <a:pt x="1477440" y="5987"/>
                  </a:lnTo>
                  <a:lnTo>
                    <a:pt x="1501663" y="22317"/>
                  </a:lnTo>
                  <a:lnTo>
                    <a:pt x="1518005" y="46537"/>
                  </a:lnTo>
                  <a:lnTo>
                    <a:pt x="1524000" y="76200"/>
                  </a:lnTo>
                  <a:lnTo>
                    <a:pt x="1524000" y="381000"/>
                  </a:lnTo>
                  <a:lnTo>
                    <a:pt x="1518005" y="410662"/>
                  </a:lnTo>
                  <a:lnTo>
                    <a:pt x="1501663" y="434882"/>
                  </a:lnTo>
                  <a:lnTo>
                    <a:pt x="1477440" y="451212"/>
                  </a:lnTo>
                  <a:lnTo>
                    <a:pt x="1447800" y="457200"/>
                  </a:lnTo>
                  <a:lnTo>
                    <a:pt x="76200" y="457200"/>
                  </a:lnTo>
                  <a:lnTo>
                    <a:pt x="46559" y="451212"/>
                  </a:lnTo>
                  <a:lnTo>
                    <a:pt x="22336" y="434882"/>
                  </a:lnTo>
                  <a:lnTo>
                    <a:pt x="5994" y="410662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473198" y="5651703"/>
            <a:ext cx="845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Activity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05100" y="4114800"/>
            <a:ext cx="7086600" cy="1475740"/>
            <a:chOff x="1105100" y="4114800"/>
            <a:chExt cx="7086600" cy="1475740"/>
          </a:xfrm>
        </p:grpSpPr>
        <p:sp>
          <p:nvSpPr>
            <p:cNvPr id="42" name="object 42"/>
            <p:cNvSpPr/>
            <p:nvPr/>
          </p:nvSpPr>
          <p:spPr>
            <a:xfrm>
              <a:off x="1105090" y="4876799"/>
              <a:ext cx="7086600" cy="713740"/>
            </a:xfrm>
            <a:custGeom>
              <a:avLst/>
              <a:gdLst/>
              <a:ahLst/>
              <a:cxnLst/>
              <a:rect l="l" t="t" r="r" b="b"/>
              <a:pathLst>
                <a:path w="7086600" h="713739">
                  <a:moveTo>
                    <a:pt x="228193" y="513588"/>
                  </a:moveTo>
                  <a:lnTo>
                    <a:pt x="227545" y="503872"/>
                  </a:lnTo>
                  <a:lnTo>
                    <a:pt x="223329" y="495109"/>
                  </a:lnTo>
                  <a:lnTo>
                    <a:pt x="215836" y="488442"/>
                  </a:lnTo>
                  <a:lnTo>
                    <a:pt x="206248" y="485165"/>
                  </a:lnTo>
                  <a:lnTo>
                    <a:pt x="196532" y="485762"/>
                  </a:lnTo>
                  <a:lnTo>
                    <a:pt x="187756" y="489966"/>
                  </a:lnTo>
                  <a:lnTo>
                    <a:pt x="181038" y="497459"/>
                  </a:lnTo>
                  <a:lnTo>
                    <a:pt x="139509" y="568680"/>
                  </a:lnTo>
                  <a:lnTo>
                    <a:pt x="139509" y="27178"/>
                  </a:lnTo>
                  <a:lnTo>
                    <a:pt x="88709" y="27178"/>
                  </a:lnTo>
                  <a:lnTo>
                    <a:pt x="88709" y="568706"/>
                  </a:lnTo>
                  <a:lnTo>
                    <a:pt x="88709" y="662686"/>
                  </a:lnTo>
                  <a:lnTo>
                    <a:pt x="88684" y="568680"/>
                  </a:lnTo>
                  <a:lnTo>
                    <a:pt x="47155" y="497459"/>
                  </a:lnTo>
                  <a:lnTo>
                    <a:pt x="21945" y="485165"/>
                  </a:lnTo>
                  <a:lnTo>
                    <a:pt x="12407" y="488442"/>
                  </a:lnTo>
                  <a:lnTo>
                    <a:pt x="4864" y="495109"/>
                  </a:lnTo>
                  <a:lnTo>
                    <a:pt x="635" y="503872"/>
                  </a:lnTo>
                  <a:lnTo>
                    <a:pt x="0" y="513588"/>
                  </a:lnTo>
                  <a:lnTo>
                    <a:pt x="3263" y="523113"/>
                  </a:lnTo>
                  <a:lnTo>
                    <a:pt x="114109" y="713130"/>
                  </a:lnTo>
                  <a:lnTo>
                    <a:pt x="143535" y="662686"/>
                  </a:lnTo>
                  <a:lnTo>
                    <a:pt x="224980" y="523113"/>
                  </a:lnTo>
                  <a:lnTo>
                    <a:pt x="228193" y="513588"/>
                  </a:lnTo>
                  <a:close/>
                </a:path>
                <a:path w="7086600" h="713739">
                  <a:moveTo>
                    <a:pt x="1828393" y="486359"/>
                  </a:moveTo>
                  <a:lnTo>
                    <a:pt x="1827745" y="476631"/>
                  </a:lnTo>
                  <a:lnTo>
                    <a:pt x="1823529" y="467868"/>
                  </a:lnTo>
                  <a:lnTo>
                    <a:pt x="1816036" y="461137"/>
                  </a:lnTo>
                  <a:lnTo>
                    <a:pt x="1806448" y="457923"/>
                  </a:lnTo>
                  <a:lnTo>
                    <a:pt x="1796732" y="458571"/>
                  </a:lnTo>
                  <a:lnTo>
                    <a:pt x="1787956" y="462788"/>
                  </a:lnTo>
                  <a:lnTo>
                    <a:pt x="1781238" y="470281"/>
                  </a:lnTo>
                  <a:lnTo>
                    <a:pt x="1739709" y="541477"/>
                  </a:lnTo>
                  <a:lnTo>
                    <a:pt x="1739709" y="0"/>
                  </a:lnTo>
                  <a:lnTo>
                    <a:pt x="1688909" y="0"/>
                  </a:lnTo>
                  <a:lnTo>
                    <a:pt x="1688909" y="541477"/>
                  </a:lnTo>
                  <a:lnTo>
                    <a:pt x="1647380" y="470281"/>
                  </a:lnTo>
                  <a:lnTo>
                    <a:pt x="1640649" y="462788"/>
                  </a:lnTo>
                  <a:lnTo>
                    <a:pt x="1631886" y="458571"/>
                  </a:lnTo>
                  <a:lnTo>
                    <a:pt x="1622158" y="457923"/>
                  </a:lnTo>
                  <a:lnTo>
                    <a:pt x="1612582" y="461137"/>
                  </a:lnTo>
                  <a:lnTo>
                    <a:pt x="1605076" y="467868"/>
                  </a:lnTo>
                  <a:lnTo>
                    <a:pt x="1600860" y="476631"/>
                  </a:lnTo>
                  <a:lnTo>
                    <a:pt x="1600212" y="486359"/>
                  </a:lnTo>
                  <a:lnTo>
                    <a:pt x="1603438" y="495935"/>
                  </a:lnTo>
                  <a:lnTo>
                    <a:pt x="1714309" y="685927"/>
                  </a:lnTo>
                  <a:lnTo>
                    <a:pt x="1743722" y="635508"/>
                  </a:lnTo>
                  <a:lnTo>
                    <a:pt x="1825180" y="495935"/>
                  </a:lnTo>
                  <a:lnTo>
                    <a:pt x="1828393" y="486359"/>
                  </a:lnTo>
                  <a:close/>
                </a:path>
                <a:path w="7086600" h="713739">
                  <a:moveTo>
                    <a:pt x="3580993" y="486359"/>
                  </a:moveTo>
                  <a:lnTo>
                    <a:pt x="3580346" y="476631"/>
                  </a:lnTo>
                  <a:lnTo>
                    <a:pt x="3576129" y="467868"/>
                  </a:lnTo>
                  <a:lnTo>
                    <a:pt x="3568636" y="461137"/>
                  </a:lnTo>
                  <a:lnTo>
                    <a:pt x="3559048" y="457923"/>
                  </a:lnTo>
                  <a:lnTo>
                    <a:pt x="3549332" y="458571"/>
                  </a:lnTo>
                  <a:lnTo>
                    <a:pt x="3540556" y="462788"/>
                  </a:lnTo>
                  <a:lnTo>
                    <a:pt x="3533838" y="470281"/>
                  </a:lnTo>
                  <a:lnTo>
                    <a:pt x="3492309" y="541477"/>
                  </a:lnTo>
                  <a:lnTo>
                    <a:pt x="3492309" y="0"/>
                  </a:lnTo>
                  <a:lnTo>
                    <a:pt x="3441509" y="0"/>
                  </a:lnTo>
                  <a:lnTo>
                    <a:pt x="3441509" y="541477"/>
                  </a:lnTo>
                  <a:lnTo>
                    <a:pt x="3399980" y="470281"/>
                  </a:lnTo>
                  <a:lnTo>
                    <a:pt x="3393249" y="462788"/>
                  </a:lnTo>
                  <a:lnTo>
                    <a:pt x="3384486" y="458571"/>
                  </a:lnTo>
                  <a:lnTo>
                    <a:pt x="3374758" y="457923"/>
                  </a:lnTo>
                  <a:lnTo>
                    <a:pt x="3365182" y="461137"/>
                  </a:lnTo>
                  <a:lnTo>
                    <a:pt x="3357676" y="467868"/>
                  </a:lnTo>
                  <a:lnTo>
                    <a:pt x="3353460" y="476631"/>
                  </a:lnTo>
                  <a:lnTo>
                    <a:pt x="3352812" y="486359"/>
                  </a:lnTo>
                  <a:lnTo>
                    <a:pt x="3356038" y="495935"/>
                  </a:lnTo>
                  <a:lnTo>
                    <a:pt x="3466909" y="685927"/>
                  </a:lnTo>
                  <a:lnTo>
                    <a:pt x="3496322" y="635508"/>
                  </a:lnTo>
                  <a:lnTo>
                    <a:pt x="3577780" y="495935"/>
                  </a:lnTo>
                  <a:lnTo>
                    <a:pt x="3580993" y="486359"/>
                  </a:lnTo>
                  <a:close/>
                </a:path>
                <a:path w="7086600" h="713739">
                  <a:moveTo>
                    <a:pt x="5331434" y="486359"/>
                  </a:moveTo>
                  <a:lnTo>
                    <a:pt x="5330787" y="476631"/>
                  </a:lnTo>
                  <a:lnTo>
                    <a:pt x="5326570" y="467868"/>
                  </a:lnTo>
                  <a:lnTo>
                    <a:pt x="5319077" y="461137"/>
                  </a:lnTo>
                  <a:lnTo>
                    <a:pt x="5309489" y="457923"/>
                  </a:lnTo>
                  <a:lnTo>
                    <a:pt x="5299773" y="458571"/>
                  </a:lnTo>
                  <a:lnTo>
                    <a:pt x="5290998" y="462788"/>
                  </a:lnTo>
                  <a:lnTo>
                    <a:pt x="5284279" y="470281"/>
                  </a:lnTo>
                  <a:lnTo>
                    <a:pt x="5242750" y="541477"/>
                  </a:lnTo>
                  <a:lnTo>
                    <a:pt x="5242750" y="0"/>
                  </a:lnTo>
                  <a:lnTo>
                    <a:pt x="5191950" y="0"/>
                  </a:lnTo>
                  <a:lnTo>
                    <a:pt x="5191950" y="541477"/>
                  </a:lnTo>
                  <a:lnTo>
                    <a:pt x="5150421" y="470281"/>
                  </a:lnTo>
                  <a:lnTo>
                    <a:pt x="5143678" y="462788"/>
                  </a:lnTo>
                  <a:lnTo>
                    <a:pt x="5134876" y="458571"/>
                  </a:lnTo>
                  <a:lnTo>
                    <a:pt x="5125148" y="457923"/>
                  </a:lnTo>
                  <a:lnTo>
                    <a:pt x="5115623" y="461137"/>
                  </a:lnTo>
                  <a:lnTo>
                    <a:pt x="5108092" y="467868"/>
                  </a:lnTo>
                  <a:lnTo>
                    <a:pt x="5103850" y="476631"/>
                  </a:lnTo>
                  <a:lnTo>
                    <a:pt x="5103203" y="486359"/>
                  </a:lnTo>
                  <a:lnTo>
                    <a:pt x="5106479" y="495935"/>
                  </a:lnTo>
                  <a:lnTo>
                    <a:pt x="5217350" y="685927"/>
                  </a:lnTo>
                  <a:lnTo>
                    <a:pt x="5246763" y="635508"/>
                  </a:lnTo>
                  <a:lnTo>
                    <a:pt x="5328221" y="495935"/>
                  </a:lnTo>
                  <a:lnTo>
                    <a:pt x="5331434" y="486359"/>
                  </a:lnTo>
                  <a:close/>
                </a:path>
                <a:path w="7086600" h="713739">
                  <a:moveTo>
                    <a:pt x="7086193" y="486359"/>
                  </a:moveTo>
                  <a:lnTo>
                    <a:pt x="7085546" y="476631"/>
                  </a:lnTo>
                  <a:lnTo>
                    <a:pt x="7081329" y="467868"/>
                  </a:lnTo>
                  <a:lnTo>
                    <a:pt x="7073836" y="461137"/>
                  </a:lnTo>
                  <a:lnTo>
                    <a:pt x="7064248" y="457923"/>
                  </a:lnTo>
                  <a:lnTo>
                    <a:pt x="7054532" y="458571"/>
                  </a:lnTo>
                  <a:lnTo>
                    <a:pt x="7045757" y="462788"/>
                  </a:lnTo>
                  <a:lnTo>
                    <a:pt x="7039038" y="470281"/>
                  </a:lnTo>
                  <a:lnTo>
                    <a:pt x="6997509" y="541477"/>
                  </a:lnTo>
                  <a:lnTo>
                    <a:pt x="6997509" y="0"/>
                  </a:lnTo>
                  <a:lnTo>
                    <a:pt x="6946709" y="0"/>
                  </a:lnTo>
                  <a:lnTo>
                    <a:pt x="6946709" y="541477"/>
                  </a:lnTo>
                  <a:lnTo>
                    <a:pt x="6905180" y="470281"/>
                  </a:lnTo>
                  <a:lnTo>
                    <a:pt x="6898449" y="462788"/>
                  </a:lnTo>
                  <a:lnTo>
                    <a:pt x="6889686" y="458571"/>
                  </a:lnTo>
                  <a:lnTo>
                    <a:pt x="6879958" y="457923"/>
                  </a:lnTo>
                  <a:lnTo>
                    <a:pt x="6870382" y="461137"/>
                  </a:lnTo>
                  <a:lnTo>
                    <a:pt x="6862877" y="467868"/>
                  </a:lnTo>
                  <a:lnTo>
                    <a:pt x="6858660" y="476631"/>
                  </a:lnTo>
                  <a:lnTo>
                    <a:pt x="6858013" y="486359"/>
                  </a:lnTo>
                  <a:lnTo>
                    <a:pt x="6861238" y="495935"/>
                  </a:lnTo>
                  <a:lnTo>
                    <a:pt x="6972109" y="685927"/>
                  </a:lnTo>
                  <a:lnTo>
                    <a:pt x="7001523" y="635508"/>
                  </a:lnTo>
                  <a:lnTo>
                    <a:pt x="7082980" y="495935"/>
                  </a:lnTo>
                  <a:lnTo>
                    <a:pt x="7086193" y="486359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19199" y="4876800"/>
              <a:ext cx="6858000" cy="27305"/>
            </a:xfrm>
            <a:custGeom>
              <a:avLst/>
              <a:gdLst/>
              <a:ahLst/>
              <a:cxnLst/>
              <a:rect l="l" t="t" r="r" b="b"/>
              <a:pathLst>
                <a:path w="6858000" h="27304">
                  <a:moveTo>
                    <a:pt x="0" y="27177"/>
                  </a:moveTo>
                  <a:lnTo>
                    <a:pt x="6858000" y="0"/>
                  </a:lnTo>
                </a:path>
              </a:pathLst>
            </a:custGeom>
            <a:ln w="50800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68577" y="4114800"/>
              <a:ext cx="3556000" cy="746125"/>
            </a:xfrm>
            <a:custGeom>
              <a:avLst/>
              <a:gdLst/>
              <a:ahLst/>
              <a:cxnLst/>
              <a:rect l="l" t="t" r="r" b="b"/>
              <a:pathLst>
                <a:path w="3556000" h="746125">
                  <a:moveTo>
                    <a:pt x="0" y="266700"/>
                  </a:moveTo>
                  <a:lnTo>
                    <a:pt x="3528390" y="266700"/>
                  </a:lnTo>
                  <a:lnTo>
                    <a:pt x="3528390" y="745617"/>
                  </a:lnTo>
                  <a:lnTo>
                    <a:pt x="3555822" y="745617"/>
                  </a:lnTo>
                </a:path>
                <a:path w="3556000" h="746125">
                  <a:moveTo>
                    <a:pt x="0" y="0"/>
                  </a:moveTo>
                  <a:lnTo>
                    <a:pt x="0" y="266700"/>
                  </a:lnTo>
                </a:path>
              </a:pathLst>
            </a:custGeom>
            <a:ln w="508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181085" y="6443954"/>
            <a:ext cx="2819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rlito"/>
                <a:cs typeface="Carlito"/>
              </a:rPr>
              <a:t>9</a:t>
            </a:fld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1889</Words>
  <Application>Microsoft Office PowerPoint</Application>
  <PresentationFormat>On-screen Show (4:3)</PresentationFormat>
  <Paragraphs>299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Business  Process  Management</vt:lpstr>
      <vt:lpstr>Key Concepts</vt:lpstr>
      <vt:lpstr>Key Concepts</vt:lpstr>
      <vt:lpstr>Key Concepts</vt:lpstr>
      <vt:lpstr>Important Terms</vt:lpstr>
      <vt:lpstr>Important Terms</vt:lpstr>
      <vt:lpstr>Benefits of BPM</vt:lpstr>
      <vt:lpstr>Process Composition</vt:lpstr>
      <vt:lpstr>BPM Life-Cycle</vt:lpstr>
      <vt:lpstr>PowerPoint Presentation</vt:lpstr>
      <vt:lpstr>1. Designing</vt:lpstr>
      <vt:lpstr>2. Modeling</vt:lpstr>
      <vt:lpstr>3. Executing</vt:lpstr>
      <vt:lpstr>4. Monitoring</vt:lpstr>
      <vt:lpstr>5. Optimizing</vt:lpstr>
      <vt:lpstr>PowerPoint Presentation</vt:lpstr>
      <vt:lpstr>Workflow for Purchase of Materials</vt:lpstr>
      <vt:lpstr>Workflow for Project Delivery</vt:lpstr>
      <vt:lpstr>Purchasing of  Materials –  Workflow  Diagram</vt:lpstr>
      <vt:lpstr>PowerPoint Presentation</vt:lpstr>
      <vt:lpstr>Brief Background</vt:lpstr>
      <vt:lpstr>Methodology</vt:lpstr>
      <vt:lpstr>Case Study -- Taco Bell</vt:lpstr>
      <vt:lpstr>Abbreviations</vt:lpstr>
      <vt:lpstr>Appendix A: List of BPM soft-wares</vt:lpstr>
      <vt:lpstr>Appendix B: Books on BPM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nadiagondal</cp:lastModifiedBy>
  <cp:revision>17</cp:revision>
  <dcterms:created xsi:type="dcterms:W3CDTF">2020-10-28T14:16:19Z</dcterms:created>
  <dcterms:modified xsi:type="dcterms:W3CDTF">2020-10-29T01:59:19Z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2020-10-28T00:00:00Z</vt:filetime>
  </property>
</Properties>
</file>