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7" r:id="rId2"/>
    <p:sldId id="258" r:id="rId3"/>
    <p:sldId id="259" r:id="rId4"/>
    <p:sldId id="260" r:id="rId5"/>
    <p:sldId id="27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91" r:id="rId22"/>
    <p:sldId id="292" r:id="rId23"/>
    <p:sldId id="278" r:id="rId24"/>
    <p:sldId id="279" r:id="rId25"/>
    <p:sldId id="280" r:id="rId26"/>
    <p:sldId id="281" r:id="rId27"/>
    <p:sldId id="282" r:id="rId28"/>
    <p:sldId id="283" r:id="rId29"/>
    <p:sldId id="284" r:id="rId30"/>
    <p:sldId id="285" r:id="rId31"/>
    <p:sldId id="286" r:id="rId32"/>
    <p:sldId id="287" r:id="rId33"/>
    <p:sldId id="288" r:id="rId34"/>
    <p:sldId id="276"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66FF"/>
    <a:srgbClr val="FF00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A069CB8-F204-4D06-B913-C5A26A89888A}" type="datetimeFigureOut">
              <a:rPr lang="en-US" smtClean="0"/>
              <a:t>4/15/2017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6796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5B261-8843-42D1-AAFC-05E20E2D9B97}" type="datetimeFigureOut">
              <a:rPr lang="en-US" smtClean="0"/>
              <a:t>4/15/2017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643431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DC5B261-8843-42D1-AAFC-05E20E2D9B97}" type="datetimeFigureOut">
              <a:rPr lang="en-US" smtClean="0"/>
              <a:t>4/15/2017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8924888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DC5B261-8843-42D1-AAFC-05E20E2D9B97}" type="datetimeFigureOut">
              <a:rPr lang="en-US" smtClean="0"/>
              <a:t>4/15/2017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9123854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DC5B261-8843-42D1-AAFC-05E20E2D9B97}" type="datetimeFigureOut">
              <a:rPr lang="en-US" smtClean="0"/>
              <a:t>4/15/2017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3801623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DC5B261-8843-42D1-AAFC-05E20E2D9B97}" type="datetimeFigureOut">
              <a:rPr lang="en-US" smtClean="0"/>
              <a:t>4/15/2017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6046989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DC5B261-8843-42D1-AAFC-05E20E2D9B97}" type="datetimeFigureOut">
              <a:rPr lang="en-US" smtClean="0"/>
              <a:t>4/15/2017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7987850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4/15/2017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22025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4671962-1EA4-46E7-BCB0-F36CE46D1A59}" type="datetimeFigureOut">
              <a:rPr lang="en-US" smtClean="0"/>
              <a:t>4/15/2017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3090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4/15/2017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215833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6F077B-A50F-4D64-8574-E2D6A98A5553}" type="datetimeFigureOut">
              <a:rPr lang="en-US" smtClean="0"/>
              <a:t>4/15/2017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7731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4/15/2017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5588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4/15/2017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4835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4/15/2017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0190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02C1E-28F2-47E9-802D-339E64E2F920}" type="datetimeFigureOut">
              <a:rPr lang="en-US" smtClean="0"/>
              <a:t>4/15/2017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30606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71A48-F18A-45B3-BC05-1E27DA3F88AF}" type="datetimeFigureOut">
              <a:rPr lang="en-US" smtClean="0"/>
              <a:t>4/15/2017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56564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4/15/2017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7106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DC5B261-8843-42D1-AAFC-05E20E2D9B97}" type="datetimeFigureOut">
              <a:rPr lang="en-US" smtClean="0"/>
              <a:t>4/15/2017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651221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9.wdp"/><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3792" y="1983348"/>
            <a:ext cx="10972800" cy="1569660"/>
          </a:xfrm>
          <a:prstGeom prst="rect">
            <a:avLst/>
          </a:prstGeom>
        </p:spPr>
        <p:txBody>
          <a:bodyPr wrap="square">
            <a:prstTxWarp prst="textArchUp">
              <a:avLst/>
            </a:prstTxWarp>
            <a:spAutoFit/>
          </a:bodyPr>
          <a:lstStyle/>
          <a:p>
            <a:pPr algn="ctr"/>
            <a:r>
              <a:rPr lang="en-US" sz="4800" b="1" dirty="0">
                <a:ln w="13462">
                  <a:solidFill>
                    <a:schemeClr val="bg1"/>
                  </a:solidFill>
                  <a:prstDash val="solid"/>
                </a:ln>
                <a:effectLst>
                  <a:outerShdw dist="38100" dir="2700000" algn="bl" rotWithShape="0">
                    <a:schemeClr val="accent5"/>
                  </a:outerShdw>
                </a:effectLst>
                <a:latin typeface="Arial" panose="020B0604020202020204" pitchFamily="34" charset="0"/>
                <a:cs typeface="Arial" panose="020B0604020202020204" pitchFamily="34" charset="0"/>
              </a:rPr>
              <a:t>Biological </a:t>
            </a:r>
            <a:r>
              <a:rPr lang="en-US" sz="4800" b="1" dirty="0" smtClean="0">
                <a:ln w="13462">
                  <a:solidFill>
                    <a:schemeClr val="bg1"/>
                  </a:solidFill>
                  <a:prstDash val="solid"/>
                </a:ln>
                <a:effectLst>
                  <a:outerShdw dist="38100" dir="2700000" algn="bl" rotWithShape="0">
                    <a:schemeClr val="accent5"/>
                  </a:outerShdw>
                </a:effectLst>
                <a:latin typeface="Arial" panose="020B0604020202020204" pitchFamily="34" charset="0"/>
                <a:cs typeface="Arial" panose="020B0604020202020204" pitchFamily="34" charset="0"/>
              </a:rPr>
              <a:t>treatments of waste </a:t>
            </a:r>
            <a:r>
              <a:rPr lang="en-US" sz="4800" b="1" dirty="0">
                <a:ln w="13462">
                  <a:solidFill>
                    <a:schemeClr val="bg1"/>
                  </a:solidFill>
                  <a:prstDash val="solid"/>
                </a:ln>
                <a:effectLst>
                  <a:outerShdw dist="38100" dir="2700000" algn="bl" rotWithShape="0">
                    <a:schemeClr val="accent5"/>
                  </a:outerShdw>
                </a:effectLst>
                <a:latin typeface="Arial" panose="020B0604020202020204" pitchFamily="34" charset="0"/>
                <a:cs typeface="Arial" panose="020B0604020202020204" pitchFamily="34" charset="0"/>
              </a:rPr>
              <a:t/>
            </a:r>
            <a:br>
              <a:rPr lang="en-US" sz="4800" b="1" dirty="0">
                <a:ln w="13462">
                  <a:solidFill>
                    <a:schemeClr val="bg1"/>
                  </a:solidFill>
                  <a:prstDash val="solid"/>
                </a:ln>
                <a:effectLst>
                  <a:outerShdw dist="38100" dir="2700000" algn="bl" rotWithShape="0">
                    <a:schemeClr val="accent5"/>
                  </a:outerShdw>
                </a:effectLst>
                <a:latin typeface="Arial" panose="020B0604020202020204" pitchFamily="34" charset="0"/>
                <a:cs typeface="Arial" panose="020B0604020202020204" pitchFamily="34" charset="0"/>
              </a:rPr>
            </a:br>
            <a:endParaRPr lang="en-US"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133" y="1983348"/>
            <a:ext cx="6028118" cy="3784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71465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21241" y="1933180"/>
            <a:ext cx="5228822" cy="2862322"/>
          </a:xfrm>
          <a:prstGeom prst="rect">
            <a:avLst/>
          </a:prstGeom>
        </p:spPr>
        <p:txBody>
          <a:bodyPr wrap="square">
            <a:spAutoFit/>
          </a:bodyPr>
          <a:lstStyle/>
          <a:p>
            <a:r>
              <a:rPr lang="en-US" sz="3600" dirty="0" smtClean="0">
                <a:latin typeface="Arial" panose="020B0604020202020204" pitchFamily="34" charset="0"/>
              </a:rPr>
              <a:t>                                                                                                                                                                            </a:t>
            </a:r>
            <a:r>
              <a:rPr lang="en-US" sz="3600" dirty="0" smtClean="0">
                <a:ln>
                  <a:solidFill>
                    <a:sysClr val="windowText" lastClr="000000"/>
                  </a:solidFill>
                </a:ln>
                <a:solidFill>
                  <a:srgbClr val="FF0000"/>
                </a:solidFill>
                <a:latin typeface="Arial" panose="020B0604020202020204" pitchFamily="34" charset="0"/>
              </a:rPr>
              <a:t>1. Hydrolysis</a:t>
            </a:r>
          </a:p>
          <a:p>
            <a:pPr marL="342900" indent="-342900" algn="just">
              <a:buAutoNum type="arabicPeriod" startAt="2"/>
            </a:pPr>
            <a:r>
              <a:rPr lang="en-US" sz="3600" dirty="0" smtClean="0">
                <a:ln>
                  <a:solidFill>
                    <a:sysClr val="windowText" lastClr="000000"/>
                  </a:solidFill>
                </a:ln>
                <a:solidFill>
                  <a:srgbClr val="7030A0"/>
                </a:solidFill>
                <a:latin typeface="Arial" panose="020B0604020202020204" pitchFamily="34" charset="0"/>
              </a:rPr>
              <a:t>Acidogenesis</a:t>
            </a:r>
          </a:p>
          <a:p>
            <a:pPr marL="342900" indent="-342900" algn="just">
              <a:buAutoNum type="arabicPeriod" startAt="3"/>
            </a:pPr>
            <a:r>
              <a:rPr lang="en-US" sz="3600" dirty="0" smtClean="0">
                <a:ln>
                  <a:solidFill>
                    <a:sysClr val="windowText" lastClr="000000"/>
                  </a:solidFill>
                </a:ln>
                <a:solidFill>
                  <a:srgbClr val="FF00FF"/>
                </a:solidFill>
                <a:latin typeface="Arial" panose="020B0604020202020204" pitchFamily="34" charset="0"/>
              </a:rPr>
              <a:t>Acetogenesis</a:t>
            </a:r>
          </a:p>
          <a:p>
            <a:pPr marL="342900" indent="-342900" algn="just">
              <a:buAutoNum type="arabicPeriod" startAt="3"/>
            </a:pPr>
            <a:r>
              <a:rPr lang="en-US" sz="3600" dirty="0" smtClean="0">
                <a:ln>
                  <a:solidFill>
                    <a:sysClr val="windowText" lastClr="000000"/>
                  </a:solidFill>
                </a:ln>
                <a:solidFill>
                  <a:srgbClr val="FF0000"/>
                </a:solidFill>
                <a:latin typeface="Arial" panose="020B0604020202020204" pitchFamily="34" charset="0"/>
              </a:rPr>
              <a:t>Methanogenesis</a:t>
            </a:r>
            <a:r>
              <a:rPr lang="en-US" sz="3600" dirty="0" smtClean="0">
                <a:solidFill>
                  <a:srgbClr val="FF0000"/>
                </a:solidFill>
                <a:latin typeface="Arial" panose="020B0604020202020204" pitchFamily="34" charset="0"/>
              </a:rPr>
              <a:t>.</a:t>
            </a:r>
            <a:r>
              <a:rPr lang="en-US" sz="3600" baseline="30000" dirty="0">
                <a:solidFill>
                  <a:srgbClr val="FF0000"/>
                </a:solidFill>
                <a:latin typeface="Arial" panose="020B0604020202020204" pitchFamily="34" charset="0"/>
              </a:rPr>
              <a:t> </a:t>
            </a:r>
            <a:endParaRPr lang="en-US" sz="3600" dirty="0">
              <a:solidFill>
                <a:srgbClr val="FF0000"/>
              </a:solidFill>
            </a:endParaRPr>
          </a:p>
        </p:txBody>
      </p:sp>
      <p:sp>
        <p:nvSpPr>
          <p:cNvPr id="4" name="Rectangle 3"/>
          <p:cNvSpPr/>
          <p:nvPr/>
        </p:nvSpPr>
        <p:spPr>
          <a:xfrm>
            <a:off x="4744390" y="449619"/>
            <a:ext cx="2500556" cy="769441"/>
          </a:xfrm>
          <a:prstGeom prst="rect">
            <a:avLst/>
          </a:prstGeom>
        </p:spPr>
        <p:txBody>
          <a:bodyPr wrap="none">
            <a:spAutoFit/>
          </a:bodyPr>
          <a:lstStyle/>
          <a:p>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Process….</a:t>
            </a:r>
            <a:endPar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Rectangle 4"/>
          <p:cNvSpPr/>
          <p:nvPr/>
        </p:nvSpPr>
        <p:spPr>
          <a:xfrm>
            <a:off x="1815575" y="1314510"/>
            <a:ext cx="7782900" cy="523220"/>
          </a:xfrm>
          <a:prstGeom prst="rect">
            <a:avLst/>
          </a:prstGeom>
        </p:spPr>
        <p:txBody>
          <a:bodyPr wrap="none">
            <a:spAutoFit/>
          </a:bodyPr>
          <a:lstStyle/>
          <a:p>
            <a:r>
              <a:rPr lang="en-US" sz="2800" dirty="0">
                <a:latin typeface="Arial" panose="020B0604020202020204" pitchFamily="34" charset="0"/>
              </a:rPr>
              <a:t>The four key stages of anaerobic digestion are, </a:t>
            </a:r>
            <a:endParaRPr lang="en-US" sz="2800" dirty="0"/>
          </a:p>
        </p:txBody>
      </p:sp>
      <p:sp>
        <p:nvSpPr>
          <p:cNvPr id="6" name="Rectangle 5"/>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048690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9691" y="1340955"/>
            <a:ext cx="10625071" cy="1569660"/>
          </a:xfrm>
          <a:prstGeom prst="rect">
            <a:avLst/>
          </a:prstGeom>
        </p:spPr>
        <p:txBody>
          <a:bodyPr wrap="square">
            <a:spAutoFit/>
          </a:bodyPr>
          <a:lstStyle/>
          <a:p>
            <a:r>
              <a:rPr lang="en-US" sz="2400" b="1"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rPr>
              <a:t>1. Hydrolysis</a:t>
            </a:r>
          </a:p>
          <a:p>
            <a:r>
              <a:rPr lang="en-US" sz="2400" dirty="0" smtClean="0">
                <a:solidFill>
                  <a:srgbClr val="222222"/>
                </a:solidFill>
                <a:latin typeface="Arial" panose="020B0604020202020204" pitchFamily="34" charset="0"/>
              </a:rPr>
              <a:t>It is usually </a:t>
            </a:r>
            <a:r>
              <a:rPr lang="en-US" sz="2400" dirty="0">
                <a:solidFill>
                  <a:srgbClr val="222222"/>
                </a:solidFill>
                <a:latin typeface="Arial" panose="020B0604020202020204" pitchFamily="34" charset="0"/>
              </a:rPr>
              <a:t>means the </a:t>
            </a:r>
            <a:r>
              <a:rPr lang="en-US" sz="2400" dirty="0">
                <a:solidFill>
                  <a:srgbClr val="FF0000"/>
                </a:solidFill>
                <a:latin typeface="Arial" panose="020B0604020202020204" pitchFamily="34" charset="0"/>
              </a:rPr>
              <a:t>cleavage of chemical bonds </a:t>
            </a:r>
            <a:r>
              <a:rPr lang="en-US" sz="2400" dirty="0">
                <a:solidFill>
                  <a:srgbClr val="222222"/>
                </a:solidFill>
                <a:latin typeface="Arial" panose="020B0604020202020204" pitchFamily="34" charset="0"/>
              </a:rPr>
              <a:t>by the </a:t>
            </a:r>
            <a:r>
              <a:rPr lang="en-US" sz="2400" dirty="0">
                <a:solidFill>
                  <a:srgbClr val="FF0000"/>
                </a:solidFill>
                <a:latin typeface="Arial" panose="020B0604020202020204" pitchFamily="34" charset="0"/>
              </a:rPr>
              <a:t>addition of water</a:t>
            </a:r>
            <a:r>
              <a:rPr lang="en-US" sz="2400" dirty="0" smtClean="0">
                <a:latin typeface="Arial" panose="020B0604020202020204" pitchFamily="34" charset="0"/>
              </a:rPr>
              <a:t>. </a:t>
            </a:r>
            <a:r>
              <a:rPr lang="en-US" sz="2400" dirty="0"/>
              <a:t>Through hydrolysis the </a:t>
            </a:r>
            <a:r>
              <a:rPr lang="en-US" sz="2400" dirty="0">
                <a:solidFill>
                  <a:srgbClr val="7030A0"/>
                </a:solidFill>
              </a:rPr>
              <a:t>complex organic molecules </a:t>
            </a:r>
            <a:r>
              <a:rPr lang="en-US" sz="2400" dirty="0"/>
              <a:t>are </a:t>
            </a:r>
            <a:r>
              <a:rPr lang="en-US" sz="2400" dirty="0">
                <a:solidFill>
                  <a:srgbClr val="7030A0"/>
                </a:solidFill>
              </a:rPr>
              <a:t>broken down</a:t>
            </a:r>
            <a:r>
              <a:rPr lang="en-US" sz="2400" dirty="0"/>
              <a:t> into simple </a:t>
            </a:r>
            <a:r>
              <a:rPr lang="en-US" sz="2400" dirty="0">
                <a:solidFill>
                  <a:srgbClr val="7030A0"/>
                </a:solidFill>
              </a:rPr>
              <a:t>sugars, amino acids</a:t>
            </a:r>
            <a:r>
              <a:rPr lang="en-US" sz="2400" dirty="0"/>
              <a:t>, and </a:t>
            </a:r>
            <a:r>
              <a:rPr lang="en-US" sz="2400" dirty="0">
                <a:solidFill>
                  <a:srgbClr val="FF0000"/>
                </a:solidFill>
              </a:rPr>
              <a:t>fatty acids</a:t>
            </a:r>
            <a:r>
              <a:rPr lang="en-US" sz="2400" dirty="0"/>
              <a:t>.</a:t>
            </a:r>
          </a:p>
        </p:txBody>
      </p:sp>
      <p:sp>
        <p:nvSpPr>
          <p:cNvPr id="4" name="Rectangle 3"/>
          <p:cNvSpPr/>
          <p:nvPr/>
        </p:nvSpPr>
        <p:spPr>
          <a:xfrm>
            <a:off x="976926" y="2910615"/>
            <a:ext cx="10930432" cy="1200329"/>
          </a:xfrm>
          <a:prstGeom prst="rect">
            <a:avLst/>
          </a:prstGeom>
        </p:spPr>
        <p:txBody>
          <a:bodyPr wrap="square">
            <a:spAutoFit/>
          </a:bodyPr>
          <a:lstStyle/>
          <a:p>
            <a:r>
              <a:rPr lang="en-US" sz="2400" b="1"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rPr>
              <a:t>2. </a:t>
            </a:r>
            <a:r>
              <a:rPr lang="en-US" sz="2400" b="1" dirty="0" err="1"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rPr>
              <a:t>Acidogenesis</a:t>
            </a:r>
            <a:endParaRPr lang="en-US" sz="2400" b="1"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ndParaRPr>
          </a:p>
          <a:p>
            <a:r>
              <a:rPr lang="en-US" sz="2400" dirty="0"/>
              <a:t>A biological reaction where </a:t>
            </a:r>
            <a:r>
              <a:rPr lang="en-US" sz="2400" dirty="0">
                <a:solidFill>
                  <a:srgbClr val="FF0000"/>
                </a:solidFill>
              </a:rPr>
              <a:t>volatile fatty acids </a:t>
            </a:r>
            <a:r>
              <a:rPr lang="en-US" sz="2400" dirty="0"/>
              <a:t>are </a:t>
            </a:r>
            <a:r>
              <a:rPr lang="en-US" sz="2400" dirty="0">
                <a:solidFill>
                  <a:srgbClr val="FF0000"/>
                </a:solidFill>
              </a:rPr>
              <a:t>converted</a:t>
            </a:r>
            <a:r>
              <a:rPr lang="en-US" sz="2400" dirty="0"/>
              <a:t> into </a:t>
            </a:r>
            <a:r>
              <a:rPr lang="en-US" sz="2400" dirty="0">
                <a:solidFill>
                  <a:srgbClr val="FF0000"/>
                </a:solidFill>
              </a:rPr>
              <a:t>acetic acid</a:t>
            </a:r>
            <a:r>
              <a:rPr lang="en-US" sz="2400" dirty="0"/>
              <a:t>, </a:t>
            </a:r>
            <a:r>
              <a:rPr lang="en-US" sz="2400" dirty="0">
                <a:solidFill>
                  <a:srgbClr val="7030A0"/>
                </a:solidFill>
              </a:rPr>
              <a:t>carbon dioxide, and hydrogen</a:t>
            </a:r>
            <a:endParaRPr lang="en-US" sz="2400" b="1" i="0" dirty="0">
              <a:ln w="6600">
                <a:solidFill>
                  <a:schemeClr val="accent2"/>
                </a:solidFill>
                <a:prstDash val="solid"/>
              </a:ln>
              <a:solidFill>
                <a:srgbClr val="7030A0"/>
              </a:solidFill>
              <a:effectLst>
                <a:outerShdw dist="38100" dir="2700000" algn="tl" rotWithShape="0">
                  <a:schemeClr val="accent2"/>
                </a:outerShdw>
              </a:effectLst>
              <a:latin typeface="Arial" panose="020B0604020202020204" pitchFamily="34" charset="0"/>
            </a:endParaRPr>
          </a:p>
        </p:txBody>
      </p:sp>
      <p:sp>
        <p:nvSpPr>
          <p:cNvPr id="5" name="Rectangle 4"/>
          <p:cNvSpPr/>
          <p:nvPr/>
        </p:nvSpPr>
        <p:spPr>
          <a:xfrm>
            <a:off x="976926" y="4110944"/>
            <a:ext cx="10625071" cy="1200329"/>
          </a:xfrm>
          <a:prstGeom prst="rect">
            <a:avLst/>
          </a:prstGeom>
        </p:spPr>
        <p:txBody>
          <a:bodyPr wrap="square">
            <a:spAutoFit/>
          </a:bodyPr>
          <a:lstStyle/>
          <a:p>
            <a:r>
              <a:rPr lang="en-US" sz="2400" b="1"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rPr>
              <a:t>3. </a:t>
            </a:r>
            <a:r>
              <a:rPr lang="en-US" sz="2400" b="1" dirty="0" err="1"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rPr>
              <a:t>Acetogenesis</a:t>
            </a:r>
            <a:endParaRPr lang="en-US" sz="2400" b="1"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ndParaRPr>
          </a:p>
          <a:p>
            <a:r>
              <a:rPr lang="en-US" sz="2400" b="1" dirty="0" smtClean="0"/>
              <a:t>It</a:t>
            </a:r>
            <a:r>
              <a:rPr lang="en-US" sz="2400" dirty="0"/>
              <a:t> is a process through which </a:t>
            </a:r>
            <a:r>
              <a:rPr lang="en-US" sz="2400" dirty="0">
                <a:solidFill>
                  <a:srgbClr val="7030A0"/>
                </a:solidFill>
              </a:rPr>
              <a:t>acetate is produced from CO</a:t>
            </a:r>
            <a:r>
              <a:rPr lang="en-US" sz="2400" baseline="-25000" dirty="0">
                <a:solidFill>
                  <a:srgbClr val="7030A0"/>
                </a:solidFill>
              </a:rPr>
              <a:t>2</a:t>
            </a:r>
            <a:r>
              <a:rPr lang="en-US" sz="2400" dirty="0"/>
              <a:t> and </a:t>
            </a:r>
            <a:r>
              <a:rPr lang="en-US" sz="2400" dirty="0">
                <a:solidFill>
                  <a:srgbClr val="7030A0"/>
                </a:solidFill>
              </a:rPr>
              <a:t>an electron </a:t>
            </a:r>
            <a:r>
              <a:rPr lang="en-US" sz="2400" dirty="0" smtClean="0">
                <a:solidFill>
                  <a:srgbClr val="7030A0"/>
                </a:solidFill>
              </a:rPr>
              <a:t>source</a:t>
            </a:r>
            <a:r>
              <a:rPr lang="en-US" sz="2400" dirty="0"/>
              <a:t> </a:t>
            </a:r>
            <a:r>
              <a:rPr lang="en-US" sz="2400" dirty="0" smtClean="0"/>
              <a:t>(</a:t>
            </a:r>
            <a:r>
              <a:rPr lang="en-US" sz="2400" dirty="0" err="1" smtClean="0"/>
              <a:t>Formate</a:t>
            </a:r>
            <a:r>
              <a:rPr lang="en-US" sz="2400" dirty="0"/>
              <a:t>, etc.) </a:t>
            </a:r>
            <a:r>
              <a:rPr lang="en-US" sz="2400" dirty="0">
                <a:solidFill>
                  <a:srgbClr val="FF00FF"/>
                </a:solidFill>
              </a:rPr>
              <a:t>by anaerobic </a:t>
            </a:r>
            <a:r>
              <a:rPr lang="en-US" sz="2400" dirty="0" smtClean="0">
                <a:solidFill>
                  <a:srgbClr val="FF00FF"/>
                </a:solidFill>
              </a:rPr>
              <a:t>bacteria.</a:t>
            </a:r>
            <a:r>
              <a:rPr lang="en-US" sz="2400" dirty="0"/>
              <a:t> </a:t>
            </a:r>
            <a:endParaRPr lang="en-US" sz="2400" b="1" i="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ndParaRPr>
          </a:p>
        </p:txBody>
      </p:sp>
      <p:sp>
        <p:nvSpPr>
          <p:cNvPr id="6" name="Rectangle 5"/>
          <p:cNvSpPr/>
          <p:nvPr/>
        </p:nvSpPr>
        <p:spPr>
          <a:xfrm>
            <a:off x="1009776" y="5311273"/>
            <a:ext cx="10744902" cy="1200329"/>
          </a:xfrm>
          <a:prstGeom prst="rect">
            <a:avLst/>
          </a:prstGeom>
        </p:spPr>
        <p:txBody>
          <a:bodyPr wrap="square">
            <a:spAutoFit/>
          </a:bodyPr>
          <a:lstStyle/>
          <a:p>
            <a:r>
              <a:rPr lang="en-US" sz="2400" b="1"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rPr>
              <a:t>4. </a:t>
            </a:r>
            <a:r>
              <a:rPr lang="en-US" sz="2400" b="1" dirty="0" err="1"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rPr>
              <a:t>Methanogenesis</a:t>
            </a:r>
            <a:endParaRPr lang="en-US" sz="2400" b="1"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ndParaRPr>
          </a:p>
          <a:p>
            <a:r>
              <a:rPr lang="en-US" sz="2400" b="1" dirty="0" err="1" smtClean="0"/>
              <a:t>Methanogenesis</a:t>
            </a:r>
            <a:r>
              <a:rPr lang="en-US" sz="2400" dirty="0"/>
              <a:t> or </a:t>
            </a:r>
            <a:r>
              <a:rPr lang="en-US" sz="2400" b="1" dirty="0" err="1"/>
              <a:t>biomethanation</a:t>
            </a:r>
            <a:r>
              <a:rPr lang="en-US" sz="2400" dirty="0"/>
              <a:t> is the </a:t>
            </a:r>
            <a:r>
              <a:rPr lang="en-US" sz="2400" dirty="0">
                <a:solidFill>
                  <a:srgbClr val="FF0000"/>
                </a:solidFill>
              </a:rPr>
              <a:t>formation of methane</a:t>
            </a:r>
            <a:r>
              <a:rPr lang="en-US" sz="2400" dirty="0"/>
              <a:t> by </a:t>
            </a:r>
            <a:r>
              <a:rPr lang="en-US" sz="2400" dirty="0">
                <a:solidFill>
                  <a:srgbClr val="FF0000"/>
                </a:solidFill>
              </a:rPr>
              <a:t>microbes</a:t>
            </a:r>
            <a:r>
              <a:rPr lang="en-US" sz="2400" dirty="0"/>
              <a:t> known as </a:t>
            </a:r>
            <a:r>
              <a:rPr lang="en-US" sz="2400" dirty="0">
                <a:solidFill>
                  <a:srgbClr val="7030A0"/>
                </a:solidFill>
              </a:rPr>
              <a:t>methanogens</a:t>
            </a:r>
            <a:r>
              <a:rPr lang="en-US" sz="2400" dirty="0" smtClean="0"/>
              <a:t>. </a:t>
            </a:r>
            <a:r>
              <a:rPr lang="en-US" sz="2400" dirty="0" err="1"/>
              <a:t>Methanogenesis</a:t>
            </a:r>
            <a:r>
              <a:rPr lang="en-US" sz="2400" dirty="0"/>
              <a:t> is sensitive to both high and low </a:t>
            </a:r>
            <a:r>
              <a:rPr lang="en-US" sz="2400" dirty="0" err="1" smtClean="0"/>
              <a:t>pHs</a:t>
            </a:r>
            <a:r>
              <a:rPr lang="en-US" sz="2400" dirty="0" smtClean="0"/>
              <a:t>. </a:t>
            </a:r>
            <a:endParaRPr lang="en-US" sz="2400" b="1" i="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ndParaRPr>
          </a:p>
        </p:txBody>
      </p:sp>
      <p:sp>
        <p:nvSpPr>
          <p:cNvPr id="7" name="Rectangle 6"/>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617110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04046" y="282193"/>
            <a:ext cx="5083443" cy="646331"/>
          </a:xfrm>
          <a:prstGeom prst="rect">
            <a:avLst/>
          </a:prstGeom>
        </p:spPr>
        <p:txBody>
          <a:bodyPr wrap="none">
            <a:spAutoFit/>
          </a:bodyPr>
          <a:lstStyle/>
          <a:p>
            <a:pPr marR="0" lvl="0">
              <a:spcBef>
                <a:spcPts val="0"/>
              </a:spcBef>
              <a:spcAft>
                <a:spcPts val="0"/>
              </a:spcAft>
            </a:pPr>
            <a:r>
              <a:rPr lang="en-US" sz="3600" dirty="0" smtClean="0">
                <a:ln>
                  <a:solidFill>
                    <a:schemeClr val="tx1"/>
                  </a:solidFill>
                </a:ln>
                <a:solidFill>
                  <a:srgbClr val="FF0000"/>
                </a:solidFill>
                <a:latin typeface="Arial" panose="020B0604020202020204" pitchFamily="34" charset="0"/>
                <a:ea typeface="Times New Roman" panose="02020603050405020304" pitchFamily="18" charset="0"/>
                <a:cs typeface="Arial" panose="020B0604020202020204" pitchFamily="34" charset="0"/>
              </a:rPr>
              <a:t>                5.Composting</a:t>
            </a:r>
            <a:endParaRPr lang="en-US" sz="3600" dirty="0">
              <a:ln>
                <a:solidFill>
                  <a:schemeClr val="tx1"/>
                </a:solidFill>
              </a:ln>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184854" y="1403795"/>
            <a:ext cx="10805375" cy="1569660"/>
          </a:xfrm>
          <a:prstGeom prst="rect">
            <a:avLst/>
          </a:prstGeom>
        </p:spPr>
        <p:txBody>
          <a:bodyPr wrap="square">
            <a:spAutoFit/>
          </a:bodyPr>
          <a:lstStyle/>
          <a:p>
            <a:r>
              <a:rPr lang="en-US" sz="2400" dirty="0">
                <a:solidFill>
                  <a:srgbClr val="7030A0"/>
                </a:solidFill>
                <a:latin typeface="Arial" panose="020B0604020202020204" pitchFamily="34" charset="0"/>
              </a:rPr>
              <a:t>Composting of waste is an aerobic </a:t>
            </a:r>
            <a:r>
              <a:rPr lang="en-US" sz="2400" dirty="0">
                <a:solidFill>
                  <a:srgbClr val="222222"/>
                </a:solidFill>
                <a:latin typeface="Arial" panose="020B0604020202020204" pitchFamily="34" charset="0"/>
              </a:rPr>
              <a:t>(in the presence of air) </a:t>
            </a:r>
            <a:r>
              <a:rPr lang="en-US" sz="2400" dirty="0">
                <a:solidFill>
                  <a:srgbClr val="7030A0"/>
                </a:solidFill>
                <a:latin typeface="Arial" panose="020B0604020202020204" pitchFamily="34" charset="0"/>
              </a:rPr>
              <a:t>method of decomposing solid wastes</a:t>
            </a:r>
            <a:r>
              <a:rPr lang="en-US" sz="2400" dirty="0" smtClean="0">
                <a:solidFill>
                  <a:srgbClr val="7030A0"/>
                </a:solidFill>
                <a:latin typeface="Arial" panose="020B0604020202020204" pitchFamily="34" charset="0"/>
              </a:rPr>
              <a:t>.</a:t>
            </a:r>
          </a:p>
          <a:p>
            <a:r>
              <a:rPr lang="en-US" sz="2400" dirty="0" smtClean="0">
                <a:solidFill>
                  <a:srgbClr val="FF0000"/>
                </a:solidFill>
                <a:latin typeface="Arial" panose="020B0604020202020204" pitchFamily="34" charset="0"/>
              </a:rPr>
              <a:t>The </a:t>
            </a:r>
            <a:r>
              <a:rPr lang="en-US" sz="2400" dirty="0">
                <a:solidFill>
                  <a:srgbClr val="FF0000"/>
                </a:solidFill>
                <a:latin typeface="Arial" panose="020B0604020202020204" pitchFamily="34" charset="0"/>
              </a:rPr>
              <a:t>process involves decomposition of organic waste into humus known as compost which is a good fertilizer for plants.</a:t>
            </a:r>
            <a:endParaRPr lang="en-US" sz="2400" dirty="0">
              <a:solidFill>
                <a:srgbClr val="FF0000"/>
              </a:solidFill>
            </a:endParaRPr>
          </a:p>
        </p:txBody>
      </p:sp>
      <p:sp>
        <p:nvSpPr>
          <p:cNvPr id="5" name="Rectangle 4"/>
          <p:cNvSpPr/>
          <p:nvPr/>
        </p:nvSpPr>
        <p:spPr>
          <a:xfrm>
            <a:off x="1184854" y="2973455"/>
            <a:ext cx="10805375" cy="830997"/>
          </a:xfrm>
          <a:prstGeom prst="rect">
            <a:avLst/>
          </a:prstGeom>
        </p:spPr>
        <p:txBody>
          <a:bodyPr wrap="square">
            <a:spAutoFit/>
          </a:bodyPr>
          <a:lstStyle/>
          <a:p>
            <a:r>
              <a:rPr lang="en-US" sz="2400" dirty="0">
                <a:solidFill>
                  <a:srgbClr val="FF00FF"/>
                </a:solidFill>
                <a:latin typeface="Arial" panose="020B0604020202020204" pitchFamily="34" charset="0"/>
              </a:rPr>
              <a:t>With the proper mixture of water, oxygen, carbon, and nitrogen, micro-organisms are able to break down organic matter to produce compost.</a:t>
            </a:r>
            <a:endParaRPr lang="en-US" sz="2400" dirty="0">
              <a:solidFill>
                <a:srgbClr val="FF00FF"/>
              </a:solidFill>
            </a:endParaRPr>
          </a:p>
        </p:txBody>
      </p:sp>
      <p:sp>
        <p:nvSpPr>
          <p:cNvPr id="6" name="Rectangle 5"/>
          <p:cNvSpPr/>
          <p:nvPr/>
        </p:nvSpPr>
        <p:spPr>
          <a:xfrm>
            <a:off x="1184854" y="3850618"/>
            <a:ext cx="10586436" cy="3046988"/>
          </a:xfrm>
          <a:prstGeom prst="rect">
            <a:avLst/>
          </a:prstGeom>
        </p:spPr>
        <p:txBody>
          <a:bodyPr wrap="square">
            <a:spAutoFit/>
          </a:body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rPr>
              <a:t>There are many types of microorganisms found in active compost of which the most common are</a:t>
            </a:r>
            <a:r>
              <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rPr>
              <a:t>:</a:t>
            </a:r>
          </a:p>
          <a:p>
            <a:r>
              <a:rPr lang="en-US" sz="2400" dirty="0" smtClean="0">
                <a:solidFill>
                  <a:srgbClr val="FF0000"/>
                </a:solidFill>
              </a:rPr>
              <a:t>Bacteria (Mesophilic</a:t>
            </a:r>
            <a:r>
              <a:rPr lang="en-US" sz="2400" dirty="0">
                <a:solidFill>
                  <a:srgbClr val="FF0000"/>
                </a:solidFill>
              </a:rPr>
              <a:t> or thermophilic </a:t>
            </a:r>
            <a:r>
              <a:rPr lang="en-US" sz="2400" dirty="0" smtClean="0">
                <a:solidFill>
                  <a:srgbClr val="FF0000"/>
                </a:solidFill>
              </a:rPr>
              <a:t>bacteria) </a:t>
            </a:r>
          </a:p>
          <a:p>
            <a:r>
              <a:rPr lang="en-US" sz="2400" dirty="0" smtClean="0">
                <a:solidFill>
                  <a:srgbClr val="7030A0"/>
                </a:solidFill>
              </a:rPr>
              <a:t>Actinobacteria </a:t>
            </a:r>
          </a:p>
          <a:p>
            <a:r>
              <a:rPr lang="en-US" sz="2400" dirty="0" smtClean="0">
                <a:solidFill>
                  <a:srgbClr val="C00000"/>
                </a:solidFill>
              </a:rPr>
              <a:t>Fungi, molds</a:t>
            </a:r>
            <a:r>
              <a:rPr lang="en-US" sz="2400" dirty="0">
                <a:solidFill>
                  <a:srgbClr val="C00000"/>
                </a:solidFill>
              </a:rPr>
              <a:t> and yeast </a:t>
            </a:r>
            <a:r>
              <a:rPr lang="en-US" sz="2400" dirty="0" smtClean="0">
                <a:solidFill>
                  <a:srgbClr val="C00000"/>
                </a:solidFill>
              </a:rPr>
              <a:t>Protozoa</a:t>
            </a:r>
            <a:endParaRPr lang="en-US" sz="2400" dirty="0">
              <a:solidFill>
                <a:srgbClr val="C00000"/>
              </a:solidFill>
            </a:endParaRPr>
          </a:p>
          <a:p>
            <a:r>
              <a:rPr lang="en-US" sz="2400" dirty="0" smtClean="0">
                <a:solidFill>
                  <a:srgbClr val="FF0000"/>
                </a:solidFill>
              </a:rPr>
              <a:t>Rotifers</a:t>
            </a:r>
            <a:r>
              <a:rPr lang="en-US" sz="2400" dirty="0" smtClean="0"/>
              <a:t> </a:t>
            </a:r>
          </a:p>
          <a:p>
            <a:r>
              <a:rPr lang="en-US" sz="2400" dirty="0" smtClean="0">
                <a:solidFill>
                  <a:srgbClr val="FF00FF"/>
                </a:solidFill>
              </a:rPr>
              <a:t>Small </a:t>
            </a:r>
            <a:r>
              <a:rPr lang="en-US" sz="2400" dirty="0">
                <a:solidFill>
                  <a:srgbClr val="FF00FF"/>
                </a:solidFill>
              </a:rPr>
              <a:t>protozoans.</a:t>
            </a:r>
          </a:p>
          <a:p>
            <a:endPar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Rectangle 6"/>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770148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3498" y="927279"/>
            <a:ext cx="10792496" cy="954107"/>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accent3"/>
                </a:solidFill>
                <a:latin typeface="Arial" panose="020B0604020202020204" pitchFamily="34" charset="0"/>
              </a:rPr>
              <a:t>Composting organisms require four equally important ingredients to work effectively:</a:t>
            </a:r>
            <a:endParaRPr lang="en-US" sz="2800" b="1" dirty="0">
              <a:ln/>
              <a:solidFill>
                <a:schemeClr val="accent3"/>
              </a:solidFill>
            </a:endParaRPr>
          </a:p>
        </p:txBody>
      </p:sp>
      <p:sp>
        <p:nvSpPr>
          <p:cNvPr id="4" name="Rectangle 3"/>
          <p:cNvSpPr/>
          <p:nvPr/>
        </p:nvSpPr>
        <p:spPr>
          <a:xfrm>
            <a:off x="1451020" y="2097590"/>
            <a:ext cx="9921025" cy="3046988"/>
          </a:xfrm>
          <a:prstGeom prst="rect">
            <a:avLst/>
          </a:prstGeom>
        </p:spPr>
        <p:txBody>
          <a:bodyPr wrap="square">
            <a:spAutoFit/>
          </a:bodyPr>
          <a:lstStyle/>
          <a:p>
            <a:pPr>
              <a:buFont typeface="Arial" panose="020B0604020202020204" pitchFamily="34" charset="0"/>
              <a:buChar char="•"/>
            </a:pPr>
            <a:r>
              <a:rPr lang="en-US" sz="2400" dirty="0">
                <a:solidFill>
                  <a:srgbClr val="FF0000"/>
                </a:solidFill>
                <a:latin typeface="Arial" panose="020B0604020202020204" pitchFamily="34" charset="0"/>
              </a:rPr>
              <a:t>Carbon </a:t>
            </a:r>
            <a:r>
              <a:rPr lang="en-US" sz="2400" dirty="0" smtClean="0">
                <a:solidFill>
                  <a:srgbClr val="FF0000"/>
                </a:solidFill>
                <a:latin typeface="Arial" panose="020B0604020202020204" pitchFamily="34" charset="0"/>
              </a:rPr>
              <a:t>for energy</a:t>
            </a:r>
          </a:p>
          <a:p>
            <a:pPr>
              <a:buFont typeface="Arial" panose="020B0604020202020204" pitchFamily="34" charset="0"/>
              <a:buChar char="•"/>
            </a:pPr>
            <a:endParaRPr lang="en-US" sz="2400" dirty="0">
              <a:latin typeface="Arial" panose="020B0604020202020204" pitchFamily="34" charset="0"/>
            </a:endParaRPr>
          </a:p>
          <a:p>
            <a:pPr>
              <a:buFont typeface="Arial" panose="020B0604020202020204" pitchFamily="34" charset="0"/>
              <a:buChar char="•"/>
            </a:pPr>
            <a:r>
              <a:rPr lang="en-US" sz="2400" dirty="0" smtClean="0">
                <a:solidFill>
                  <a:srgbClr val="FF00FF"/>
                </a:solidFill>
                <a:latin typeface="Arial" panose="020B0604020202020204" pitchFamily="34" charset="0"/>
              </a:rPr>
              <a:t>Nitrogen</a:t>
            </a:r>
            <a:r>
              <a:rPr lang="en-US" sz="2400" dirty="0" smtClean="0">
                <a:latin typeface="Arial" panose="020B0604020202020204" pitchFamily="34" charset="0"/>
              </a:rPr>
              <a:t> </a:t>
            </a:r>
            <a:r>
              <a:rPr lang="en-US" sz="2400" dirty="0">
                <a:latin typeface="Arial" panose="020B0604020202020204" pitchFamily="34" charset="0"/>
              </a:rPr>
              <a:t>to grow and </a:t>
            </a:r>
            <a:r>
              <a:rPr lang="en-US" sz="2400" dirty="0" smtClean="0">
                <a:latin typeface="Arial" panose="020B0604020202020204" pitchFamily="34" charset="0"/>
              </a:rPr>
              <a:t>reproduce.</a:t>
            </a:r>
          </a:p>
          <a:p>
            <a:pPr>
              <a:buFont typeface="Arial" panose="020B0604020202020204" pitchFamily="34" charset="0"/>
              <a:buChar char="•"/>
            </a:pPr>
            <a:endParaRPr lang="en-US" sz="2400" dirty="0">
              <a:latin typeface="Arial" panose="020B0604020202020204" pitchFamily="34" charset="0"/>
            </a:endParaRPr>
          </a:p>
          <a:p>
            <a:pPr>
              <a:buFont typeface="Arial" panose="020B0604020202020204" pitchFamily="34" charset="0"/>
              <a:buChar char="•"/>
            </a:pPr>
            <a:r>
              <a:rPr lang="en-US" sz="2400" dirty="0">
                <a:solidFill>
                  <a:srgbClr val="0066FF"/>
                </a:solidFill>
                <a:latin typeface="Arial" panose="020B0604020202020204" pitchFamily="34" charset="0"/>
              </a:rPr>
              <a:t>Oxygen</a:t>
            </a:r>
            <a:r>
              <a:rPr lang="en-US" sz="2400" dirty="0">
                <a:latin typeface="Arial" panose="020B0604020202020204" pitchFamily="34" charset="0"/>
              </a:rPr>
              <a:t> </a:t>
            </a:r>
            <a:r>
              <a:rPr lang="en-US" sz="2400" dirty="0" smtClean="0">
                <a:latin typeface="Arial" panose="020B0604020202020204" pitchFamily="34" charset="0"/>
              </a:rPr>
              <a:t> </a:t>
            </a:r>
            <a:r>
              <a:rPr lang="en-US" sz="2400" dirty="0">
                <a:latin typeface="Arial" panose="020B0604020202020204" pitchFamily="34" charset="0"/>
              </a:rPr>
              <a:t>for oxidizing the carbon, the decomposition process</a:t>
            </a:r>
            <a:r>
              <a:rPr lang="en-US" sz="2400" dirty="0" smtClean="0">
                <a:latin typeface="Arial" panose="020B0604020202020204" pitchFamily="34" charset="0"/>
              </a:rPr>
              <a:t>.</a:t>
            </a:r>
          </a:p>
          <a:p>
            <a:pPr>
              <a:buFont typeface="Arial" panose="020B0604020202020204" pitchFamily="34" charset="0"/>
              <a:buChar char="•"/>
            </a:pPr>
            <a:endParaRPr lang="en-US" sz="2400" dirty="0">
              <a:latin typeface="Arial" panose="020B0604020202020204" pitchFamily="34" charset="0"/>
            </a:endParaRPr>
          </a:p>
          <a:p>
            <a:pPr>
              <a:buFont typeface="Arial" panose="020B0604020202020204" pitchFamily="34" charset="0"/>
              <a:buChar char="•"/>
            </a:pPr>
            <a:r>
              <a:rPr lang="en-US" sz="2400" dirty="0">
                <a:solidFill>
                  <a:srgbClr val="7030A0"/>
                </a:solidFill>
                <a:latin typeface="Arial" panose="020B0604020202020204" pitchFamily="34" charset="0"/>
              </a:rPr>
              <a:t>Water</a:t>
            </a:r>
            <a:r>
              <a:rPr lang="en-US" sz="2400" dirty="0">
                <a:latin typeface="Arial" panose="020B0604020202020204" pitchFamily="34" charset="0"/>
              </a:rPr>
              <a:t> </a:t>
            </a:r>
            <a:r>
              <a:rPr lang="en-US" sz="2400" dirty="0" smtClean="0">
                <a:latin typeface="Arial" panose="020B0604020202020204" pitchFamily="34" charset="0"/>
              </a:rPr>
              <a:t>in </a:t>
            </a:r>
            <a:r>
              <a:rPr lang="en-US" sz="2400" dirty="0">
                <a:latin typeface="Arial" panose="020B0604020202020204" pitchFamily="34" charset="0"/>
              </a:rPr>
              <a:t>the right amounts to maintain activity without causing anaerobic conditions.</a:t>
            </a:r>
            <a:endParaRPr lang="en-US" sz="2400" b="0" i="0" dirty="0">
              <a:effectLst/>
              <a:latin typeface="Arial" panose="020B0604020202020204" pitchFamily="34" charset="0"/>
            </a:endParaRPr>
          </a:p>
        </p:txBody>
      </p:sp>
      <p:sp>
        <p:nvSpPr>
          <p:cNvPr id="5" name="Rectangle 4"/>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465706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6959" y="179162"/>
            <a:ext cx="6494278" cy="646331"/>
          </a:xfrm>
          <a:prstGeom prst="rect">
            <a:avLst/>
          </a:prstGeom>
        </p:spPr>
        <p:txBody>
          <a:bodyPr wrap="none">
            <a:spAutoFit/>
          </a:bodyPr>
          <a:lstStyle/>
          <a:p>
            <a:r>
              <a:rPr lang="en-US" sz="3600" dirty="0" smtClean="0">
                <a:ln>
                  <a:solidFill>
                    <a:schemeClr val="tx1"/>
                  </a:solidFill>
                </a:ln>
                <a:solidFill>
                  <a:srgbClr val="FFC000"/>
                </a:solidFill>
                <a:latin typeface="Arial" panose="020B0604020202020204" pitchFamily="34" charset="0"/>
                <a:ea typeface="Times New Roman" panose="02020603050405020304" pitchFamily="18" charset="0"/>
                <a:cs typeface="Arial" panose="020B0604020202020204" pitchFamily="34" charset="0"/>
              </a:rPr>
              <a:t>                6.Enzyme </a:t>
            </a:r>
            <a:r>
              <a:rPr lang="en-US" sz="3600" dirty="0">
                <a:ln>
                  <a:solidFill>
                    <a:schemeClr val="tx1"/>
                  </a:solidFill>
                </a:ln>
                <a:solidFill>
                  <a:srgbClr val="FFC000"/>
                </a:solidFill>
                <a:latin typeface="Arial" panose="020B0604020202020204" pitchFamily="34" charset="0"/>
                <a:ea typeface="Times New Roman" panose="02020603050405020304" pitchFamily="18" charset="0"/>
                <a:cs typeface="Arial" panose="020B0604020202020204" pitchFamily="34" charset="0"/>
              </a:rPr>
              <a:t>Treatment</a:t>
            </a:r>
            <a:endParaRPr lang="en-US" sz="3600" dirty="0"/>
          </a:p>
        </p:txBody>
      </p:sp>
      <p:sp>
        <p:nvSpPr>
          <p:cNvPr id="4" name="Rectangle 3"/>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2" name="Rectangle 1"/>
          <p:cNvSpPr/>
          <p:nvPr/>
        </p:nvSpPr>
        <p:spPr>
          <a:xfrm>
            <a:off x="2073499" y="1714084"/>
            <a:ext cx="9775064" cy="830997"/>
          </a:xfrm>
          <a:prstGeom prst="rect">
            <a:avLst/>
          </a:prstGeom>
        </p:spPr>
        <p:txBody>
          <a:bodyPr wrap="square">
            <a:spAutoFit/>
          </a:bodyPr>
          <a:lstStyle/>
          <a:p>
            <a:pPr algn="ctr"/>
            <a:r>
              <a:rPr lang="en-US" sz="2400" dirty="0">
                <a:solidFill>
                  <a:srgbClr val="FF0000"/>
                </a:solidFill>
                <a:latin typeface="Georgia" panose="02040502050405020303" pitchFamily="18" charset="0"/>
              </a:rPr>
              <a:t>Specifically, enzymes are biological catalysts that regulate </a:t>
            </a:r>
            <a:r>
              <a:rPr lang="en-US" sz="2400" dirty="0" smtClean="0">
                <a:solidFill>
                  <a:srgbClr val="FF0000"/>
                </a:solidFill>
                <a:latin typeface="Georgia" panose="02040502050405020303" pitchFamily="18" charset="0"/>
              </a:rPr>
              <a:t>the </a:t>
            </a:r>
            <a:r>
              <a:rPr lang="en-US" sz="2400" dirty="0">
                <a:solidFill>
                  <a:srgbClr val="FF0000"/>
                </a:solidFill>
                <a:latin typeface="Georgia" panose="02040502050405020303" pitchFamily="18" charset="0"/>
              </a:rPr>
              <a:t>chemical reactions </a:t>
            </a:r>
            <a:endParaRPr lang="en-US" sz="2400" dirty="0">
              <a:solidFill>
                <a:srgbClr val="FF0000"/>
              </a:solidFill>
            </a:endParaRPr>
          </a:p>
        </p:txBody>
      </p:sp>
      <p:sp>
        <p:nvSpPr>
          <p:cNvPr id="5" name="Rectangle 4"/>
          <p:cNvSpPr/>
          <p:nvPr/>
        </p:nvSpPr>
        <p:spPr>
          <a:xfrm>
            <a:off x="2240925" y="3018173"/>
            <a:ext cx="9775064" cy="830997"/>
          </a:xfrm>
          <a:prstGeom prst="rect">
            <a:avLst/>
          </a:prstGeom>
        </p:spPr>
        <p:txBody>
          <a:bodyPr wrap="square">
            <a:spAutoFit/>
          </a:bodyPr>
          <a:lstStyle/>
          <a:p>
            <a:pPr algn="ctr"/>
            <a:r>
              <a:rPr lang="en-US" sz="2400" dirty="0">
                <a:solidFill>
                  <a:srgbClr val="C00000"/>
                </a:solidFill>
                <a:latin typeface="Georgia" panose="02040502050405020303" pitchFamily="18" charset="0"/>
              </a:rPr>
              <a:t>They carry out such cellular processes as energy conversion, food digestion and biosynthesis.</a:t>
            </a:r>
            <a:endParaRPr lang="en-US" sz="2400" dirty="0">
              <a:solidFill>
                <a:srgbClr val="C00000"/>
              </a:solidFill>
            </a:endParaRPr>
          </a:p>
        </p:txBody>
      </p:sp>
      <p:sp>
        <p:nvSpPr>
          <p:cNvPr id="6" name="Rectangle 5"/>
          <p:cNvSpPr/>
          <p:nvPr/>
        </p:nvSpPr>
        <p:spPr>
          <a:xfrm>
            <a:off x="2240925" y="4322262"/>
            <a:ext cx="9775064" cy="1200329"/>
          </a:xfrm>
          <a:prstGeom prst="rect">
            <a:avLst/>
          </a:prstGeom>
        </p:spPr>
        <p:txBody>
          <a:bodyPr wrap="square">
            <a:spAutoFit/>
          </a:bodyPr>
          <a:lstStyle/>
          <a:p>
            <a:pPr algn="ctr"/>
            <a:r>
              <a:rPr lang="en-US" sz="2400" dirty="0">
                <a:solidFill>
                  <a:srgbClr val="7030A0"/>
                </a:solidFill>
                <a:latin typeface="Georgia" panose="02040502050405020303" pitchFamily="18" charset="0"/>
              </a:rPr>
              <a:t>Due to their high specificity to individual species or classes of compounds, enzymatic processes can be developed to specifically target selected compounds that are detrimental to the environment.</a:t>
            </a:r>
            <a:endParaRPr lang="en-US" sz="2400" dirty="0">
              <a:solidFill>
                <a:srgbClr val="7030A0"/>
              </a:solidFill>
            </a:endParaRPr>
          </a:p>
        </p:txBody>
      </p:sp>
    </p:spTree>
    <p:extLst>
      <p:ext uri="{BB962C8B-B14F-4D97-AF65-F5344CB8AC3E}">
        <p14:creationId xmlns:p14="http://schemas.microsoft.com/office/powerpoint/2010/main" val="3204390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2" name="Rectangle 1"/>
          <p:cNvSpPr/>
          <p:nvPr/>
        </p:nvSpPr>
        <p:spPr>
          <a:xfrm>
            <a:off x="1541170" y="1390918"/>
            <a:ext cx="10487697" cy="830997"/>
          </a:xfrm>
          <a:prstGeom prst="rect">
            <a:avLst/>
          </a:prstGeom>
        </p:spPr>
        <p:txBody>
          <a:bodyPr wrap="square">
            <a:spAutoFit/>
          </a:bodyPr>
          <a:lstStyle/>
          <a:p>
            <a:r>
              <a:rPr lang="en-US" sz="2400" dirty="0">
                <a:solidFill>
                  <a:srgbClr val="7030A0"/>
                </a:solidFill>
                <a:latin typeface="Georgia" panose="02040502050405020303" pitchFamily="18" charset="0"/>
              </a:rPr>
              <a:t>It is suggested that the following situations are those where the use of enzymes might be most beneficial:</a:t>
            </a:r>
            <a:endParaRPr lang="en-US" sz="2400" dirty="0">
              <a:solidFill>
                <a:srgbClr val="7030A0"/>
              </a:solidFill>
            </a:endParaRPr>
          </a:p>
        </p:txBody>
      </p:sp>
      <p:sp>
        <p:nvSpPr>
          <p:cNvPr id="4" name="Rectangle 3"/>
          <p:cNvSpPr/>
          <p:nvPr/>
        </p:nvSpPr>
        <p:spPr>
          <a:xfrm>
            <a:off x="1541170" y="2532305"/>
            <a:ext cx="10230120" cy="4154984"/>
          </a:xfrm>
          <a:prstGeom prst="rect">
            <a:avLst/>
          </a:prstGeom>
        </p:spPr>
        <p:txBody>
          <a:bodyPr wrap="square">
            <a:spAutoFit/>
          </a:bodyPr>
          <a:lstStyle/>
          <a:p>
            <a:pPr>
              <a:buFont typeface="Arial" panose="020B0604020202020204" pitchFamily="34" charset="0"/>
              <a:buChar char="•"/>
            </a:pPr>
            <a:r>
              <a:rPr lang="en-US" sz="2400" dirty="0" smtClean="0">
                <a:solidFill>
                  <a:srgbClr val="FF00FF"/>
                </a:solidFill>
                <a:latin typeface="Georgia" panose="02040502050405020303" pitchFamily="18" charset="0"/>
              </a:rPr>
              <a:t>Removal </a:t>
            </a:r>
            <a:r>
              <a:rPr lang="en-US" sz="2400" dirty="0">
                <a:solidFill>
                  <a:srgbClr val="FF00FF"/>
                </a:solidFill>
                <a:latin typeface="Georgia" panose="02040502050405020303" pitchFamily="18" charset="0"/>
              </a:rPr>
              <a:t>of specific chemicals from a complex industrial waste mixture prior to on-site or off-site biological </a:t>
            </a:r>
            <a:r>
              <a:rPr lang="en-US" sz="2400" dirty="0" smtClean="0">
                <a:solidFill>
                  <a:srgbClr val="FF00FF"/>
                </a:solidFill>
                <a:latin typeface="Georgia" panose="02040502050405020303" pitchFamily="18" charset="0"/>
              </a:rPr>
              <a:t>treatment</a:t>
            </a:r>
            <a:r>
              <a:rPr lang="en-US" sz="2400" dirty="0">
                <a:solidFill>
                  <a:srgbClr val="FF00FF"/>
                </a:solidFill>
                <a:latin typeface="Georgia" panose="02040502050405020303" pitchFamily="18" charset="0"/>
              </a:rPr>
              <a:t>.</a:t>
            </a:r>
            <a:endParaRPr lang="en-US" sz="2400" dirty="0" smtClean="0">
              <a:solidFill>
                <a:srgbClr val="FF00FF"/>
              </a:solidFill>
              <a:latin typeface="Georgia" panose="02040502050405020303" pitchFamily="18" charset="0"/>
            </a:endParaRPr>
          </a:p>
          <a:p>
            <a:pPr>
              <a:buFont typeface="Arial" panose="020B0604020202020204" pitchFamily="34" charset="0"/>
              <a:buChar char="•"/>
            </a:pPr>
            <a:endParaRPr lang="en-US" sz="2400" dirty="0">
              <a:solidFill>
                <a:srgbClr val="7030A0"/>
              </a:solidFill>
              <a:latin typeface="Georgia" panose="02040502050405020303" pitchFamily="18" charset="0"/>
            </a:endParaRPr>
          </a:p>
          <a:p>
            <a:pPr>
              <a:buFont typeface="Arial" panose="020B0604020202020204" pitchFamily="34" charset="0"/>
              <a:buChar char="•"/>
            </a:pPr>
            <a:r>
              <a:rPr lang="en-US" sz="2400" dirty="0" smtClean="0">
                <a:solidFill>
                  <a:srgbClr val="7030A0"/>
                </a:solidFill>
                <a:latin typeface="Georgia" panose="02040502050405020303" pitchFamily="18" charset="0"/>
              </a:rPr>
              <a:t>Removal </a:t>
            </a:r>
            <a:r>
              <a:rPr lang="en-US" sz="2400" dirty="0">
                <a:solidFill>
                  <a:srgbClr val="7030A0"/>
                </a:solidFill>
                <a:latin typeface="Georgia" panose="02040502050405020303" pitchFamily="18" charset="0"/>
              </a:rPr>
              <a:t>of specific chemicals from dilute mixtures, for which conventional mixed culture biological treatment might not be </a:t>
            </a:r>
            <a:r>
              <a:rPr lang="en-US" sz="2400" dirty="0" smtClean="0">
                <a:solidFill>
                  <a:srgbClr val="7030A0"/>
                </a:solidFill>
                <a:latin typeface="Georgia" panose="02040502050405020303" pitchFamily="18" charset="0"/>
              </a:rPr>
              <a:t>feasible.</a:t>
            </a:r>
            <a:endParaRPr lang="en-US" sz="2400" dirty="0">
              <a:solidFill>
                <a:srgbClr val="7030A0"/>
              </a:solidFill>
              <a:latin typeface="Georgia" panose="02040502050405020303" pitchFamily="18" charset="0"/>
            </a:endParaRPr>
          </a:p>
          <a:p>
            <a:pPr>
              <a:buFont typeface="Arial" panose="020B0604020202020204" pitchFamily="34" charset="0"/>
              <a:buChar char="•"/>
            </a:pPr>
            <a:endParaRPr lang="en-US" sz="2400" dirty="0" smtClean="0">
              <a:solidFill>
                <a:srgbClr val="0066FF"/>
              </a:solidFill>
              <a:latin typeface="Georgia" panose="02040502050405020303" pitchFamily="18" charset="0"/>
            </a:endParaRPr>
          </a:p>
          <a:p>
            <a:pPr>
              <a:buFont typeface="Arial" panose="020B0604020202020204" pitchFamily="34" charset="0"/>
              <a:buChar char="•"/>
            </a:pPr>
            <a:r>
              <a:rPr lang="en-US" sz="2400" dirty="0">
                <a:solidFill>
                  <a:srgbClr val="0066FF"/>
                </a:solidFill>
                <a:latin typeface="Georgia" panose="02040502050405020303" pitchFamily="18" charset="0"/>
              </a:rPr>
              <a:t>P</a:t>
            </a:r>
            <a:r>
              <a:rPr lang="en-US" sz="2400" dirty="0" smtClean="0">
                <a:solidFill>
                  <a:srgbClr val="0066FF"/>
                </a:solidFill>
                <a:latin typeface="Georgia" panose="02040502050405020303" pitchFamily="18" charset="0"/>
              </a:rPr>
              <a:t>olishing </a:t>
            </a:r>
            <a:r>
              <a:rPr lang="en-US" sz="2400" dirty="0">
                <a:solidFill>
                  <a:srgbClr val="0066FF"/>
                </a:solidFill>
                <a:latin typeface="Georgia" panose="02040502050405020303" pitchFamily="18" charset="0"/>
              </a:rPr>
              <a:t>of a treated wastewater or groundwater to meet limitations on specific pollutants or to meet whole effluent toxicity </a:t>
            </a:r>
            <a:r>
              <a:rPr lang="en-US" sz="2400" dirty="0" smtClean="0">
                <a:solidFill>
                  <a:srgbClr val="0066FF"/>
                </a:solidFill>
                <a:latin typeface="Georgia" panose="02040502050405020303" pitchFamily="18" charset="0"/>
              </a:rPr>
              <a:t>criteria.</a:t>
            </a:r>
            <a:endParaRPr lang="en-US" sz="2400" dirty="0">
              <a:solidFill>
                <a:srgbClr val="0066FF"/>
              </a:solidFill>
              <a:latin typeface="Georgia" panose="02040502050405020303" pitchFamily="18" charset="0"/>
            </a:endParaRPr>
          </a:p>
          <a:p>
            <a:pPr>
              <a:buFont typeface="Arial" panose="020B0604020202020204" pitchFamily="34" charset="0"/>
              <a:buChar char="•"/>
            </a:pPr>
            <a:endParaRPr lang="en-US" sz="2400" dirty="0" smtClean="0">
              <a:solidFill>
                <a:srgbClr val="3E3834"/>
              </a:solidFill>
              <a:latin typeface="Georgia" panose="02040502050405020303" pitchFamily="18" charset="0"/>
            </a:endParaRPr>
          </a:p>
          <a:p>
            <a:pPr>
              <a:buFont typeface="Arial" panose="020B0604020202020204" pitchFamily="34" charset="0"/>
              <a:buChar char="•"/>
            </a:pPr>
            <a:r>
              <a:rPr lang="en-US" sz="2400" dirty="0">
                <a:solidFill>
                  <a:srgbClr val="FF0000"/>
                </a:solidFill>
                <a:latin typeface="Georgia" panose="02040502050405020303" pitchFamily="18" charset="0"/>
              </a:rPr>
              <a:t>T</a:t>
            </a:r>
            <a:r>
              <a:rPr lang="en-US" sz="2400" dirty="0" smtClean="0">
                <a:solidFill>
                  <a:srgbClr val="FF0000"/>
                </a:solidFill>
                <a:latin typeface="Georgia" panose="02040502050405020303" pitchFamily="18" charset="0"/>
              </a:rPr>
              <a:t>reatment </a:t>
            </a:r>
            <a:r>
              <a:rPr lang="en-US" sz="2400" dirty="0">
                <a:solidFill>
                  <a:srgbClr val="FF0000"/>
                </a:solidFill>
                <a:latin typeface="Georgia" panose="02040502050405020303" pitchFamily="18" charset="0"/>
              </a:rPr>
              <a:t>of wastes generated infrequently or in isolated locations, including spill sites and abandoned waste disposal </a:t>
            </a:r>
            <a:r>
              <a:rPr lang="en-US" sz="2400" dirty="0" smtClean="0">
                <a:solidFill>
                  <a:srgbClr val="FF0000"/>
                </a:solidFill>
                <a:latin typeface="Georgia" panose="02040502050405020303" pitchFamily="18" charset="0"/>
              </a:rPr>
              <a:t>sites.</a:t>
            </a:r>
            <a:endParaRPr lang="en-US" sz="2400" b="0" i="0" dirty="0">
              <a:solidFill>
                <a:srgbClr val="FF0000"/>
              </a:solidFill>
              <a:effectLst/>
              <a:latin typeface="Georgia" panose="02040502050405020303" pitchFamily="18" charset="0"/>
            </a:endParaRPr>
          </a:p>
        </p:txBody>
      </p:sp>
    </p:spTree>
    <p:extLst>
      <p:ext uri="{BB962C8B-B14F-4D97-AF65-F5344CB8AC3E}">
        <p14:creationId xmlns:p14="http://schemas.microsoft.com/office/powerpoint/2010/main" val="2998390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2" name="Rectangle 1"/>
          <p:cNvSpPr/>
          <p:nvPr/>
        </p:nvSpPr>
        <p:spPr>
          <a:xfrm>
            <a:off x="6153359" y="307951"/>
            <a:ext cx="4041684" cy="707886"/>
          </a:xfrm>
          <a:prstGeom prst="rect">
            <a:avLst/>
          </a:prstGeom>
        </p:spPr>
        <p:txBody>
          <a:bodyPr wrap="none">
            <a:spAutoFit/>
          </a:bodyPr>
          <a:lstStyle/>
          <a:p>
            <a:pPr marR="0" lvl="0">
              <a:spcBef>
                <a:spcPts val="0"/>
              </a:spcBef>
              <a:spcAft>
                <a:spcPts val="0"/>
              </a:spcAft>
            </a:pPr>
            <a:r>
              <a:rPr lang="en-US" sz="4000" dirty="0">
                <a:ln>
                  <a:solidFill>
                    <a:schemeClr val="tx1"/>
                  </a:solidFill>
                </a:ln>
                <a:solidFill>
                  <a:srgbClr val="002060"/>
                </a:solidFill>
                <a:latin typeface="Arial" panose="020B0604020202020204" pitchFamily="34" charset="0"/>
                <a:ea typeface="Times New Roman" panose="02020603050405020304" pitchFamily="18" charset="0"/>
                <a:cs typeface="Arial" panose="020B0604020202020204" pitchFamily="34" charset="0"/>
              </a:rPr>
              <a:t>7.Trickling Filters</a:t>
            </a:r>
            <a:endParaRPr lang="en-US" sz="4000" dirty="0">
              <a:ln>
                <a:solidFill>
                  <a:schemeClr val="tx1"/>
                </a:solidFill>
              </a:ln>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455313" y="1429555"/>
            <a:ext cx="10599312" cy="1938992"/>
          </a:xfrm>
          <a:prstGeom prst="rect">
            <a:avLst/>
          </a:prstGeom>
        </p:spPr>
        <p:txBody>
          <a:bodyPr wrap="square">
            <a:spAutoFit/>
          </a:bodyPr>
          <a:lstStyle/>
          <a:p>
            <a:pPr algn="ctr"/>
            <a:r>
              <a:rPr lang="en-US" sz="2400" dirty="0" smtClean="0">
                <a:solidFill>
                  <a:srgbClr val="FF0000"/>
                </a:solidFill>
                <a:latin typeface="arial" panose="020B0604020202020204" pitchFamily="34" charset="0"/>
              </a:rPr>
              <a:t>A </a:t>
            </a:r>
            <a:r>
              <a:rPr lang="en-US" sz="2400" b="1" dirty="0" smtClean="0">
                <a:solidFill>
                  <a:srgbClr val="FF0000"/>
                </a:solidFill>
                <a:latin typeface="arial" panose="020B0604020202020204" pitchFamily="34" charset="0"/>
              </a:rPr>
              <a:t>trickling filter</a:t>
            </a:r>
            <a:r>
              <a:rPr lang="en-US" sz="2400" dirty="0" smtClean="0">
                <a:solidFill>
                  <a:srgbClr val="FF0000"/>
                </a:solidFill>
                <a:latin typeface="arial" panose="020B0604020202020204" pitchFamily="34" charset="0"/>
              </a:rPr>
              <a:t> , also called </a:t>
            </a:r>
            <a:r>
              <a:rPr lang="en-US" sz="2400" b="1" dirty="0" smtClean="0">
                <a:solidFill>
                  <a:srgbClr val="FF0000"/>
                </a:solidFill>
                <a:latin typeface="arial" panose="020B0604020202020204" pitchFamily="34" charset="0"/>
              </a:rPr>
              <a:t>trickling</a:t>
            </a:r>
            <a:r>
              <a:rPr lang="en-US" sz="2400" dirty="0" smtClean="0">
                <a:solidFill>
                  <a:srgbClr val="FF0000"/>
                </a:solidFill>
                <a:latin typeface="arial" panose="020B0604020202020204" pitchFamily="34" charset="0"/>
              </a:rPr>
              <a:t> </a:t>
            </a:r>
            <a:r>
              <a:rPr lang="en-US" sz="2400" dirty="0" err="1" smtClean="0">
                <a:solidFill>
                  <a:srgbClr val="FF0000"/>
                </a:solidFill>
                <a:latin typeface="arial" panose="020B0604020202020204" pitchFamily="34" charset="0"/>
              </a:rPr>
              <a:t>biofilter</a:t>
            </a:r>
            <a:r>
              <a:rPr lang="en-US" sz="2400" dirty="0" smtClean="0">
                <a:solidFill>
                  <a:srgbClr val="FF0000"/>
                </a:solidFill>
                <a:latin typeface="arial" panose="020B0604020202020204" pitchFamily="34" charset="0"/>
              </a:rPr>
              <a:t>, </a:t>
            </a:r>
            <a:r>
              <a:rPr lang="en-US" sz="2400" dirty="0" err="1" smtClean="0">
                <a:solidFill>
                  <a:srgbClr val="FF0000"/>
                </a:solidFill>
                <a:latin typeface="arial" panose="020B0604020202020204" pitchFamily="34" charset="0"/>
              </a:rPr>
              <a:t>biofilter</a:t>
            </a:r>
            <a:r>
              <a:rPr lang="en-US" sz="2400" dirty="0" smtClean="0">
                <a:solidFill>
                  <a:srgbClr val="FF0000"/>
                </a:solidFill>
                <a:latin typeface="arial" panose="020B0604020202020204" pitchFamily="34" charset="0"/>
              </a:rPr>
              <a:t>, biological </a:t>
            </a:r>
            <a:r>
              <a:rPr lang="en-US" sz="2400" b="1" dirty="0" smtClean="0">
                <a:solidFill>
                  <a:srgbClr val="FF0000"/>
                </a:solidFill>
                <a:latin typeface="arial" panose="020B0604020202020204" pitchFamily="34" charset="0"/>
              </a:rPr>
              <a:t>filter</a:t>
            </a:r>
            <a:r>
              <a:rPr lang="en-US" sz="2400" dirty="0" smtClean="0">
                <a:solidFill>
                  <a:srgbClr val="FF0000"/>
                </a:solidFill>
                <a:latin typeface="arial" panose="020B0604020202020204" pitchFamily="34" charset="0"/>
              </a:rPr>
              <a:t> and biological </a:t>
            </a:r>
            <a:r>
              <a:rPr lang="en-US" sz="2400" b="1" dirty="0" smtClean="0">
                <a:solidFill>
                  <a:srgbClr val="FF0000"/>
                </a:solidFill>
                <a:latin typeface="arial" panose="020B0604020202020204" pitchFamily="34" charset="0"/>
              </a:rPr>
              <a:t>trickling filter</a:t>
            </a:r>
            <a:r>
              <a:rPr lang="en-US" sz="2400" dirty="0" smtClean="0">
                <a:solidFill>
                  <a:srgbClr val="FF0000"/>
                </a:solidFill>
                <a:latin typeface="arial" panose="020B0604020202020204" pitchFamily="34" charset="0"/>
              </a:rPr>
              <a:t> , is a fixed-bed, biological reactor that operates under (mostly) aerobic conditions. </a:t>
            </a:r>
          </a:p>
          <a:p>
            <a:pPr algn="ctr"/>
            <a:endParaRPr lang="en-US" sz="2400" dirty="0">
              <a:solidFill>
                <a:srgbClr val="FF0000"/>
              </a:solidFill>
              <a:latin typeface="arial" panose="020B0604020202020204" pitchFamily="34" charset="0"/>
            </a:endParaRPr>
          </a:p>
          <a:p>
            <a:pPr algn="ctr"/>
            <a:r>
              <a:rPr lang="en-US" sz="2400" dirty="0" smtClean="0">
                <a:solidFill>
                  <a:srgbClr val="7030A0"/>
                </a:solidFill>
                <a:latin typeface="arial" panose="020B0604020202020204" pitchFamily="34" charset="0"/>
              </a:rPr>
              <a:t>Pre-settled wastewater is continuously '</a:t>
            </a:r>
            <a:r>
              <a:rPr lang="en-US" sz="2400" b="1" dirty="0" smtClean="0">
                <a:solidFill>
                  <a:srgbClr val="7030A0"/>
                </a:solidFill>
                <a:latin typeface="arial" panose="020B0604020202020204" pitchFamily="34" charset="0"/>
              </a:rPr>
              <a:t>trickled</a:t>
            </a:r>
            <a:r>
              <a:rPr lang="en-US" sz="2400" dirty="0" smtClean="0">
                <a:solidFill>
                  <a:srgbClr val="7030A0"/>
                </a:solidFill>
                <a:latin typeface="arial" panose="020B0604020202020204" pitchFamily="34" charset="0"/>
              </a:rPr>
              <a:t>' or sprayed over the </a:t>
            </a:r>
            <a:r>
              <a:rPr lang="en-US" sz="2400" b="1" dirty="0" smtClean="0">
                <a:solidFill>
                  <a:srgbClr val="7030A0"/>
                </a:solidFill>
                <a:latin typeface="arial" panose="020B0604020202020204" pitchFamily="34" charset="0"/>
              </a:rPr>
              <a:t>filter</a:t>
            </a:r>
            <a:r>
              <a:rPr lang="en-US" sz="2400" dirty="0" smtClean="0">
                <a:solidFill>
                  <a:srgbClr val="7030A0"/>
                </a:solidFill>
                <a:latin typeface="arial" panose="020B0604020202020204" pitchFamily="34" charset="0"/>
              </a:rPr>
              <a:t>.</a:t>
            </a:r>
            <a:endParaRPr lang="en-US" sz="2400" dirty="0">
              <a:solidFill>
                <a:srgbClr val="7030A0"/>
              </a:solidFill>
            </a:endParaRPr>
          </a:p>
        </p:txBody>
      </p:sp>
      <p:sp>
        <p:nvSpPr>
          <p:cNvPr id="5" name="Rectangle 4"/>
          <p:cNvSpPr/>
          <p:nvPr/>
        </p:nvSpPr>
        <p:spPr>
          <a:xfrm>
            <a:off x="1455313" y="3688346"/>
            <a:ext cx="10599312" cy="3046988"/>
          </a:xfrm>
          <a:prstGeom prst="rect">
            <a:avLst/>
          </a:prstGeom>
        </p:spPr>
        <p:txBody>
          <a:bodyPr wrap="square">
            <a:spAutoFit/>
          </a:bodyPr>
          <a:lstStyle/>
          <a:p>
            <a:pPr algn="ctr"/>
            <a:r>
              <a:rPr lang="en-US" sz="2400" dirty="0">
                <a:solidFill>
                  <a:srgbClr val="0066FF"/>
                </a:solidFill>
                <a:latin typeface="Arial" panose="020B0604020202020204" pitchFamily="34" charset="0"/>
              </a:rPr>
              <a:t>A trickling filter is a type of wastewater treatment system first used by </a:t>
            </a:r>
            <a:r>
              <a:rPr lang="en-US" sz="2400" dirty="0" err="1">
                <a:solidFill>
                  <a:srgbClr val="0066FF"/>
                </a:solidFill>
                <a:latin typeface="Arial" panose="020B0604020202020204" pitchFamily="34" charset="0"/>
              </a:rPr>
              <a:t>Dibden</a:t>
            </a:r>
            <a:r>
              <a:rPr lang="en-US" sz="2400" dirty="0">
                <a:solidFill>
                  <a:srgbClr val="0066FF"/>
                </a:solidFill>
                <a:latin typeface="Arial" panose="020B0604020202020204" pitchFamily="34" charset="0"/>
              </a:rPr>
              <a:t> and </a:t>
            </a:r>
            <a:r>
              <a:rPr lang="en-US" sz="2400" dirty="0" err="1" smtClean="0">
                <a:solidFill>
                  <a:srgbClr val="0066FF"/>
                </a:solidFill>
                <a:latin typeface="Arial" panose="020B0604020202020204" pitchFamily="34" charset="0"/>
              </a:rPr>
              <a:t>Clowes</a:t>
            </a:r>
            <a:r>
              <a:rPr lang="en-US" sz="2400" dirty="0" smtClean="0">
                <a:solidFill>
                  <a:srgbClr val="0066FF"/>
                </a:solidFill>
                <a:latin typeface="Arial" panose="020B0604020202020204" pitchFamily="34" charset="0"/>
              </a:rPr>
              <a:t>.</a:t>
            </a:r>
          </a:p>
          <a:p>
            <a:pPr algn="ctr"/>
            <a:endParaRPr lang="en-US" sz="2400" dirty="0">
              <a:latin typeface="Arial" panose="020B0604020202020204" pitchFamily="34" charset="0"/>
            </a:endParaRPr>
          </a:p>
          <a:p>
            <a:pPr algn="ctr"/>
            <a:r>
              <a:rPr lang="en-US" sz="2400" dirty="0" smtClean="0">
                <a:latin typeface="Arial" panose="020B0604020202020204" pitchFamily="34" charset="0"/>
              </a:rPr>
              <a:t> </a:t>
            </a:r>
            <a:r>
              <a:rPr lang="en-US" sz="2400" dirty="0" smtClean="0">
                <a:solidFill>
                  <a:srgbClr val="7030A0"/>
                </a:solidFill>
                <a:latin typeface="Arial" panose="020B0604020202020204" pitchFamily="34" charset="0"/>
              </a:rPr>
              <a:t>It </a:t>
            </a:r>
            <a:r>
              <a:rPr lang="en-US" sz="2400" dirty="0">
                <a:solidFill>
                  <a:srgbClr val="7030A0"/>
                </a:solidFill>
                <a:latin typeface="Arial" panose="020B0604020202020204" pitchFamily="34" charset="0"/>
              </a:rPr>
              <a:t>consists of a fixed bed of rocks, lava, coke, gravel, slag, polyurethane foam, sphagnum peat </a:t>
            </a:r>
            <a:r>
              <a:rPr lang="en-US" sz="2400" dirty="0">
                <a:solidFill>
                  <a:srgbClr val="C00000"/>
                </a:solidFill>
                <a:latin typeface="Arial" panose="020B0604020202020204" pitchFamily="34" charset="0"/>
              </a:rPr>
              <a:t>moss, ceramic, or plastic media over which sewage or other wastewater flows downward and causes </a:t>
            </a:r>
            <a:r>
              <a:rPr lang="en-US" sz="2400" dirty="0">
                <a:latin typeface="Arial" panose="020B0604020202020204" pitchFamily="34" charset="0"/>
              </a:rPr>
              <a:t>a layer of microbial slime (biofilm) to grow, covering the bed of media.</a:t>
            </a:r>
            <a:endParaRPr lang="en-US" sz="2400" dirty="0"/>
          </a:p>
        </p:txBody>
      </p:sp>
    </p:spTree>
    <p:extLst>
      <p:ext uri="{BB962C8B-B14F-4D97-AF65-F5344CB8AC3E}">
        <p14:creationId xmlns:p14="http://schemas.microsoft.com/office/powerpoint/2010/main" val="1658147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2" name="Rectangle 1"/>
          <p:cNvSpPr/>
          <p:nvPr/>
        </p:nvSpPr>
        <p:spPr>
          <a:xfrm>
            <a:off x="1262130" y="1339403"/>
            <a:ext cx="10650828" cy="1200329"/>
          </a:xfrm>
          <a:prstGeom prst="rect">
            <a:avLst/>
          </a:prstGeom>
        </p:spPr>
        <p:txBody>
          <a:bodyPr wrap="square">
            <a:spAutoFit/>
          </a:bodyPr>
          <a:lstStyle/>
          <a:p>
            <a:pPr algn="ctr"/>
            <a:r>
              <a:rPr lang="en-US" sz="2400" dirty="0">
                <a:solidFill>
                  <a:srgbClr val="FF0000"/>
                </a:solidFill>
                <a:latin typeface="Arial" panose="020B0604020202020204" pitchFamily="34" charset="0"/>
              </a:rPr>
              <a:t> Aerobic conditions are maintained by splashing, diffusion, and either by forced-air flowing through the bed or natural convection of air if the filter medium is porous.</a:t>
            </a:r>
            <a:endParaRPr lang="en-US" sz="2400" dirty="0">
              <a:solidFill>
                <a:srgbClr val="FF0000"/>
              </a:solidFill>
            </a:endParaRPr>
          </a:p>
        </p:txBody>
      </p:sp>
      <p:sp>
        <p:nvSpPr>
          <p:cNvPr id="4" name="Rectangle 3"/>
          <p:cNvSpPr/>
          <p:nvPr/>
        </p:nvSpPr>
        <p:spPr>
          <a:xfrm>
            <a:off x="1448873" y="2684000"/>
            <a:ext cx="10277341" cy="830997"/>
          </a:xfrm>
          <a:prstGeom prst="rect">
            <a:avLst/>
          </a:prstGeom>
        </p:spPr>
        <p:txBody>
          <a:bodyPr wrap="square">
            <a:spAutoFit/>
          </a:bodyPr>
          <a:lstStyle/>
          <a:p>
            <a:pPr algn="ctr"/>
            <a:r>
              <a:rPr lang="en-US" sz="2400" dirty="0">
                <a:solidFill>
                  <a:srgbClr val="FF00FF"/>
                </a:solidFill>
                <a:latin typeface="Arial" panose="020B0604020202020204" pitchFamily="34" charset="0"/>
              </a:rPr>
              <a:t>The treatment of industrial wastewater may involve </a:t>
            </a:r>
            <a:r>
              <a:rPr lang="en-US" sz="2400" dirty="0" err="1">
                <a:solidFill>
                  <a:srgbClr val="FF00FF"/>
                </a:solidFill>
                <a:latin typeface="Arial" panose="020B0604020202020204" pitchFamily="34" charset="0"/>
              </a:rPr>
              <a:t>specialised</a:t>
            </a:r>
            <a:r>
              <a:rPr lang="en-US" sz="2400" dirty="0">
                <a:solidFill>
                  <a:srgbClr val="FF00FF"/>
                </a:solidFill>
                <a:latin typeface="Arial" panose="020B0604020202020204" pitchFamily="34" charset="0"/>
              </a:rPr>
              <a:t> tricking filters which use plastic media and high flow rates.</a:t>
            </a:r>
            <a:endParaRPr lang="en-US" sz="2400" dirty="0">
              <a:solidFill>
                <a:srgbClr val="FF00FF"/>
              </a:solidFill>
            </a:endParaRPr>
          </a:p>
        </p:txBody>
      </p:sp>
      <p:sp>
        <p:nvSpPr>
          <p:cNvPr id="5" name="Rectangle 4"/>
          <p:cNvSpPr/>
          <p:nvPr/>
        </p:nvSpPr>
        <p:spPr>
          <a:xfrm>
            <a:off x="1448872" y="3778800"/>
            <a:ext cx="10464085" cy="1200329"/>
          </a:xfrm>
          <a:prstGeom prst="rect">
            <a:avLst/>
          </a:prstGeom>
        </p:spPr>
        <p:txBody>
          <a:bodyPr wrap="square">
            <a:spAutoFit/>
          </a:bodyPr>
          <a:lstStyle/>
          <a:p>
            <a:pPr algn="ctr"/>
            <a:r>
              <a:rPr lang="en-US" sz="2400" dirty="0">
                <a:solidFill>
                  <a:srgbClr val="7030A0"/>
                </a:solidFill>
                <a:latin typeface="Arial" panose="020B0604020202020204" pitchFamily="34" charset="0"/>
              </a:rPr>
              <a:t>Wastewaters from a variety of industrial processes have been treated in trickling filters. Such industrial wastewater trickling filters consist of two types:</a:t>
            </a:r>
            <a:endParaRPr lang="en-US" sz="2400" dirty="0">
              <a:solidFill>
                <a:srgbClr val="7030A0"/>
              </a:solidFill>
            </a:endParaRPr>
          </a:p>
        </p:txBody>
      </p:sp>
      <p:sp>
        <p:nvSpPr>
          <p:cNvPr id="6" name="Rectangle 5"/>
          <p:cNvSpPr/>
          <p:nvPr/>
        </p:nvSpPr>
        <p:spPr>
          <a:xfrm>
            <a:off x="1566929" y="4979129"/>
            <a:ext cx="10346027" cy="1200329"/>
          </a:xfrm>
          <a:prstGeom prst="rect">
            <a:avLst/>
          </a:prstGeom>
        </p:spPr>
        <p:txBody>
          <a:bodyPr wrap="square">
            <a:spAutoFit/>
          </a:bodyPr>
          <a:lstStyle/>
          <a:p>
            <a:pPr marL="457200" indent="-457200">
              <a:buFont typeface="+mj-lt"/>
              <a:buAutoNum type="arabicPeriod"/>
            </a:pPr>
            <a:r>
              <a:rPr lang="en-US" sz="2400" dirty="0">
                <a:solidFill>
                  <a:srgbClr val="0066FF"/>
                </a:solidFill>
                <a:latin typeface="Arial" panose="020B0604020202020204" pitchFamily="34" charset="0"/>
              </a:rPr>
              <a:t>Large tanks or concrete enclosures filled with plastic packing or other </a:t>
            </a:r>
            <a:r>
              <a:rPr lang="en-US" sz="2400" dirty="0" smtClean="0">
                <a:solidFill>
                  <a:srgbClr val="0066FF"/>
                </a:solidFill>
                <a:latin typeface="Arial" panose="020B0604020202020204" pitchFamily="34" charset="0"/>
              </a:rPr>
              <a:t>media.</a:t>
            </a:r>
          </a:p>
          <a:p>
            <a:pPr marL="457200" indent="-457200">
              <a:buFont typeface="+mj-lt"/>
              <a:buAutoNum type="arabicPeriod"/>
            </a:pPr>
            <a:r>
              <a:rPr lang="en-US" sz="2400" dirty="0" smtClean="0">
                <a:solidFill>
                  <a:srgbClr val="0066FF"/>
                </a:solidFill>
                <a:latin typeface="Arial" panose="020B0604020202020204" pitchFamily="34" charset="0"/>
              </a:rPr>
              <a:t>Vertical </a:t>
            </a:r>
            <a:r>
              <a:rPr lang="en-US" sz="2400" dirty="0">
                <a:solidFill>
                  <a:srgbClr val="0066FF"/>
                </a:solidFill>
                <a:latin typeface="Arial" panose="020B0604020202020204" pitchFamily="34" charset="0"/>
              </a:rPr>
              <a:t>towers filled with plastic packing or other media.</a:t>
            </a:r>
            <a:endParaRPr lang="en-US" sz="2400" b="0" i="0" dirty="0">
              <a:solidFill>
                <a:srgbClr val="0066FF"/>
              </a:solidFill>
              <a:effectLst/>
              <a:latin typeface="Arial" panose="020B0604020202020204" pitchFamily="34" charset="0"/>
            </a:endParaRPr>
          </a:p>
        </p:txBody>
      </p:sp>
    </p:spTree>
    <p:extLst>
      <p:ext uri="{BB962C8B-B14F-4D97-AF65-F5344CB8AC3E}">
        <p14:creationId xmlns:p14="http://schemas.microsoft.com/office/powerpoint/2010/main" val="946289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2" name="Rectangle 1"/>
          <p:cNvSpPr/>
          <p:nvPr/>
        </p:nvSpPr>
        <p:spPr>
          <a:xfrm>
            <a:off x="5872438" y="385223"/>
            <a:ext cx="5273367" cy="584775"/>
          </a:xfrm>
          <a:prstGeom prst="rect">
            <a:avLst/>
          </a:prstGeom>
        </p:spPr>
        <p:txBody>
          <a:bodyPr wrap="none">
            <a:spAutoFit/>
          </a:bodyPr>
          <a:lstStyle/>
          <a:p>
            <a:pPr marR="0" lvl="0">
              <a:spcBef>
                <a:spcPts val="0"/>
              </a:spcBef>
              <a:spcAft>
                <a:spcPts val="0"/>
              </a:spcAft>
            </a:pPr>
            <a:r>
              <a:rPr lang="en-US" sz="3200" dirty="0">
                <a:ln>
                  <a:solidFill>
                    <a:schemeClr val="tx1"/>
                  </a:solidFill>
                </a:ln>
                <a:solidFill>
                  <a:srgbClr val="C00000"/>
                </a:solidFill>
                <a:latin typeface="Arial" panose="020B0604020202020204" pitchFamily="34" charset="0"/>
                <a:ea typeface="Times New Roman" panose="02020603050405020304" pitchFamily="18" charset="0"/>
                <a:cs typeface="Arial" panose="020B0604020202020204" pitchFamily="34" charset="0"/>
              </a:rPr>
              <a:t>8.Waste Stabilization Ponds</a:t>
            </a:r>
            <a:endParaRPr lang="en-US" sz="3200" dirty="0">
              <a:ln>
                <a:solidFill>
                  <a:schemeClr val="tx1"/>
                </a:solidFill>
              </a:ln>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635617" y="1352282"/>
            <a:ext cx="9942490" cy="1200329"/>
          </a:xfrm>
          <a:prstGeom prst="rect">
            <a:avLst/>
          </a:prstGeom>
        </p:spPr>
        <p:txBody>
          <a:bodyPr wrap="square">
            <a:spAutoFit/>
          </a:bodyPr>
          <a:lstStyle/>
          <a:p>
            <a:pPr algn="ctr"/>
            <a:r>
              <a:rPr lang="en-US" sz="2400" i="1" dirty="0" smtClean="0">
                <a:solidFill>
                  <a:srgbClr val="0066FF"/>
                </a:solidFill>
                <a:latin typeface="Arial" panose="020B0604020202020204" pitchFamily="34" charset="0"/>
                <a:cs typeface="Arial" panose="020B0604020202020204" pitchFamily="34" charset="0"/>
              </a:rPr>
              <a:t>Wastewater</a:t>
            </a:r>
            <a:r>
              <a:rPr lang="en-US" sz="2400" dirty="0">
                <a:solidFill>
                  <a:srgbClr val="0066FF"/>
                </a:solidFill>
                <a:latin typeface="Arial" panose="020B0604020202020204" pitchFamily="34" charset="0"/>
                <a:cs typeface="Arial" panose="020B0604020202020204" pitchFamily="34" charset="0"/>
              </a:rPr>
              <a:t> </a:t>
            </a:r>
            <a:r>
              <a:rPr lang="en-US" sz="2400" i="1" dirty="0">
                <a:solidFill>
                  <a:srgbClr val="0066FF"/>
                </a:solidFill>
                <a:latin typeface="Arial" panose="020B0604020202020204" pitchFamily="34" charset="0"/>
                <a:cs typeface="Arial" panose="020B0604020202020204" pitchFamily="34" charset="0"/>
              </a:rPr>
              <a:t>Stabilization</a:t>
            </a:r>
            <a:r>
              <a:rPr lang="en-US" sz="2400" dirty="0">
                <a:solidFill>
                  <a:srgbClr val="0066FF"/>
                </a:solidFill>
                <a:latin typeface="Arial" panose="020B0604020202020204" pitchFamily="34" charset="0"/>
                <a:cs typeface="Arial" panose="020B0604020202020204" pitchFamily="34" charset="0"/>
              </a:rPr>
              <a:t> Ponds </a:t>
            </a:r>
            <a:r>
              <a:rPr lang="en-US" sz="2400" dirty="0" smtClean="0">
                <a:solidFill>
                  <a:srgbClr val="0066FF"/>
                </a:solidFill>
                <a:latin typeface="Arial" panose="020B0604020202020204" pitchFamily="34" charset="0"/>
                <a:cs typeface="Arial" panose="020B0604020202020204" pitchFamily="34" charset="0"/>
              </a:rPr>
              <a:t>are </a:t>
            </a:r>
            <a:r>
              <a:rPr lang="en-US" sz="2400" dirty="0">
                <a:solidFill>
                  <a:srgbClr val="0066FF"/>
                </a:solidFill>
                <a:latin typeface="Arial" panose="020B0604020202020204" pitchFamily="34" charset="0"/>
                <a:cs typeface="Arial" panose="020B0604020202020204" pitchFamily="34" charset="0"/>
              </a:rPr>
              <a:t>large, man-made water bodies in </a:t>
            </a:r>
            <a:r>
              <a:rPr lang="en-US" sz="2400" dirty="0" smtClean="0">
                <a:solidFill>
                  <a:srgbClr val="0066FF"/>
                </a:solidFill>
                <a:latin typeface="Arial" panose="020B0604020202020204" pitchFamily="34" charset="0"/>
                <a:cs typeface="Arial" panose="020B0604020202020204" pitchFamily="34" charset="0"/>
              </a:rPr>
              <a:t>which</a:t>
            </a:r>
            <a:r>
              <a:rPr lang="en-US" sz="2400" dirty="0">
                <a:solidFill>
                  <a:srgbClr val="0066FF"/>
                </a:solidFill>
                <a:latin typeface="Arial" panose="020B0604020202020204" pitchFamily="34" charset="0"/>
                <a:cs typeface="Arial" panose="020B0604020202020204" pitchFamily="34" charset="0"/>
              </a:rPr>
              <a:t> </a:t>
            </a:r>
            <a:r>
              <a:rPr lang="en-US" sz="2400" i="1" dirty="0">
                <a:solidFill>
                  <a:srgbClr val="0066FF"/>
                </a:solidFill>
                <a:latin typeface="Arial" panose="020B0604020202020204" pitchFamily="34" charset="0"/>
                <a:cs typeface="Arial" panose="020B0604020202020204" pitchFamily="34" charset="0"/>
              </a:rPr>
              <a:t>blackwater</a:t>
            </a:r>
            <a:r>
              <a:rPr lang="en-US" sz="2400" dirty="0">
                <a:solidFill>
                  <a:srgbClr val="0066FF"/>
                </a:solidFill>
                <a:latin typeface="Arial" panose="020B0604020202020204" pitchFamily="34" charset="0"/>
                <a:cs typeface="Arial" panose="020B0604020202020204" pitchFamily="34" charset="0"/>
              </a:rPr>
              <a:t>, </a:t>
            </a:r>
            <a:r>
              <a:rPr lang="en-US" sz="2400" i="1" dirty="0" smtClean="0">
                <a:solidFill>
                  <a:srgbClr val="0066FF"/>
                </a:solidFill>
                <a:latin typeface="Arial" panose="020B0604020202020204" pitchFamily="34" charset="0"/>
                <a:cs typeface="Arial" panose="020B0604020202020204" pitchFamily="34" charset="0"/>
              </a:rPr>
              <a:t>grey water</a:t>
            </a:r>
            <a:r>
              <a:rPr lang="en-US" sz="2400" dirty="0">
                <a:solidFill>
                  <a:srgbClr val="0066FF"/>
                </a:solidFill>
                <a:latin typeface="Arial" panose="020B0604020202020204" pitchFamily="34" charset="0"/>
                <a:cs typeface="Arial" panose="020B0604020202020204" pitchFamily="34" charset="0"/>
              </a:rPr>
              <a:t> </a:t>
            </a:r>
            <a:r>
              <a:rPr lang="en-US" sz="2400" dirty="0" smtClean="0">
                <a:solidFill>
                  <a:srgbClr val="0066FF"/>
                </a:solidFill>
                <a:latin typeface="Arial" panose="020B0604020202020204" pitchFamily="34" charset="0"/>
                <a:cs typeface="Arial" panose="020B0604020202020204" pitchFamily="34" charset="0"/>
              </a:rPr>
              <a:t>are </a:t>
            </a:r>
            <a:r>
              <a:rPr lang="en-US" sz="2400" dirty="0">
                <a:solidFill>
                  <a:srgbClr val="0066FF"/>
                </a:solidFill>
                <a:latin typeface="Arial" panose="020B0604020202020204" pitchFamily="34" charset="0"/>
                <a:cs typeface="Arial" panose="020B0604020202020204" pitchFamily="34" charset="0"/>
              </a:rPr>
              <a:t>treated by natural occurring processes and the influence </a:t>
            </a:r>
            <a:r>
              <a:rPr lang="en-US" sz="2400" dirty="0" smtClean="0">
                <a:solidFill>
                  <a:srgbClr val="0066FF"/>
                </a:solidFill>
                <a:latin typeface="Arial" panose="020B0604020202020204" pitchFamily="34" charset="0"/>
                <a:cs typeface="Arial" panose="020B0604020202020204" pitchFamily="34" charset="0"/>
              </a:rPr>
              <a:t>of </a:t>
            </a:r>
            <a:r>
              <a:rPr lang="en-US" sz="2400" dirty="0">
                <a:solidFill>
                  <a:srgbClr val="0066FF"/>
                </a:solidFill>
                <a:latin typeface="Arial" panose="020B0604020202020204" pitchFamily="34" charset="0"/>
                <a:cs typeface="Arial" panose="020B0604020202020204" pitchFamily="34" charset="0"/>
              </a:rPr>
              <a:t>solar light, wind, </a:t>
            </a:r>
            <a:r>
              <a:rPr lang="en-US" sz="2400" i="1" dirty="0">
                <a:solidFill>
                  <a:srgbClr val="0066FF"/>
                </a:solidFill>
                <a:latin typeface="Arial" panose="020B0604020202020204" pitchFamily="34" charset="0"/>
                <a:cs typeface="Arial" panose="020B0604020202020204" pitchFamily="34" charset="0"/>
              </a:rPr>
              <a:t>microorganisms</a:t>
            </a:r>
            <a:r>
              <a:rPr lang="en-US" sz="2400" dirty="0">
                <a:solidFill>
                  <a:srgbClr val="0066FF"/>
                </a:solidFill>
                <a:latin typeface="Arial" panose="020B0604020202020204" pitchFamily="34" charset="0"/>
                <a:cs typeface="Arial" panose="020B0604020202020204" pitchFamily="34" charset="0"/>
              </a:rPr>
              <a:t> and algae. </a:t>
            </a:r>
          </a:p>
        </p:txBody>
      </p:sp>
      <p:sp>
        <p:nvSpPr>
          <p:cNvPr id="5" name="Rectangle 4"/>
          <p:cNvSpPr/>
          <p:nvPr/>
        </p:nvSpPr>
        <p:spPr>
          <a:xfrm>
            <a:off x="1531434" y="3304020"/>
            <a:ext cx="5075428" cy="461665"/>
          </a:xfrm>
          <a:prstGeom prst="rect">
            <a:avLst/>
          </a:prstGeom>
        </p:spPr>
        <p:txBody>
          <a:bodyPr wrap="none">
            <a:spAutoFit/>
          </a:bodyPr>
          <a:lstStyle/>
          <a:p>
            <a:r>
              <a:rPr lang="en-US" sz="2400" b="1" dirty="0">
                <a:solidFill>
                  <a:srgbClr val="606060"/>
                </a:solidFill>
                <a:latin typeface="Georgia" panose="02040502050405020303" pitchFamily="18" charset="0"/>
              </a:rPr>
              <a:t>There are three types of ponds</a:t>
            </a:r>
            <a:r>
              <a:rPr lang="en-US" sz="2000" b="1" dirty="0">
                <a:solidFill>
                  <a:srgbClr val="606060"/>
                </a:solidFill>
                <a:latin typeface="Georgia" panose="02040502050405020303" pitchFamily="18" charset="0"/>
              </a:rPr>
              <a:t>,</a:t>
            </a:r>
            <a:endParaRPr lang="en-US" sz="2000" dirty="0"/>
          </a:p>
        </p:txBody>
      </p:sp>
      <p:sp>
        <p:nvSpPr>
          <p:cNvPr id="6" name="Rectangle 5"/>
          <p:cNvSpPr/>
          <p:nvPr/>
        </p:nvSpPr>
        <p:spPr>
          <a:xfrm>
            <a:off x="4481848" y="3966143"/>
            <a:ext cx="9259910" cy="1477328"/>
          </a:xfrm>
          <a:prstGeom prst="rect">
            <a:avLst/>
          </a:prstGeom>
        </p:spPr>
        <p:txBody>
          <a:bodyPr wrap="square">
            <a:spAutoFit/>
          </a:bodyPr>
          <a:lstStyle/>
          <a:p>
            <a:r>
              <a:rPr lang="en-US" sz="2400" b="1" dirty="0">
                <a:solidFill>
                  <a:srgbClr val="FF0000"/>
                </a:solidFill>
                <a:latin typeface="Georgia" panose="02040502050405020303" pitchFamily="18" charset="0"/>
              </a:rPr>
              <a:t>(1) </a:t>
            </a:r>
            <a:r>
              <a:rPr lang="en-US" sz="2400" b="1" i="1" dirty="0" smtClean="0">
                <a:solidFill>
                  <a:srgbClr val="FF0000"/>
                </a:solidFill>
                <a:latin typeface="Georgia" panose="02040502050405020303" pitchFamily="18" charset="0"/>
              </a:rPr>
              <a:t>anaerobic</a:t>
            </a:r>
            <a:r>
              <a:rPr lang="en-US" sz="2400" b="1" dirty="0">
                <a:solidFill>
                  <a:srgbClr val="FF0000"/>
                </a:solidFill>
                <a:latin typeface="Georgia" panose="02040502050405020303" pitchFamily="18" charset="0"/>
              </a:rPr>
              <a:t> </a:t>
            </a:r>
            <a:r>
              <a:rPr lang="en-US" sz="2400" b="1" dirty="0" smtClean="0">
                <a:solidFill>
                  <a:srgbClr val="FF0000"/>
                </a:solidFill>
                <a:latin typeface="Georgia" panose="02040502050405020303" pitchFamily="18" charset="0"/>
              </a:rPr>
              <a:t>pond</a:t>
            </a:r>
          </a:p>
          <a:p>
            <a:r>
              <a:rPr lang="en-US" sz="2400" b="1" dirty="0" smtClean="0">
                <a:solidFill>
                  <a:srgbClr val="0066FF"/>
                </a:solidFill>
                <a:latin typeface="Georgia" panose="02040502050405020303" pitchFamily="18" charset="0"/>
              </a:rPr>
              <a:t>(</a:t>
            </a:r>
            <a:r>
              <a:rPr lang="en-US" sz="2400" b="1" dirty="0">
                <a:solidFill>
                  <a:srgbClr val="0066FF"/>
                </a:solidFill>
                <a:latin typeface="Georgia" panose="02040502050405020303" pitchFamily="18" charset="0"/>
              </a:rPr>
              <a:t>2) </a:t>
            </a:r>
            <a:r>
              <a:rPr lang="en-US" sz="2400" b="1" dirty="0" smtClean="0">
                <a:solidFill>
                  <a:srgbClr val="0066FF"/>
                </a:solidFill>
                <a:latin typeface="Georgia" panose="02040502050405020303" pitchFamily="18" charset="0"/>
              </a:rPr>
              <a:t>Facultative pond</a:t>
            </a:r>
          </a:p>
          <a:p>
            <a:r>
              <a:rPr lang="en-US" sz="2400" b="1" dirty="0" smtClean="0">
                <a:solidFill>
                  <a:srgbClr val="7030A0"/>
                </a:solidFill>
                <a:latin typeface="Georgia" panose="02040502050405020303" pitchFamily="18" charset="0"/>
              </a:rPr>
              <a:t>(3</a:t>
            </a:r>
            <a:r>
              <a:rPr lang="en-US" sz="2400" b="1" dirty="0">
                <a:solidFill>
                  <a:srgbClr val="7030A0"/>
                </a:solidFill>
                <a:latin typeface="Georgia" panose="02040502050405020303" pitchFamily="18" charset="0"/>
              </a:rPr>
              <a:t>) </a:t>
            </a:r>
            <a:r>
              <a:rPr lang="en-US" sz="2400" b="1" i="1" dirty="0">
                <a:solidFill>
                  <a:srgbClr val="7030A0"/>
                </a:solidFill>
                <a:latin typeface="Georgia" panose="02040502050405020303" pitchFamily="18" charset="0"/>
              </a:rPr>
              <a:t>aerobic</a:t>
            </a:r>
            <a:r>
              <a:rPr lang="en-US" sz="2400" b="1" dirty="0">
                <a:solidFill>
                  <a:srgbClr val="7030A0"/>
                </a:solidFill>
                <a:latin typeface="Georgia" panose="02040502050405020303" pitchFamily="18" charset="0"/>
              </a:rPr>
              <a:t> (</a:t>
            </a:r>
            <a:r>
              <a:rPr lang="en-US" sz="2400" b="1" dirty="0" smtClean="0">
                <a:solidFill>
                  <a:srgbClr val="7030A0"/>
                </a:solidFill>
                <a:latin typeface="Georgia" panose="02040502050405020303" pitchFamily="18" charset="0"/>
              </a:rPr>
              <a:t>maturation) pond</a:t>
            </a:r>
          </a:p>
          <a:p>
            <a:endParaRPr lang="en-US" b="1" dirty="0">
              <a:solidFill>
                <a:srgbClr val="606060"/>
              </a:solidFill>
              <a:latin typeface="Georgia" panose="02040502050405020303" pitchFamily="18" charset="0"/>
            </a:endParaRPr>
          </a:p>
        </p:txBody>
      </p:sp>
    </p:spTree>
    <p:extLst>
      <p:ext uri="{BB962C8B-B14F-4D97-AF65-F5344CB8AC3E}">
        <p14:creationId xmlns:p14="http://schemas.microsoft.com/office/powerpoint/2010/main" val="1946745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2" name="Rectangle 1"/>
          <p:cNvSpPr/>
          <p:nvPr/>
        </p:nvSpPr>
        <p:spPr>
          <a:xfrm>
            <a:off x="2749610" y="1483251"/>
            <a:ext cx="7920566" cy="646331"/>
          </a:xfrm>
          <a:prstGeom prst="rect">
            <a:avLst/>
          </a:prstGeom>
        </p:spPr>
        <p:txBody>
          <a:bodyPr wrap="none">
            <a:spAutoFit/>
          </a:bodyPr>
          <a:lstStyle/>
          <a:p>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rebuchet MS" panose="020B0603020202020204" pitchFamily="34" charset="0"/>
              </a:rPr>
              <a:t>1- Anaerobic </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rebuchet MS" panose="020B0603020202020204" pitchFamily="34" charset="0"/>
              </a:rPr>
              <a:t>Treatment Ponds (APs)</a:t>
            </a:r>
            <a:endParaRPr lang="en-US" sz="3600" b="1" i="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rebuchet MS" panose="020B0603020202020204" pitchFamily="34" charset="0"/>
            </a:endParaRPr>
          </a:p>
        </p:txBody>
      </p:sp>
      <p:sp>
        <p:nvSpPr>
          <p:cNvPr id="4" name="Rectangle 3"/>
          <p:cNvSpPr/>
          <p:nvPr/>
        </p:nvSpPr>
        <p:spPr>
          <a:xfrm>
            <a:off x="1674254" y="2833353"/>
            <a:ext cx="10071279" cy="3785652"/>
          </a:xfrm>
          <a:prstGeom prst="rect">
            <a:avLst/>
          </a:prstGeom>
        </p:spPr>
        <p:txBody>
          <a:bodyPr wrap="square">
            <a:spAutoFit/>
          </a:bodyPr>
          <a:lstStyle/>
          <a:p>
            <a:r>
              <a:rPr lang="en-US" sz="2400" dirty="0">
                <a:solidFill>
                  <a:srgbClr val="7030A0"/>
                </a:solidFill>
                <a:latin typeface="Arial" panose="020B0604020202020204" pitchFamily="34" charset="0"/>
                <a:cs typeface="Arial" panose="020B0604020202020204" pitchFamily="34" charset="0"/>
              </a:rPr>
              <a:t>The main function of </a:t>
            </a:r>
            <a:r>
              <a:rPr lang="en-US" sz="2400" i="1" dirty="0">
                <a:solidFill>
                  <a:srgbClr val="7030A0"/>
                </a:solidFill>
                <a:latin typeface="Arial" panose="020B0604020202020204" pitchFamily="34" charset="0"/>
                <a:cs typeface="Arial" panose="020B0604020202020204" pitchFamily="34" charset="0"/>
              </a:rPr>
              <a:t>anaerobic ponds</a:t>
            </a:r>
            <a:r>
              <a:rPr lang="en-US" sz="2400" dirty="0">
                <a:solidFill>
                  <a:srgbClr val="7030A0"/>
                </a:solidFill>
                <a:latin typeface="Arial" panose="020B0604020202020204" pitchFamily="34" charset="0"/>
                <a:cs typeface="Arial" panose="020B0604020202020204" pitchFamily="34" charset="0"/>
              </a:rPr>
              <a:t> is </a:t>
            </a:r>
            <a:r>
              <a:rPr lang="en-US" sz="2400" i="1" dirty="0">
                <a:solidFill>
                  <a:srgbClr val="7030A0"/>
                </a:solidFill>
                <a:latin typeface="Arial" panose="020B0604020202020204" pitchFamily="34" charset="0"/>
                <a:cs typeface="Arial" panose="020B0604020202020204" pitchFamily="34" charset="0"/>
              </a:rPr>
              <a:t>BOD</a:t>
            </a:r>
            <a:r>
              <a:rPr lang="en-US" sz="2400" dirty="0">
                <a:solidFill>
                  <a:srgbClr val="7030A0"/>
                </a:solidFill>
                <a:latin typeface="Arial" panose="020B0604020202020204" pitchFamily="34" charset="0"/>
                <a:cs typeface="Arial" panose="020B0604020202020204" pitchFamily="34" charset="0"/>
              </a:rPr>
              <a:t> removal, which can be reduced 40 to 85 </a:t>
            </a:r>
            <a:r>
              <a:rPr lang="en-US" sz="2400" dirty="0" smtClean="0">
                <a:solidFill>
                  <a:srgbClr val="7030A0"/>
                </a:solidFill>
                <a:latin typeface="Arial" panose="020B0604020202020204" pitchFamily="34" charset="0"/>
                <a:cs typeface="Arial" panose="020B0604020202020204" pitchFamily="34" charset="0"/>
              </a:rPr>
              <a:t>%.</a:t>
            </a:r>
            <a:r>
              <a:rPr lang="en-US" sz="2400" dirty="0">
                <a:solidFill>
                  <a:srgbClr val="7030A0"/>
                </a:solidFill>
                <a:latin typeface="Arial" panose="020B0604020202020204" pitchFamily="34" charset="0"/>
                <a:cs typeface="Arial" panose="020B0604020202020204" pitchFamily="34" charset="0"/>
              </a:rPr>
              <a:t>  </a:t>
            </a:r>
            <a:endParaRPr lang="en-US" sz="2400" dirty="0" smtClean="0">
              <a:solidFill>
                <a:srgbClr val="7030A0"/>
              </a:solidFill>
              <a:latin typeface="Arial" panose="020B0604020202020204" pitchFamily="34" charset="0"/>
              <a:cs typeface="Arial" panose="020B0604020202020204" pitchFamily="34" charset="0"/>
            </a:endParaRPr>
          </a:p>
          <a:p>
            <a:endParaRPr lang="en-US" sz="2400" dirty="0">
              <a:solidFill>
                <a:srgbClr val="FF0000"/>
              </a:solidFill>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As </a:t>
            </a:r>
            <a:r>
              <a:rPr lang="en-US" sz="2400" dirty="0">
                <a:solidFill>
                  <a:srgbClr val="FF0000"/>
                </a:solidFill>
                <a:latin typeface="Arial" panose="020B0604020202020204" pitchFamily="34" charset="0"/>
                <a:cs typeface="Arial" panose="020B0604020202020204" pitchFamily="34" charset="0"/>
              </a:rPr>
              <a:t>a complete process, the </a:t>
            </a:r>
            <a:r>
              <a:rPr lang="en-US" sz="2400" i="1" dirty="0">
                <a:solidFill>
                  <a:srgbClr val="FF0000"/>
                </a:solidFill>
                <a:latin typeface="Arial" panose="020B0604020202020204" pitchFamily="34" charset="0"/>
                <a:cs typeface="Arial" panose="020B0604020202020204" pitchFamily="34" charset="0"/>
              </a:rPr>
              <a:t>anaerobic pond</a:t>
            </a:r>
            <a:r>
              <a:rPr lang="en-US" sz="2400" dirty="0">
                <a:solidFill>
                  <a:srgbClr val="FF0000"/>
                </a:solidFill>
                <a:latin typeface="Arial" panose="020B0604020202020204" pitchFamily="34" charset="0"/>
                <a:cs typeface="Arial" panose="020B0604020202020204" pitchFamily="34" charset="0"/>
              </a:rPr>
              <a:t> serves to</a:t>
            </a:r>
            <a:r>
              <a:rPr lang="en-US" sz="2400" dirty="0" smtClean="0">
                <a:solidFill>
                  <a:srgbClr val="FF0000"/>
                </a:solidFill>
                <a:latin typeface="Arial" panose="020B0604020202020204" pitchFamily="34" charset="0"/>
                <a:cs typeface="Arial" panose="020B0604020202020204" pitchFamily="34" charset="0"/>
              </a:rPr>
              <a:t>:</a:t>
            </a:r>
          </a:p>
          <a:p>
            <a:endParaRPr lang="en-US" sz="2400" dirty="0">
              <a:solidFill>
                <a:srgbClr val="60606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solidFill>
                  <a:srgbClr val="C00000"/>
                </a:solidFill>
                <a:latin typeface="Arial" panose="020B0604020202020204" pitchFamily="34" charset="0"/>
                <a:cs typeface="Arial" panose="020B0604020202020204" pitchFamily="34" charset="0"/>
              </a:rPr>
              <a:t>Settle undigested material and non-degradable solids as bottom </a:t>
            </a:r>
            <a:r>
              <a:rPr lang="en-US" sz="2400" i="1" dirty="0">
                <a:solidFill>
                  <a:srgbClr val="C00000"/>
                </a:solidFill>
                <a:latin typeface="Arial" panose="020B0604020202020204" pitchFamily="34" charset="0"/>
                <a:cs typeface="Arial" panose="020B0604020202020204" pitchFamily="34" charset="0"/>
              </a:rPr>
              <a:t>sludge</a:t>
            </a:r>
            <a:endParaRPr lang="en-US" sz="2400" dirty="0">
              <a:solidFill>
                <a:srgbClr val="C00000"/>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sz="2400" dirty="0" smtClean="0">
              <a:solidFill>
                <a:srgbClr val="00206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smtClean="0">
                <a:solidFill>
                  <a:srgbClr val="002060"/>
                </a:solidFill>
                <a:latin typeface="Arial" panose="020B0604020202020204" pitchFamily="34" charset="0"/>
                <a:cs typeface="Arial" panose="020B0604020202020204" pitchFamily="34" charset="0"/>
              </a:rPr>
              <a:t>Dissolve</a:t>
            </a:r>
            <a:r>
              <a:rPr lang="en-US" sz="2400" dirty="0">
                <a:solidFill>
                  <a:srgbClr val="002060"/>
                </a:solidFill>
                <a:latin typeface="Arial" panose="020B0604020202020204" pitchFamily="34" charset="0"/>
                <a:cs typeface="Arial" panose="020B0604020202020204" pitchFamily="34" charset="0"/>
              </a:rPr>
              <a:t> </a:t>
            </a:r>
            <a:r>
              <a:rPr lang="en-US" sz="2400" i="1" dirty="0">
                <a:solidFill>
                  <a:srgbClr val="002060"/>
                </a:solidFill>
                <a:latin typeface="Arial" panose="020B0604020202020204" pitchFamily="34" charset="0"/>
                <a:cs typeface="Arial" panose="020B0604020202020204" pitchFamily="34" charset="0"/>
              </a:rPr>
              <a:t>organic material</a:t>
            </a:r>
            <a:endParaRPr lang="en-US" sz="2400" dirty="0">
              <a:solidFill>
                <a:srgbClr val="002060"/>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sz="2400" dirty="0" smtClean="0">
              <a:solidFill>
                <a:srgbClr val="60606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smtClean="0">
                <a:solidFill>
                  <a:srgbClr val="0066FF"/>
                </a:solidFill>
                <a:latin typeface="Arial" panose="020B0604020202020204" pitchFamily="34" charset="0"/>
                <a:cs typeface="Arial" panose="020B0604020202020204" pitchFamily="34" charset="0"/>
              </a:rPr>
              <a:t>Break </a:t>
            </a:r>
            <a:r>
              <a:rPr lang="en-US" sz="2400" dirty="0">
                <a:solidFill>
                  <a:srgbClr val="0066FF"/>
                </a:solidFill>
                <a:latin typeface="Arial" panose="020B0604020202020204" pitchFamily="34" charset="0"/>
                <a:cs typeface="Arial" panose="020B0604020202020204" pitchFamily="34" charset="0"/>
              </a:rPr>
              <a:t>down </a:t>
            </a:r>
            <a:r>
              <a:rPr lang="en-US" sz="2400" i="1" dirty="0">
                <a:solidFill>
                  <a:srgbClr val="0066FF"/>
                </a:solidFill>
                <a:latin typeface="Arial" panose="020B0604020202020204" pitchFamily="34" charset="0"/>
                <a:cs typeface="Arial" panose="020B0604020202020204" pitchFamily="34" charset="0"/>
              </a:rPr>
              <a:t>biodegradable</a:t>
            </a:r>
            <a:r>
              <a:rPr lang="en-US" sz="2400" dirty="0">
                <a:solidFill>
                  <a:srgbClr val="0066FF"/>
                </a:solidFill>
                <a:latin typeface="Arial" panose="020B0604020202020204" pitchFamily="34" charset="0"/>
                <a:cs typeface="Arial" panose="020B0604020202020204" pitchFamily="34" charset="0"/>
              </a:rPr>
              <a:t> </a:t>
            </a:r>
            <a:r>
              <a:rPr lang="en-US" sz="2400" i="1" dirty="0">
                <a:solidFill>
                  <a:srgbClr val="0066FF"/>
                </a:solidFill>
                <a:latin typeface="Arial" panose="020B0604020202020204" pitchFamily="34" charset="0"/>
                <a:cs typeface="Arial" panose="020B0604020202020204" pitchFamily="34" charset="0"/>
              </a:rPr>
              <a:t>organic material</a:t>
            </a:r>
            <a:endParaRPr lang="en-US" sz="2400" b="0" i="0" dirty="0">
              <a:solidFill>
                <a:srgbClr val="0066F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96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3008" y="671727"/>
            <a:ext cx="6096000" cy="1754326"/>
          </a:xfrm>
          <a:prstGeom prst="rect">
            <a:avLst/>
          </a:prstGeom>
        </p:spPr>
        <p:txBody>
          <a:bodyPr>
            <a:spAutoFit/>
          </a:bodyPr>
          <a:lstStyle/>
          <a:p>
            <a:pPr algn="ctr"/>
            <a:r>
              <a:rPr lang="en-US" sz="36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waste </a:t>
            </a:r>
            <a:br>
              <a:rPr lang="en-US" sz="36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br>
            <a:endParaRPr lang="en-US" sz="3600"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Rectangle 2"/>
          <p:cNvSpPr/>
          <p:nvPr/>
        </p:nvSpPr>
        <p:spPr>
          <a:xfrm>
            <a:off x="1429554" y="2212254"/>
            <a:ext cx="9517488" cy="2308324"/>
          </a:xfrm>
          <a:prstGeom prst="rect">
            <a:avLst/>
          </a:prstGeom>
        </p:spPr>
        <p:txBody>
          <a:bodyPr wrap="square">
            <a:spAutoFit/>
          </a:bodyPr>
          <a:lstStyle/>
          <a:p>
            <a:pPr algn="ctr"/>
            <a:r>
              <a:rPr lang="en-US" sz="3600" dirty="0">
                <a:solidFill>
                  <a:srgbClr val="FF0000"/>
                </a:solidFill>
                <a:latin typeface="Arial" panose="020B0604020202020204" pitchFamily="34" charset="0"/>
                <a:cs typeface="Arial" panose="020B0604020202020204" pitchFamily="34" charset="0"/>
              </a:rPr>
              <a:t>Biological treatment </a:t>
            </a:r>
            <a:r>
              <a:rPr lang="en-US" sz="3600" dirty="0">
                <a:solidFill>
                  <a:srgbClr val="000000"/>
                </a:solidFill>
                <a:latin typeface="Arial" panose="020B0604020202020204" pitchFamily="34" charset="0"/>
                <a:cs typeface="Arial" panose="020B0604020202020204" pitchFamily="34" charset="0"/>
              </a:rPr>
              <a:t>uses </a:t>
            </a:r>
            <a:r>
              <a:rPr lang="en-US" sz="3600" dirty="0">
                <a:solidFill>
                  <a:srgbClr val="7030A0"/>
                </a:solidFill>
                <a:latin typeface="Arial" panose="020B0604020202020204" pitchFamily="34" charset="0"/>
                <a:cs typeface="Arial" panose="020B0604020202020204" pitchFamily="34" charset="0"/>
              </a:rPr>
              <a:t>living micro-organisms </a:t>
            </a:r>
            <a:r>
              <a:rPr lang="en-US" sz="3600" dirty="0">
                <a:solidFill>
                  <a:srgbClr val="000000"/>
                </a:solidFill>
                <a:latin typeface="Arial" panose="020B0604020202020204" pitchFamily="34" charset="0"/>
                <a:cs typeface="Arial" panose="020B0604020202020204" pitchFamily="34" charset="0"/>
              </a:rPr>
              <a:t>to decompose </a:t>
            </a:r>
            <a:r>
              <a:rPr lang="en-US" sz="3600" dirty="0">
                <a:solidFill>
                  <a:srgbClr val="C00000"/>
                </a:solidFill>
                <a:latin typeface="Arial" panose="020B0604020202020204" pitchFamily="34" charset="0"/>
                <a:cs typeface="Arial" panose="020B0604020202020204" pitchFamily="34" charset="0"/>
              </a:rPr>
              <a:t>organic wastes </a:t>
            </a:r>
            <a:r>
              <a:rPr lang="en-US" sz="3600" dirty="0">
                <a:solidFill>
                  <a:srgbClr val="000000"/>
                </a:solidFill>
                <a:latin typeface="Arial" panose="020B0604020202020204" pitchFamily="34" charset="0"/>
                <a:cs typeface="Arial" panose="020B0604020202020204" pitchFamily="34" charset="0"/>
              </a:rPr>
              <a:t>into </a:t>
            </a:r>
            <a:r>
              <a:rPr lang="en-US" sz="3600" dirty="0" smtClean="0">
                <a:solidFill>
                  <a:srgbClr val="000000"/>
                </a:solidFill>
                <a:latin typeface="Arial" panose="020B0604020202020204" pitchFamily="34" charset="0"/>
                <a:cs typeface="Arial" panose="020B0604020202020204" pitchFamily="34" charset="0"/>
              </a:rPr>
              <a:t>either </a:t>
            </a:r>
            <a:r>
              <a:rPr lang="en-US" sz="3600" dirty="0" smtClean="0">
                <a:solidFill>
                  <a:srgbClr val="002060"/>
                </a:solidFill>
                <a:latin typeface="Arial" panose="020B0604020202020204" pitchFamily="34" charset="0"/>
                <a:cs typeface="Arial" panose="020B0604020202020204" pitchFamily="34" charset="0"/>
              </a:rPr>
              <a:t>water</a:t>
            </a:r>
            <a:r>
              <a:rPr lang="en-US" sz="3600" dirty="0" smtClean="0">
                <a:solidFill>
                  <a:srgbClr val="000000"/>
                </a:solidFill>
                <a:latin typeface="Arial" panose="020B0604020202020204" pitchFamily="34" charset="0"/>
                <a:cs typeface="Arial" panose="020B0604020202020204" pitchFamily="34" charset="0"/>
              </a:rPr>
              <a:t>, </a:t>
            </a:r>
            <a:r>
              <a:rPr lang="en-US" sz="3600" dirty="0" smtClean="0">
                <a:solidFill>
                  <a:srgbClr val="7030A0"/>
                </a:solidFill>
                <a:latin typeface="Arial" panose="020B0604020202020204" pitchFamily="34" charset="0"/>
                <a:cs typeface="Arial" panose="020B0604020202020204" pitchFamily="34" charset="0"/>
              </a:rPr>
              <a:t>CO2</a:t>
            </a:r>
            <a:r>
              <a:rPr lang="en-US" sz="3600" dirty="0" smtClean="0">
                <a:solidFill>
                  <a:srgbClr val="000000"/>
                </a:solidFill>
                <a:latin typeface="Arial" panose="020B0604020202020204" pitchFamily="34" charset="0"/>
                <a:cs typeface="Arial" panose="020B0604020202020204" pitchFamily="34" charset="0"/>
              </a:rPr>
              <a:t> and </a:t>
            </a:r>
            <a:r>
              <a:rPr lang="en-US" sz="3600" dirty="0" smtClean="0">
                <a:solidFill>
                  <a:srgbClr val="C00000"/>
                </a:solidFill>
                <a:latin typeface="Arial" panose="020B0604020202020204" pitchFamily="34" charset="0"/>
                <a:cs typeface="Arial" panose="020B0604020202020204" pitchFamily="34" charset="0"/>
              </a:rPr>
              <a:t>simpler </a:t>
            </a:r>
            <a:r>
              <a:rPr lang="en-US" sz="3600" dirty="0">
                <a:solidFill>
                  <a:srgbClr val="C00000"/>
                </a:solidFill>
                <a:latin typeface="Arial" panose="020B0604020202020204" pitchFamily="34" charset="0"/>
                <a:cs typeface="Arial" panose="020B0604020202020204" pitchFamily="34" charset="0"/>
              </a:rPr>
              <a:t>organics </a:t>
            </a:r>
            <a:r>
              <a:rPr lang="en-US" sz="3600" dirty="0">
                <a:solidFill>
                  <a:srgbClr val="000000"/>
                </a:solidFill>
                <a:latin typeface="Arial" panose="020B0604020202020204" pitchFamily="34" charset="0"/>
                <a:cs typeface="Arial" panose="020B0604020202020204" pitchFamily="34" charset="0"/>
              </a:rPr>
              <a:t>such as aldehydes and acids.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478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2" name="Rectangle 1"/>
          <p:cNvSpPr/>
          <p:nvPr/>
        </p:nvSpPr>
        <p:spPr>
          <a:xfrm>
            <a:off x="2631473" y="1390918"/>
            <a:ext cx="8143961" cy="646331"/>
          </a:xfrm>
          <a:prstGeom prst="rect">
            <a:avLst/>
          </a:prstGeom>
        </p:spPr>
        <p:txBody>
          <a:bodyPr wrap="none">
            <a:spAutoFit/>
          </a:bodyPr>
          <a:lstStyle/>
          <a:p>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rebuchet MS" panose="020B0603020202020204" pitchFamily="34" charset="0"/>
              </a:rPr>
              <a:t>2- Facultative </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rebuchet MS" panose="020B0603020202020204" pitchFamily="34" charset="0"/>
              </a:rPr>
              <a:t>Treatment Ponds (FPs)</a:t>
            </a:r>
            <a:endParaRPr lang="en-US" sz="3600" b="1" i="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rebuchet MS" panose="020B0603020202020204" pitchFamily="34" charset="0"/>
            </a:endParaRPr>
          </a:p>
        </p:txBody>
      </p:sp>
      <p:sp>
        <p:nvSpPr>
          <p:cNvPr id="4" name="Rectangle 3"/>
          <p:cNvSpPr/>
          <p:nvPr/>
        </p:nvSpPr>
        <p:spPr>
          <a:xfrm>
            <a:off x="1700012" y="2575774"/>
            <a:ext cx="10006884" cy="2308324"/>
          </a:xfrm>
          <a:prstGeom prst="rect">
            <a:avLst/>
          </a:prstGeom>
        </p:spPr>
        <p:txBody>
          <a:bodyPr wrap="square">
            <a:spAutoFit/>
          </a:bodyPr>
          <a:lstStyle/>
          <a:p>
            <a:r>
              <a:rPr lang="en-US" sz="2400" dirty="0">
                <a:solidFill>
                  <a:srgbClr val="0070C0"/>
                </a:solidFill>
                <a:latin typeface="Arial" panose="020B0604020202020204" pitchFamily="34" charset="0"/>
                <a:cs typeface="Arial" panose="020B0604020202020204" pitchFamily="34" charset="0"/>
              </a:rPr>
              <a:t>Facultative Treatment Ponds </a:t>
            </a:r>
            <a:r>
              <a:rPr lang="en-US" sz="2400" dirty="0" smtClean="0">
                <a:solidFill>
                  <a:srgbClr val="0070C0"/>
                </a:solidFill>
                <a:latin typeface="Arial" panose="020B0604020202020204" pitchFamily="34" charset="0"/>
                <a:cs typeface="Arial" panose="020B0604020202020204" pitchFamily="34" charset="0"/>
              </a:rPr>
              <a:t>are </a:t>
            </a:r>
            <a:r>
              <a:rPr lang="en-US" sz="2400" dirty="0">
                <a:solidFill>
                  <a:srgbClr val="0070C0"/>
                </a:solidFill>
                <a:latin typeface="Arial" panose="020B0604020202020204" pitchFamily="34" charset="0"/>
                <a:cs typeface="Arial" panose="020B0604020202020204" pitchFamily="34" charset="0"/>
              </a:rPr>
              <a:t>consist of an </a:t>
            </a:r>
            <a:r>
              <a:rPr lang="en-US" sz="2400" i="1" dirty="0">
                <a:solidFill>
                  <a:srgbClr val="0070C0"/>
                </a:solidFill>
                <a:latin typeface="Arial" panose="020B0604020202020204" pitchFamily="34" charset="0"/>
                <a:cs typeface="Arial" panose="020B0604020202020204" pitchFamily="34" charset="0"/>
              </a:rPr>
              <a:t>aerobic</a:t>
            </a:r>
            <a:r>
              <a:rPr lang="en-US" sz="2400" dirty="0">
                <a:solidFill>
                  <a:srgbClr val="0070C0"/>
                </a:solidFill>
                <a:latin typeface="Arial" panose="020B0604020202020204" pitchFamily="34" charset="0"/>
                <a:cs typeface="Arial" panose="020B0604020202020204" pitchFamily="34" charset="0"/>
              </a:rPr>
              <a:t> zone close to the surface and a </a:t>
            </a:r>
            <a:r>
              <a:rPr lang="en-US" sz="2400" dirty="0" smtClean="0">
                <a:solidFill>
                  <a:srgbClr val="0070C0"/>
                </a:solidFill>
                <a:latin typeface="Arial" panose="020B0604020202020204" pitchFamily="34" charset="0"/>
                <a:cs typeface="Arial" panose="020B0604020202020204" pitchFamily="34" charset="0"/>
              </a:rPr>
              <a:t>deeper</a:t>
            </a:r>
            <a:r>
              <a:rPr lang="en-US" sz="2400" dirty="0">
                <a:solidFill>
                  <a:srgbClr val="0070C0"/>
                </a:solidFill>
                <a:latin typeface="Arial" panose="020B0604020202020204" pitchFamily="34" charset="0"/>
                <a:cs typeface="Arial" panose="020B0604020202020204" pitchFamily="34" charset="0"/>
              </a:rPr>
              <a:t> </a:t>
            </a:r>
            <a:r>
              <a:rPr lang="en-US" sz="2400" i="1" dirty="0">
                <a:solidFill>
                  <a:srgbClr val="0070C0"/>
                </a:solidFill>
                <a:latin typeface="Arial" panose="020B0604020202020204" pitchFamily="34" charset="0"/>
                <a:cs typeface="Arial" panose="020B0604020202020204" pitchFamily="34" charset="0"/>
              </a:rPr>
              <a:t>anaerobic</a:t>
            </a:r>
            <a:r>
              <a:rPr lang="en-US" sz="2400" dirty="0">
                <a:solidFill>
                  <a:srgbClr val="0070C0"/>
                </a:solidFill>
                <a:latin typeface="Arial" panose="020B0604020202020204" pitchFamily="34" charset="0"/>
                <a:cs typeface="Arial" panose="020B0604020202020204" pitchFamily="34" charset="0"/>
              </a:rPr>
              <a:t> zone. </a:t>
            </a:r>
            <a:endParaRPr lang="en-US" sz="2400" dirty="0" smtClean="0">
              <a:solidFill>
                <a:srgbClr val="0070C0"/>
              </a:solidFill>
              <a:latin typeface="Arial" panose="020B0604020202020204" pitchFamily="34" charset="0"/>
              <a:cs typeface="Arial" panose="020B0604020202020204" pitchFamily="34" charset="0"/>
            </a:endParaRPr>
          </a:p>
          <a:p>
            <a:endParaRPr lang="en-US" sz="2400" dirty="0">
              <a:solidFill>
                <a:srgbClr val="0070C0"/>
              </a:solidFill>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They </a:t>
            </a:r>
            <a:r>
              <a:rPr lang="en-US" sz="2400" dirty="0">
                <a:solidFill>
                  <a:srgbClr val="FF0000"/>
                </a:solidFill>
                <a:latin typeface="Arial" panose="020B0604020202020204" pitchFamily="34" charset="0"/>
                <a:cs typeface="Arial" panose="020B0604020202020204" pitchFamily="34" charset="0"/>
              </a:rPr>
              <a:t>are designed for </a:t>
            </a:r>
            <a:r>
              <a:rPr lang="en-US" sz="2400" i="1" dirty="0">
                <a:solidFill>
                  <a:srgbClr val="FF0000"/>
                </a:solidFill>
                <a:latin typeface="Arial" panose="020B0604020202020204" pitchFamily="34" charset="0"/>
                <a:cs typeface="Arial" panose="020B0604020202020204" pitchFamily="34" charset="0"/>
              </a:rPr>
              <a:t>BOD</a:t>
            </a:r>
            <a:r>
              <a:rPr lang="en-US" sz="2400" dirty="0">
                <a:solidFill>
                  <a:srgbClr val="FF0000"/>
                </a:solidFill>
                <a:latin typeface="Arial" panose="020B0604020202020204" pitchFamily="34" charset="0"/>
                <a:cs typeface="Arial" panose="020B0604020202020204" pitchFamily="34" charset="0"/>
              </a:rPr>
              <a:t> removal </a:t>
            </a:r>
            <a:r>
              <a:rPr lang="en-US" sz="2400" dirty="0">
                <a:solidFill>
                  <a:srgbClr val="606060"/>
                </a:solidFill>
                <a:latin typeface="Arial" panose="020B0604020202020204" pitchFamily="34" charset="0"/>
                <a:cs typeface="Arial" panose="020B0604020202020204" pitchFamily="34" charset="0"/>
              </a:rPr>
              <a:t>and </a:t>
            </a:r>
            <a:r>
              <a:rPr lang="en-US" sz="2400" dirty="0">
                <a:solidFill>
                  <a:srgbClr val="00B050"/>
                </a:solidFill>
                <a:latin typeface="Arial" panose="020B0604020202020204" pitchFamily="34" charset="0"/>
                <a:cs typeface="Arial" panose="020B0604020202020204" pitchFamily="34" charset="0"/>
              </a:rPr>
              <a:t>can treat water in the </a:t>
            </a:r>
            <a:r>
              <a:rPr lang="en-US" sz="2400" i="1" dirty="0">
                <a:solidFill>
                  <a:srgbClr val="00B050"/>
                </a:solidFill>
                <a:latin typeface="Arial" panose="020B0604020202020204" pitchFamily="34" charset="0"/>
                <a:cs typeface="Arial" panose="020B0604020202020204" pitchFamily="34" charset="0"/>
              </a:rPr>
              <a:t>BOD</a:t>
            </a:r>
            <a:r>
              <a:rPr lang="en-US" sz="2400" dirty="0">
                <a:solidFill>
                  <a:srgbClr val="00B050"/>
                </a:solidFill>
                <a:latin typeface="Arial" panose="020B0604020202020204" pitchFamily="34" charset="0"/>
                <a:cs typeface="Arial" panose="020B0604020202020204" pitchFamily="34" charset="0"/>
              </a:rPr>
              <a:t> range</a:t>
            </a:r>
            <a:r>
              <a:rPr lang="en-US" sz="2400" dirty="0">
                <a:solidFill>
                  <a:srgbClr val="606060"/>
                </a:solidFill>
                <a:latin typeface="Arial" panose="020B0604020202020204" pitchFamily="34" charset="0"/>
                <a:cs typeface="Arial" panose="020B0604020202020204" pitchFamily="34" charset="0"/>
              </a:rPr>
              <a:t> of </a:t>
            </a:r>
            <a:r>
              <a:rPr lang="en-US" sz="2400" dirty="0">
                <a:solidFill>
                  <a:schemeClr val="accent3"/>
                </a:solidFill>
                <a:latin typeface="Arial" panose="020B0604020202020204" pitchFamily="34" charset="0"/>
                <a:cs typeface="Arial" panose="020B0604020202020204" pitchFamily="34" charset="0"/>
              </a:rPr>
              <a:t>100 to 400 kg/ha/day</a:t>
            </a:r>
            <a:r>
              <a:rPr lang="en-US" sz="2400" dirty="0">
                <a:solidFill>
                  <a:srgbClr val="606060"/>
                </a:solidFill>
                <a:latin typeface="Arial" panose="020B0604020202020204" pitchFamily="34" charset="0"/>
                <a:cs typeface="Arial" panose="020B0604020202020204" pitchFamily="34" charset="0"/>
              </a:rPr>
              <a:t> corresponding to </a:t>
            </a:r>
            <a:r>
              <a:rPr lang="en-US" sz="2400" dirty="0">
                <a:solidFill>
                  <a:srgbClr val="0066FF"/>
                </a:solidFill>
                <a:latin typeface="Arial" panose="020B0604020202020204" pitchFamily="34" charset="0"/>
                <a:cs typeface="Arial" panose="020B0604020202020204" pitchFamily="34" charset="0"/>
              </a:rPr>
              <a:t>10 to 40 g/m2/day </a:t>
            </a:r>
            <a:r>
              <a:rPr lang="en-US" sz="2400" dirty="0">
                <a:solidFill>
                  <a:srgbClr val="606060"/>
                </a:solidFill>
                <a:latin typeface="Arial" panose="020B0604020202020204" pitchFamily="34" charset="0"/>
                <a:cs typeface="Arial" panose="020B0604020202020204" pitchFamily="34" charset="0"/>
              </a:rPr>
              <a:t>at </a:t>
            </a:r>
            <a:r>
              <a:rPr lang="en-US" sz="2400" i="1" dirty="0">
                <a:solidFill>
                  <a:srgbClr val="FF00FF"/>
                </a:solidFill>
                <a:latin typeface="Arial" panose="020B0604020202020204" pitchFamily="34" charset="0"/>
                <a:cs typeface="Arial" panose="020B0604020202020204" pitchFamily="34" charset="0"/>
              </a:rPr>
              <a:t>temperatures</a:t>
            </a:r>
            <a:r>
              <a:rPr lang="en-US" sz="2400" dirty="0">
                <a:solidFill>
                  <a:srgbClr val="FF00FF"/>
                </a:solidFill>
                <a:latin typeface="Arial" panose="020B0604020202020204" pitchFamily="34" charset="0"/>
                <a:cs typeface="Arial" panose="020B0604020202020204" pitchFamily="34" charset="0"/>
              </a:rPr>
              <a:t> above 20°C</a:t>
            </a:r>
          </a:p>
        </p:txBody>
      </p:sp>
    </p:spTree>
    <p:extLst>
      <p:ext uri="{BB962C8B-B14F-4D97-AF65-F5344CB8AC3E}">
        <p14:creationId xmlns:p14="http://schemas.microsoft.com/office/powerpoint/2010/main" val="3604269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5325" y="1325382"/>
            <a:ext cx="7865615" cy="646331"/>
          </a:xfrm>
          <a:prstGeom prst="rect">
            <a:avLst/>
          </a:prstGeom>
        </p:spPr>
        <p:txBody>
          <a:bodyPr wrap="none">
            <a:spAutoFit/>
          </a:bodyPr>
          <a:lstStyle/>
          <a:p>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rebuchet MS" panose="020B0603020202020204" pitchFamily="34" charset="0"/>
              </a:rPr>
              <a:t>3- Aerobic </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rebuchet MS" panose="020B0603020202020204" pitchFamily="34" charset="0"/>
              </a:rPr>
              <a:t>/ Maturation Ponds (MPs)</a:t>
            </a:r>
            <a:endParaRPr lang="en-US" sz="3600" b="1" i="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rebuchet MS" panose="020B0603020202020204" pitchFamily="34" charset="0"/>
            </a:endParaRPr>
          </a:p>
        </p:txBody>
      </p:sp>
      <p:sp>
        <p:nvSpPr>
          <p:cNvPr id="3" name="Rectangle 2"/>
          <p:cNvSpPr/>
          <p:nvPr/>
        </p:nvSpPr>
        <p:spPr>
          <a:xfrm>
            <a:off x="669699" y="2519743"/>
            <a:ext cx="10740982" cy="1569660"/>
          </a:xfrm>
          <a:prstGeom prst="rect">
            <a:avLst/>
          </a:prstGeom>
        </p:spPr>
        <p:txBody>
          <a:bodyPr wrap="square">
            <a:spAutoFit/>
          </a:bodyPr>
          <a:lstStyle/>
          <a:p>
            <a:pPr algn="ctr"/>
            <a:r>
              <a:rPr lang="en-US" sz="2400" dirty="0">
                <a:solidFill>
                  <a:srgbClr val="FF0000"/>
                </a:solidFill>
                <a:latin typeface="Arial" panose="020B0604020202020204" pitchFamily="34" charset="0"/>
                <a:cs typeface="Arial" panose="020B0604020202020204" pitchFamily="34" charset="0"/>
              </a:rPr>
              <a:t>A</a:t>
            </a:r>
            <a:r>
              <a:rPr lang="en-US" sz="2400" i="1" dirty="0" smtClean="0">
                <a:solidFill>
                  <a:srgbClr val="FF0000"/>
                </a:solidFill>
                <a:latin typeface="Arial" panose="020B0604020202020204" pitchFamily="34" charset="0"/>
                <a:cs typeface="Arial" panose="020B0604020202020204" pitchFamily="34" charset="0"/>
              </a:rPr>
              <a:t>naerobic</a:t>
            </a:r>
            <a:r>
              <a:rPr lang="en-US" sz="2400" dirty="0">
                <a:solidFill>
                  <a:srgbClr val="FF0000"/>
                </a:solidFill>
                <a:latin typeface="Arial" panose="020B0604020202020204" pitchFamily="34" charset="0"/>
                <a:cs typeface="Arial" panose="020B0604020202020204" pitchFamily="34" charset="0"/>
              </a:rPr>
              <a:t> and </a:t>
            </a:r>
            <a:r>
              <a:rPr lang="en-US" sz="2400" i="1" dirty="0">
                <a:solidFill>
                  <a:srgbClr val="FF0000"/>
                </a:solidFill>
                <a:latin typeface="Arial" panose="020B0604020202020204" pitchFamily="34" charset="0"/>
                <a:cs typeface="Arial" panose="020B0604020202020204" pitchFamily="34" charset="0"/>
              </a:rPr>
              <a:t>facultative ponds</a:t>
            </a:r>
            <a:r>
              <a:rPr lang="en-US" sz="2400" dirty="0">
                <a:solidFill>
                  <a:srgbClr val="FF0000"/>
                </a:solidFill>
                <a:latin typeface="Arial" panose="020B0604020202020204" pitchFamily="34" charset="0"/>
                <a:cs typeface="Arial" panose="020B0604020202020204" pitchFamily="34" charset="0"/>
              </a:rPr>
              <a:t> are designed for </a:t>
            </a:r>
            <a:r>
              <a:rPr lang="en-US" sz="2400" i="1" dirty="0">
                <a:solidFill>
                  <a:srgbClr val="FF0000"/>
                </a:solidFill>
                <a:latin typeface="Arial" panose="020B0604020202020204" pitchFamily="34" charset="0"/>
                <a:cs typeface="Arial" panose="020B0604020202020204" pitchFamily="34" charset="0"/>
              </a:rPr>
              <a:t>BOD</a:t>
            </a:r>
            <a:r>
              <a:rPr lang="en-US" sz="2400" dirty="0">
                <a:solidFill>
                  <a:srgbClr val="FF0000"/>
                </a:solidFill>
                <a:latin typeface="Arial" panose="020B0604020202020204" pitchFamily="34" charset="0"/>
                <a:cs typeface="Arial" panose="020B0604020202020204" pitchFamily="34" charset="0"/>
              </a:rPr>
              <a:t> </a:t>
            </a:r>
            <a:r>
              <a:rPr lang="en-US" sz="2400" dirty="0" smtClean="0">
                <a:solidFill>
                  <a:srgbClr val="FF0000"/>
                </a:solidFill>
                <a:latin typeface="Arial" panose="020B0604020202020204" pitchFamily="34" charset="0"/>
                <a:cs typeface="Arial" panose="020B0604020202020204" pitchFamily="34" charset="0"/>
              </a:rPr>
              <a:t>removal</a:t>
            </a:r>
          </a:p>
          <a:p>
            <a:pPr algn="ctr"/>
            <a:r>
              <a:rPr lang="en-US" sz="2400" dirty="0" smtClean="0">
                <a:latin typeface="Arial" panose="020B0604020202020204" pitchFamily="34" charset="0"/>
                <a:cs typeface="Arial" panose="020B0604020202020204" pitchFamily="34" charset="0"/>
              </a:rPr>
              <a:t> While</a:t>
            </a:r>
          </a:p>
          <a:p>
            <a:pPr algn="ctr"/>
            <a:r>
              <a:rPr lang="en-US" sz="2400" dirty="0" smtClean="0">
                <a:latin typeface="Arial" panose="020B0604020202020204" pitchFamily="34" charset="0"/>
                <a:cs typeface="Arial" panose="020B0604020202020204" pitchFamily="34" charset="0"/>
              </a:rPr>
              <a:t> </a:t>
            </a:r>
            <a:r>
              <a:rPr lang="en-US" sz="2400" dirty="0" smtClean="0">
                <a:solidFill>
                  <a:srgbClr val="7030A0"/>
                </a:solidFill>
                <a:latin typeface="Arial" panose="020B0604020202020204" pitchFamily="34" charset="0"/>
                <a:cs typeface="Arial" panose="020B0604020202020204" pitchFamily="34" charset="0"/>
              </a:rPr>
              <a:t>Maturation </a:t>
            </a:r>
            <a:r>
              <a:rPr lang="en-US" sz="2400" dirty="0">
                <a:solidFill>
                  <a:srgbClr val="7030A0"/>
                </a:solidFill>
                <a:latin typeface="Arial" panose="020B0604020202020204" pitchFamily="34" charset="0"/>
                <a:cs typeface="Arial" panose="020B0604020202020204" pitchFamily="34" charset="0"/>
              </a:rPr>
              <a:t>or polishing ponds are essentially designed for </a:t>
            </a:r>
            <a:r>
              <a:rPr lang="en-US" sz="2400" i="1" dirty="0">
                <a:solidFill>
                  <a:srgbClr val="7030A0"/>
                </a:solidFill>
                <a:latin typeface="Arial" panose="020B0604020202020204" pitchFamily="34" charset="0"/>
                <a:cs typeface="Arial" panose="020B0604020202020204" pitchFamily="34" charset="0"/>
              </a:rPr>
              <a:t>pathogen</a:t>
            </a:r>
            <a:r>
              <a:rPr lang="en-US" sz="2400" dirty="0">
                <a:solidFill>
                  <a:srgbClr val="7030A0"/>
                </a:solidFill>
                <a:latin typeface="Arial" panose="020B0604020202020204" pitchFamily="34" charset="0"/>
                <a:cs typeface="Arial" panose="020B0604020202020204" pitchFamily="34" charset="0"/>
              </a:rPr>
              <a:t> removal and retaining suspended </a:t>
            </a:r>
            <a:r>
              <a:rPr lang="en-US" sz="2400" i="1" dirty="0">
                <a:solidFill>
                  <a:srgbClr val="7030A0"/>
                </a:solidFill>
                <a:latin typeface="Arial" panose="020B0604020202020204" pitchFamily="34" charset="0"/>
                <a:cs typeface="Arial" panose="020B0604020202020204" pitchFamily="34" charset="0"/>
              </a:rPr>
              <a:t>stabilised</a:t>
            </a:r>
            <a:r>
              <a:rPr lang="en-US" sz="2400" dirty="0">
                <a:solidFill>
                  <a:srgbClr val="7030A0"/>
                </a:solidFill>
                <a:latin typeface="Arial" panose="020B0604020202020204" pitchFamily="34" charset="0"/>
                <a:cs typeface="Arial" panose="020B0604020202020204" pitchFamily="34" charset="0"/>
              </a:rPr>
              <a:t> solids</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15708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5014" y="2635653"/>
            <a:ext cx="8538693" cy="1200329"/>
          </a:xfrm>
          <a:prstGeom prst="rect">
            <a:avLst/>
          </a:prstGeom>
        </p:spPr>
        <p:txBody>
          <a:bodyPr wrap="square">
            <a:spAutoFit/>
          </a:bodyPr>
          <a:lstStyle/>
          <a:p>
            <a:r>
              <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Special Techniques</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7474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INTRODUCTION</a:t>
            </a:r>
          </a:p>
        </p:txBody>
      </p:sp>
      <p:sp>
        <p:nvSpPr>
          <p:cNvPr id="3" name="Content Placeholder 2"/>
          <p:cNvSpPr>
            <a:spLocks noGrp="1"/>
          </p:cNvSpPr>
          <p:nvPr>
            <p:ph idx="1"/>
          </p:nvPr>
        </p:nvSpPr>
        <p:spPr/>
        <p:txBody>
          <a:bodyPr/>
          <a:lstStyle/>
          <a:p>
            <a:r>
              <a:rPr lang="en-GB" b="1" dirty="0"/>
              <a:t>PHYTOREMEDIATION: </a:t>
            </a:r>
          </a:p>
          <a:p>
            <a:pPr marL="0" indent="0">
              <a:buNone/>
            </a:pPr>
            <a:r>
              <a:rPr lang="en-GB" b="1" dirty="0"/>
              <a:t> </a:t>
            </a:r>
            <a:r>
              <a:rPr lang="en-GB" dirty="0" smtClean="0"/>
              <a:t>Using </a:t>
            </a:r>
            <a:r>
              <a:rPr lang="en-GB" dirty="0"/>
              <a:t>green plants  to reduce environmental problems without the need  to dig off the contaminant material and dispose of elsewhere.</a:t>
            </a:r>
          </a:p>
          <a:p>
            <a:pPr marL="0" indent="0">
              <a:buNone/>
            </a:pPr>
            <a:endParaRPr lang="en-GB" dirty="0"/>
          </a:p>
          <a:p>
            <a:r>
              <a:rPr lang="en-GB" dirty="0"/>
              <a:t>Natural process </a:t>
            </a:r>
            <a:r>
              <a:rPr lang="en-GB" dirty="0" smtClean="0"/>
              <a:t>an </a:t>
            </a:r>
            <a:r>
              <a:rPr lang="en-GB" dirty="0"/>
              <a:t>effective remediation method at a variety of sites and on number of contaminants</a:t>
            </a:r>
            <a:r>
              <a:rPr lang="en-GB" dirty="0" smtClean="0"/>
              <a:t>. </a:t>
            </a:r>
            <a:endParaRPr lang="en-GB" dirty="0"/>
          </a:p>
          <a:p>
            <a:r>
              <a:rPr lang="en-GB" dirty="0"/>
              <a:t>Selected plant species possess the genetic potential to remove, degrade, metabolize, or immobilize a wide range of contaminants (~350 species).</a:t>
            </a:r>
            <a:endParaRPr lang="en-GB" b="1" dirty="0"/>
          </a:p>
        </p:txBody>
      </p:sp>
      <p:sp>
        <p:nvSpPr>
          <p:cNvPr id="5" name="Rectangle 4"/>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281856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PHYTOREMEDIATION MECHANISMS</a:t>
            </a:r>
          </a:p>
        </p:txBody>
      </p:sp>
      <p:sp>
        <p:nvSpPr>
          <p:cNvPr id="3" name="Content Placeholder 2"/>
          <p:cNvSpPr>
            <a:spLocks noGrp="1"/>
          </p:cNvSpPr>
          <p:nvPr>
            <p:ph idx="1"/>
          </p:nvPr>
        </p:nvSpPr>
        <p:spPr>
          <a:xfrm>
            <a:off x="1767625" y="1846830"/>
            <a:ext cx="10820400" cy="4511040"/>
          </a:xfrm>
        </p:spPr>
        <p:txBody>
          <a:bodyPr>
            <a:normAutofit lnSpcReduction="10000"/>
          </a:bodyPr>
          <a:lstStyle/>
          <a:p>
            <a:r>
              <a:rPr lang="en-GB" dirty="0"/>
              <a:t>Relies on types of contaminant, bioavailability and soil properties.</a:t>
            </a:r>
          </a:p>
          <a:p>
            <a:r>
              <a:rPr lang="en-GB" dirty="0"/>
              <a:t>Uptake of contaminants occurs primarily in root system</a:t>
            </a:r>
          </a:p>
          <a:p>
            <a:r>
              <a:rPr lang="en-GB" dirty="0"/>
              <a:t> There are several ways by which plants clean up contaminated sites:</a:t>
            </a:r>
          </a:p>
          <a:p>
            <a:pPr lvl="3"/>
            <a:endParaRPr lang="en-GB" sz="1900" b="1" dirty="0">
              <a:solidFill>
                <a:schemeClr val="accent3">
                  <a:lumMod val="75000"/>
                </a:schemeClr>
              </a:solidFill>
            </a:endParaRPr>
          </a:p>
          <a:p>
            <a:pPr lvl="3">
              <a:lnSpc>
                <a:spcPct val="150000"/>
              </a:lnSpc>
            </a:pPr>
            <a:r>
              <a:rPr lang="en-GB" sz="2000" b="1" dirty="0">
                <a:solidFill>
                  <a:srgbClr val="C00000"/>
                </a:solidFill>
              </a:rPr>
              <a:t>Phytoextraction</a:t>
            </a:r>
          </a:p>
          <a:p>
            <a:pPr lvl="3">
              <a:lnSpc>
                <a:spcPct val="150000"/>
              </a:lnSpc>
            </a:pPr>
            <a:r>
              <a:rPr lang="en-GB" sz="2000" b="1" dirty="0">
                <a:solidFill>
                  <a:srgbClr val="C00000"/>
                </a:solidFill>
              </a:rPr>
              <a:t>Phytostabilization</a:t>
            </a:r>
          </a:p>
          <a:p>
            <a:pPr lvl="3">
              <a:lnSpc>
                <a:spcPct val="150000"/>
              </a:lnSpc>
            </a:pPr>
            <a:r>
              <a:rPr lang="en-GB" sz="2000" b="1" dirty="0">
                <a:solidFill>
                  <a:srgbClr val="C00000"/>
                </a:solidFill>
              </a:rPr>
              <a:t>Phytodegradation/Phytotransformation</a:t>
            </a:r>
          </a:p>
          <a:p>
            <a:pPr lvl="3">
              <a:lnSpc>
                <a:spcPct val="150000"/>
              </a:lnSpc>
            </a:pPr>
            <a:r>
              <a:rPr lang="en-GB" sz="2000" b="1" dirty="0">
                <a:solidFill>
                  <a:srgbClr val="C00000"/>
                </a:solidFill>
              </a:rPr>
              <a:t>Phytostimulation/Rhizodegradation</a:t>
            </a:r>
          </a:p>
          <a:p>
            <a:pPr lvl="3">
              <a:lnSpc>
                <a:spcPct val="150000"/>
              </a:lnSpc>
            </a:pPr>
            <a:r>
              <a:rPr lang="en-GB" sz="2000" b="1" dirty="0">
                <a:solidFill>
                  <a:srgbClr val="C00000"/>
                </a:solidFill>
              </a:rPr>
              <a:t>Phytovolatilization</a:t>
            </a:r>
          </a:p>
          <a:p>
            <a:pPr lvl="3">
              <a:lnSpc>
                <a:spcPct val="150000"/>
              </a:lnSpc>
            </a:pPr>
            <a:r>
              <a:rPr lang="en-GB" sz="2000" b="1" dirty="0">
                <a:solidFill>
                  <a:srgbClr val="C00000"/>
                </a:solidFill>
              </a:rPr>
              <a:t>Rhizofiltration</a:t>
            </a:r>
          </a:p>
          <a:p>
            <a:endParaRPr lang="en-GB" dirty="0"/>
          </a:p>
        </p:txBody>
      </p:sp>
      <p:sp>
        <p:nvSpPr>
          <p:cNvPr id="4" name="Rectangle 3"/>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94339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511" y="1287834"/>
            <a:ext cx="6722165" cy="772879"/>
          </a:xfrm>
        </p:spPr>
        <p:txBody>
          <a:bodyPr>
            <a:normAutofit fontScale="90000"/>
          </a:bodyPr>
          <a:lstStyle/>
          <a:p>
            <a:pPr algn="ctr"/>
            <a:r>
              <a:rPr lang="en-GB" b="1" dirty="0">
                <a:solidFill>
                  <a:srgbClr val="C00000"/>
                </a:solidFill>
              </a:rPr>
              <a:t>PHYTOEXTRACTION</a:t>
            </a:r>
            <a:br>
              <a:rPr lang="en-GB" b="1" dirty="0">
                <a:solidFill>
                  <a:srgbClr val="C00000"/>
                </a:solidFill>
              </a:rPr>
            </a:br>
            <a:endParaRPr lang="en-GB"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Content Placeholder 2"/>
          <p:cNvSpPr>
            <a:spLocks noGrp="1"/>
          </p:cNvSpPr>
          <p:nvPr>
            <p:ph idx="1"/>
          </p:nvPr>
        </p:nvSpPr>
        <p:spPr>
          <a:xfrm>
            <a:off x="685800" y="1272209"/>
            <a:ext cx="10820400" cy="5433391"/>
          </a:xfrm>
        </p:spPr>
        <p:txBody>
          <a:bodyPr/>
          <a:lstStyle/>
          <a:p>
            <a:pPr marL="0" indent="0">
              <a:buNone/>
            </a:pPr>
            <a:r>
              <a:rPr lang="en-GB" sz="2000" dirty="0"/>
              <a:t>	</a:t>
            </a:r>
          </a:p>
          <a:p>
            <a:pPr marL="0" indent="0">
              <a:buNone/>
            </a:pPr>
            <a:r>
              <a:rPr lang="en-GB" sz="2400" dirty="0"/>
              <a:t>The uptake of contaminants by plant roots and movement of these contaminants from roots to the above part of plants by absorbing, concentrating and precipitating the contaminants.</a:t>
            </a:r>
          </a:p>
          <a:p>
            <a:endParaRPr lang="en-GB" sz="2800" b="1" dirty="0">
              <a:solidFill>
                <a:schemeClr val="accent3">
                  <a:lumMod val="75000"/>
                </a:schemeClr>
              </a:solidFill>
            </a:endParaRPr>
          </a:p>
          <a:p>
            <a:pPr marL="0" indent="0">
              <a:buNone/>
            </a:pPr>
            <a:endParaRPr lang="en-GB" dirty="0"/>
          </a:p>
        </p:txBody>
      </p:sp>
      <p:pic>
        <p:nvPicPr>
          <p:cNvPr id="5" name="Picture 4" descr="image10.jpeg"/>
          <p:cNvPicPr/>
          <p:nvPr/>
        </p:nvPicPr>
        <p:blipFill>
          <a:blip r:embed="rId2" cstate="print">
            <a:extLst>
              <a:ext uri="{BEBA8EAE-BF5A-486C-A8C5-ECC9F3942E4B}">
                <a14:imgProps xmlns:a14="http://schemas.microsoft.com/office/drawing/2010/main">
                  <a14:imgLayer r:embed="rId3">
                    <a14:imgEffect>
                      <a14:colorTemperature colorTemp="8800"/>
                    </a14:imgEffect>
                    <a14:imgEffect>
                      <a14:brightnessContrast contrast="40000"/>
                    </a14:imgEffect>
                  </a14:imgLayer>
                </a14:imgProps>
              </a:ext>
            </a:extLst>
          </a:blip>
          <a:stretch>
            <a:fillRect/>
          </a:stretch>
        </p:blipFill>
        <p:spPr>
          <a:xfrm>
            <a:off x="3143567" y="2849217"/>
            <a:ext cx="8362632" cy="3856383"/>
          </a:xfrm>
          <a:prstGeom prst="rect">
            <a:avLst/>
          </a:prstGeom>
        </p:spPr>
      </p:pic>
      <p:sp>
        <p:nvSpPr>
          <p:cNvPr id="6" name="Rectangle 5"/>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087103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3121" y="795130"/>
            <a:ext cx="10820400" cy="4628425"/>
          </a:xfrm>
        </p:spPr>
        <p:txBody>
          <a:bodyPr/>
          <a:lstStyle/>
          <a:p>
            <a:pPr marL="0" indent="0" algn="ctr">
              <a:buNone/>
            </a:pPr>
            <a:r>
              <a:rPr lang="en-GB" sz="3200" b="1" dirty="0">
                <a:solidFill>
                  <a:srgbClr val="C00000"/>
                </a:solidFill>
              </a:rPr>
              <a:t>PHYTOSTABILIZATION</a:t>
            </a:r>
          </a:p>
          <a:p>
            <a:pPr marL="0" indent="0">
              <a:buNone/>
            </a:pPr>
            <a:r>
              <a:rPr lang="en-GB" dirty="0"/>
              <a:t>	</a:t>
            </a:r>
          </a:p>
          <a:p>
            <a:pPr marL="0" indent="0">
              <a:buNone/>
            </a:pPr>
            <a:r>
              <a:rPr lang="en-GB" sz="2400" dirty="0"/>
              <a:t>Refers to the immobilization of contaminants in the soil through:</a:t>
            </a:r>
          </a:p>
          <a:p>
            <a:pPr lvl="2"/>
            <a:r>
              <a:rPr lang="en-GB" sz="2400" dirty="0">
                <a:solidFill>
                  <a:srgbClr val="00B050"/>
                </a:solidFill>
              </a:rPr>
              <a:t>Absorption and accumulation by roots,</a:t>
            </a:r>
          </a:p>
          <a:p>
            <a:pPr lvl="2"/>
            <a:r>
              <a:rPr lang="en-GB" sz="2400" dirty="0">
                <a:solidFill>
                  <a:srgbClr val="00B050"/>
                </a:solidFill>
              </a:rPr>
              <a:t>Precipitation within the roots.</a:t>
            </a:r>
          </a:p>
          <a:p>
            <a:endParaRPr lang="en-GB" sz="2800" dirty="0"/>
          </a:p>
          <a:p>
            <a:r>
              <a:rPr lang="en-GB" sz="2400" dirty="0"/>
              <a:t>Eventually, the mobility of the contaminant is reduced, migration to groundwater is prevented and thus bioavailability of metal into food chain is reduced</a:t>
            </a:r>
            <a:endParaRPr lang="en-GB" sz="2800" b="1" dirty="0">
              <a:solidFill>
                <a:schemeClr val="accent3">
                  <a:lumMod val="75000"/>
                </a:schemeClr>
              </a:solidFill>
            </a:endParaRPr>
          </a:p>
        </p:txBody>
      </p:sp>
      <p:sp>
        <p:nvSpPr>
          <p:cNvPr id="4" name="Rectangle 3"/>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110345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81878"/>
            <a:ext cx="10820400" cy="5976731"/>
          </a:xfrm>
        </p:spPr>
        <p:txBody>
          <a:bodyPr/>
          <a:lstStyle/>
          <a:p>
            <a:pPr marL="0" indent="0" algn="ctr">
              <a:buNone/>
            </a:pPr>
            <a:r>
              <a:rPr lang="en-GB" sz="3200" b="1" dirty="0">
                <a:solidFill>
                  <a:srgbClr val="C00000"/>
                </a:solidFill>
              </a:rPr>
              <a:t>PHYTOTRANSFORMATION</a:t>
            </a:r>
          </a:p>
          <a:p>
            <a:pPr marL="0" indent="0">
              <a:buNone/>
            </a:pPr>
            <a:r>
              <a:rPr lang="en-GB" sz="2800" dirty="0"/>
              <a:t>	</a:t>
            </a:r>
          </a:p>
          <a:p>
            <a:pPr marL="0" indent="0">
              <a:buNone/>
            </a:pPr>
            <a:r>
              <a:rPr lang="en-GB" sz="2400" dirty="0"/>
              <a:t>Breakdown of contaminants taken up plants by metabolic processes within the plant.</a:t>
            </a:r>
          </a:p>
          <a:p>
            <a:r>
              <a:rPr lang="en-GB" sz="2400" dirty="0"/>
              <a:t>Remediate some organic contaminants, such as chlorinated solvents &amp; herbicides </a:t>
            </a:r>
            <a:r>
              <a:rPr lang="en-GB" sz="2400" dirty="0" err="1"/>
              <a:t>etc</a:t>
            </a:r>
            <a:endParaRPr lang="en-GB" sz="2400" dirty="0"/>
          </a:p>
          <a:p>
            <a:r>
              <a:rPr lang="en-GB" sz="2400" dirty="0"/>
              <a:t> It can address contaminants in soil, sediment, or groundwater</a:t>
            </a:r>
          </a:p>
          <a:p>
            <a:pPr marL="0" indent="0">
              <a:buNone/>
            </a:pPr>
            <a:r>
              <a:rPr lang="en-GB" sz="2400" dirty="0"/>
              <a:t> </a:t>
            </a:r>
          </a:p>
        </p:txBody>
      </p:sp>
      <p:pic>
        <p:nvPicPr>
          <p:cNvPr id="4" name="Picture 3" descr="image13.png"/>
          <p:cNvPicPr/>
          <p:nvPr/>
        </p:nvPicPr>
        <p:blipFill>
          <a:blip r:embed="rId2" cstate="print">
            <a:extLst>
              <a:ext uri="{BEBA8EAE-BF5A-486C-A8C5-ECC9F3942E4B}">
                <a14:imgProps xmlns:a14="http://schemas.microsoft.com/office/drawing/2010/main">
                  <a14:imgLayer r:embed="rId3">
                    <a14:imgEffect>
                      <a14:colorTemperature colorTemp="8800"/>
                    </a14:imgEffect>
                    <a14:imgEffect>
                      <a14:brightnessContrast contrast="40000"/>
                    </a14:imgEffect>
                  </a14:imgLayer>
                </a14:imgProps>
              </a:ext>
            </a:extLst>
          </a:blip>
          <a:stretch>
            <a:fillRect/>
          </a:stretch>
        </p:blipFill>
        <p:spPr>
          <a:xfrm>
            <a:off x="1984098" y="3837904"/>
            <a:ext cx="4231171" cy="2801434"/>
          </a:xfrm>
          <a:prstGeom prst="rect">
            <a:avLst/>
          </a:prstGeom>
        </p:spPr>
      </p:pic>
      <p:pic>
        <p:nvPicPr>
          <p:cNvPr id="5" name="Picture 4" descr="image14.png"/>
          <p:cNvPicPr/>
          <p:nvPr/>
        </p:nvPicPr>
        <p:blipFill>
          <a:blip r:embed="rId4" cstate="print">
            <a:extLst>
              <a:ext uri="{BEBA8EAE-BF5A-486C-A8C5-ECC9F3942E4B}">
                <a14:imgProps xmlns:a14="http://schemas.microsoft.com/office/drawing/2010/main">
                  <a14:imgLayer r:embed="rId5">
                    <a14:imgEffect>
                      <a14:colorTemperature colorTemp="8800"/>
                    </a14:imgEffect>
                    <a14:imgEffect>
                      <a14:brightnessContrast contrast="40000"/>
                    </a14:imgEffect>
                  </a14:imgLayer>
                </a14:imgProps>
              </a:ext>
            </a:extLst>
          </a:blip>
          <a:stretch>
            <a:fillRect/>
          </a:stretch>
        </p:blipFill>
        <p:spPr>
          <a:xfrm>
            <a:off x="7513567" y="3837904"/>
            <a:ext cx="3992633" cy="2801434"/>
          </a:xfrm>
          <a:prstGeom prst="rect">
            <a:avLst/>
          </a:prstGeom>
        </p:spPr>
      </p:pic>
      <p:sp>
        <p:nvSpPr>
          <p:cNvPr id="8" name="Arrow: Right 7"/>
          <p:cNvSpPr/>
          <p:nvPr/>
        </p:nvSpPr>
        <p:spPr>
          <a:xfrm rot="10109108">
            <a:off x="6094910" y="4379740"/>
            <a:ext cx="2076960" cy="19850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6" name="Rectangle 5"/>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074330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28870"/>
            <a:ext cx="10820400" cy="5963478"/>
          </a:xfrm>
        </p:spPr>
        <p:txBody>
          <a:bodyPr/>
          <a:lstStyle/>
          <a:p>
            <a:pPr marL="0" indent="0" algn="ctr">
              <a:buNone/>
            </a:pPr>
            <a:r>
              <a:rPr lang="en-GB" sz="2800" b="1" dirty="0">
                <a:solidFill>
                  <a:srgbClr val="C00000"/>
                </a:solidFill>
              </a:rPr>
              <a:t>PHYTOSTIMULATION</a:t>
            </a:r>
          </a:p>
          <a:p>
            <a:endParaRPr lang="en-GB" dirty="0"/>
          </a:p>
          <a:p>
            <a:r>
              <a:rPr lang="en-GB" sz="2000" dirty="0"/>
              <a:t>Breakdown of contaminants within the plant root zone, or rhizosphere</a:t>
            </a:r>
          </a:p>
          <a:p>
            <a:r>
              <a:rPr lang="en-GB" sz="2000" dirty="0"/>
              <a:t>Also Called as Rhizodegradation</a:t>
            </a:r>
          </a:p>
          <a:p>
            <a:r>
              <a:rPr lang="en-GB" sz="2000" dirty="0"/>
              <a:t>Carried out by bacteria or other microorganisms flourishing in the rhizosphere.</a:t>
            </a:r>
          </a:p>
          <a:p>
            <a:r>
              <a:rPr lang="en-GB" sz="2000" dirty="0"/>
              <a:t>Microbes in rhizosphere transform contaminant to non-toxic products</a:t>
            </a:r>
          </a:p>
          <a:p>
            <a:r>
              <a:rPr lang="en-GB" sz="2000" dirty="0"/>
              <a:t>Works well in the removal of petroleum hydrocarbons</a:t>
            </a:r>
          </a:p>
        </p:txBody>
      </p:sp>
      <p:pic>
        <p:nvPicPr>
          <p:cNvPr id="4" name="Picture 3" descr="image16.png"/>
          <p:cNvPicPr/>
          <p:nvPr/>
        </p:nvPicPr>
        <p:blipFill>
          <a:blip r:embed="rId2" cstate="print">
            <a:extLst>
              <a:ext uri="{BEBA8EAE-BF5A-486C-A8C5-ECC9F3942E4B}">
                <a14:imgProps xmlns:a14="http://schemas.microsoft.com/office/drawing/2010/main">
                  <a14:imgLayer r:embed="rId3">
                    <a14:imgEffect>
                      <a14:colorTemperature colorTemp="7200"/>
                    </a14:imgEffect>
                    <a14:imgEffect>
                      <a14:brightnessContrast contrast="40000"/>
                    </a14:imgEffect>
                  </a14:imgLayer>
                </a14:imgProps>
              </a:ext>
            </a:extLst>
          </a:blip>
          <a:stretch>
            <a:fillRect/>
          </a:stretch>
        </p:blipFill>
        <p:spPr>
          <a:xfrm>
            <a:off x="1657170" y="3617843"/>
            <a:ext cx="3550934" cy="3074505"/>
          </a:xfrm>
          <a:prstGeom prst="rect">
            <a:avLst/>
          </a:prstGeom>
        </p:spPr>
      </p:pic>
      <p:pic>
        <p:nvPicPr>
          <p:cNvPr id="5" name="Picture 4" descr="image15.png"/>
          <p:cNvPicPr/>
          <p:nvPr/>
        </p:nvPicPr>
        <p:blipFill>
          <a:blip r:embed="rId4" cstate="print">
            <a:extLst>
              <a:ext uri="{BEBA8EAE-BF5A-486C-A8C5-ECC9F3942E4B}">
                <a14:imgProps xmlns:a14="http://schemas.microsoft.com/office/drawing/2010/main">
                  <a14:imgLayer r:embed="rId5">
                    <a14:imgEffect>
                      <a14:colorTemperature colorTemp="7200"/>
                    </a14:imgEffect>
                    <a14:imgEffect>
                      <a14:brightnessContrast contrast="40000"/>
                    </a14:imgEffect>
                  </a14:imgLayer>
                </a14:imgProps>
              </a:ext>
            </a:extLst>
          </a:blip>
          <a:stretch>
            <a:fillRect/>
          </a:stretch>
        </p:blipFill>
        <p:spPr>
          <a:xfrm>
            <a:off x="6126465" y="3617844"/>
            <a:ext cx="3587377" cy="3074504"/>
          </a:xfrm>
          <a:prstGeom prst="rect">
            <a:avLst/>
          </a:prstGeom>
        </p:spPr>
      </p:pic>
      <p:sp>
        <p:nvSpPr>
          <p:cNvPr id="6" name="Rectangle 5"/>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816184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02365"/>
            <a:ext cx="10820400" cy="6042991"/>
          </a:xfrm>
        </p:spPr>
        <p:txBody>
          <a:bodyPr/>
          <a:lstStyle/>
          <a:p>
            <a:pPr marL="0" indent="0" algn="ctr">
              <a:buNone/>
            </a:pPr>
            <a:r>
              <a:rPr lang="en-GB" sz="2400" b="1" dirty="0">
                <a:solidFill>
                  <a:srgbClr val="C00000"/>
                </a:solidFill>
              </a:rPr>
              <a:t> </a:t>
            </a:r>
            <a:r>
              <a:rPr lang="en-GB" sz="2800" b="1" dirty="0">
                <a:solidFill>
                  <a:srgbClr val="C00000"/>
                </a:solidFill>
              </a:rPr>
              <a:t>PHYTOVOLATILIZATION</a:t>
            </a:r>
          </a:p>
          <a:p>
            <a:pPr marL="0" indent="0">
              <a:buNone/>
            </a:pPr>
            <a:endParaRPr lang="en-GB" sz="2400" b="1" dirty="0">
              <a:solidFill>
                <a:srgbClr val="C00000"/>
              </a:solidFill>
            </a:endParaRPr>
          </a:p>
          <a:p>
            <a:r>
              <a:rPr lang="en-GB" dirty="0"/>
              <a:t>Involves plants taking up contaminants from soil  transforming them into volatile forms and then transpire them into  the atmosphere</a:t>
            </a:r>
          </a:p>
          <a:p>
            <a:r>
              <a:rPr lang="en-GB" dirty="0"/>
              <a:t>Works on organic compounds and heavy metal contaminants, Tetrachloroethylene as well.</a:t>
            </a:r>
          </a:p>
          <a:p>
            <a:r>
              <a:rPr lang="en-GB" dirty="0"/>
              <a:t>This process has been used for primary metal contaminant i.e. Mercury</a:t>
            </a:r>
            <a:endParaRPr lang="en-GB" b="1" dirty="0">
              <a:solidFill>
                <a:srgbClr val="C00000"/>
              </a:solidFill>
            </a:endParaRPr>
          </a:p>
          <a:p>
            <a:endParaRPr lang="en-GB" dirty="0"/>
          </a:p>
        </p:txBody>
      </p:sp>
      <p:pic>
        <p:nvPicPr>
          <p:cNvPr id="4" name="Picture 3" descr="image17.png"/>
          <p:cNvPicPr/>
          <p:nvPr/>
        </p:nvPicPr>
        <p:blipFill>
          <a:blip r:embed="rId2" cstate="print">
            <a:extLst>
              <a:ext uri="{BEBA8EAE-BF5A-486C-A8C5-ECC9F3942E4B}">
                <a14:imgProps xmlns:a14="http://schemas.microsoft.com/office/drawing/2010/main">
                  <a14:imgLayer r:embed="rId3">
                    <a14:imgEffect>
                      <a14:colorTemperature colorTemp="7200"/>
                    </a14:imgEffect>
                    <a14:imgEffect>
                      <a14:brightnessContrast contrast="40000"/>
                    </a14:imgEffect>
                  </a14:imgLayer>
                </a14:imgProps>
              </a:ext>
            </a:extLst>
          </a:blip>
          <a:stretch>
            <a:fillRect/>
          </a:stretch>
        </p:blipFill>
        <p:spPr>
          <a:xfrm>
            <a:off x="927279" y="3734872"/>
            <a:ext cx="4347085" cy="3010483"/>
          </a:xfrm>
          <a:prstGeom prst="rect">
            <a:avLst/>
          </a:prstGeom>
        </p:spPr>
      </p:pic>
      <p:pic>
        <p:nvPicPr>
          <p:cNvPr id="5" name="Picture 4" descr="image18.png"/>
          <p:cNvPicPr/>
          <p:nvPr/>
        </p:nvPicPr>
        <p:blipFill>
          <a:blip r:embed="rId4" cstate="print">
            <a:extLst>
              <a:ext uri="{BEBA8EAE-BF5A-486C-A8C5-ECC9F3942E4B}">
                <a14:imgProps xmlns:a14="http://schemas.microsoft.com/office/drawing/2010/main">
                  <a14:imgLayer r:embed="rId5">
                    <a14:imgEffect>
                      <a14:colorTemperature colorTemp="7200"/>
                    </a14:imgEffect>
                    <a14:imgEffect>
                      <a14:brightnessContrast contrast="40000"/>
                    </a14:imgEffect>
                  </a14:imgLayer>
                </a14:imgProps>
              </a:ext>
            </a:extLst>
          </a:blip>
          <a:stretch>
            <a:fillRect/>
          </a:stretch>
        </p:blipFill>
        <p:spPr>
          <a:xfrm>
            <a:off x="6095999" y="3734873"/>
            <a:ext cx="5263167" cy="3010484"/>
          </a:xfrm>
          <a:prstGeom prst="rect">
            <a:avLst/>
          </a:prstGeom>
        </p:spPr>
      </p:pic>
      <p:sp>
        <p:nvSpPr>
          <p:cNvPr id="6" name="Rectangle 5"/>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971666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9555" y="515155"/>
            <a:ext cx="9852338" cy="6186309"/>
          </a:xfrm>
          <a:prstGeom prst="rect">
            <a:avLst/>
          </a:prstGeom>
        </p:spPr>
        <p:txBody>
          <a:bodyPr wrap="square">
            <a:spAutoFit/>
          </a:bodyPr>
          <a:lstStyle/>
          <a:p>
            <a:pPr algn="ct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Times New Roman" panose="02020603050405020304" pitchFamily="18" charset="0"/>
                <a:cs typeface="Arial" panose="020B0604020202020204" pitchFamily="34" charset="0"/>
              </a:rPr>
              <a:t>                   Types </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Times New Roman" panose="02020603050405020304" pitchFamily="18" charset="0"/>
                <a:cs typeface="Arial" panose="020B0604020202020204" pitchFamily="34" charset="0"/>
              </a:rPr>
              <a:t>of Biological Treatment</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Times New Roman" panose="02020603050405020304" pitchFamily="18" charset="0"/>
              <a:cs typeface="Arial" panose="020B0604020202020204" pitchFamily="34" charset="0"/>
            </a:endParaRPr>
          </a:p>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Times New Roman" panose="02020603050405020304" pitchFamily="18" charset="0"/>
                <a:cs typeface="Arial" panose="020B0604020202020204" pitchFamily="34" charset="0"/>
              </a:rPr>
              <a:t> </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mj-lt"/>
              <a:buAutoNum type="arabicPeriod"/>
            </a:pPr>
            <a:r>
              <a:rPr lang="en-US" sz="3600" dirty="0">
                <a:ln>
                  <a:solidFill>
                    <a:schemeClr val="tx1"/>
                  </a:solidFill>
                </a:ln>
                <a:solidFill>
                  <a:srgbClr val="FF0000"/>
                </a:solidFill>
                <a:latin typeface="Arial" panose="020B0604020202020204" pitchFamily="34" charset="0"/>
                <a:ea typeface="Times New Roman" panose="02020603050405020304" pitchFamily="18" charset="0"/>
                <a:cs typeface="Arial" panose="020B0604020202020204" pitchFamily="34" charset="0"/>
              </a:rPr>
              <a:t>Aerated lagoons</a:t>
            </a:r>
            <a:endParaRPr lang="en-US" dirty="0">
              <a:ln>
                <a:solidFill>
                  <a:schemeClr val="tx1"/>
                </a:solidFill>
              </a:ln>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mj-lt"/>
              <a:buAutoNum type="arabicPeriod"/>
            </a:pPr>
            <a:r>
              <a:rPr lang="en-US" sz="3600" dirty="0">
                <a:ln>
                  <a:solidFill>
                    <a:schemeClr val="tx1"/>
                  </a:solidFill>
                </a:ln>
                <a:solidFill>
                  <a:srgbClr val="00B0F0"/>
                </a:solidFill>
                <a:latin typeface="Arial" panose="020B0604020202020204" pitchFamily="34" charset="0"/>
                <a:ea typeface="Times New Roman" panose="02020603050405020304" pitchFamily="18" charset="0"/>
                <a:cs typeface="Arial" panose="020B0604020202020204" pitchFamily="34" charset="0"/>
              </a:rPr>
              <a:t>Activated </a:t>
            </a:r>
            <a:r>
              <a:rPr lang="en-US" sz="3600" dirty="0" smtClean="0">
                <a:ln>
                  <a:solidFill>
                    <a:schemeClr val="tx1"/>
                  </a:solidFill>
                </a:ln>
                <a:solidFill>
                  <a:srgbClr val="00B0F0"/>
                </a:solidFill>
                <a:latin typeface="Arial" panose="020B0604020202020204" pitchFamily="34" charset="0"/>
                <a:ea typeface="Times New Roman" panose="02020603050405020304" pitchFamily="18" charset="0"/>
                <a:cs typeface="Arial" panose="020B0604020202020204" pitchFamily="34" charset="0"/>
              </a:rPr>
              <a:t>Sludge</a:t>
            </a:r>
          </a:p>
          <a:p>
            <a:pPr marR="0" lvl="0">
              <a:spcBef>
                <a:spcPts val="0"/>
              </a:spcBef>
              <a:spcAft>
                <a:spcPts val="0"/>
              </a:spcAft>
            </a:pPr>
            <a:r>
              <a:rPr lang="en-US" sz="3600" dirty="0" smtClean="0">
                <a:ln>
                  <a:solidFill>
                    <a:schemeClr val="tx1"/>
                  </a:solidFill>
                </a:ln>
                <a:solidFill>
                  <a:srgbClr val="FF0000"/>
                </a:solidFill>
                <a:latin typeface="Arial" panose="020B0604020202020204" pitchFamily="34" charset="0"/>
                <a:ea typeface="Times New Roman" panose="02020603050405020304" pitchFamily="18" charset="0"/>
                <a:cs typeface="Arial" panose="020B0604020202020204" pitchFamily="34" charset="0"/>
              </a:rPr>
              <a:t>3.Aerobic Digestion</a:t>
            </a:r>
          </a:p>
          <a:p>
            <a:pPr marR="0" lvl="0">
              <a:spcBef>
                <a:spcPts val="0"/>
              </a:spcBef>
              <a:spcAft>
                <a:spcPts val="0"/>
              </a:spcAft>
            </a:pPr>
            <a:r>
              <a:rPr lang="en-US" sz="3600" dirty="0" smtClean="0">
                <a:ln>
                  <a:solidFill>
                    <a:schemeClr val="tx1"/>
                  </a:solidFill>
                </a:ln>
                <a:solidFill>
                  <a:srgbClr val="7030A0"/>
                </a:solidFill>
                <a:latin typeface="Arial" panose="020B0604020202020204" pitchFamily="34" charset="0"/>
                <a:ea typeface="Times New Roman" panose="02020603050405020304" pitchFamily="18" charset="0"/>
                <a:cs typeface="Arial" panose="020B0604020202020204" pitchFamily="34" charset="0"/>
              </a:rPr>
              <a:t>4.Anaerobic </a:t>
            </a:r>
            <a:r>
              <a:rPr lang="en-US" sz="3600" dirty="0">
                <a:ln>
                  <a:solidFill>
                    <a:schemeClr val="tx1"/>
                  </a:solidFill>
                </a:ln>
                <a:solidFill>
                  <a:srgbClr val="7030A0"/>
                </a:solidFill>
                <a:latin typeface="Arial" panose="020B0604020202020204" pitchFamily="34" charset="0"/>
                <a:ea typeface="Times New Roman" panose="02020603050405020304" pitchFamily="18" charset="0"/>
                <a:cs typeface="Arial" panose="020B0604020202020204" pitchFamily="34" charset="0"/>
              </a:rPr>
              <a:t>Digestion</a:t>
            </a:r>
            <a:endParaRPr lang="en-US" dirty="0">
              <a:ln>
                <a:solidFill>
                  <a:schemeClr val="tx1"/>
                </a:solidFill>
              </a:ln>
              <a:solidFill>
                <a:srgbClr val="7030A0"/>
              </a:solidFill>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pPr>
            <a:r>
              <a:rPr lang="en-US" sz="3600" dirty="0" smtClean="0">
                <a:ln>
                  <a:solidFill>
                    <a:schemeClr val="tx1"/>
                  </a:solidFill>
                </a:ln>
                <a:solidFill>
                  <a:srgbClr val="FF0000"/>
                </a:solidFill>
                <a:latin typeface="Arial" panose="020B0604020202020204" pitchFamily="34" charset="0"/>
                <a:ea typeface="Times New Roman" panose="02020603050405020304" pitchFamily="18" charset="0"/>
                <a:cs typeface="Arial" panose="020B0604020202020204" pitchFamily="34" charset="0"/>
              </a:rPr>
              <a:t>5.Composting</a:t>
            </a:r>
            <a:endParaRPr lang="en-US" dirty="0">
              <a:ln>
                <a:solidFill>
                  <a:schemeClr val="tx1"/>
                </a:solidFill>
              </a:ln>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pPr>
            <a:r>
              <a:rPr lang="en-US" sz="3600" dirty="0" smtClean="0">
                <a:ln>
                  <a:solidFill>
                    <a:schemeClr val="tx1"/>
                  </a:solidFill>
                </a:ln>
                <a:solidFill>
                  <a:srgbClr val="FFC000"/>
                </a:solidFill>
                <a:latin typeface="Arial" panose="020B0604020202020204" pitchFamily="34" charset="0"/>
                <a:ea typeface="Times New Roman" panose="02020603050405020304" pitchFamily="18" charset="0"/>
                <a:cs typeface="Arial" panose="020B0604020202020204" pitchFamily="34" charset="0"/>
              </a:rPr>
              <a:t>6.Enzyme </a:t>
            </a:r>
            <a:r>
              <a:rPr lang="en-US" sz="3600" dirty="0">
                <a:ln>
                  <a:solidFill>
                    <a:schemeClr val="tx1"/>
                  </a:solidFill>
                </a:ln>
                <a:solidFill>
                  <a:srgbClr val="FFC000"/>
                </a:solidFill>
                <a:latin typeface="Arial" panose="020B0604020202020204" pitchFamily="34" charset="0"/>
                <a:ea typeface="Times New Roman" panose="02020603050405020304" pitchFamily="18" charset="0"/>
                <a:cs typeface="Arial" panose="020B0604020202020204" pitchFamily="34" charset="0"/>
              </a:rPr>
              <a:t>Treatment</a:t>
            </a:r>
            <a:endParaRPr lang="en-US" dirty="0">
              <a:ln>
                <a:solidFill>
                  <a:schemeClr val="tx1"/>
                </a:solidFill>
              </a:ln>
              <a:solidFill>
                <a:srgbClr val="FFC000"/>
              </a:solidFill>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pPr>
            <a:r>
              <a:rPr lang="en-US" sz="3600" dirty="0" smtClean="0">
                <a:ln>
                  <a:solidFill>
                    <a:schemeClr val="tx1"/>
                  </a:solidFill>
                </a:ln>
                <a:solidFill>
                  <a:srgbClr val="002060"/>
                </a:solidFill>
                <a:latin typeface="Arial" panose="020B0604020202020204" pitchFamily="34" charset="0"/>
                <a:ea typeface="Times New Roman" panose="02020603050405020304" pitchFamily="18" charset="0"/>
                <a:cs typeface="Arial" panose="020B0604020202020204" pitchFamily="34" charset="0"/>
              </a:rPr>
              <a:t>7.Trickling </a:t>
            </a:r>
            <a:r>
              <a:rPr lang="en-US" sz="3600" dirty="0">
                <a:ln>
                  <a:solidFill>
                    <a:schemeClr val="tx1"/>
                  </a:solidFill>
                </a:ln>
                <a:solidFill>
                  <a:srgbClr val="002060"/>
                </a:solidFill>
                <a:latin typeface="Arial" panose="020B0604020202020204" pitchFamily="34" charset="0"/>
                <a:ea typeface="Times New Roman" panose="02020603050405020304" pitchFamily="18" charset="0"/>
                <a:cs typeface="Arial" panose="020B0604020202020204" pitchFamily="34" charset="0"/>
              </a:rPr>
              <a:t>Filters</a:t>
            </a:r>
            <a:endParaRPr lang="en-US" dirty="0">
              <a:ln>
                <a:solidFill>
                  <a:schemeClr val="tx1"/>
                </a:solidFill>
              </a:ln>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pPr>
            <a:r>
              <a:rPr lang="en-US" sz="3600" dirty="0" smtClean="0">
                <a:ln>
                  <a:solidFill>
                    <a:schemeClr val="tx1"/>
                  </a:solidFill>
                </a:ln>
                <a:solidFill>
                  <a:srgbClr val="C00000"/>
                </a:solidFill>
                <a:latin typeface="Arial" panose="020B0604020202020204" pitchFamily="34" charset="0"/>
                <a:ea typeface="Times New Roman" panose="02020603050405020304" pitchFamily="18" charset="0"/>
                <a:cs typeface="Arial" panose="020B0604020202020204" pitchFamily="34" charset="0"/>
              </a:rPr>
              <a:t>8.Waste </a:t>
            </a:r>
            <a:r>
              <a:rPr lang="en-US" sz="3600" dirty="0">
                <a:ln>
                  <a:solidFill>
                    <a:schemeClr val="tx1"/>
                  </a:solidFill>
                </a:ln>
                <a:solidFill>
                  <a:srgbClr val="C00000"/>
                </a:solidFill>
                <a:latin typeface="Arial" panose="020B0604020202020204" pitchFamily="34" charset="0"/>
                <a:ea typeface="Times New Roman" panose="02020603050405020304" pitchFamily="18" charset="0"/>
                <a:cs typeface="Arial" panose="020B0604020202020204" pitchFamily="34" charset="0"/>
              </a:rPr>
              <a:t>Stabilization Ponds</a:t>
            </a:r>
            <a:endParaRPr lang="en-US" dirty="0">
              <a:ln>
                <a:solidFill>
                  <a:schemeClr val="tx1"/>
                </a:solidFill>
              </a:ln>
              <a:solidFill>
                <a:srgbClr val="C00000"/>
              </a:solidFill>
              <a:latin typeface="Arial" panose="020B0604020202020204" pitchFamily="34" charset="0"/>
              <a:ea typeface="Times New Roman" panose="02020603050405020304" pitchFamily="18" charset="0"/>
              <a:cs typeface="Arial" panose="020B0604020202020204" pitchFamily="34" charset="0"/>
            </a:endParaRPr>
          </a:p>
          <a:p>
            <a:r>
              <a:rPr lang="en-US" sz="3600" dirty="0">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411693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04732"/>
            <a:ext cx="10820400" cy="4611756"/>
          </a:xfrm>
        </p:spPr>
        <p:txBody>
          <a:bodyPr>
            <a:normAutofit/>
          </a:bodyPr>
          <a:lstStyle/>
          <a:p>
            <a:pPr marL="1371600" lvl="3" indent="0" algn="ctr">
              <a:lnSpc>
                <a:spcPct val="150000"/>
              </a:lnSpc>
              <a:buNone/>
            </a:pPr>
            <a:r>
              <a:rPr lang="en-GB" sz="2800" b="1" dirty="0">
                <a:solidFill>
                  <a:srgbClr val="C00000"/>
                </a:solidFill>
              </a:rPr>
              <a:t>RHIZOFILTRATION</a:t>
            </a:r>
          </a:p>
          <a:p>
            <a:r>
              <a:rPr lang="en-GB" sz="2400" dirty="0"/>
              <a:t>Adsorption or precipitation onto plant roots or absorption of contaminants in the solution surrounding the root </a:t>
            </a:r>
            <a:r>
              <a:rPr lang="en-GB" sz="2400" dirty="0" smtClean="0"/>
              <a:t>zone</a:t>
            </a:r>
          </a:p>
          <a:p>
            <a:endParaRPr lang="en-GB" sz="2400" dirty="0"/>
          </a:p>
          <a:p>
            <a:r>
              <a:rPr lang="en-GB" sz="2400" dirty="0"/>
              <a:t>Used to remediate extracted groundwater, surface water and waste water with low contaminants</a:t>
            </a:r>
          </a:p>
          <a:p>
            <a:endParaRPr lang="en-GB" sz="2400" dirty="0" smtClean="0"/>
          </a:p>
          <a:p>
            <a:r>
              <a:rPr lang="en-GB" sz="2400" dirty="0" smtClean="0"/>
              <a:t>In </a:t>
            </a:r>
            <a:r>
              <a:rPr lang="en-GB" sz="2400" dirty="0"/>
              <a:t>Comparison with Phytoextraction , the plants are used to address the groundwater rather than soil</a:t>
            </a:r>
            <a:endParaRPr lang="en-GB" sz="2400" b="1" dirty="0">
              <a:solidFill>
                <a:srgbClr val="C00000"/>
              </a:solidFill>
            </a:endParaRPr>
          </a:p>
        </p:txBody>
      </p:sp>
      <p:sp>
        <p:nvSpPr>
          <p:cNvPr id="4" name="Rectangle 3"/>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826807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0731" y="313800"/>
            <a:ext cx="8610600" cy="1293028"/>
          </a:xfrm>
        </p:spPr>
        <p:txBody>
          <a:bodyPr>
            <a:normAutofit/>
          </a:bodyPr>
          <a:lstStyle/>
          <a:p>
            <a:pPr algn="ctr"/>
            <a:r>
              <a:rPr lang="en-GB" sz="36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PLANTS SELECTION</a:t>
            </a:r>
          </a:p>
        </p:txBody>
      </p:sp>
      <p:sp>
        <p:nvSpPr>
          <p:cNvPr id="3" name="Content Placeholder 2"/>
          <p:cNvSpPr>
            <a:spLocks noGrp="1"/>
          </p:cNvSpPr>
          <p:nvPr>
            <p:ph idx="1"/>
          </p:nvPr>
        </p:nvSpPr>
        <p:spPr/>
        <p:txBody>
          <a:bodyPr>
            <a:normAutofit/>
          </a:bodyPr>
          <a:lstStyle/>
          <a:p>
            <a:pPr marL="0" indent="0">
              <a:buNone/>
            </a:pPr>
            <a:r>
              <a:rPr lang="en-GB" dirty="0"/>
              <a:t>Plant species are selected for use based on factors such as:</a:t>
            </a:r>
          </a:p>
          <a:p>
            <a:r>
              <a:rPr lang="en-GB" dirty="0"/>
              <a:t>Ability to extract or degrade the contaminants of concern</a:t>
            </a:r>
          </a:p>
          <a:p>
            <a:r>
              <a:rPr lang="en-GB" dirty="0"/>
              <a:t>Adaptation to local climates</a:t>
            </a:r>
          </a:p>
          <a:p>
            <a:r>
              <a:rPr lang="en-GB" dirty="0"/>
              <a:t>High biomass</a:t>
            </a:r>
          </a:p>
          <a:p>
            <a:r>
              <a:rPr lang="en-GB" dirty="0"/>
              <a:t>Deep root structure</a:t>
            </a:r>
          </a:p>
          <a:p>
            <a:r>
              <a:rPr lang="en-GB" dirty="0"/>
              <a:t>Compatibility with soils</a:t>
            </a:r>
          </a:p>
          <a:p>
            <a:r>
              <a:rPr lang="en-GB" dirty="0"/>
              <a:t>Growth rate</a:t>
            </a:r>
          </a:p>
          <a:p>
            <a:r>
              <a:rPr lang="en-GB" dirty="0"/>
              <a:t>Ease of planting and maintenance</a:t>
            </a:r>
          </a:p>
          <a:p>
            <a:r>
              <a:rPr lang="en-GB" dirty="0" smtClean="0"/>
              <a:t>Ability </a:t>
            </a:r>
            <a:r>
              <a:rPr lang="en-GB" dirty="0"/>
              <a:t>to take up large quantities of water through the roots</a:t>
            </a:r>
          </a:p>
        </p:txBody>
      </p:sp>
      <p:sp>
        <p:nvSpPr>
          <p:cNvPr id="4" name="Rectangle 3"/>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660210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4729" y="1219200"/>
            <a:ext cx="10605053" cy="5463311"/>
          </a:xfrm>
        </p:spPr>
        <p:txBody>
          <a:bodyPr/>
          <a:lstStyle/>
          <a:p>
            <a:r>
              <a:rPr lang="en-GB" b="1" dirty="0"/>
              <a:t>Hydrangeas:</a:t>
            </a:r>
          </a:p>
          <a:p>
            <a:pPr marL="0" indent="0" algn="just">
              <a:buNone/>
            </a:pPr>
            <a:r>
              <a:rPr lang="en-GB" dirty="0"/>
              <a:t>	Popular ornamental plants grown for their large clumps of flowers. Their other speciality is that they are responsible for drawing aluminium out of the soil</a:t>
            </a:r>
          </a:p>
          <a:p>
            <a:r>
              <a:rPr lang="en-GB" b="1" dirty="0"/>
              <a:t>Water Hyssop </a:t>
            </a:r>
          </a:p>
          <a:p>
            <a:pPr marL="0" indent="0">
              <a:buNone/>
            </a:pPr>
            <a:r>
              <a:rPr lang="en-GB" b="1" dirty="0"/>
              <a:t>	</a:t>
            </a:r>
            <a:r>
              <a:rPr lang="en-GB" dirty="0"/>
              <a:t>Removes lead, mercury, cadmium and chromium from marshes and wetland</a:t>
            </a:r>
          </a:p>
          <a:p>
            <a:r>
              <a:rPr lang="en-GB" b="1" dirty="0"/>
              <a:t>Willow trees</a:t>
            </a:r>
          </a:p>
          <a:p>
            <a:pPr marL="0" indent="0">
              <a:buNone/>
            </a:pPr>
            <a:r>
              <a:rPr lang="en-GB" dirty="0"/>
              <a:t>	Absorb cadmium, zinc and copper</a:t>
            </a:r>
          </a:p>
        </p:txBody>
      </p:sp>
      <p:pic>
        <p:nvPicPr>
          <p:cNvPr id="4" name="Picture 3" descr="image24.jpeg"/>
          <p:cNvPicPr/>
          <p:nvPr/>
        </p:nvPicPr>
        <p:blipFill>
          <a:blip r:embed="rId2" cstate="print">
            <a:extLst>
              <a:ext uri="{BEBA8EAE-BF5A-486C-A8C5-ECC9F3942E4B}">
                <a14:imgProps xmlns:a14="http://schemas.microsoft.com/office/drawing/2010/main">
                  <a14:imgLayer r:embed="rId3">
                    <a14:imgEffect>
                      <a14:colorTemperature colorTemp="7200"/>
                    </a14:imgEffect>
                    <a14:imgEffect>
                      <a14:brightnessContrast contrast="40000"/>
                    </a14:imgEffect>
                  </a14:imgLayer>
                </a14:imgProps>
              </a:ext>
            </a:extLst>
          </a:blip>
          <a:stretch>
            <a:fillRect/>
          </a:stretch>
        </p:blipFill>
        <p:spPr>
          <a:xfrm>
            <a:off x="4214176" y="4161183"/>
            <a:ext cx="3472085" cy="2521328"/>
          </a:xfrm>
          <a:prstGeom prst="rect">
            <a:avLst/>
          </a:prstGeom>
        </p:spPr>
      </p:pic>
      <p:pic>
        <p:nvPicPr>
          <p:cNvPr id="5" name="Picture 4" descr="image25.jpeg"/>
          <p:cNvPicPr/>
          <p:nvPr/>
        </p:nvPicPr>
        <p:blipFill>
          <a:blip r:embed="rId4" cstate="print">
            <a:extLst>
              <a:ext uri="{BEBA8EAE-BF5A-486C-A8C5-ECC9F3942E4B}">
                <a14:imgProps xmlns:a14="http://schemas.microsoft.com/office/drawing/2010/main">
                  <a14:imgLayer r:embed="rId5">
                    <a14:imgEffect>
                      <a14:colorTemperature colorTemp="7200"/>
                    </a14:imgEffect>
                    <a14:imgEffect>
                      <a14:brightnessContrast contrast="20000"/>
                    </a14:imgEffect>
                  </a14:imgLayer>
                </a14:imgProps>
              </a:ext>
            </a:extLst>
          </a:blip>
          <a:stretch>
            <a:fillRect/>
          </a:stretch>
        </p:blipFill>
        <p:spPr>
          <a:xfrm>
            <a:off x="182216" y="4161183"/>
            <a:ext cx="3214908" cy="2521327"/>
          </a:xfrm>
          <a:prstGeom prst="rect">
            <a:avLst/>
          </a:prstGeom>
        </p:spPr>
      </p:pic>
      <p:pic>
        <p:nvPicPr>
          <p:cNvPr id="6" name="Picture 5" descr="image26.jpeg"/>
          <p:cNvPicPr/>
          <p:nvPr/>
        </p:nvPicPr>
        <p:blipFill>
          <a:blip r:embed="rId6" cstate="print">
            <a:extLst>
              <a:ext uri="{BEBA8EAE-BF5A-486C-A8C5-ECC9F3942E4B}">
                <a14:imgProps xmlns:a14="http://schemas.microsoft.com/office/drawing/2010/main">
                  <a14:imgLayer r:embed="rId7">
                    <a14:imgEffect>
                      <a14:colorTemperature colorTemp="7200"/>
                    </a14:imgEffect>
                    <a14:imgEffect>
                      <a14:brightnessContrast contrast="40000"/>
                    </a14:imgEffect>
                  </a14:imgLayer>
                </a14:imgProps>
              </a:ext>
            </a:extLst>
          </a:blip>
          <a:stretch>
            <a:fillRect/>
          </a:stretch>
        </p:blipFill>
        <p:spPr>
          <a:xfrm>
            <a:off x="8503313" y="4161183"/>
            <a:ext cx="3506470" cy="2521328"/>
          </a:xfrm>
          <a:prstGeom prst="rect">
            <a:avLst/>
          </a:prstGeom>
        </p:spPr>
      </p:pic>
      <p:sp>
        <p:nvSpPr>
          <p:cNvPr id="7" name="Rectangle 6"/>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16082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0"/>
            <a:ext cx="8610600" cy="1293028"/>
          </a:xfrm>
        </p:spPr>
        <p:txBody>
          <a:bodyPr>
            <a:normAutofit/>
          </a:bodyPr>
          <a:lstStyle/>
          <a:p>
            <a:pPr algn="ctr"/>
            <a:r>
              <a:rPr lang="en-GB" sz="36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ADVANTAGES</a:t>
            </a:r>
          </a:p>
        </p:txBody>
      </p:sp>
      <p:sp>
        <p:nvSpPr>
          <p:cNvPr id="3" name="Content Placeholder 2"/>
          <p:cNvSpPr>
            <a:spLocks noGrp="1"/>
          </p:cNvSpPr>
          <p:nvPr>
            <p:ph idx="1"/>
          </p:nvPr>
        </p:nvSpPr>
        <p:spPr/>
        <p:txBody>
          <a:bodyPr>
            <a:normAutofit/>
          </a:bodyPr>
          <a:lstStyle/>
          <a:p>
            <a:r>
              <a:rPr lang="en-GB" i="1" dirty="0"/>
              <a:t>In situ </a:t>
            </a:r>
            <a:r>
              <a:rPr lang="en-GB" dirty="0"/>
              <a:t>and </a:t>
            </a:r>
            <a:r>
              <a:rPr lang="en-GB" i="1" dirty="0"/>
              <a:t>ex situ</a:t>
            </a:r>
            <a:endParaRPr lang="en-GB" dirty="0"/>
          </a:p>
          <a:p>
            <a:r>
              <a:rPr lang="en-GB" dirty="0"/>
              <a:t>Responsive to a variety of organic and inorganic compounds</a:t>
            </a:r>
          </a:p>
          <a:p>
            <a:r>
              <a:rPr lang="en-GB" dirty="0"/>
              <a:t>Suited to remediation of large areas of soil</a:t>
            </a:r>
          </a:p>
          <a:p>
            <a:r>
              <a:rPr lang="en-GB" dirty="0"/>
              <a:t>Costs effective as compared to conventional methods</a:t>
            </a:r>
          </a:p>
          <a:p>
            <a:r>
              <a:rPr lang="en-GB" dirty="0"/>
              <a:t>Easy to implement and maintain</a:t>
            </a:r>
          </a:p>
          <a:p>
            <a:r>
              <a:rPr lang="en-GB" dirty="0"/>
              <a:t>Fewer spread of contaminant via air and water</a:t>
            </a:r>
          </a:p>
          <a:p>
            <a:r>
              <a:rPr lang="en-GB" dirty="0"/>
              <a:t>Conserves natural resources</a:t>
            </a:r>
          </a:p>
          <a:p>
            <a:r>
              <a:rPr lang="en-GB" dirty="0"/>
              <a:t>Environment friendly and aesthetically pleasing to the public</a:t>
            </a:r>
            <a:endParaRPr lang="en-GB" b="1" dirty="0"/>
          </a:p>
        </p:txBody>
      </p:sp>
      <p:sp>
        <p:nvSpPr>
          <p:cNvPr id="4" name="Rectangle 3"/>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242497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841680" y="1271625"/>
            <a:ext cx="10225824" cy="5495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720043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32.png"/>
          <p:cNvPicPr/>
          <p:nvPr/>
        </p:nvPicPr>
        <p:blipFill>
          <a:blip r:embed="rId2" cstate="print">
            <a:extLst>
              <a:ext uri="{BEBA8EAE-BF5A-486C-A8C5-ECC9F3942E4B}">
                <a14:imgProps xmlns:a14="http://schemas.microsoft.com/office/drawing/2010/main">
                  <a14:imgLayer r:embed="rId3">
                    <a14:imgEffect>
                      <a14:sharpenSoften amount="25000"/>
                    </a14:imgEffect>
                    <a14:imgEffect>
                      <a14:colorTemperature colorTemp="11200"/>
                    </a14:imgEffect>
                    <a14:imgEffect>
                      <a14:brightnessContrast contrast="40000"/>
                    </a14:imgEffect>
                  </a14:imgLayer>
                </a14:imgProps>
              </a:ext>
            </a:extLst>
          </a:blip>
          <a:stretch>
            <a:fillRect/>
          </a:stretch>
        </p:blipFill>
        <p:spPr>
          <a:xfrm>
            <a:off x="2358887" y="1836419"/>
            <a:ext cx="8984973" cy="3848763"/>
          </a:xfrm>
          <a:prstGeom prst="rect">
            <a:avLst/>
          </a:prstGeom>
        </p:spPr>
      </p:pic>
    </p:spTree>
    <p:extLst>
      <p:ext uri="{BB962C8B-B14F-4D97-AF65-F5344CB8AC3E}">
        <p14:creationId xmlns:p14="http://schemas.microsoft.com/office/powerpoint/2010/main" val="143459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Rectangle 2"/>
          <p:cNvSpPr/>
          <p:nvPr/>
        </p:nvSpPr>
        <p:spPr>
          <a:xfrm>
            <a:off x="5827696" y="321231"/>
            <a:ext cx="4349268" cy="707886"/>
          </a:xfrm>
          <a:prstGeom prst="rect">
            <a:avLst/>
          </a:prstGeom>
        </p:spPr>
        <p:txBody>
          <a:bodyPr wrap="none">
            <a:spAutoFit/>
          </a:bodyPr>
          <a:lstStyle/>
          <a:p>
            <a:pPr marL="342900" marR="0" lvl="0" indent="-342900">
              <a:spcBef>
                <a:spcPts val="0"/>
              </a:spcBef>
              <a:spcAft>
                <a:spcPts val="0"/>
              </a:spcAft>
              <a:buFont typeface="+mj-lt"/>
              <a:buAutoNum type="arabicPeriod"/>
            </a:pPr>
            <a:r>
              <a:rPr lang="en-US" sz="4000" dirty="0">
                <a:ln>
                  <a:solidFill>
                    <a:schemeClr val="tx1"/>
                  </a:solidFill>
                </a:ln>
                <a:solidFill>
                  <a:srgbClr val="FF0000"/>
                </a:solidFill>
                <a:latin typeface="Arial" panose="020B0604020202020204" pitchFamily="34" charset="0"/>
                <a:ea typeface="Times New Roman" panose="02020603050405020304" pitchFamily="18" charset="0"/>
                <a:cs typeface="Arial" panose="020B0604020202020204" pitchFamily="34" charset="0"/>
              </a:rPr>
              <a:t>Aerated lagoons</a:t>
            </a:r>
          </a:p>
        </p:txBody>
      </p:sp>
      <p:sp>
        <p:nvSpPr>
          <p:cNvPr id="4" name="Rectangle 3"/>
          <p:cNvSpPr/>
          <p:nvPr/>
        </p:nvSpPr>
        <p:spPr>
          <a:xfrm>
            <a:off x="1287887" y="1352282"/>
            <a:ext cx="10380372" cy="830997"/>
          </a:xfrm>
          <a:prstGeom prst="rect">
            <a:avLst/>
          </a:prstGeom>
        </p:spPr>
        <p:txBody>
          <a:bodyPr wrap="square">
            <a:spAutoFit/>
          </a:bodyPr>
          <a:lstStyle/>
          <a:p>
            <a:r>
              <a:rPr lang="en-US" sz="2400" dirty="0">
                <a:latin typeface="Arial" panose="020B0604020202020204" pitchFamily="34" charset="0"/>
              </a:rPr>
              <a:t>An </a:t>
            </a:r>
            <a:r>
              <a:rPr lang="en-US" sz="2400" b="1" dirty="0">
                <a:latin typeface="Arial" panose="020B0604020202020204" pitchFamily="34" charset="0"/>
              </a:rPr>
              <a:t>aerated lagoon</a:t>
            </a:r>
            <a:r>
              <a:rPr lang="en-US" sz="2400" dirty="0">
                <a:latin typeface="Arial" panose="020B0604020202020204" pitchFamily="34" charset="0"/>
              </a:rPr>
              <a:t> or </a:t>
            </a:r>
            <a:r>
              <a:rPr lang="en-US" sz="2400" b="1" dirty="0">
                <a:latin typeface="Arial" panose="020B0604020202020204" pitchFamily="34" charset="0"/>
              </a:rPr>
              <a:t>aerated basin</a:t>
            </a:r>
            <a:r>
              <a:rPr lang="en-US" sz="2400" dirty="0">
                <a:latin typeface="Arial" panose="020B0604020202020204" pitchFamily="34" charset="0"/>
              </a:rPr>
              <a:t> is </a:t>
            </a:r>
            <a:r>
              <a:rPr lang="en-US" sz="2400" dirty="0" smtClean="0">
                <a:latin typeface="Arial" panose="020B0604020202020204" pitchFamily="34" charset="0"/>
              </a:rPr>
              <a:t>a </a:t>
            </a:r>
            <a:r>
              <a:rPr lang="en-US" sz="2400" dirty="0">
                <a:latin typeface="Arial" panose="020B0604020202020204" pitchFamily="34" charset="0"/>
              </a:rPr>
              <a:t>treatment pond provided with </a:t>
            </a:r>
            <a:r>
              <a:rPr lang="en-US" sz="2400" dirty="0" smtClean="0">
                <a:latin typeface="Arial" panose="020B0604020202020204" pitchFamily="34" charset="0"/>
              </a:rPr>
              <a:t>artificial</a:t>
            </a:r>
            <a:r>
              <a:rPr lang="en-US" sz="2400" dirty="0">
                <a:latin typeface="Arial" panose="020B0604020202020204" pitchFamily="34" charset="0"/>
              </a:rPr>
              <a:t> aeration to promote the biological oxidation of </a:t>
            </a:r>
            <a:r>
              <a:rPr lang="en-US" sz="2400" dirty="0" smtClean="0">
                <a:latin typeface="Arial" panose="020B0604020202020204" pitchFamily="34" charset="0"/>
              </a:rPr>
              <a:t>wastewaters.</a:t>
            </a:r>
          </a:p>
        </p:txBody>
      </p:sp>
      <p:sp>
        <p:nvSpPr>
          <p:cNvPr id="5" name="Rectangle 4"/>
          <p:cNvSpPr/>
          <p:nvPr/>
        </p:nvSpPr>
        <p:spPr>
          <a:xfrm>
            <a:off x="1287887" y="2244834"/>
            <a:ext cx="4495718" cy="523220"/>
          </a:xfrm>
          <a:prstGeom prst="rect">
            <a:avLst/>
          </a:prstGeom>
        </p:spPr>
        <p:txBody>
          <a:bodyPr wrap="none">
            <a:spAutoFit/>
          </a:bodyPr>
          <a:lstStyle/>
          <a:p>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Linux Libertine"/>
              </a:rPr>
              <a:t>Types of aerated lagoons</a:t>
            </a:r>
            <a:endParaRPr lang="en-US" sz="2800" b="1" i="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Linux Libertine"/>
            </a:endParaRPr>
          </a:p>
        </p:txBody>
      </p:sp>
      <p:sp>
        <p:nvSpPr>
          <p:cNvPr id="6" name="Rectangle 5"/>
          <p:cNvSpPr/>
          <p:nvPr/>
        </p:nvSpPr>
        <p:spPr>
          <a:xfrm>
            <a:off x="1287887" y="3044189"/>
            <a:ext cx="10689465" cy="3416320"/>
          </a:xfrm>
          <a:prstGeom prst="rect">
            <a:avLst/>
          </a:prstGeom>
        </p:spPr>
        <p:txBody>
          <a:bodyPr wrap="square">
            <a:spAutoFit/>
          </a:bodyPr>
          <a:lstStyle/>
          <a:p>
            <a:pPr marL="342900" indent="-342900">
              <a:buFont typeface="+mj-lt"/>
              <a:buAutoNum type="arabicPeriod"/>
            </a:pPr>
            <a:r>
              <a:rPr lang="en-US" sz="2400" i="1" dirty="0" smtClean="0">
                <a:solidFill>
                  <a:srgbClr val="FF0000"/>
                </a:solidFill>
                <a:latin typeface="Arial" panose="020B0604020202020204" pitchFamily="34" charset="0"/>
                <a:cs typeface="Arial" panose="020B0604020202020204" pitchFamily="34" charset="0"/>
              </a:rPr>
              <a:t>Suspension mixed lagoons</a:t>
            </a:r>
            <a:r>
              <a:rPr lang="en-US" sz="2400" dirty="0" smtClean="0">
                <a:solidFill>
                  <a:srgbClr val="222222"/>
                </a:solidFill>
                <a:latin typeface="Arial" panose="020B0604020202020204" pitchFamily="34" charset="0"/>
                <a:cs typeface="Arial" panose="020B0604020202020204" pitchFamily="34" charset="0"/>
              </a:rPr>
              <a:t>, where there is less energy provided by the aeration equipment to keep the sludge in suspension. </a:t>
            </a:r>
          </a:p>
          <a:p>
            <a:pPr marL="342900" indent="-342900">
              <a:buFont typeface="+mj-lt"/>
              <a:buAutoNum type="arabicPeriod"/>
            </a:pPr>
            <a:endParaRPr lang="en-US" sz="2400" dirty="0" smtClean="0">
              <a:solidFill>
                <a:srgbClr val="222222"/>
              </a:solidFill>
              <a:latin typeface="Arial" panose="020B0604020202020204" pitchFamily="34" charset="0"/>
              <a:cs typeface="Arial" panose="020B0604020202020204" pitchFamily="34" charset="0"/>
            </a:endParaRPr>
          </a:p>
          <a:p>
            <a:pPr marL="342900" indent="-342900">
              <a:buFont typeface="+mj-lt"/>
              <a:buAutoNum type="arabicPeriod"/>
            </a:pPr>
            <a:r>
              <a:rPr lang="en-US" sz="2400" i="1" dirty="0" smtClean="0">
                <a:solidFill>
                  <a:srgbClr val="FF0000"/>
                </a:solidFill>
                <a:latin typeface="Arial" panose="020B0604020202020204" pitchFamily="34" charset="0"/>
                <a:cs typeface="Arial" panose="020B0604020202020204" pitchFamily="34" charset="0"/>
              </a:rPr>
              <a:t>Facultative lagoons</a:t>
            </a:r>
            <a:r>
              <a:rPr lang="en-US" sz="2400" dirty="0" smtClean="0">
                <a:latin typeface="Arial" panose="020B0604020202020204" pitchFamily="34" charset="0"/>
                <a:cs typeface="Arial" panose="020B0604020202020204" pitchFamily="34" charset="0"/>
              </a:rPr>
              <a:t>, where there is insufficient energy provided by the aeration equipment to keep the sludge in suspension and solids settle to the lagoon floor. </a:t>
            </a:r>
          </a:p>
          <a:p>
            <a:pPr marL="342900" indent="-342900">
              <a:buFont typeface="+mj-lt"/>
              <a:buAutoNum type="arabicPeriod"/>
            </a:pP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     The biodegradable solids in the settled sludge then degrade as in an anaerobic lagoon.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644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9645" y="320830"/>
            <a:ext cx="8520281" cy="646331"/>
          </a:xfrm>
          <a:prstGeom prst="rect">
            <a:avLst/>
          </a:prstGeom>
        </p:spPr>
        <p:txBody>
          <a:bodyPr wrap="none">
            <a:spAutoFit/>
          </a:bodyPr>
          <a:lstStyle/>
          <a:p>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Linux Libertine"/>
              </a:rPr>
              <a:t>                Methods </a:t>
            </a: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Linux Libertine"/>
              </a:rPr>
              <a:t>of aerating lagoons</a:t>
            </a:r>
            <a:endParaRPr lang="en-US" sz="3600" b="1" i="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Linux Libertine"/>
            </a:endParaRPr>
          </a:p>
        </p:txBody>
      </p:sp>
      <p:sp>
        <p:nvSpPr>
          <p:cNvPr id="5" name="Rectangle 4"/>
          <p:cNvSpPr/>
          <p:nvPr/>
        </p:nvSpPr>
        <p:spPr>
          <a:xfrm>
            <a:off x="1893193" y="1468191"/>
            <a:ext cx="10174311" cy="4031873"/>
          </a:xfrm>
          <a:prstGeom prst="rect">
            <a:avLst/>
          </a:prstGeom>
        </p:spPr>
        <p:txBody>
          <a:bodyPr wrap="square">
            <a:spAutoFit/>
          </a:bodyPr>
          <a:lstStyle/>
          <a:p>
            <a:r>
              <a:rPr lang="en-US" sz="3200" dirty="0">
                <a:latin typeface="Arial" panose="020B0604020202020204" pitchFamily="34" charset="0"/>
              </a:rPr>
              <a:t>There are many methods for aerating a lagoon or basin</a:t>
            </a:r>
            <a:r>
              <a:rPr lang="en-US" sz="3200" dirty="0" smtClean="0">
                <a:latin typeface="Arial" panose="020B0604020202020204" pitchFamily="34" charset="0"/>
              </a:rPr>
              <a:t>:</a:t>
            </a:r>
          </a:p>
          <a:p>
            <a:endParaRPr lang="en-US" sz="3200" dirty="0">
              <a:latin typeface="Arial" panose="020B0604020202020204" pitchFamily="34" charset="0"/>
            </a:endParaRPr>
          </a:p>
          <a:p>
            <a:pPr>
              <a:buFont typeface="Arial" panose="020B0604020202020204" pitchFamily="34" charset="0"/>
              <a:buChar char="•"/>
            </a:pPr>
            <a:r>
              <a:rPr lang="en-US" sz="3200" dirty="0">
                <a:solidFill>
                  <a:srgbClr val="7030A0"/>
                </a:solidFill>
                <a:latin typeface="Arial" panose="020B0604020202020204" pitchFamily="34" charset="0"/>
              </a:rPr>
              <a:t>Motor-driven submerged </a:t>
            </a:r>
            <a:r>
              <a:rPr lang="en-US" sz="3200" dirty="0" smtClean="0">
                <a:solidFill>
                  <a:srgbClr val="7030A0"/>
                </a:solidFill>
                <a:latin typeface="Arial" panose="020B0604020202020204" pitchFamily="34" charset="0"/>
              </a:rPr>
              <a:t>aerators</a:t>
            </a:r>
            <a:endParaRPr lang="en-US" sz="3200" dirty="0">
              <a:solidFill>
                <a:srgbClr val="7030A0"/>
              </a:solidFill>
              <a:latin typeface="Arial" panose="020B0604020202020204" pitchFamily="34" charset="0"/>
            </a:endParaRPr>
          </a:p>
          <a:p>
            <a:pPr>
              <a:buFont typeface="Arial" panose="020B0604020202020204" pitchFamily="34" charset="0"/>
              <a:buChar char="•"/>
            </a:pPr>
            <a:r>
              <a:rPr lang="en-US" sz="3200" dirty="0">
                <a:solidFill>
                  <a:srgbClr val="00B0F0"/>
                </a:solidFill>
                <a:latin typeface="Arial" panose="020B0604020202020204" pitchFamily="34" charset="0"/>
              </a:rPr>
              <a:t>Motor-driven floating surface aerators</a:t>
            </a:r>
          </a:p>
          <a:p>
            <a:pPr>
              <a:buFont typeface="Arial" panose="020B0604020202020204" pitchFamily="34" charset="0"/>
              <a:buChar char="•"/>
            </a:pPr>
            <a:r>
              <a:rPr lang="en-US" sz="3200" dirty="0">
                <a:solidFill>
                  <a:srgbClr val="002060"/>
                </a:solidFill>
                <a:latin typeface="Arial" panose="020B0604020202020204" pitchFamily="34" charset="0"/>
              </a:rPr>
              <a:t>Motor-driven fixed-in-place surface aerators</a:t>
            </a:r>
          </a:p>
          <a:p>
            <a:pPr>
              <a:buFont typeface="Arial" panose="020B0604020202020204" pitchFamily="34" charset="0"/>
              <a:buChar char="•"/>
            </a:pPr>
            <a:r>
              <a:rPr lang="en-US" sz="3200" dirty="0">
                <a:solidFill>
                  <a:srgbClr val="00B050"/>
                </a:solidFill>
                <a:latin typeface="Arial" panose="020B0604020202020204" pitchFamily="34" charset="0"/>
              </a:rPr>
              <a:t>Injection of compressed air through submerged diffusers</a:t>
            </a:r>
            <a:endParaRPr lang="en-US" sz="3200" b="0" i="0" dirty="0">
              <a:solidFill>
                <a:srgbClr val="00B050"/>
              </a:solidFill>
              <a:effectLst/>
              <a:latin typeface="Arial" panose="020B0604020202020204" pitchFamily="34" charset="0"/>
            </a:endParaRPr>
          </a:p>
        </p:txBody>
      </p:sp>
      <p:sp>
        <p:nvSpPr>
          <p:cNvPr id="6" name="Rectangle 5"/>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39310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34611" y="179162"/>
            <a:ext cx="6197338" cy="584775"/>
          </a:xfrm>
          <a:prstGeom prst="rect">
            <a:avLst/>
          </a:prstGeom>
        </p:spPr>
        <p:txBody>
          <a:bodyPr wrap="none">
            <a:spAutoFit/>
          </a:bodyPr>
          <a:lstStyle/>
          <a:p>
            <a:pPr marR="0" lvl="0">
              <a:spcBef>
                <a:spcPts val="0"/>
              </a:spcBef>
              <a:spcAft>
                <a:spcPts val="0"/>
              </a:spcAft>
            </a:pPr>
            <a:r>
              <a:rPr lang="en-US" sz="3200" dirty="0" smtClean="0">
                <a:ln>
                  <a:solidFill>
                    <a:schemeClr val="tx1"/>
                  </a:solidFill>
                </a:ln>
                <a:solidFill>
                  <a:srgbClr val="00B0F0"/>
                </a:solidFill>
                <a:latin typeface="Arial" panose="020B0604020202020204" pitchFamily="34" charset="0"/>
                <a:ea typeface="Times New Roman" panose="02020603050405020304" pitchFamily="18" charset="0"/>
                <a:cs typeface="Arial" panose="020B0604020202020204" pitchFamily="34" charset="0"/>
              </a:rPr>
              <a:t>                     2.  Activated </a:t>
            </a:r>
            <a:r>
              <a:rPr lang="en-US" sz="3200" dirty="0">
                <a:ln>
                  <a:solidFill>
                    <a:schemeClr val="tx1"/>
                  </a:solidFill>
                </a:ln>
                <a:solidFill>
                  <a:srgbClr val="00B0F0"/>
                </a:solidFill>
                <a:latin typeface="Arial" panose="020B0604020202020204" pitchFamily="34" charset="0"/>
                <a:ea typeface="Times New Roman" panose="02020603050405020304" pitchFamily="18" charset="0"/>
                <a:cs typeface="Arial" panose="020B0604020202020204" pitchFamily="34" charset="0"/>
              </a:rPr>
              <a:t>Sludge</a:t>
            </a:r>
          </a:p>
        </p:txBody>
      </p:sp>
      <p:sp>
        <p:nvSpPr>
          <p:cNvPr id="4" name="Rectangle 3"/>
          <p:cNvSpPr/>
          <p:nvPr/>
        </p:nvSpPr>
        <p:spPr>
          <a:xfrm>
            <a:off x="991673" y="1425463"/>
            <a:ext cx="11200327" cy="193899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activated sludge</a:t>
            </a:r>
            <a:r>
              <a:rPr lang="en-US" sz="2400" dirty="0">
                <a:latin typeface="Arial" panose="020B0604020202020204" pitchFamily="34" charset="0"/>
                <a:cs typeface="Arial" panose="020B0604020202020204" pitchFamily="34" charset="0"/>
              </a:rPr>
              <a:t> process is a process </a:t>
            </a:r>
            <a:r>
              <a:rPr lang="en-US" sz="2400" dirty="0" smtClean="0">
                <a:latin typeface="Arial" panose="020B0604020202020204" pitchFamily="34" charset="0"/>
                <a:cs typeface="Arial" panose="020B0604020202020204" pitchFamily="34" charset="0"/>
              </a:rPr>
              <a:t>for treating</a:t>
            </a:r>
            <a:r>
              <a:rPr lang="en-US" sz="2400" dirty="0">
                <a:latin typeface="Arial" panose="020B0604020202020204" pitchFamily="34" charset="0"/>
                <a:cs typeface="Arial" panose="020B0604020202020204" pitchFamily="34" charset="0"/>
              </a:rPr>
              <a:t> sewage and industrial wastewaters using air and a biological </a:t>
            </a:r>
            <a:r>
              <a:rPr lang="en-US" sz="2400" dirty="0" err="1">
                <a:latin typeface="Arial" panose="020B0604020202020204" pitchFamily="34" charset="0"/>
                <a:cs typeface="Arial" panose="020B0604020202020204" pitchFamily="34" charset="0"/>
              </a:rPr>
              <a:t>floc</a:t>
            </a:r>
            <a:r>
              <a:rPr lang="en-US" sz="2400" dirty="0">
                <a:latin typeface="Arial" panose="020B0604020202020204" pitchFamily="34" charset="0"/>
                <a:cs typeface="Arial" panose="020B0604020202020204" pitchFamily="34" charset="0"/>
              </a:rPr>
              <a:t> composed of bacteria and </a:t>
            </a:r>
            <a:r>
              <a:rPr lang="en-US" sz="2400" dirty="0" smtClean="0">
                <a:latin typeface="Arial" panose="020B0604020202020204" pitchFamily="34" charset="0"/>
                <a:cs typeface="Arial" panose="020B0604020202020204" pitchFamily="34" charset="0"/>
              </a:rPr>
              <a:t>protozoa </a:t>
            </a:r>
          </a:p>
          <a:p>
            <a:endParaRPr lang="en-US" sz="2400" dirty="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Floc</a:t>
            </a:r>
            <a:r>
              <a:rPr lang="en-US" sz="2400" dirty="0">
                <a:solidFill>
                  <a:srgbClr val="FF0000"/>
                </a:solidFill>
                <a:latin typeface="Arial" panose="020B0604020202020204" pitchFamily="34" charset="0"/>
                <a:cs typeface="Arial" panose="020B0604020202020204" pitchFamily="34" charset="0"/>
              </a:rPr>
              <a:t> is </a:t>
            </a:r>
            <a:r>
              <a:rPr lang="en-US" sz="2400" dirty="0" smtClean="0">
                <a:solidFill>
                  <a:srgbClr val="FF0000"/>
                </a:solidFill>
                <a:latin typeface="Arial" panose="020B0604020202020204" pitchFamily="34" charset="0"/>
                <a:cs typeface="Arial" panose="020B0604020202020204" pitchFamily="34" charset="0"/>
              </a:rPr>
              <a:t>a </a:t>
            </a:r>
            <a:r>
              <a:rPr lang="en-US" sz="2400" dirty="0">
                <a:solidFill>
                  <a:srgbClr val="FF0000"/>
                </a:solidFill>
                <a:latin typeface="Arial" panose="020B0604020202020204" pitchFamily="34" charset="0"/>
                <a:cs typeface="Arial" panose="020B0604020202020204" pitchFamily="34" charset="0"/>
              </a:rPr>
              <a:t>mass formed in a fluid through precipitation or aggregation of suspended particles</a:t>
            </a:r>
            <a:r>
              <a:rPr lang="en-US" sz="2400" dirty="0" smtClean="0">
                <a:solidFill>
                  <a:srgbClr val="FF0000"/>
                </a:solidFill>
                <a:latin typeface="Arial" panose="020B0604020202020204" pitchFamily="34" charset="0"/>
                <a:cs typeface="Arial" panose="020B0604020202020204" pitchFamily="34" charset="0"/>
              </a:rPr>
              <a:t>).</a:t>
            </a:r>
            <a:endParaRPr lang="en-US" sz="2400"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991672" y="3364455"/>
            <a:ext cx="10749753" cy="2677656"/>
          </a:xfrm>
          <a:prstGeom prst="rect">
            <a:avLst/>
          </a:prstGeom>
        </p:spPr>
        <p:txBody>
          <a:bodyPr wrap="square">
            <a:spAutoFit/>
          </a:bodyPr>
          <a:lstStyle/>
          <a:p>
            <a:r>
              <a:rPr lang="en-US" sz="2400" dirty="0">
                <a:solidFill>
                  <a:srgbClr val="00B0F0"/>
                </a:solidFill>
                <a:latin typeface="Arial" panose="020B0604020202020204" pitchFamily="34" charset="0"/>
              </a:rPr>
              <a:t>In a sewage (or industrial wastewater) treatment plant</a:t>
            </a:r>
            <a:r>
              <a:rPr lang="en-US" sz="2400" dirty="0">
                <a:latin typeface="Arial" panose="020B0604020202020204" pitchFamily="34" charset="0"/>
              </a:rPr>
              <a:t>, the activated sludge process is a biological process that can be used for one or several of the following purposes: </a:t>
            </a:r>
            <a:endParaRPr lang="en-US" sz="2400" dirty="0" smtClean="0">
              <a:latin typeface="Arial" panose="020B0604020202020204" pitchFamily="34" charset="0"/>
            </a:endParaRPr>
          </a:p>
          <a:p>
            <a:pPr marL="342900" indent="-342900">
              <a:buFont typeface="Wingdings" panose="05000000000000000000" pitchFamily="2" charset="2"/>
              <a:buChar char="ü"/>
            </a:pPr>
            <a:r>
              <a:rPr lang="en-US" sz="2400" dirty="0">
                <a:solidFill>
                  <a:srgbClr val="FF0000"/>
                </a:solidFill>
                <a:latin typeface="Arial" panose="020B0604020202020204" pitchFamily="34" charset="0"/>
              </a:rPr>
              <a:t>O</a:t>
            </a:r>
            <a:r>
              <a:rPr lang="en-US" sz="2400" dirty="0" smtClean="0">
                <a:solidFill>
                  <a:srgbClr val="FF0000"/>
                </a:solidFill>
                <a:latin typeface="Arial" panose="020B0604020202020204" pitchFamily="34" charset="0"/>
              </a:rPr>
              <a:t>xidizing</a:t>
            </a:r>
            <a:r>
              <a:rPr lang="en-US" sz="2400" dirty="0">
                <a:solidFill>
                  <a:srgbClr val="FF0000"/>
                </a:solidFill>
                <a:latin typeface="Arial" panose="020B0604020202020204" pitchFamily="34" charset="0"/>
              </a:rPr>
              <a:t> carbonaceous </a:t>
            </a:r>
            <a:r>
              <a:rPr lang="en-US" sz="2400" dirty="0">
                <a:latin typeface="Arial" panose="020B0604020202020204" pitchFamily="34" charset="0"/>
              </a:rPr>
              <a:t>biological </a:t>
            </a:r>
            <a:r>
              <a:rPr lang="en-US" sz="2400" dirty="0" smtClean="0">
                <a:latin typeface="Arial" panose="020B0604020202020204" pitchFamily="34" charset="0"/>
              </a:rPr>
              <a:t>matter</a:t>
            </a:r>
          </a:p>
          <a:p>
            <a:pPr marL="342900" indent="-342900">
              <a:buFont typeface="Wingdings" panose="05000000000000000000" pitchFamily="2" charset="2"/>
              <a:buChar char="ü"/>
            </a:pPr>
            <a:r>
              <a:rPr lang="en-US" sz="2400" dirty="0" smtClean="0">
                <a:solidFill>
                  <a:srgbClr val="7030A0"/>
                </a:solidFill>
                <a:latin typeface="Arial" panose="020B0604020202020204" pitchFamily="34" charset="0"/>
              </a:rPr>
              <a:t>Oxidizing </a:t>
            </a:r>
            <a:r>
              <a:rPr lang="en-US" sz="2400" dirty="0">
                <a:solidFill>
                  <a:srgbClr val="7030A0"/>
                </a:solidFill>
                <a:latin typeface="Arial" panose="020B0604020202020204" pitchFamily="34" charset="0"/>
              </a:rPr>
              <a:t>nitrogenous matter</a:t>
            </a:r>
            <a:r>
              <a:rPr lang="en-US" sz="2400" dirty="0">
                <a:latin typeface="Arial" panose="020B0604020202020204" pitchFamily="34" charset="0"/>
              </a:rPr>
              <a:t>: </a:t>
            </a:r>
            <a:r>
              <a:rPr lang="en-US" sz="2400" dirty="0">
                <a:solidFill>
                  <a:srgbClr val="002060"/>
                </a:solidFill>
                <a:latin typeface="Arial" panose="020B0604020202020204" pitchFamily="34" charset="0"/>
              </a:rPr>
              <a:t>mainly ammonium and nitrogen in biological </a:t>
            </a:r>
            <a:r>
              <a:rPr lang="en-US" sz="2400" dirty="0" smtClean="0">
                <a:solidFill>
                  <a:srgbClr val="002060"/>
                </a:solidFill>
                <a:latin typeface="Arial" panose="020B0604020202020204" pitchFamily="34" charset="0"/>
              </a:rPr>
              <a:t>matter</a:t>
            </a:r>
          </a:p>
          <a:p>
            <a:pPr marL="342900" indent="-342900">
              <a:buFont typeface="Wingdings" panose="05000000000000000000" pitchFamily="2" charset="2"/>
              <a:buChar char="ü"/>
            </a:pPr>
            <a:r>
              <a:rPr lang="en-US" sz="2400" dirty="0" smtClean="0">
                <a:latin typeface="Arial" panose="020B0604020202020204" pitchFamily="34" charset="0"/>
              </a:rPr>
              <a:t>Removing</a:t>
            </a:r>
            <a:r>
              <a:rPr lang="en-US" sz="2400" dirty="0">
                <a:latin typeface="Arial" panose="020B0604020202020204" pitchFamily="34" charset="0"/>
              </a:rPr>
              <a:t> nutrients (nitrogen and phosphorus).</a:t>
            </a:r>
            <a:endParaRPr lang="en-US" sz="2400" dirty="0"/>
          </a:p>
        </p:txBody>
      </p:sp>
      <p:sp>
        <p:nvSpPr>
          <p:cNvPr id="6" name="Rectangle 5"/>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7147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79145" y="217799"/>
            <a:ext cx="5955669" cy="646331"/>
          </a:xfrm>
          <a:prstGeom prst="rect">
            <a:avLst/>
          </a:prstGeom>
        </p:spPr>
        <p:txBody>
          <a:bodyPr wrap="none">
            <a:spAutoFit/>
          </a:bodyPr>
          <a:lstStyle/>
          <a:p>
            <a:pPr marR="0" lvl="0">
              <a:spcBef>
                <a:spcPts val="0"/>
              </a:spcBef>
              <a:spcAft>
                <a:spcPts val="0"/>
              </a:spcAft>
            </a:pPr>
            <a:r>
              <a:rPr lang="en-US" sz="3600" dirty="0" smtClean="0">
                <a:ln>
                  <a:solidFill>
                    <a:schemeClr val="tx1"/>
                  </a:solidFill>
                </a:ln>
                <a:solidFill>
                  <a:srgbClr val="FF0000"/>
                </a:solidFill>
                <a:latin typeface="Arial" panose="020B0604020202020204" pitchFamily="34" charset="0"/>
                <a:ea typeface="Times New Roman" panose="02020603050405020304" pitchFamily="18" charset="0"/>
                <a:cs typeface="Arial" panose="020B0604020202020204" pitchFamily="34" charset="0"/>
              </a:rPr>
              <a:t>             3. Aerobic </a:t>
            </a:r>
            <a:r>
              <a:rPr lang="en-US" sz="3600" dirty="0">
                <a:ln>
                  <a:solidFill>
                    <a:schemeClr val="tx1"/>
                  </a:solidFill>
                </a:ln>
                <a:solidFill>
                  <a:srgbClr val="FF0000"/>
                </a:solidFill>
                <a:latin typeface="Arial" panose="020B0604020202020204" pitchFamily="34" charset="0"/>
                <a:ea typeface="Times New Roman" panose="02020603050405020304" pitchFamily="18" charset="0"/>
                <a:cs typeface="Arial" panose="020B0604020202020204" pitchFamily="34" charset="0"/>
              </a:rPr>
              <a:t>Digestion</a:t>
            </a:r>
          </a:p>
        </p:txBody>
      </p:sp>
      <p:sp>
        <p:nvSpPr>
          <p:cNvPr id="4" name="Rectangle 3"/>
          <p:cNvSpPr/>
          <p:nvPr/>
        </p:nvSpPr>
        <p:spPr>
          <a:xfrm>
            <a:off x="1566930" y="1473386"/>
            <a:ext cx="10384664" cy="830997"/>
          </a:xfrm>
          <a:prstGeom prst="rect">
            <a:avLst/>
          </a:prstGeom>
        </p:spPr>
        <p:txBody>
          <a:bodyPr wrap="square">
            <a:spAutoFit/>
          </a:bodyPr>
          <a:lstStyle/>
          <a:p>
            <a:r>
              <a:rPr lang="en-US" sz="2400" b="1" dirty="0">
                <a:solidFill>
                  <a:srgbClr val="FF00FF"/>
                </a:solidFill>
                <a:latin typeface="Arial" panose="020B0604020202020204" pitchFamily="34" charset="0"/>
              </a:rPr>
              <a:t>Aerobic digestion</a:t>
            </a:r>
            <a:r>
              <a:rPr lang="en-US" sz="2400" dirty="0">
                <a:solidFill>
                  <a:srgbClr val="FF00FF"/>
                </a:solidFill>
                <a:latin typeface="Arial" panose="020B0604020202020204" pitchFamily="34" charset="0"/>
              </a:rPr>
              <a:t> is a process in sewage treatment designed to reduce the volume of sewage sludge and make it suitable</a:t>
            </a:r>
            <a:endParaRPr lang="en-US" sz="2400" dirty="0">
              <a:solidFill>
                <a:srgbClr val="FF00FF"/>
              </a:solidFill>
            </a:endParaRPr>
          </a:p>
        </p:txBody>
      </p:sp>
      <p:sp>
        <p:nvSpPr>
          <p:cNvPr id="5" name="Rectangle 4"/>
          <p:cNvSpPr/>
          <p:nvPr/>
        </p:nvSpPr>
        <p:spPr>
          <a:xfrm>
            <a:off x="1566930" y="2754076"/>
            <a:ext cx="9817994" cy="461665"/>
          </a:xfrm>
          <a:prstGeom prst="rect">
            <a:avLst/>
          </a:prstGeom>
        </p:spPr>
        <p:txBody>
          <a:bodyPr wrap="square">
            <a:spAutoFit/>
          </a:bodyPr>
          <a:lstStyle/>
          <a:p>
            <a:r>
              <a:rPr lang="en-US" sz="2400" dirty="0">
                <a:solidFill>
                  <a:srgbClr val="7030A0"/>
                </a:solidFill>
                <a:latin typeface="Arial" panose="020B0604020202020204" pitchFamily="34" charset="0"/>
              </a:rPr>
              <a:t>It is a bacterial process occurring in the presence of oxygen.</a:t>
            </a:r>
            <a:endParaRPr lang="en-US" sz="2400" dirty="0">
              <a:solidFill>
                <a:srgbClr val="7030A0"/>
              </a:solidFill>
            </a:endParaRPr>
          </a:p>
        </p:txBody>
      </p:sp>
      <p:sp>
        <p:nvSpPr>
          <p:cNvPr id="6" name="Rectangle 5"/>
          <p:cNvSpPr/>
          <p:nvPr/>
        </p:nvSpPr>
        <p:spPr>
          <a:xfrm>
            <a:off x="1566930" y="3757931"/>
            <a:ext cx="10384664" cy="830997"/>
          </a:xfrm>
          <a:prstGeom prst="rect">
            <a:avLst/>
          </a:prstGeom>
        </p:spPr>
        <p:txBody>
          <a:bodyPr wrap="square">
            <a:spAutoFit/>
          </a:bodyPr>
          <a:lstStyle/>
          <a:p>
            <a:r>
              <a:rPr lang="en-US" sz="2400" dirty="0">
                <a:latin typeface="Arial" panose="020B0604020202020204" pitchFamily="34" charset="0"/>
              </a:rPr>
              <a:t>Bacteria rapidly consume organic matter and convert it into carbon dioxide, water and a range of lower molecular weight organic compounds</a:t>
            </a:r>
            <a:r>
              <a:rPr lang="en-US" sz="2400" dirty="0" smtClean="0">
                <a:latin typeface="Arial" panose="020B0604020202020204" pitchFamily="34" charset="0"/>
              </a:rPr>
              <a:t>.</a:t>
            </a:r>
            <a:endParaRPr lang="en-US" sz="2400" dirty="0"/>
          </a:p>
        </p:txBody>
      </p:sp>
      <p:sp>
        <p:nvSpPr>
          <p:cNvPr id="7" name="Rectangle 6"/>
          <p:cNvSpPr/>
          <p:nvPr/>
        </p:nvSpPr>
        <p:spPr>
          <a:xfrm>
            <a:off x="1566930" y="5131119"/>
            <a:ext cx="10384664" cy="830997"/>
          </a:xfrm>
          <a:prstGeom prst="rect">
            <a:avLst/>
          </a:prstGeom>
        </p:spPr>
        <p:txBody>
          <a:bodyPr wrap="square">
            <a:spAutoFit/>
          </a:bodyPr>
          <a:lstStyle/>
          <a:p>
            <a:r>
              <a:rPr lang="en-US" sz="2400" i="1" dirty="0">
                <a:solidFill>
                  <a:srgbClr val="FF0000"/>
                </a:solidFill>
                <a:latin typeface="Arial" panose="020B0604020202020204" pitchFamily="34" charset="0"/>
              </a:rPr>
              <a:t>This stage of the process is known as </a:t>
            </a:r>
            <a:r>
              <a:rPr lang="en-US" sz="2400" b="1" i="1" dirty="0">
                <a:solidFill>
                  <a:srgbClr val="FF0000"/>
                </a:solidFill>
                <a:latin typeface="Arial" panose="020B0604020202020204" pitchFamily="34" charset="0"/>
              </a:rPr>
              <a:t>endogenous respiration</a:t>
            </a:r>
            <a:r>
              <a:rPr lang="en-US" sz="2400" dirty="0">
                <a:solidFill>
                  <a:srgbClr val="222222"/>
                </a:solidFill>
                <a:latin typeface="Arial" panose="020B0604020202020204" pitchFamily="34" charset="0"/>
              </a:rPr>
              <a:t> and it is process that reduces the solid concentration in the sludge.</a:t>
            </a:r>
            <a:endParaRPr lang="en-US" sz="2400" dirty="0"/>
          </a:p>
        </p:txBody>
      </p:sp>
      <p:sp>
        <p:nvSpPr>
          <p:cNvPr id="8" name="Rectangle 7"/>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669244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67934" y="235972"/>
            <a:ext cx="6403345" cy="707886"/>
          </a:xfrm>
          <a:prstGeom prst="rect">
            <a:avLst/>
          </a:prstGeom>
        </p:spPr>
        <p:txBody>
          <a:bodyPr wrap="square">
            <a:spAutoFit/>
          </a:bodyPr>
          <a:lstStyle/>
          <a:p>
            <a:r>
              <a:rPr lang="en-U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Linux Libertine"/>
              </a:rPr>
              <a:t>               Process……</a:t>
            </a:r>
            <a:endParaRPr lang="en-US" sz="4000" b="1" i="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Linux Libertine"/>
            </a:endParaRPr>
          </a:p>
        </p:txBody>
      </p:sp>
      <p:sp>
        <p:nvSpPr>
          <p:cNvPr id="4" name="Rectangle 3"/>
          <p:cNvSpPr/>
          <p:nvPr/>
        </p:nvSpPr>
        <p:spPr>
          <a:xfrm>
            <a:off x="1120461" y="1352280"/>
            <a:ext cx="10895527" cy="5262979"/>
          </a:xfrm>
          <a:prstGeom prst="rect">
            <a:avLst/>
          </a:prstGeom>
        </p:spPr>
        <p:txBody>
          <a:bodyPr wrap="square">
            <a:spAutoFit/>
          </a:bodyPr>
          <a:lstStyle/>
          <a:p>
            <a:pPr marL="457200" indent="-457200">
              <a:buFont typeface="+mj-lt"/>
              <a:buAutoNum type="arabicPeriod"/>
            </a:pPr>
            <a:r>
              <a:rPr lang="en-US" sz="2400" dirty="0" smtClean="0">
                <a:solidFill>
                  <a:srgbClr val="FF0000"/>
                </a:solidFill>
                <a:latin typeface="Arial" panose="020B0604020202020204" pitchFamily="34" charset="0"/>
                <a:cs typeface="Arial" panose="020B0604020202020204" pitchFamily="34" charset="0"/>
              </a:rPr>
              <a:t>The </a:t>
            </a:r>
            <a:r>
              <a:rPr lang="en-US" sz="2400" dirty="0">
                <a:solidFill>
                  <a:srgbClr val="FF0000"/>
                </a:solidFill>
                <a:latin typeface="Arial" panose="020B0604020202020204" pitchFamily="34" charset="0"/>
                <a:cs typeface="Arial" panose="020B0604020202020204" pitchFamily="34" charset="0"/>
              </a:rPr>
              <a:t>process is usually run </a:t>
            </a:r>
            <a:r>
              <a:rPr lang="en-US" sz="2400" dirty="0" smtClean="0">
                <a:solidFill>
                  <a:srgbClr val="FF0000"/>
                </a:solidFill>
                <a:latin typeface="Arial" panose="020B0604020202020204" pitchFamily="34" charset="0"/>
                <a:cs typeface="Arial" panose="020B0604020202020204" pitchFamily="34" charset="0"/>
              </a:rPr>
              <a:t>in </a:t>
            </a:r>
            <a:r>
              <a:rPr lang="en-US" sz="2400" dirty="0">
                <a:solidFill>
                  <a:srgbClr val="FF0000"/>
                </a:solidFill>
                <a:latin typeface="Arial" panose="020B0604020202020204" pitchFamily="34" charset="0"/>
                <a:cs typeface="Arial" panose="020B0604020202020204" pitchFamily="34" charset="0"/>
              </a:rPr>
              <a:t>digester </a:t>
            </a:r>
            <a:r>
              <a:rPr lang="en-US" sz="2400" dirty="0" smtClean="0">
                <a:solidFill>
                  <a:srgbClr val="FF0000"/>
                </a:solidFill>
                <a:latin typeface="Arial" panose="020B0604020202020204" pitchFamily="34" charset="0"/>
                <a:cs typeface="Arial" panose="020B0604020202020204" pitchFamily="34" charset="0"/>
              </a:rPr>
              <a:t>tank.</a:t>
            </a:r>
          </a:p>
          <a:p>
            <a:pPr marL="457200" indent="-457200">
              <a:buFont typeface="+mj-lt"/>
              <a:buAutoNum type="arabicPeriod"/>
            </a:pPr>
            <a:endParaRPr lang="en-US" sz="2400" dirty="0">
              <a:solidFill>
                <a:srgbClr val="FF0000"/>
              </a:solidFill>
              <a:latin typeface="Arial" panose="020B0604020202020204" pitchFamily="34" charset="0"/>
              <a:cs typeface="Arial" panose="020B0604020202020204" pitchFamily="34" charset="0"/>
            </a:endParaRPr>
          </a:p>
          <a:p>
            <a:pPr marL="457200" indent="-457200">
              <a:buFont typeface="+mj-lt"/>
              <a:buAutoNum type="arabicPeriod"/>
            </a:pPr>
            <a:r>
              <a:rPr lang="en-US" sz="2400" dirty="0" smtClean="0">
                <a:solidFill>
                  <a:srgbClr val="7030A0"/>
                </a:solidFill>
                <a:latin typeface="Arial" panose="020B0604020202020204" pitchFamily="34" charset="0"/>
                <a:cs typeface="Arial" panose="020B0604020202020204" pitchFamily="34" charset="0"/>
              </a:rPr>
              <a:t>Air </a:t>
            </a:r>
            <a:r>
              <a:rPr lang="en-US" sz="2400" dirty="0">
                <a:solidFill>
                  <a:srgbClr val="7030A0"/>
                </a:solidFill>
                <a:latin typeface="Arial" panose="020B0604020202020204" pitchFamily="34" charset="0"/>
                <a:cs typeface="Arial" panose="020B0604020202020204" pitchFamily="34" charset="0"/>
              </a:rPr>
              <a:t>is pumped through the tank and the contents are stirred to keep the contents fully </a:t>
            </a:r>
            <a:r>
              <a:rPr lang="en-US" sz="2400" dirty="0" smtClean="0">
                <a:solidFill>
                  <a:srgbClr val="7030A0"/>
                </a:solidFill>
                <a:latin typeface="Arial" panose="020B0604020202020204" pitchFamily="34" charset="0"/>
                <a:cs typeface="Arial" panose="020B0604020202020204" pitchFamily="34" charset="0"/>
              </a:rPr>
              <a:t>mixed.</a:t>
            </a:r>
          </a:p>
          <a:p>
            <a:pPr marL="457200" indent="-457200">
              <a:buFont typeface="+mj-lt"/>
              <a:buAutoNum type="arabicPeriod"/>
            </a:pPr>
            <a:endParaRPr lang="en-US" sz="2400" dirty="0">
              <a:solidFill>
                <a:srgbClr val="7030A0"/>
              </a:solidFill>
              <a:latin typeface="Arial" panose="020B0604020202020204" pitchFamily="34" charset="0"/>
              <a:cs typeface="Arial" panose="020B0604020202020204" pitchFamily="34" charset="0"/>
            </a:endParaRPr>
          </a:p>
          <a:p>
            <a:pPr marL="457200" indent="-457200">
              <a:buFont typeface="+mj-lt"/>
              <a:buAutoNum type="arabicPeriod"/>
            </a:pPr>
            <a:r>
              <a:rPr lang="en-US" sz="2400" dirty="0" smtClean="0">
                <a:solidFill>
                  <a:srgbClr val="FF00FF"/>
                </a:solidFill>
                <a:latin typeface="Arial" panose="020B0604020202020204" pitchFamily="34" charset="0"/>
                <a:cs typeface="Arial" panose="020B0604020202020204" pitchFamily="34" charset="0"/>
              </a:rPr>
              <a:t>Carbon </a:t>
            </a:r>
            <a:r>
              <a:rPr lang="en-US" sz="2400" dirty="0">
                <a:solidFill>
                  <a:srgbClr val="FF00FF"/>
                </a:solidFill>
                <a:latin typeface="Arial" panose="020B0604020202020204" pitchFamily="34" charset="0"/>
                <a:cs typeface="Arial" panose="020B0604020202020204" pitchFamily="34" charset="0"/>
              </a:rPr>
              <a:t>dioxide, waste air and small quantities of other gases including hydrogen sulfide are given </a:t>
            </a:r>
            <a:r>
              <a:rPr lang="en-US" sz="2400" dirty="0" smtClean="0">
                <a:solidFill>
                  <a:srgbClr val="FF00FF"/>
                </a:solidFill>
                <a:latin typeface="Arial" panose="020B0604020202020204" pitchFamily="34" charset="0"/>
                <a:cs typeface="Arial" panose="020B0604020202020204" pitchFamily="34" charset="0"/>
              </a:rPr>
              <a:t>off.</a:t>
            </a:r>
          </a:p>
          <a:p>
            <a:pPr marL="457200" indent="-457200">
              <a:buFont typeface="+mj-lt"/>
              <a:buAutoNum type="arabicPeriod"/>
            </a:pPr>
            <a:endParaRPr lang="en-US" sz="2400" dirty="0">
              <a:solidFill>
                <a:srgbClr val="FF00FF"/>
              </a:solidFill>
              <a:latin typeface="Arial" panose="020B0604020202020204" pitchFamily="34" charset="0"/>
              <a:cs typeface="Arial" panose="020B0604020202020204" pitchFamily="34" charset="0"/>
            </a:endParaRPr>
          </a:p>
          <a:p>
            <a:pPr marL="457200" indent="-457200">
              <a:buFont typeface="+mj-lt"/>
              <a:buAutoNum type="arabicPeriod"/>
            </a:pPr>
            <a:r>
              <a:rPr lang="en-US" sz="2400" dirty="0" smtClean="0">
                <a:solidFill>
                  <a:srgbClr val="FF0000"/>
                </a:solidFill>
                <a:latin typeface="Arial" panose="020B0604020202020204" pitchFamily="34" charset="0"/>
                <a:cs typeface="Arial" panose="020B0604020202020204" pitchFamily="34" charset="0"/>
              </a:rPr>
              <a:t>The </a:t>
            </a:r>
            <a:r>
              <a:rPr lang="en-US" sz="2400" dirty="0">
                <a:solidFill>
                  <a:srgbClr val="FF0000"/>
                </a:solidFill>
                <a:latin typeface="Arial" panose="020B0604020202020204" pitchFamily="34" charset="0"/>
                <a:cs typeface="Arial" panose="020B0604020202020204" pitchFamily="34" charset="0"/>
              </a:rPr>
              <a:t>digestion is continued until the percentage of degradable solids is reduced to between 20% and 10% depending on local </a:t>
            </a:r>
            <a:r>
              <a:rPr lang="en-US" sz="2400" dirty="0" smtClean="0">
                <a:solidFill>
                  <a:srgbClr val="FF0000"/>
                </a:solidFill>
                <a:latin typeface="Arial" panose="020B0604020202020204" pitchFamily="34" charset="0"/>
                <a:cs typeface="Arial" panose="020B0604020202020204" pitchFamily="34" charset="0"/>
              </a:rPr>
              <a:t>conditions</a:t>
            </a:r>
          </a:p>
          <a:p>
            <a:pPr marL="457200" indent="-457200">
              <a:buFont typeface="+mj-lt"/>
              <a:buAutoNum type="arabicPeriod"/>
            </a:pPr>
            <a:endParaRPr lang="en-US" sz="2400" dirty="0">
              <a:solidFill>
                <a:srgbClr val="FF0000"/>
              </a:solidFill>
              <a:latin typeface="Arial" panose="020B0604020202020204" pitchFamily="34" charset="0"/>
              <a:cs typeface="Arial" panose="020B0604020202020204" pitchFamily="34" charset="0"/>
            </a:endParaRPr>
          </a:p>
          <a:p>
            <a:pPr marL="457200" indent="-457200">
              <a:buFont typeface="+mj-lt"/>
              <a:buAutoNum type="arabicPeriod"/>
            </a:pPr>
            <a:r>
              <a:rPr lang="en-US" sz="2400" dirty="0" smtClean="0">
                <a:solidFill>
                  <a:srgbClr val="00B0F0"/>
                </a:solidFill>
                <a:latin typeface="Arial" panose="020B0604020202020204" pitchFamily="34" charset="0"/>
                <a:cs typeface="Arial" panose="020B0604020202020204" pitchFamily="34" charset="0"/>
              </a:rPr>
              <a:t>Where </a:t>
            </a:r>
            <a:r>
              <a:rPr lang="en-US" sz="2400" dirty="0">
                <a:solidFill>
                  <a:srgbClr val="00B0F0"/>
                </a:solidFill>
                <a:latin typeface="Arial" panose="020B0604020202020204" pitchFamily="34" charset="0"/>
                <a:cs typeface="Arial" panose="020B0604020202020204" pitchFamily="34" charset="0"/>
              </a:rPr>
              <a:t>non sewage waste is being processed, organic waste such as food, cardboard and horticultural waste and be significantly reduced in volume leaving an output that can be used as soil improver or biomass fuel.</a:t>
            </a:r>
          </a:p>
        </p:txBody>
      </p:sp>
      <p:sp>
        <p:nvSpPr>
          <p:cNvPr id="5" name="Rectangle 4"/>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698489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1525" y="192040"/>
            <a:ext cx="4284956" cy="584775"/>
          </a:xfrm>
          <a:prstGeom prst="rect">
            <a:avLst/>
          </a:prstGeom>
        </p:spPr>
        <p:txBody>
          <a:bodyPr wrap="none">
            <a:spAutoFit/>
          </a:bodyPr>
          <a:lstStyle/>
          <a:p>
            <a:pPr marR="0" lvl="0">
              <a:spcBef>
                <a:spcPts val="0"/>
              </a:spcBef>
              <a:spcAft>
                <a:spcPts val="0"/>
              </a:spcAft>
            </a:pPr>
            <a:r>
              <a:rPr lang="en-US" sz="3200" dirty="0">
                <a:ln>
                  <a:solidFill>
                    <a:schemeClr val="tx1"/>
                  </a:solidFill>
                </a:ln>
                <a:solidFill>
                  <a:srgbClr val="7030A0"/>
                </a:solidFill>
                <a:latin typeface="Arial" panose="020B0604020202020204" pitchFamily="34" charset="0"/>
                <a:ea typeface="Times New Roman" panose="02020603050405020304" pitchFamily="18" charset="0"/>
                <a:cs typeface="Arial" panose="020B0604020202020204" pitchFamily="34" charset="0"/>
              </a:rPr>
              <a:t>4</a:t>
            </a:r>
            <a:r>
              <a:rPr lang="en-US" sz="3200" dirty="0" smtClean="0">
                <a:ln>
                  <a:solidFill>
                    <a:schemeClr val="tx1"/>
                  </a:solidFill>
                </a:ln>
                <a:solidFill>
                  <a:srgbClr val="7030A0"/>
                </a:solidFill>
                <a:latin typeface="Arial" panose="020B0604020202020204" pitchFamily="34" charset="0"/>
                <a:ea typeface="Times New Roman" panose="02020603050405020304" pitchFamily="18" charset="0"/>
                <a:cs typeface="Arial" panose="020B0604020202020204" pitchFamily="34" charset="0"/>
              </a:rPr>
              <a:t>. Anaerobic </a:t>
            </a:r>
            <a:r>
              <a:rPr lang="en-US" sz="3200" dirty="0">
                <a:ln>
                  <a:solidFill>
                    <a:schemeClr val="tx1"/>
                  </a:solidFill>
                </a:ln>
                <a:solidFill>
                  <a:srgbClr val="7030A0"/>
                </a:solidFill>
                <a:latin typeface="Arial" panose="020B0604020202020204" pitchFamily="34" charset="0"/>
                <a:ea typeface="Times New Roman" panose="02020603050405020304" pitchFamily="18" charset="0"/>
                <a:cs typeface="Arial" panose="020B0604020202020204" pitchFamily="34" charset="0"/>
              </a:rPr>
              <a:t>Digestion</a:t>
            </a:r>
          </a:p>
        </p:txBody>
      </p:sp>
      <p:sp>
        <p:nvSpPr>
          <p:cNvPr id="4" name="Rectangle 3"/>
          <p:cNvSpPr/>
          <p:nvPr/>
        </p:nvSpPr>
        <p:spPr>
          <a:xfrm>
            <a:off x="1313645" y="1503868"/>
            <a:ext cx="10702344" cy="5262979"/>
          </a:xfrm>
          <a:prstGeom prst="rect">
            <a:avLst/>
          </a:prstGeom>
        </p:spPr>
        <p:txBody>
          <a:bodyPr wrap="square">
            <a:spAutoFit/>
          </a:bodyPr>
          <a:lstStyle/>
          <a:p>
            <a:r>
              <a:rPr lang="en-US" sz="2400" b="1" dirty="0">
                <a:ln>
                  <a:solidFill>
                    <a:sysClr val="windowText" lastClr="000000"/>
                  </a:solidFill>
                </a:ln>
                <a:solidFill>
                  <a:srgbClr val="66FFFF"/>
                </a:solidFill>
                <a:latin typeface="Arial" panose="020B0604020202020204" pitchFamily="34" charset="0"/>
                <a:cs typeface="Arial" panose="020B0604020202020204" pitchFamily="34" charset="0"/>
              </a:rPr>
              <a:t>Anaerobic digestion</a:t>
            </a:r>
            <a:r>
              <a:rPr lang="en-US" sz="2400" dirty="0">
                <a:ln>
                  <a:solidFill>
                    <a:sysClr val="windowText" lastClr="000000"/>
                  </a:solidFill>
                </a:ln>
                <a:solidFill>
                  <a:srgbClr val="66FFFF"/>
                </a:solidFill>
                <a:latin typeface="Arial" panose="020B0604020202020204" pitchFamily="34" charset="0"/>
                <a:cs typeface="Arial" panose="020B0604020202020204" pitchFamily="34" charset="0"/>
              </a:rPr>
              <a:t> is </a:t>
            </a:r>
            <a:r>
              <a:rPr lang="en-US" sz="2400" dirty="0" smtClean="0">
                <a:ln>
                  <a:solidFill>
                    <a:sysClr val="windowText" lastClr="000000"/>
                  </a:solidFill>
                </a:ln>
                <a:solidFill>
                  <a:srgbClr val="66FFFF"/>
                </a:solidFill>
                <a:latin typeface="Arial" panose="020B0604020202020204" pitchFamily="34" charset="0"/>
                <a:cs typeface="Arial" panose="020B0604020202020204" pitchFamily="34" charset="0"/>
              </a:rPr>
              <a:t>a </a:t>
            </a:r>
            <a:r>
              <a:rPr lang="en-US" sz="2400" dirty="0">
                <a:ln>
                  <a:solidFill>
                    <a:sysClr val="windowText" lastClr="000000"/>
                  </a:solidFill>
                </a:ln>
                <a:solidFill>
                  <a:srgbClr val="66FFFF"/>
                </a:solidFill>
                <a:latin typeface="Arial" panose="020B0604020202020204" pitchFamily="34" charset="0"/>
                <a:cs typeface="Arial" panose="020B0604020202020204" pitchFamily="34" charset="0"/>
              </a:rPr>
              <a:t>processes by which microorganisms </a:t>
            </a:r>
            <a:r>
              <a:rPr lang="en-US" sz="2400" dirty="0" smtClean="0">
                <a:ln>
                  <a:solidFill>
                    <a:sysClr val="windowText" lastClr="000000"/>
                  </a:solidFill>
                </a:ln>
                <a:solidFill>
                  <a:srgbClr val="66FFFF"/>
                </a:solidFill>
                <a:latin typeface="Arial" panose="020B0604020202020204" pitchFamily="34" charset="0"/>
                <a:cs typeface="Arial" panose="020B0604020202020204" pitchFamily="34" charset="0"/>
              </a:rPr>
              <a:t>break down</a:t>
            </a:r>
            <a:r>
              <a:rPr lang="en-US" sz="2400" dirty="0">
                <a:ln>
                  <a:solidFill>
                    <a:sysClr val="windowText" lastClr="000000"/>
                  </a:solidFill>
                </a:ln>
                <a:solidFill>
                  <a:srgbClr val="66FFFF"/>
                </a:solidFill>
                <a:latin typeface="Arial" panose="020B0604020202020204" pitchFamily="34" charset="0"/>
                <a:cs typeface="Arial" panose="020B0604020202020204" pitchFamily="34" charset="0"/>
              </a:rPr>
              <a:t> biodegradable material in the absence of </a:t>
            </a:r>
            <a:r>
              <a:rPr lang="en-US" sz="2400" dirty="0" smtClean="0">
                <a:ln>
                  <a:solidFill>
                    <a:sysClr val="windowText" lastClr="000000"/>
                  </a:solidFill>
                </a:ln>
                <a:solidFill>
                  <a:srgbClr val="66FFFF"/>
                </a:solidFill>
                <a:latin typeface="Arial" panose="020B0604020202020204" pitchFamily="34" charset="0"/>
                <a:cs typeface="Arial" panose="020B0604020202020204" pitchFamily="34" charset="0"/>
              </a:rPr>
              <a:t>oxygen.</a:t>
            </a:r>
          </a:p>
          <a:p>
            <a:endParaRPr lang="en-US" sz="2400" dirty="0">
              <a:ln>
                <a:solidFill>
                  <a:sysClr val="windowText" lastClr="000000"/>
                </a:solidFill>
              </a:ln>
              <a:latin typeface="Arial" panose="020B0604020202020204" pitchFamily="34" charset="0"/>
              <a:cs typeface="Arial" panose="020B0604020202020204" pitchFamily="34" charset="0"/>
            </a:endParaRPr>
          </a:p>
          <a:p>
            <a:r>
              <a:rPr lang="en-US" sz="2400" dirty="0">
                <a:ln>
                  <a:solidFill>
                    <a:sysClr val="windowText" lastClr="000000"/>
                  </a:solidFill>
                </a:ln>
                <a:solidFill>
                  <a:srgbClr val="FF0000"/>
                </a:solidFill>
                <a:latin typeface="Arial" panose="020B0604020202020204" pitchFamily="34" charset="0"/>
                <a:cs typeface="Arial" panose="020B0604020202020204" pitchFamily="34" charset="0"/>
              </a:rPr>
              <a:t>The digestion process begins with bacterial hydrolysis of the input materials. Insoluble organic polymers, such as carbohydrates, are broken down to soluble derivatives that become available for other bacteria</a:t>
            </a:r>
            <a:r>
              <a:rPr lang="en-US" sz="2400" dirty="0" smtClean="0">
                <a:ln>
                  <a:solidFill>
                    <a:sysClr val="windowText" lastClr="000000"/>
                  </a:solidFill>
                </a:ln>
                <a:solidFill>
                  <a:srgbClr val="FF0000"/>
                </a:solidFill>
                <a:latin typeface="Arial" panose="020B0604020202020204" pitchFamily="34" charset="0"/>
                <a:cs typeface="Arial" panose="020B0604020202020204" pitchFamily="34" charset="0"/>
              </a:rPr>
              <a:t>.</a:t>
            </a:r>
          </a:p>
          <a:p>
            <a:endParaRPr lang="en-US" sz="2400" dirty="0">
              <a:ln>
                <a:solidFill>
                  <a:sysClr val="windowText" lastClr="000000"/>
                </a:solidFill>
              </a:ln>
              <a:latin typeface="Arial" panose="020B0604020202020204" pitchFamily="34" charset="0"/>
              <a:cs typeface="Arial" panose="020B0604020202020204" pitchFamily="34" charset="0"/>
            </a:endParaRPr>
          </a:p>
          <a:p>
            <a:r>
              <a:rPr lang="en-US" sz="2400" dirty="0">
                <a:ln>
                  <a:solidFill>
                    <a:sysClr val="windowText" lastClr="000000"/>
                  </a:solidFill>
                </a:ln>
                <a:solidFill>
                  <a:srgbClr val="0066FF"/>
                </a:solidFill>
                <a:latin typeface="Arial" panose="020B0604020202020204" pitchFamily="34" charset="0"/>
                <a:cs typeface="Arial" panose="020B0604020202020204" pitchFamily="34" charset="0"/>
              </a:rPr>
              <a:t>Anaerobic digestion is used </a:t>
            </a:r>
            <a:r>
              <a:rPr lang="en-US" sz="2400" dirty="0" smtClean="0">
                <a:ln>
                  <a:solidFill>
                    <a:sysClr val="windowText" lastClr="000000"/>
                  </a:solidFill>
                </a:ln>
                <a:solidFill>
                  <a:srgbClr val="0066FF"/>
                </a:solidFill>
                <a:latin typeface="Arial" panose="020B0604020202020204" pitchFamily="34" charset="0"/>
                <a:cs typeface="Arial" panose="020B0604020202020204" pitchFamily="34" charset="0"/>
              </a:rPr>
              <a:t>to </a:t>
            </a:r>
            <a:r>
              <a:rPr lang="en-US" sz="2400" dirty="0">
                <a:ln>
                  <a:solidFill>
                    <a:sysClr val="windowText" lastClr="000000"/>
                  </a:solidFill>
                </a:ln>
                <a:solidFill>
                  <a:srgbClr val="0066FF"/>
                </a:solidFill>
                <a:latin typeface="Arial" panose="020B0604020202020204" pitchFamily="34" charset="0"/>
                <a:cs typeface="Arial" panose="020B0604020202020204" pitchFamily="34" charset="0"/>
              </a:rPr>
              <a:t>treat biodegradable waste and sewage sludge</a:t>
            </a:r>
            <a:r>
              <a:rPr lang="en-US" sz="2400" dirty="0" smtClean="0">
                <a:ln>
                  <a:solidFill>
                    <a:sysClr val="windowText" lastClr="000000"/>
                  </a:solidFill>
                </a:ln>
                <a:solidFill>
                  <a:srgbClr val="0066FF"/>
                </a:solidFill>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dirty="0">
                <a:ln>
                  <a:solidFill>
                    <a:sysClr val="windowText" lastClr="000000"/>
                  </a:solidFill>
                </a:ln>
                <a:solidFill>
                  <a:srgbClr val="FFC000"/>
                </a:solidFill>
                <a:latin typeface="Arial" panose="020B0604020202020204" pitchFamily="34" charset="0"/>
                <a:cs typeface="Arial" panose="020B0604020202020204" pitchFamily="34" charset="0"/>
              </a:rPr>
              <a:t>Anaerobic digestion is widely used as a source of renewable energy. The process produces a biogas, consisting of methane, carbon dioxide and traces of other ‘contaminant’ gases</a:t>
            </a:r>
            <a:r>
              <a:rPr lang="en-US" sz="2400" dirty="0" smtClean="0">
                <a:ln>
                  <a:solidFill>
                    <a:sysClr val="windowText" lastClr="000000"/>
                  </a:solidFill>
                </a:ln>
                <a:solidFill>
                  <a:srgbClr val="FFC000"/>
                </a:solidFill>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5" name="Rectangle 4"/>
          <p:cNvSpPr/>
          <p:nvPr/>
        </p:nvSpPr>
        <p:spPr>
          <a:xfrm rot="16200000">
            <a:off x="-2142318" y="4009633"/>
            <a:ext cx="505276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Biological treatments of </a:t>
            </a:r>
            <a:r>
              <a:rPr lang="en-US" sz="2400" b="1" dirty="0" smtClean="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waste</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299263765"/>
      </p:ext>
    </p:extLst>
  </p:cSld>
  <p:clrMapOvr>
    <a:masterClrMapping/>
  </p:clrMapOvr>
</p:sld>
</file>

<file path=ppt/theme/theme1.xml><?xml version="1.0" encoding="utf-8"?>
<a:theme xmlns:a="http://schemas.openxmlformats.org/drawingml/2006/main" name="Theme18">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8" id="{72B3D590-01FD-4D22-B796-4B311A759CEB}" vid="{64D43E4B-432F-40FE-81BF-35844DE700C0}"/>
    </a:ext>
  </a:extLst>
</a:theme>
</file>

<file path=docProps/app.xml><?xml version="1.0" encoding="utf-8"?>
<Properties xmlns="http://schemas.openxmlformats.org/officeDocument/2006/extended-properties" xmlns:vt="http://schemas.openxmlformats.org/officeDocument/2006/docPropsVTypes">
  <Template/>
  <TotalTime>272</TotalTime>
  <Words>1199</Words>
  <Application>Microsoft Office PowerPoint</Application>
  <PresentationFormat>Widescreen</PresentationFormat>
  <Paragraphs>247</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Arial</vt:lpstr>
      <vt:lpstr>Cambria</vt:lpstr>
      <vt:lpstr>Georgia</vt:lpstr>
      <vt:lpstr>Linux Libertine</vt:lpstr>
      <vt:lpstr>Times New Roman</vt:lpstr>
      <vt:lpstr>Trebuchet MS</vt:lpstr>
      <vt:lpstr>Wingdings</vt:lpstr>
      <vt:lpstr>Theme18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vt:lpstr>
      <vt:lpstr>PHYTOREMEDIATION MECHANISMS</vt:lpstr>
      <vt:lpstr>PHYTOEXTRACTION </vt:lpstr>
      <vt:lpstr>PowerPoint Presentation</vt:lpstr>
      <vt:lpstr>PowerPoint Presentation</vt:lpstr>
      <vt:lpstr>PowerPoint Presentation</vt:lpstr>
      <vt:lpstr>PowerPoint Presentation</vt:lpstr>
      <vt:lpstr>PowerPoint Presentation</vt:lpstr>
      <vt:lpstr>PLANTS SELECTION</vt:lpstr>
      <vt:lpstr>PowerPoint Presentation</vt:lpstr>
      <vt:lpstr>ADVANTAGES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Jaan Tere Naam</dc:creator>
  <cp:lastModifiedBy>Jaan Tere Naam</cp:lastModifiedBy>
  <cp:revision>27</cp:revision>
  <dcterms:created xsi:type="dcterms:W3CDTF">2017-04-11T13:48:44Z</dcterms:created>
  <dcterms:modified xsi:type="dcterms:W3CDTF">2017-04-15T15:36:29Z</dcterms:modified>
</cp:coreProperties>
</file>