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5"/>
  </p:notes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370B-1576-4285-BF66-9B1C4CEEF219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78FF6-08BD-4C5A-B201-7DA145620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78FF6-08BD-4C5A-B201-7DA145620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8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142D3C4-8085-449D-905E-99E633715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13205E-D598-44A6-898F-87EF7800781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7313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D3C4-8085-449D-905E-99E633715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205E-D598-44A6-898F-87EF7800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1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D3C4-8085-449D-905E-99E633715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205E-D598-44A6-898F-87EF7800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6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D3C4-8085-449D-905E-99E633715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205E-D598-44A6-898F-87EF7800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9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42D3C4-8085-449D-905E-99E633715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13205E-D598-44A6-898F-87EF780078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42643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D3C4-8085-449D-905E-99E633715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205E-D598-44A6-898F-87EF7800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D3C4-8085-449D-905E-99E633715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205E-D598-44A6-898F-87EF7800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6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D3C4-8085-449D-905E-99E633715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205E-D598-44A6-898F-87EF7800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4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D3C4-8085-449D-905E-99E633715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205E-D598-44A6-898F-87EF7800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5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42D3C4-8085-449D-905E-99E633715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13205E-D598-44A6-898F-87EF780078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525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42D3C4-8085-449D-905E-99E633715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13205E-D598-44A6-898F-87EF780078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985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4142D3C4-8085-449D-905E-99E633715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C113205E-D598-44A6-898F-87EF780078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9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5184">
          <p15:clr>
            <a:srgbClr val="F26B43"/>
          </p15:clr>
        </p15:guide>
        <p15:guide id="4294967295" pos="702">
          <p15:clr>
            <a:srgbClr val="F26B43"/>
          </p15:clr>
        </p15:guide>
        <p15:guide id="4294967295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Determination of fat in milk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33800"/>
            <a:ext cx="7696200" cy="28956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Method-1 - Gerber Method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47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12578"/>
            <a:ext cx="6248400" cy="837882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33600"/>
            <a:ext cx="7162800" cy="426720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400" b="0" dirty="0" smtClean="0"/>
              <a:t>Read the percentage of fat after adjusting the height in the tube as necessary by movements of lock stopper with the key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b="0" dirty="0" smtClean="0"/>
              <a:t>Note the scale reading corresponding to the lowest point of the fat meniscus and the surface of separation of fat and acid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b="0" dirty="0" smtClean="0"/>
              <a:t>When readings are being taken, hold the butyrometer vertical, read the butyrometer to the nearest half of the smallest scale division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US" sz="2400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4495800" cy="1910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6061" r="24242" b="15151"/>
          <a:stretch/>
        </p:blipFill>
        <p:spPr bwMode="auto">
          <a:xfrm>
            <a:off x="2057400" y="1447800"/>
            <a:ext cx="518160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4495800" cy="761682"/>
          </a:xfrm>
        </p:spPr>
        <p:txBody>
          <a:bodyPr/>
          <a:lstStyle/>
          <a:p>
            <a:pPr algn="ctr"/>
            <a:r>
              <a:rPr lang="en-US" dirty="0" smtClean="0"/>
              <a:t>N</a:t>
            </a:r>
            <a:r>
              <a:rPr lang="en-US" dirty="0" smtClean="0"/>
              <a:t>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391400" cy="556260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800" b="0" dirty="0" smtClean="0"/>
              <a:t>Butyrometer must always be emptied without delay and highly acidic waste dispose off completely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800" b="0" dirty="0" smtClean="0"/>
              <a:t>Tubes must be cleaned with chromic acid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800" b="0" dirty="0" smtClean="0"/>
              <a:t>In homogenized milk, fat separates with more difficulty and centrifuging more than once may be required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800" b="0" dirty="0"/>
              <a:t>I</a:t>
            </a:r>
            <a:r>
              <a:rPr lang="en-US" sz="2800" b="0" dirty="0" smtClean="0"/>
              <a:t>n case of old samples, the concentration of sulphuric acid may be increased to facilitate better dissolution</a:t>
            </a:r>
          </a:p>
          <a:p>
            <a:pPr algn="just"/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6550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1801091"/>
            <a:ext cx="6705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3" y="55666"/>
            <a:ext cx="377632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473" y="265674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Gerber tube (butyrometer)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666"/>
            <a:ext cx="3048000" cy="30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5055" y="2795292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Centrifuge for Gerber method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4" y="3415145"/>
            <a:ext cx="2410564" cy="2725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1764" y="614089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Sulphuric acid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18" y="3287782"/>
            <a:ext cx="2275838" cy="304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1986" y="632888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Iso</a:t>
            </a:r>
            <a:r>
              <a:rPr lang="en-US" dirty="0"/>
              <a:t>-</a:t>
            </a:r>
            <a:r>
              <a:rPr lang="en-US" dirty="0" smtClean="0"/>
              <a:t>amyl alcohol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56" y="3164624"/>
            <a:ext cx="3680344" cy="297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95717" y="623454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Pipette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3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810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7980" y="4355068"/>
            <a:ext cx="293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bath for butyrometer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38893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4346138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 stopper and key for butyrometer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1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705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Reagents and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7239000" cy="5638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Sulphuric acid (density- 1.812g/ml, concenration-90-91%)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Iso-amyl alcohol (0.818g/ml, furfural free)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Gerber butyrometer- 6, 8 and 10 percent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Pipette- 10ml for sulphuric acid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/>
              <a:t>Pipette- </a:t>
            </a:r>
            <a:r>
              <a:rPr lang="en-US" sz="2400" b="0" dirty="0" smtClean="0"/>
              <a:t>10.75ml for milk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/>
              <a:t>Pipette- </a:t>
            </a:r>
            <a:r>
              <a:rPr lang="en-US" sz="2400" b="0" dirty="0" smtClean="0"/>
              <a:t>1ml for </a:t>
            </a:r>
            <a:r>
              <a:rPr lang="en-US" sz="2400" b="0" dirty="0" err="1" smtClean="0"/>
              <a:t>iso</a:t>
            </a:r>
            <a:r>
              <a:rPr lang="en-US" sz="2400" b="0" dirty="0" smtClean="0"/>
              <a:t>-amyl </a:t>
            </a:r>
            <a:r>
              <a:rPr lang="en-US" sz="2400" b="0" dirty="0"/>
              <a:t>alcohol </a:t>
            </a:r>
            <a:endParaRPr lang="en-US" sz="2400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Lock stoppers for butyrometer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Lock stopper key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Water-bath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Gerber-Centrifuge</a:t>
            </a:r>
          </a:p>
          <a:p>
            <a:pPr marL="457200" indent="-457200">
              <a:buFont typeface="+mj-lt"/>
              <a:buAutoNum type="arabicPeriod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8565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239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543800" cy="54102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3200" b="0" dirty="0" smtClean="0"/>
              <a:t>The milk is mixed with sulphuric acid and </a:t>
            </a:r>
            <a:r>
              <a:rPr lang="en-US" sz="3200" b="0" dirty="0" err="1" smtClean="0"/>
              <a:t>iso</a:t>
            </a:r>
            <a:r>
              <a:rPr lang="en-US" sz="3200" b="0" dirty="0" smtClean="0"/>
              <a:t>-amyl alcohol in a </a:t>
            </a:r>
            <a:r>
              <a:rPr lang="en-US" sz="3200" dirty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erber tube</a:t>
            </a:r>
            <a:r>
              <a:rPr lang="en-US" sz="3200" b="0" dirty="0" smtClean="0"/>
              <a:t>, permitting dissolution of protein and release of fat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3200" b="0" dirty="0" smtClean="0"/>
              <a:t>The tubes are </a:t>
            </a:r>
            <a:r>
              <a:rPr lang="en-US" sz="3200" dirty="0" smtClean="0">
                <a:solidFill>
                  <a:srgbClr val="FF0000"/>
                </a:solidFill>
              </a:rPr>
              <a:t>centrifuged</a:t>
            </a:r>
            <a:r>
              <a:rPr lang="en-US" sz="3200" b="0" dirty="0" smtClean="0"/>
              <a:t> and the fat rising into calibrated part of the tube is measured as percentage of fat content of milk sample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3200" b="0" dirty="0" smtClean="0"/>
              <a:t>This method is suitable as a routine or screening test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51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718"/>
            <a:ext cx="7467600" cy="837882"/>
          </a:xfrm>
        </p:spPr>
        <p:txBody>
          <a:bodyPr/>
          <a:lstStyle/>
          <a:p>
            <a:pPr algn="ctr"/>
            <a:r>
              <a:rPr lang="en-US" dirty="0" smtClean="0"/>
              <a:t>WATER-BATH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56260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800" b="0" dirty="0" smtClean="0"/>
              <a:t>Water-bath shall be made of suitable material (stainless steel)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800" b="0" dirty="0" smtClean="0"/>
              <a:t>Capable of being maintained at 65 ± 2º C temperature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800" b="0" dirty="0" smtClean="0"/>
              <a:t>Shall have sufficient depth to support butyrometer in vertical position with their scale completely immersed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800" b="0" dirty="0" smtClean="0"/>
              <a:t>The bath shall be fitted with horizontal perforated plates to hold the butyrometers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800" b="0" dirty="0" smtClean="0"/>
              <a:t>Shall also carry suitable thermometers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800" b="0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2544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water bath for butyr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399"/>
            <a:ext cx="6904018" cy="564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858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Gerber-centrifuge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91400" cy="495300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800" b="0" dirty="0" smtClean="0"/>
              <a:t>The centrifuge may be hand driven or electric driven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800" b="0" dirty="0" smtClean="0"/>
              <a:t>Shall be capable of producing within 2 min when fully loaded, a relative centrifugal acceleration of 350 ± 50 </a:t>
            </a:r>
            <a:r>
              <a:rPr lang="en-US" sz="2800" b="0" dirty="0" err="1" smtClean="0"/>
              <a:t>gn</a:t>
            </a:r>
            <a:r>
              <a:rPr lang="en-US" sz="2800" b="0" dirty="0" smtClean="0"/>
              <a:t> at the outer end of butyrometer stopper</a:t>
            </a:r>
          </a:p>
          <a:p>
            <a:pPr algn="just"/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3419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5727"/>
            <a:ext cx="4953000" cy="837882"/>
          </a:xfrm>
        </p:spPr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620000" cy="556260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400" b="0" dirty="0" smtClean="0"/>
              <a:t>Measure </a:t>
            </a:r>
            <a:r>
              <a:rPr lang="en-US" sz="2400" dirty="0" smtClean="0">
                <a:solidFill>
                  <a:srgbClr val="FF0000"/>
                </a:solidFill>
              </a:rPr>
              <a:t>10 ml of sulphuric acid </a:t>
            </a:r>
            <a:r>
              <a:rPr lang="en-US" sz="2400" b="0" dirty="0" smtClean="0"/>
              <a:t>in butyrometer tube without wetting the neck of butyrometer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b="0" dirty="0" smtClean="0"/>
              <a:t>Run the milk sample into butyrometer tube along the side wall without wetting the neck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b="0" dirty="0" smtClean="0"/>
              <a:t>Add </a:t>
            </a:r>
            <a:r>
              <a:rPr lang="en-US" sz="2400" dirty="0" smtClean="0">
                <a:solidFill>
                  <a:srgbClr val="FF0000"/>
                </a:solidFill>
              </a:rPr>
              <a:t>1 ml of iso-amyl alcohol</a:t>
            </a:r>
            <a:r>
              <a:rPr lang="en-US" sz="2400" b="0" dirty="0" smtClean="0"/>
              <a:t>, close with the lock stopper, shake until homogenous, invert it for complete admixture of the acid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b="0" dirty="0" smtClean="0"/>
              <a:t>Keep in a water bath for </a:t>
            </a:r>
            <a:r>
              <a:rPr lang="en-US" sz="2400" dirty="0" smtClean="0">
                <a:solidFill>
                  <a:srgbClr val="FF0000"/>
                </a:solidFill>
              </a:rPr>
              <a:t>5 minutes at 65 </a:t>
            </a:r>
            <a:r>
              <a:rPr lang="en-US" sz="2400" dirty="0">
                <a:solidFill>
                  <a:srgbClr val="FF0000"/>
                </a:solidFill>
              </a:rPr>
              <a:t>± 2º C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b="0" dirty="0" smtClean="0"/>
              <a:t>Centrifuge for </a:t>
            </a:r>
            <a:r>
              <a:rPr lang="en-US" sz="2400" dirty="0" smtClean="0">
                <a:solidFill>
                  <a:srgbClr val="FF0000"/>
                </a:solidFill>
              </a:rPr>
              <a:t>4 minutes at 1100 rpm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b="0" dirty="0" smtClean="0"/>
              <a:t>Allow the centrifuge to come to rest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b="0" dirty="0" smtClean="0"/>
              <a:t>Remove the butyrometer tubes and place in water bath for 5 minutes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US" sz="2400" b="0" dirty="0" smtClean="0"/>
          </a:p>
          <a:p>
            <a:pPr marL="342900" indent="-342900" algn="just">
              <a:buFont typeface="Wingdings" pitchFamily="2" charset="2"/>
              <a:buChar char="§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9732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233</TotalTime>
  <Words>455</Words>
  <Application>Microsoft Office PowerPoint</Application>
  <PresentationFormat>On-screen Show (4:3)</PresentationFormat>
  <Paragraphs>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Wingdings</vt:lpstr>
      <vt:lpstr>Crop</vt:lpstr>
      <vt:lpstr>Determination of fat in milk</vt:lpstr>
      <vt:lpstr>PowerPoint Presentation</vt:lpstr>
      <vt:lpstr>PowerPoint Presentation</vt:lpstr>
      <vt:lpstr>Reagents and apparatus</vt:lpstr>
      <vt:lpstr>Method</vt:lpstr>
      <vt:lpstr>WATER-BATH</vt:lpstr>
      <vt:lpstr>PowerPoint Presentation</vt:lpstr>
      <vt:lpstr>Gerber-centrifuge</vt:lpstr>
      <vt:lpstr>Procedure</vt:lpstr>
      <vt:lpstr>Procedure</vt:lpstr>
      <vt:lpstr>PowerPoint Presentation</vt:lpstr>
      <vt:lpstr>Note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fat in milk</dc:title>
  <dc:creator>Windows User</dc:creator>
  <cp:lastModifiedBy>Farah Naz Akbar</cp:lastModifiedBy>
  <cp:revision>13</cp:revision>
  <dcterms:created xsi:type="dcterms:W3CDTF">2019-05-14T20:12:32Z</dcterms:created>
  <dcterms:modified xsi:type="dcterms:W3CDTF">2020-04-20T01:38:14Z</dcterms:modified>
</cp:coreProperties>
</file>