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4E6A94-12A0-4778-B262-6AF7CA76A04A}"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388409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E6A94-12A0-4778-B262-6AF7CA76A04A}"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212843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E6A94-12A0-4778-B262-6AF7CA76A04A}"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1343495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65C5DD-6E84-4402-8FA5-D6B2F35C14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924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CC018-E4DA-4DC8-B036-976D62DEB0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670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CA41F8-31DC-4EA7-A9BC-8C30F73FC0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4467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E7C4F7-2AAF-4F05-8510-397C84A477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881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C1B7CF5-E630-426E-B146-62DAFB1C6BB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980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6E3D84-97DF-42A9-8364-EFE62ECB4B4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63152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F7B0C1-4039-4B75-B26F-8AF042EDD0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185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85B704-2BA6-4DA2-85B8-3B596F13C48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309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4E6A94-12A0-4778-B262-6AF7CA76A04A}"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2443638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96E298-4F24-4EAB-AEC8-8B947589E7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761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ADF454-A25F-4E8E-9DE7-739C4AEF7E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445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B384E-C646-4B4D-869E-A106CCF8FC5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7385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D7EBA16-0F33-45CD-BF78-A344CD61A84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671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B92141-F6EC-4A26-A51C-474D23064D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3752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20AFCE-5F15-40B1-BF31-7DC774E9730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656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4E6A94-12A0-4778-B262-6AF7CA76A04A}" type="datetimeFigureOut">
              <a:rPr lang="en-US" smtClean="0"/>
              <a:t>07-May-20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153484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4E6A94-12A0-4778-B262-6AF7CA76A04A}"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221537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E6A94-12A0-4778-B262-6AF7CA76A04A}" type="datetimeFigureOut">
              <a:rPr lang="en-US" smtClean="0"/>
              <a:t>07-May-20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59051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4E6A94-12A0-4778-B262-6AF7CA76A04A}" type="datetimeFigureOut">
              <a:rPr lang="en-US" smtClean="0"/>
              <a:t>07-May-20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399399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E6A94-12A0-4778-B262-6AF7CA76A04A}" type="datetimeFigureOut">
              <a:rPr lang="en-US" smtClean="0"/>
              <a:t>07-May-20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372593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E6A94-12A0-4778-B262-6AF7CA76A04A}"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352499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E6A94-12A0-4778-B262-6AF7CA76A04A}" type="datetimeFigureOut">
              <a:rPr lang="en-US" smtClean="0"/>
              <a:t>07-May-20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8FD25-5F66-4B9B-946A-ADF2E97C1B2E}" type="slidenum">
              <a:rPr lang="en-US" smtClean="0"/>
              <a:t>‹#›</a:t>
            </a:fld>
            <a:endParaRPr lang="en-US"/>
          </a:p>
        </p:txBody>
      </p:sp>
    </p:spTree>
    <p:extLst>
      <p:ext uri="{BB962C8B-B14F-4D97-AF65-F5344CB8AC3E}">
        <p14:creationId xmlns:p14="http://schemas.microsoft.com/office/powerpoint/2010/main" val="157547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E6A94-12A0-4778-B262-6AF7CA76A04A}" type="datetimeFigureOut">
              <a:rPr lang="en-US" smtClean="0"/>
              <a:t>07-May-20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8FD25-5F66-4B9B-946A-ADF2E97C1B2E}" type="slidenum">
              <a:rPr lang="en-US" smtClean="0"/>
              <a:t>‹#›</a:t>
            </a:fld>
            <a:endParaRPr lang="en-US"/>
          </a:p>
        </p:txBody>
      </p:sp>
    </p:spTree>
    <p:extLst>
      <p:ext uri="{BB962C8B-B14F-4D97-AF65-F5344CB8AC3E}">
        <p14:creationId xmlns:p14="http://schemas.microsoft.com/office/powerpoint/2010/main" val="35628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BC45F14-4C9B-41E6-96B4-A53C8977CC3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04938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Asphyxia &amp; Drowning</a:t>
            </a:r>
            <a:endParaRPr lang="en-US" dirty="0"/>
          </a:p>
        </p:txBody>
      </p:sp>
      <p:sp>
        <p:nvSpPr>
          <p:cNvPr id="3" name="Subtitle 2"/>
          <p:cNvSpPr>
            <a:spLocks noGrp="1"/>
          </p:cNvSpPr>
          <p:nvPr>
            <p:ph type="subTitle" idx="1"/>
          </p:nvPr>
        </p:nvSpPr>
        <p:spPr/>
        <p:txBody>
          <a:bodyPr/>
          <a:lstStyle/>
          <a:p>
            <a:r>
              <a:rPr lang="en-US" dirty="0" smtClean="0"/>
              <a:t>Lesson 4(mechanical Asphyxia overview ,their medicolegal aspects &amp;others)</a:t>
            </a:r>
          </a:p>
          <a:p>
            <a:r>
              <a:rPr lang="en-US" dirty="0" err="1" smtClean="0"/>
              <a:t>Dr</a:t>
            </a:r>
            <a:r>
              <a:rPr lang="en-US" smtClean="0"/>
              <a:t> Nadir Ali</a:t>
            </a:r>
            <a:endParaRPr lang="en-US"/>
          </a:p>
        </p:txBody>
      </p:sp>
    </p:spTree>
    <p:extLst>
      <p:ext uri="{BB962C8B-B14F-4D97-AF65-F5344CB8AC3E}">
        <p14:creationId xmlns:p14="http://schemas.microsoft.com/office/powerpoint/2010/main" val="420205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0"/>
            <a:ext cx="8229600" cy="19050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STRANGULATION</a:t>
            </a:r>
            <a:br>
              <a:rPr lang="en-US" b="1" dirty="0" smtClean="0">
                <a:solidFill>
                  <a:srgbClr val="FF0000"/>
                </a:solidFill>
                <a:effectLst>
                  <a:outerShdw blurRad="38100" dist="38100" dir="2700000" algn="tl">
                    <a:srgbClr val="000000">
                      <a:alpha val="43137"/>
                    </a:srgbClr>
                  </a:outerShdw>
                </a:effectLst>
              </a:rPr>
            </a:br>
            <a:r>
              <a:rPr lang="en-US" sz="3600" b="1" dirty="0">
                <a:solidFill>
                  <a:schemeClr val="accent2"/>
                </a:solidFill>
              </a:rPr>
              <a:t>(Circumferential Squeezing of Neck)</a:t>
            </a:r>
            <a:r>
              <a:rPr lang="en-US" sz="3600" b="1" dirty="0">
                <a:solidFill>
                  <a:schemeClr val="bg1"/>
                </a:solidFill>
              </a:rPr>
              <a:t>)</a:t>
            </a:r>
            <a:r>
              <a:rPr lang="en-US" b="1" dirty="0" smtClean="0"/>
              <a:t> </a:t>
            </a:r>
          </a:p>
        </p:txBody>
      </p:sp>
      <p:sp>
        <p:nvSpPr>
          <p:cNvPr id="95235" name="Rectangle 3"/>
          <p:cNvSpPr>
            <a:spLocks noGrp="1" noChangeArrowheads="1"/>
          </p:cNvSpPr>
          <p:nvPr>
            <p:ph type="body" idx="1"/>
          </p:nvPr>
        </p:nvSpPr>
        <p:spPr>
          <a:xfrm>
            <a:off x="1981200" y="1981201"/>
            <a:ext cx="8229600" cy="4632325"/>
          </a:xfrm>
        </p:spPr>
        <p:txBody>
          <a:bodyPr/>
          <a:lstStyle/>
          <a:p>
            <a:pPr marL="609600" indent="-609600" eaLnBrk="1" hangingPunct="1">
              <a:lnSpc>
                <a:spcPct val="90000"/>
              </a:lnSpc>
              <a:buNone/>
            </a:pPr>
            <a:r>
              <a:rPr lang="en-US" altLang="en-US" sz="4000" b="1" u="sng">
                <a:solidFill>
                  <a:srgbClr val="0000CC"/>
                </a:solidFill>
              </a:rPr>
              <a:t>Types</a:t>
            </a:r>
            <a:r>
              <a:rPr lang="en-US" altLang="en-US" sz="4000" b="1">
                <a:solidFill>
                  <a:srgbClr val="0000CC"/>
                </a:solidFill>
              </a:rPr>
              <a:t>:</a:t>
            </a:r>
          </a:p>
          <a:p>
            <a:pPr marL="609600" indent="-609600" eaLnBrk="1" hangingPunct="1">
              <a:lnSpc>
                <a:spcPct val="90000"/>
              </a:lnSpc>
              <a:buFontTx/>
              <a:buAutoNum type="arabicParenR"/>
            </a:pPr>
            <a:r>
              <a:rPr lang="en-US" altLang="en-US" b="1" smtClean="0"/>
              <a:t>Manual Strangulation </a:t>
            </a:r>
            <a:r>
              <a:rPr lang="en-US" altLang="en-US" b="1" smtClean="0">
                <a:solidFill>
                  <a:schemeClr val="hlink"/>
                </a:solidFill>
              </a:rPr>
              <a:t>(Throttling)</a:t>
            </a:r>
          </a:p>
          <a:p>
            <a:pPr marL="609600" indent="-609600" eaLnBrk="1" hangingPunct="1">
              <a:lnSpc>
                <a:spcPct val="90000"/>
              </a:lnSpc>
              <a:buFontTx/>
              <a:buAutoNum type="arabicParenR"/>
            </a:pPr>
            <a:r>
              <a:rPr lang="en-US" altLang="en-US" b="1" smtClean="0"/>
              <a:t>Ligature Strangulation </a:t>
            </a:r>
            <a:r>
              <a:rPr lang="en-US" altLang="en-US" b="1" smtClean="0">
                <a:solidFill>
                  <a:schemeClr val="hlink"/>
                </a:solidFill>
              </a:rPr>
              <a:t>(Garroting)</a:t>
            </a:r>
          </a:p>
          <a:p>
            <a:pPr marL="609600" indent="-609600" eaLnBrk="1" hangingPunct="1">
              <a:lnSpc>
                <a:spcPct val="90000"/>
              </a:lnSpc>
              <a:buFontTx/>
              <a:buAutoNum type="arabicParenR"/>
            </a:pPr>
            <a:r>
              <a:rPr lang="en-US" altLang="en-US" b="1" smtClean="0"/>
              <a:t>Hanging </a:t>
            </a:r>
            <a:r>
              <a:rPr lang="en-US" altLang="en-US" b="1" smtClean="0">
                <a:solidFill>
                  <a:schemeClr val="hlink"/>
                </a:solidFill>
              </a:rPr>
              <a:t>(Suspension)</a:t>
            </a:r>
          </a:p>
          <a:p>
            <a:pPr marL="609600" indent="-609600" eaLnBrk="1" hangingPunct="1">
              <a:lnSpc>
                <a:spcPct val="90000"/>
              </a:lnSpc>
              <a:buNone/>
            </a:pPr>
            <a:r>
              <a:rPr lang="en-US" altLang="en-US" sz="4000" b="1">
                <a:solidFill>
                  <a:srgbClr val="FF3300"/>
                </a:solidFill>
              </a:rPr>
              <a:t>Manual Strangulation (Throttling)</a:t>
            </a:r>
            <a:endParaRPr lang="en-US" altLang="en-US" b="1" smtClean="0">
              <a:solidFill>
                <a:srgbClr val="FF3300"/>
              </a:solidFill>
            </a:endParaRPr>
          </a:p>
          <a:p>
            <a:pPr marL="609600" indent="-609600" eaLnBrk="1" hangingPunct="1">
              <a:lnSpc>
                <a:spcPct val="90000"/>
              </a:lnSpc>
              <a:buNone/>
            </a:pPr>
            <a:r>
              <a:rPr lang="en-US" altLang="en-US" b="1" smtClean="0"/>
              <a:t>     Constriction of the neck of a person by pressure from hands/forearm of another person.</a:t>
            </a:r>
          </a:p>
        </p:txBody>
      </p:sp>
    </p:spTree>
    <p:extLst>
      <p:ext uri="{BB962C8B-B14F-4D97-AF65-F5344CB8AC3E}">
        <p14:creationId xmlns:p14="http://schemas.microsoft.com/office/powerpoint/2010/main" val="714664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025650" y="6350"/>
            <a:ext cx="8229600" cy="896938"/>
          </a:xfrm>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MECHANISM / MODE OF DEATH</a:t>
            </a:r>
          </a:p>
        </p:txBody>
      </p:sp>
      <p:sp>
        <p:nvSpPr>
          <p:cNvPr id="96259" name="Rectangle 3"/>
          <p:cNvSpPr>
            <a:spLocks noGrp="1" noChangeArrowheads="1"/>
          </p:cNvSpPr>
          <p:nvPr>
            <p:ph type="body" idx="1"/>
          </p:nvPr>
        </p:nvSpPr>
        <p:spPr>
          <a:xfrm>
            <a:off x="1711325" y="865188"/>
            <a:ext cx="8801100" cy="5815012"/>
          </a:xfrm>
        </p:spPr>
        <p:txBody>
          <a:bodyPr/>
          <a:lstStyle/>
          <a:p>
            <a:pPr marL="609600" indent="-609600" eaLnBrk="1" hangingPunct="1">
              <a:buFontTx/>
              <a:buAutoNum type="arabicParenR"/>
            </a:pPr>
            <a:r>
              <a:rPr lang="en-US" altLang="en-US" sz="2800" b="1"/>
              <a:t>Cerebral Hypoxia.</a:t>
            </a:r>
          </a:p>
          <a:p>
            <a:pPr marL="609600" indent="-609600" eaLnBrk="1" hangingPunct="1">
              <a:buFontTx/>
              <a:buAutoNum type="arabicParenR"/>
            </a:pPr>
            <a:r>
              <a:rPr lang="en-US" altLang="en-US" sz="2800" b="1"/>
              <a:t>Anoxic Anoxia.</a:t>
            </a:r>
          </a:p>
          <a:p>
            <a:pPr marL="609600" indent="-609600" eaLnBrk="1" hangingPunct="1">
              <a:buFontTx/>
              <a:buAutoNum type="arabicParenR"/>
            </a:pPr>
            <a:r>
              <a:rPr lang="en-US" altLang="en-US" sz="2800" b="1"/>
              <a:t>Reflex Cardiac Inhibition.</a:t>
            </a:r>
          </a:p>
          <a:p>
            <a:pPr marL="609600" indent="-609600" eaLnBrk="1" hangingPunct="1">
              <a:buFontTx/>
              <a:buAutoNum type="arabicParenR"/>
            </a:pPr>
            <a:endParaRPr lang="en-US" altLang="en-US" sz="2800" b="1"/>
          </a:p>
          <a:p>
            <a:pPr marL="609600" indent="-609600" eaLnBrk="1" hangingPunct="1">
              <a:buNone/>
            </a:pPr>
            <a:r>
              <a:rPr lang="en-US" altLang="en-US" sz="3600" b="1" u="sng">
                <a:solidFill>
                  <a:srgbClr val="FF0000"/>
                </a:solidFill>
              </a:rPr>
              <a:t>AUTOPSY FINDINGS</a:t>
            </a:r>
            <a:r>
              <a:rPr lang="en-US" altLang="en-US" sz="3600" b="1">
                <a:solidFill>
                  <a:srgbClr val="00FF00"/>
                </a:solidFill>
              </a:rPr>
              <a:t>:</a:t>
            </a:r>
          </a:p>
          <a:p>
            <a:pPr marL="609600" indent="-609600" eaLnBrk="1" hangingPunct="1">
              <a:buNone/>
            </a:pPr>
            <a:r>
              <a:rPr lang="en-US" altLang="en-US" sz="3600" b="1" u="sng">
                <a:solidFill>
                  <a:srgbClr val="0000CC"/>
                </a:solidFill>
              </a:rPr>
              <a:t>General Asphyxial Findings</a:t>
            </a:r>
            <a:r>
              <a:rPr lang="en-US" altLang="en-US" sz="3600" b="1">
                <a:solidFill>
                  <a:srgbClr val="0000CC"/>
                </a:solidFill>
              </a:rPr>
              <a:t>:</a:t>
            </a:r>
          </a:p>
          <a:p>
            <a:pPr marL="609600" indent="-609600" eaLnBrk="1" hangingPunct="1">
              <a:buNone/>
            </a:pPr>
            <a:r>
              <a:rPr lang="en-US" altLang="en-US" sz="2800" b="1"/>
              <a:t>	More the agonal period more prominent are the finding. In complete obstruction, time is less – so less prominent Asphyxial findings. In partial obstruction, time is more – so more prominent findings like cyanosis, congestion, petechiae. </a:t>
            </a:r>
          </a:p>
        </p:txBody>
      </p:sp>
    </p:spTree>
    <p:extLst>
      <p:ext uri="{BB962C8B-B14F-4D97-AF65-F5344CB8AC3E}">
        <p14:creationId xmlns:p14="http://schemas.microsoft.com/office/powerpoint/2010/main" val="1657804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981200" y="388939"/>
            <a:ext cx="8229600" cy="6143625"/>
          </a:xfrm>
        </p:spPr>
        <p:txBody>
          <a:bodyPr/>
          <a:lstStyle/>
          <a:p>
            <a:pPr eaLnBrk="1" hangingPunct="1">
              <a:buFontTx/>
              <a:buNone/>
              <a:defRPr/>
            </a:pPr>
            <a:r>
              <a:rPr lang="en-US" sz="4000" b="1" u="sng" dirty="0">
                <a:solidFill>
                  <a:srgbClr val="FF0000"/>
                </a:solidFill>
                <a:effectLst>
                  <a:outerShdw blurRad="38100" dist="38100" dir="2700000" algn="tl">
                    <a:srgbClr val="000000">
                      <a:alpha val="43137"/>
                    </a:srgbClr>
                  </a:outerShdw>
                </a:effectLst>
              </a:rPr>
              <a:t> Specific Findings of Throttling</a:t>
            </a:r>
            <a:endParaRPr lang="en-US" sz="4000" b="1" dirty="0">
              <a:solidFill>
                <a:srgbClr val="FF0000"/>
              </a:solidFill>
              <a:effectLst>
                <a:outerShdw blurRad="38100" dist="38100" dir="2700000" algn="tl">
                  <a:srgbClr val="000000">
                    <a:alpha val="43137"/>
                  </a:srgbClr>
                </a:outerShdw>
              </a:effectLst>
            </a:endParaRPr>
          </a:p>
          <a:p>
            <a:pPr eaLnBrk="1" hangingPunct="1">
              <a:lnSpc>
                <a:spcPct val="110000"/>
              </a:lnSpc>
              <a:buFont typeface="Wingdings" pitchFamily="2" charset="2"/>
              <a:buChar char="Ø"/>
              <a:defRPr/>
            </a:pPr>
            <a:r>
              <a:rPr lang="en-US" b="1" dirty="0" smtClean="0"/>
              <a:t>Disc-like fingertip bruises.</a:t>
            </a:r>
          </a:p>
          <a:p>
            <a:pPr eaLnBrk="1" hangingPunct="1">
              <a:lnSpc>
                <a:spcPct val="110000"/>
              </a:lnSpc>
              <a:buFont typeface="Wingdings" pitchFamily="2" charset="2"/>
              <a:buChar char="Ø"/>
              <a:defRPr/>
            </a:pPr>
            <a:r>
              <a:rPr lang="en-US" b="1" dirty="0" smtClean="0"/>
              <a:t>Nail Marks (abrasions from assailant or victim).</a:t>
            </a:r>
          </a:p>
          <a:p>
            <a:pPr eaLnBrk="1" hangingPunct="1">
              <a:buFont typeface="Wingdings" pitchFamily="2" charset="2"/>
              <a:buChar char="Ø"/>
              <a:defRPr/>
            </a:pPr>
            <a:r>
              <a:rPr lang="en-US" b="1" dirty="0" smtClean="0"/>
              <a:t>Bruising of neck and underlying soft tissues.</a:t>
            </a:r>
          </a:p>
          <a:p>
            <a:pPr eaLnBrk="1" hangingPunct="1">
              <a:buFont typeface="Wingdings" pitchFamily="2" charset="2"/>
              <a:buChar char="Ø"/>
              <a:defRPr/>
            </a:pPr>
            <a:r>
              <a:rPr lang="en-US" b="1" dirty="0" smtClean="0"/>
              <a:t>Fracture of Hyoid bone or Thyroid cartilage are common.</a:t>
            </a:r>
          </a:p>
        </p:txBody>
      </p:sp>
    </p:spTree>
    <p:extLst>
      <p:ext uri="{BB962C8B-B14F-4D97-AF65-F5344CB8AC3E}">
        <p14:creationId xmlns:p14="http://schemas.microsoft.com/office/powerpoint/2010/main" val="257208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Throttling</a:t>
            </a:r>
          </a:p>
        </p:txBody>
      </p:sp>
      <p:pic>
        <p:nvPicPr>
          <p:cNvPr id="98307"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14600" y="1371601"/>
            <a:ext cx="7086600" cy="5135563"/>
          </a:xfrm>
        </p:spPr>
      </p:pic>
    </p:spTree>
    <p:extLst>
      <p:ext uri="{BB962C8B-B14F-4D97-AF65-F5344CB8AC3E}">
        <p14:creationId xmlns:p14="http://schemas.microsoft.com/office/powerpoint/2010/main" val="103652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0"/>
            <a:ext cx="8229600" cy="11430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Throttling</a:t>
            </a:r>
          </a:p>
        </p:txBody>
      </p:sp>
      <p:pic>
        <p:nvPicPr>
          <p:cNvPr id="99331"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733800" y="1219200"/>
            <a:ext cx="4953000" cy="5334000"/>
          </a:xfrm>
        </p:spPr>
      </p:pic>
    </p:spTree>
    <p:extLst>
      <p:ext uri="{BB962C8B-B14F-4D97-AF65-F5344CB8AC3E}">
        <p14:creationId xmlns:p14="http://schemas.microsoft.com/office/powerpoint/2010/main" val="3164877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Throttling</a:t>
            </a:r>
          </a:p>
        </p:txBody>
      </p:sp>
      <p:pic>
        <p:nvPicPr>
          <p:cNvPr id="100355"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90800" y="1447800"/>
            <a:ext cx="7010400" cy="5181600"/>
          </a:xfrm>
        </p:spPr>
      </p:pic>
    </p:spTree>
    <p:extLst>
      <p:ext uri="{BB962C8B-B14F-4D97-AF65-F5344CB8AC3E}">
        <p14:creationId xmlns:p14="http://schemas.microsoft.com/office/powerpoint/2010/main" val="287314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Hyoid Bone</a:t>
            </a:r>
          </a:p>
        </p:txBody>
      </p:sp>
      <p:pic>
        <p:nvPicPr>
          <p:cNvPr id="101379" name="Picture 3" descr="scan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05001"/>
            <a:ext cx="424338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0" name="Picture 4" descr="scan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905001"/>
            <a:ext cx="429736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84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z="4000" b="1" dirty="0">
                <a:solidFill>
                  <a:srgbClr val="FF3300"/>
                </a:solidFill>
                <a:effectLst>
                  <a:outerShdw blurRad="38100" dist="38100" dir="2700000" algn="tl">
                    <a:srgbClr val="000000">
                      <a:alpha val="43137"/>
                    </a:srgbClr>
                  </a:outerShdw>
                </a:effectLst>
              </a:rPr>
              <a:t>Ligature Strangulation</a:t>
            </a:r>
            <a:r>
              <a:rPr lang="en-US" sz="3200" b="1" dirty="0">
                <a:solidFill>
                  <a:srgbClr val="FFCC00"/>
                </a:solidFill>
                <a:effectLst>
                  <a:outerShdw blurRad="38100" dist="38100" dir="2700000" algn="tl">
                    <a:srgbClr val="000000">
                      <a:alpha val="43137"/>
                    </a:srgbClr>
                  </a:outerShdw>
                </a:effectLst>
              </a:rPr>
              <a:t> </a:t>
            </a:r>
            <a:r>
              <a:rPr lang="en-US" sz="3600" b="1" dirty="0">
                <a:solidFill>
                  <a:srgbClr val="C00000"/>
                </a:solidFill>
                <a:effectLst>
                  <a:outerShdw blurRad="38100" dist="38100" dir="2700000" algn="tl">
                    <a:srgbClr val="000000">
                      <a:alpha val="43137"/>
                    </a:srgbClr>
                  </a:outerShdw>
                </a:effectLst>
              </a:rPr>
              <a:t>(Garroting )</a:t>
            </a:r>
          </a:p>
        </p:txBody>
      </p:sp>
      <p:sp>
        <p:nvSpPr>
          <p:cNvPr id="102403" name="Rectangle 3"/>
          <p:cNvSpPr>
            <a:spLocks noGrp="1" noChangeArrowheads="1"/>
          </p:cNvSpPr>
          <p:nvPr>
            <p:ph type="body" idx="1"/>
          </p:nvPr>
        </p:nvSpPr>
        <p:spPr>
          <a:xfrm>
            <a:off x="1981200" y="1600200"/>
            <a:ext cx="8229600" cy="5029200"/>
          </a:xfrm>
        </p:spPr>
        <p:txBody>
          <a:bodyPr/>
          <a:lstStyle/>
          <a:p>
            <a:pPr marL="609600" indent="-609600" eaLnBrk="1" hangingPunct="1">
              <a:buNone/>
            </a:pPr>
            <a:r>
              <a:rPr lang="en-US" altLang="en-US" smtClean="0"/>
              <a:t>     </a:t>
            </a:r>
            <a:r>
              <a:rPr lang="en-US" altLang="en-US" b="1" smtClean="0"/>
              <a:t>Constriction of the neck by a Ligature the constricting force being applied directly to the ligature.</a:t>
            </a:r>
          </a:p>
          <a:p>
            <a:pPr marL="609600" indent="-609600" eaLnBrk="1" hangingPunct="1">
              <a:buNone/>
            </a:pPr>
            <a:endParaRPr lang="en-US" altLang="en-US" sz="3600" b="1">
              <a:solidFill>
                <a:srgbClr val="0000CC"/>
              </a:solidFill>
            </a:endParaRPr>
          </a:p>
          <a:p>
            <a:pPr marL="609600" indent="-609600" eaLnBrk="1" hangingPunct="1">
              <a:buNone/>
            </a:pPr>
            <a:r>
              <a:rPr lang="en-US" altLang="en-US" sz="3600" b="1">
                <a:solidFill>
                  <a:srgbClr val="0000CC"/>
                </a:solidFill>
              </a:rPr>
              <a:t>Mechanism Of Death:</a:t>
            </a:r>
          </a:p>
          <a:p>
            <a:pPr marL="609600" indent="-609600" eaLnBrk="1" hangingPunct="1">
              <a:buFontTx/>
              <a:buAutoNum type="arabicPeriod"/>
            </a:pPr>
            <a:r>
              <a:rPr lang="en-US" altLang="en-US" b="1" smtClean="0"/>
              <a:t>Cerebral Hypoxia.</a:t>
            </a:r>
          </a:p>
          <a:p>
            <a:pPr marL="609600" indent="-609600" eaLnBrk="1" hangingPunct="1">
              <a:buFontTx/>
              <a:buAutoNum type="arabicPeriod"/>
            </a:pPr>
            <a:r>
              <a:rPr lang="en-US" altLang="en-US" b="1" smtClean="0"/>
              <a:t>Hypoxic Hypoxia.</a:t>
            </a:r>
          </a:p>
          <a:p>
            <a:pPr marL="609600" indent="-609600" eaLnBrk="1" hangingPunct="1">
              <a:buFontTx/>
              <a:buAutoNum type="arabicPeriod"/>
            </a:pPr>
            <a:r>
              <a:rPr lang="en-US" altLang="en-US" b="1" smtClean="0"/>
              <a:t>Reflex Cardiac Inhibition.</a:t>
            </a:r>
          </a:p>
          <a:p>
            <a:pPr marL="609600" indent="-609600" eaLnBrk="1" hangingPunct="1">
              <a:buNone/>
            </a:pPr>
            <a:endParaRPr lang="en-US" altLang="en-US" b="1" smtClean="0"/>
          </a:p>
        </p:txBody>
      </p:sp>
    </p:spTree>
    <p:extLst>
      <p:ext uri="{BB962C8B-B14F-4D97-AF65-F5344CB8AC3E}">
        <p14:creationId xmlns:p14="http://schemas.microsoft.com/office/powerpoint/2010/main" val="238313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905000" y="304800"/>
            <a:ext cx="8229600" cy="6248400"/>
          </a:xfrm>
        </p:spPr>
        <p:txBody>
          <a:bodyPr/>
          <a:lstStyle/>
          <a:p>
            <a:pPr marL="609600" indent="-609600" eaLnBrk="1" hangingPunct="1">
              <a:lnSpc>
                <a:spcPct val="90000"/>
              </a:lnSpc>
              <a:buNone/>
              <a:defRPr/>
            </a:pPr>
            <a:r>
              <a:rPr lang="en-US" sz="4000" b="1" u="sng" dirty="0">
                <a:solidFill>
                  <a:srgbClr val="FF3300"/>
                </a:solidFill>
                <a:effectLst>
                  <a:outerShdw blurRad="38100" dist="38100" dir="2700000" algn="tl">
                    <a:srgbClr val="000000">
                      <a:alpha val="43137"/>
                    </a:srgbClr>
                  </a:outerShdw>
                </a:effectLst>
              </a:rPr>
              <a:t>AUTOPSY FINDINGS:</a:t>
            </a:r>
          </a:p>
          <a:p>
            <a:pPr marL="609600" indent="-609600" eaLnBrk="1" hangingPunct="1">
              <a:lnSpc>
                <a:spcPct val="90000"/>
              </a:lnSpc>
              <a:buNone/>
              <a:defRPr/>
            </a:pPr>
            <a:r>
              <a:rPr lang="en-US" b="1" dirty="0" smtClean="0">
                <a:solidFill>
                  <a:srgbClr val="0000CC"/>
                </a:solidFill>
              </a:rPr>
              <a:t> </a:t>
            </a:r>
            <a:r>
              <a:rPr lang="en-US" sz="3600" b="1" dirty="0">
                <a:solidFill>
                  <a:srgbClr val="0000CC"/>
                </a:solidFill>
              </a:rPr>
              <a:t>1)General Asphyxial Findings:</a:t>
            </a:r>
            <a:r>
              <a:rPr lang="en-US" sz="3600" b="1" dirty="0">
                <a:solidFill>
                  <a:srgbClr val="00FF00"/>
                </a:solidFill>
              </a:rPr>
              <a:t> </a:t>
            </a:r>
          </a:p>
          <a:p>
            <a:pPr marL="609600" indent="-609600" eaLnBrk="1" hangingPunct="1">
              <a:lnSpc>
                <a:spcPct val="90000"/>
              </a:lnSpc>
              <a:buNone/>
              <a:defRPr/>
            </a:pPr>
            <a:r>
              <a:rPr lang="en-US" sz="3600" b="1" dirty="0"/>
              <a:t>     </a:t>
            </a:r>
          </a:p>
          <a:p>
            <a:pPr marL="609600" indent="-609600" eaLnBrk="1" hangingPunct="1">
              <a:lnSpc>
                <a:spcPct val="90000"/>
              </a:lnSpc>
              <a:buFontTx/>
              <a:buAutoNum type="arabicPeriod"/>
              <a:defRPr/>
            </a:pPr>
            <a:r>
              <a:rPr lang="en-US" sz="3600" b="1" dirty="0"/>
              <a:t>     </a:t>
            </a:r>
            <a:r>
              <a:rPr lang="en-US" sz="3600" b="1" dirty="0">
                <a:solidFill>
                  <a:srgbClr val="C00000"/>
                </a:solidFill>
              </a:rPr>
              <a:t>Cyanosis.</a:t>
            </a:r>
          </a:p>
          <a:p>
            <a:pPr marL="609600" indent="-609600" eaLnBrk="1" hangingPunct="1">
              <a:lnSpc>
                <a:spcPct val="90000"/>
              </a:lnSpc>
              <a:buFontTx/>
              <a:buAutoNum type="arabicPeriod"/>
              <a:defRPr/>
            </a:pPr>
            <a:r>
              <a:rPr lang="en-US" sz="3600" b="1" dirty="0">
                <a:solidFill>
                  <a:srgbClr val="C00000"/>
                </a:solidFill>
              </a:rPr>
              <a:t>     Gross Congestion.</a:t>
            </a:r>
          </a:p>
          <a:p>
            <a:pPr marL="609600" indent="-609600" eaLnBrk="1" hangingPunct="1">
              <a:lnSpc>
                <a:spcPct val="90000"/>
              </a:lnSpc>
              <a:buFontTx/>
              <a:buAutoNum type="arabicPeriod"/>
              <a:defRPr/>
            </a:pPr>
            <a:r>
              <a:rPr lang="en-US" sz="3600" b="1" dirty="0">
                <a:solidFill>
                  <a:srgbClr val="C00000"/>
                </a:solidFill>
              </a:rPr>
              <a:t>     Generalized edema.</a:t>
            </a:r>
          </a:p>
          <a:p>
            <a:pPr marL="609600" indent="-609600" eaLnBrk="1" hangingPunct="1">
              <a:lnSpc>
                <a:spcPct val="90000"/>
              </a:lnSpc>
              <a:buFontTx/>
              <a:buAutoNum type="arabicPeriod"/>
              <a:defRPr/>
            </a:pPr>
            <a:r>
              <a:rPr lang="en-US" sz="3600" b="1" dirty="0">
                <a:solidFill>
                  <a:srgbClr val="C00000"/>
                </a:solidFill>
              </a:rPr>
              <a:t>     Petechiae in the face.</a:t>
            </a:r>
          </a:p>
        </p:txBody>
      </p:sp>
    </p:spTree>
    <p:extLst>
      <p:ext uri="{BB962C8B-B14F-4D97-AF65-F5344CB8AC3E}">
        <p14:creationId xmlns:p14="http://schemas.microsoft.com/office/powerpoint/2010/main" val="193784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81001"/>
            <a:ext cx="8458200" cy="5745163"/>
          </a:xfrm>
        </p:spPr>
        <p:txBody>
          <a:bodyPr/>
          <a:lstStyle/>
          <a:p>
            <a:pPr marL="609600" indent="-609600" eaLnBrk="1" hangingPunct="1">
              <a:lnSpc>
                <a:spcPct val="90000"/>
              </a:lnSpc>
              <a:buNone/>
              <a:defRPr/>
            </a:pPr>
            <a:r>
              <a:rPr lang="en-US" sz="4000" b="1" dirty="0">
                <a:solidFill>
                  <a:srgbClr val="FF0000"/>
                </a:solidFill>
                <a:effectLst>
                  <a:outerShdw blurRad="38100" dist="38100" dir="2700000" algn="tl">
                    <a:srgbClr val="000000">
                      <a:alpha val="43137"/>
                    </a:srgbClr>
                  </a:outerShdw>
                </a:effectLst>
              </a:rPr>
              <a:t>    </a:t>
            </a:r>
            <a:r>
              <a:rPr lang="en-US" sz="4000" b="1" u="sng" dirty="0">
                <a:solidFill>
                  <a:srgbClr val="FF0000"/>
                </a:solidFill>
                <a:effectLst>
                  <a:outerShdw blurRad="38100" dist="38100" dir="2700000" algn="tl">
                    <a:srgbClr val="000000">
                      <a:alpha val="43137"/>
                    </a:srgbClr>
                  </a:outerShdw>
                </a:effectLst>
              </a:rPr>
              <a:t>Specific Findings of garroting</a:t>
            </a:r>
          </a:p>
          <a:p>
            <a:pPr marL="609600" indent="-609600" eaLnBrk="1" hangingPunct="1">
              <a:lnSpc>
                <a:spcPct val="90000"/>
              </a:lnSpc>
              <a:buNone/>
              <a:defRPr/>
            </a:pPr>
            <a:r>
              <a:rPr lang="en-US" b="1" dirty="0" smtClean="0"/>
              <a:t>     1.  </a:t>
            </a:r>
            <a:r>
              <a:rPr lang="en-US" sz="3600" b="1" dirty="0">
                <a:solidFill>
                  <a:srgbClr val="0000FF"/>
                </a:solidFill>
              </a:rPr>
              <a:t>Ligature mark</a:t>
            </a:r>
          </a:p>
          <a:p>
            <a:pPr marL="609600" indent="-609600" eaLnBrk="1" hangingPunct="1">
              <a:lnSpc>
                <a:spcPct val="90000"/>
              </a:lnSpc>
              <a:buNone/>
              <a:defRPr/>
            </a:pPr>
            <a:r>
              <a:rPr lang="en-US" sz="3600" b="1" dirty="0">
                <a:solidFill>
                  <a:srgbClr val="CC3300"/>
                </a:solidFill>
              </a:rPr>
              <a:t>     </a:t>
            </a:r>
            <a:r>
              <a:rPr lang="en-US" b="1" dirty="0" smtClean="0"/>
              <a:t>It is generally in the midline of the neck and is continuous all around the neck horizontally.</a:t>
            </a:r>
          </a:p>
          <a:p>
            <a:pPr marL="609600" indent="-609600" eaLnBrk="1" hangingPunct="1">
              <a:lnSpc>
                <a:spcPct val="90000"/>
              </a:lnSpc>
              <a:buNone/>
              <a:defRPr/>
            </a:pPr>
            <a:r>
              <a:rPr lang="en-US" b="1" dirty="0" smtClean="0"/>
              <a:t>      </a:t>
            </a:r>
            <a:r>
              <a:rPr lang="en-US" b="1" u="sng" dirty="0" smtClean="0">
                <a:solidFill>
                  <a:srgbClr val="0000FF"/>
                </a:solidFill>
              </a:rPr>
              <a:t>Soft Ligature</a:t>
            </a:r>
            <a:r>
              <a:rPr lang="en-US" b="1" dirty="0" smtClean="0">
                <a:solidFill>
                  <a:srgbClr val="0000FF"/>
                </a:solidFill>
              </a:rPr>
              <a:t> </a:t>
            </a:r>
            <a:r>
              <a:rPr lang="en-US" b="1" dirty="0" smtClean="0"/>
              <a:t>e.g., Dupatta leaves a diffuse mark while</a:t>
            </a:r>
          </a:p>
          <a:p>
            <a:pPr marL="609600" indent="-609600" eaLnBrk="1" hangingPunct="1">
              <a:lnSpc>
                <a:spcPct val="90000"/>
              </a:lnSpc>
              <a:buNone/>
              <a:defRPr/>
            </a:pPr>
            <a:r>
              <a:rPr lang="en-US" b="1" dirty="0" smtClean="0"/>
              <a:t>      </a:t>
            </a:r>
            <a:r>
              <a:rPr lang="en-US" b="1" u="sng" dirty="0" smtClean="0">
                <a:solidFill>
                  <a:srgbClr val="0000FF"/>
                </a:solidFill>
              </a:rPr>
              <a:t>hard Ligature</a:t>
            </a:r>
            <a:r>
              <a:rPr lang="en-US" b="1" dirty="0" smtClean="0">
                <a:solidFill>
                  <a:srgbClr val="0000FF"/>
                </a:solidFill>
              </a:rPr>
              <a:t> </a:t>
            </a:r>
            <a:r>
              <a:rPr lang="en-US" b="1" dirty="0" smtClean="0"/>
              <a:t>e.g., wire or rope, leaves a more defined, deeper mark.</a:t>
            </a:r>
            <a:r>
              <a:rPr lang="en-US" b="1" dirty="0" smtClean="0">
                <a:solidFill>
                  <a:schemeClr val="bg1"/>
                </a:solidFill>
              </a:rPr>
              <a:t> </a:t>
            </a:r>
          </a:p>
          <a:p>
            <a:pPr>
              <a:defRPr/>
            </a:pPr>
            <a:endParaRPr lang="en-US" dirty="0"/>
          </a:p>
        </p:txBody>
      </p:sp>
    </p:spTree>
    <p:extLst>
      <p:ext uri="{BB962C8B-B14F-4D97-AF65-F5344CB8AC3E}">
        <p14:creationId xmlns:p14="http://schemas.microsoft.com/office/powerpoint/2010/main" val="383550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COMMON MECHANISMS OF MECHANICAL ASPHYXIA</a:t>
            </a:r>
          </a:p>
        </p:txBody>
      </p:sp>
      <p:sp>
        <p:nvSpPr>
          <p:cNvPr id="57347" name="Rectangle 3"/>
          <p:cNvSpPr>
            <a:spLocks noGrp="1" noChangeArrowheads="1"/>
          </p:cNvSpPr>
          <p:nvPr>
            <p:ph type="body" idx="1"/>
          </p:nvPr>
        </p:nvSpPr>
        <p:spPr>
          <a:xfrm>
            <a:off x="1905000" y="1600200"/>
            <a:ext cx="8305800" cy="5257800"/>
          </a:xfrm>
        </p:spPr>
        <p:txBody>
          <a:bodyPr/>
          <a:lstStyle/>
          <a:p>
            <a:pPr marL="812800" indent="-812800" eaLnBrk="1" hangingPunct="1">
              <a:buClr>
                <a:schemeClr val="tx1"/>
              </a:buClr>
              <a:buFontTx/>
              <a:buAutoNum type="alphaUcPeriod"/>
              <a:defRPr/>
            </a:pPr>
            <a:r>
              <a:rPr lang="en-US" b="1" dirty="0" smtClean="0"/>
              <a:t>Obstruction Of External Respiratory Passages (Nose, Mouth):</a:t>
            </a:r>
          </a:p>
          <a:p>
            <a:pPr marL="812800" indent="-812800" eaLnBrk="1" hangingPunct="1">
              <a:buClr>
                <a:schemeClr val="tx1"/>
              </a:buClr>
              <a:buNone/>
              <a:defRPr/>
            </a:pPr>
            <a:r>
              <a:rPr lang="en-US" b="1" dirty="0" smtClean="0">
                <a:solidFill>
                  <a:srgbClr val="0000FF"/>
                </a:solidFill>
                <a:effectLst>
                  <a:outerShdw blurRad="38100" dist="38100" dir="2700000" algn="tl">
                    <a:srgbClr val="000000">
                      <a:alpha val="43137"/>
                    </a:srgbClr>
                  </a:outerShdw>
                </a:effectLst>
              </a:rPr>
              <a:t>Suffocation:</a:t>
            </a:r>
          </a:p>
          <a:p>
            <a:pPr marL="1168400" lvl="1" indent="-711200" eaLnBrk="1" hangingPunct="1">
              <a:buFontTx/>
              <a:buAutoNum type="romanUcPeriod"/>
              <a:defRPr/>
            </a:pPr>
            <a:r>
              <a:rPr lang="en-US" sz="3200" b="1" dirty="0">
                <a:solidFill>
                  <a:srgbClr val="C00000"/>
                </a:solidFill>
                <a:effectLst>
                  <a:outerShdw blurRad="38100" dist="38100" dir="2700000" algn="tl">
                    <a:srgbClr val="000000">
                      <a:alpha val="43137"/>
                    </a:srgbClr>
                  </a:outerShdw>
                </a:effectLst>
              </a:rPr>
              <a:t>Smothering.</a:t>
            </a:r>
          </a:p>
          <a:p>
            <a:pPr marL="1168400" lvl="1" indent="-711200" eaLnBrk="1" hangingPunct="1">
              <a:buFontTx/>
              <a:buAutoNum type="romanUcPeriod"/>
              <a:defRPr/>
            </a:pPr>
            <a:r>
              <a:rPr lang="en-US" sz="3200" b="1" dirty="0">
                <a:solidFill>
                  <a:srgbClr val="C00000"/>
                </a:solidFill>
                <a:effectLst>
                  <a:outerShdw blurRad="38100" dist="38100" dir="2700000" algn="tl">
                    <a:srgbClr val="000000">
                      <a:alpha val="43137"/>
                    </a:srgbClr>
                  </a:outerShdw>
                </a:effectLst>
              </a:rPr>
              <a:t>Gagging. </a:t>
            </a:r>
          </a:p>
          <a:p>
            <a:pPr marL="1168400" lvl="1" indent="-711200" eaLnBrk="1" hangingPunct="1">
              <a:buFontTx/>
              <a:buAutoNum type="romanUcPeriod"/>
              <a:defRPr/>
            </a:pPr>
            <a:r>
              <a:rPr lang="en-US" sz="3200" b="1" dirty="0">
                <a:solidFill>
                  <a:srgbClr val="C00000"/>
                </a:solidFill>
                <a:effectLst>
                  <a:outerShdw blurRad="38100" dist="38100" dir="2700000" algn="tl">
                    <a:srgbClr val="000000">
                      <a:alpha val="43137"/>
                    </a:srgbClr>
                  </a:outerShdw>
                </a:effectLst>
              </a:rPr>
              <a:t>Overlaying.</a:t>
            </a:r>
          </a:p>
          <a:p>
            <a:pPr marL="812800" indent="-812800" eaLnBrk="1" hangingPunct="1">
              <a:buClr>
                <a:schemeClr val="tx1"/>
              </a:buClr>
              <a:buFontTx/>
              <a:buAutoNum type="alphaUcPeriod" startAt="2"/>
              <a:defRPr/>
            </a:pPr>
            <a:r>
              <a:rPr lang="en-US" b="1" dirty="0" smtClean="0"/>
              <a:t>Obstruction Of Internal Respiratory Passage (Larynx, Trachea, Bronchi):</a:t>
            </a:r>
            <a:endParaRPr lang="en-US" sz="3600" b="1" dirty="0"/>
          </a:p>
          <a:p>
            <a:pPr marL="812800" indent="-812800" eaLnBrk="1" hangingPunct="1">
              <a:buClr>
                <a:schemeClr val="tx1"/>
              </a:buClr>
              <a:buNone/>
              <a:defRPr/>
            </a:pPr>
            <a:r>
              <a:rPr lang="en-US" b="1" dirty="0" smtClean="0">
                <a:solidFill>
                  <a:srgbClr val="00FF00"/>
                </a:solidFill>
              </a:rPr>
              <a:t>        </a:t>
            </a:r>
            <a:r>
              <a:rPr lang="en-US" b="1" dirty="0" smtClean="0">
                <a:solidFill>
                  <a:srgbClr val="0000FF"/>
                </a:solidFill>
                <a:effectLst>
                  <a:outerShdw blurRad="38100" dist="38100" dir="2700000" algn="tl">
                    <a:srgbClr val="000000">
                      <a:alpha val="43137"/>
                    </a:srgbClr>
                  </a:outerShdw>
                </a:effectLst>
              </a:rPr>
              <a:t>Choking: </a:t>
            </a:r>
          </a:p>
        </p:txBody>
      </p:sp>
    </p:spTree>
    <p:extLst>
      <p:ext uri="{BB962C8B-B14F-4D97-AF65-F5344CB8AC3E}">
        <p14:creationId xmlns:p14="http://schemas.microsoft.com/office/powerpoint/2010/main" val="1520133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1981200" y="304800"/>
            <a:ext cx="8534400" cy="6096000"/>
          </a:xfrm>
        </p:spPr>
        <p:txBody>
          <a:bodyPr/>
          <a:lstStyle/>
          <a:p>
            <a:pPr marL="609600" indent="-609600" eaLnBrk="1" hangingPunct="1">
              <a:buNone/>
              <a:defRPr/>
            </a:pPr>
            <a:r>
              <a:rPr lang="en-US" sz="3600" b="1" dirty="0">
                <a:solidFill>
                  <a:schemeClr val="accent2"/>
                </a:solidFill>
              </a:rPr>
              <a:t>    </a:t>
            </a:r>
            <a:r>
              <a:rPr lang="en-US" sz="3600" b="1" u="sng" dirty="0">
                <a:solidFill>
                  <a:srgbClr val="FF0000"/>
                </a:solidFill>
                <a:effectLst>
                  <a:outerShdw blurRad="38100" dist="38100" dir="2700000" algn="tl">
                    <a:srgbClr val="000000">
                      <a:alpha val="43137"/>
                    </a:srgbClr>
                  </a:outerShdw>
                </a:effectLst>
              </a:rPr>
              <a:t>Specific Findings: (cont.)</a:t>
            </a:r>
          </a:p>
          <a:p>
            <a:pPr marL="609600" indent="-609600" eaLnBrk="1" hangingPunct="1">
              <a:buNone/>
              <a:defRPr/>
            </a:pPr>
            <a:endParaRPr lang="en-US" sz="3600" b="1" dirty="0"/>
          </a:p>
          <a:p>
            <a:pPr marL="609600" indent="-609600" eaLnBrk="1" hangingPunct="1">
              <a:buNone/>
              <a:defRPr/>
            </a:pPr>
            <a:r>
              <a:rPr lang="en-US" sz="3600" b="1" dirty="0"/>
              <a:t>2.  Finger mark abrasions in attempt to relieve the constriction.</a:t>
            </a:r>
          </a:p>
          <a:p>
            <a:pPr marL="609600" indent="-609600" eaLnBrk="1" hangingPunct="1">
              <a:buNone/>
              <a:defRPr/>
            </a:pPr>
            <a:r>
              <a:rPr lang="en-US" sz="3600" b="1" dirty="0"/>
              <a:t>3.  Bruising of the soft tissue.</a:t>
            </a:r>
          </a:p>
          <a:p>
            <a:pPr marL="609600" indent="-609600" eaLnBrk="1" hangingPunct="1">
              <a:buNone/>
              <a:defRPr/>
            </a:pPr>
            <a:r>
              <a:rPr lang="en-US" sz="3600" b="1" dirty="0"/>
              <a:t>4.  Fracture of Hyoid bone may occur  </a:t>
            </a:r>
          </a:p>
        </p:txBody>
      </p:sp>
    </p:spTree>
    <p:extLst>
      <p:ext uri="{BB962C8B-B14F-4D97-AF65-F5344CB8AC3E}">
        <p14:creationId xmlns:p14="http://schemas.microsoft.com/office/powerpoint/2010/main" val="2857770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0"/>
            <a:ext cx="8229600" cy="11430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Ligature Mark</a:t>
            </a:r>
          </a:p>
        </p:txBody>
      </p:sp>
      <p:pic>
        <p:nvPicPr>
          <p:cNvPr id="106499"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133600" y="2438400"/>
            <a:ext cx="8153400" cy="3352800"/>
          </a:xfrm>
        </p:spPr>
      </p:pic>
      <p:sp>
        <p:nvSpPr>
          <p:cNvPr id="106500" name="Rectangle 4"/>
          <p:cNvSpPr>
            <a:spLocks noGrp="1" noChangeArrowheads="1"/>
          </p:cNvSpPr>
          <p:nvPr>
            <p:ph type="body" sz="half" idx="2"/>
          </p:nvPr>
        </p:nvSpPr>
        <p:spPr>
          <a:xfrm>
            <a:off x="2514600" y="1905001"/>
            <a:ext cx="7162800" cy="1096963"/>
          </a:xfrm>
        </p:spPr>
        <p:txBody>
          <a:bodyPr/>
          <a:lstStyle/>
          <a:p>
            <a:pPr eaLnBrk="1" hangingPunct="1">
              <a:buFontTx/>
              <a:buNone/>
            </a:pPr>
            <a:r>
              <a:rPr lang="en-US" altLang="en-US" sz="2800">
                <a:solidFill>
                  <a:schemeClr val="bg1"/>
                </a:solidFill>
              </a:rPr>
              <a:t>Hard Ligature           &amp;             Soft Ligature.</a:t>
            </a:r>
            <a:r>
              <a:rPr lang="en-US" altLang="en-US" sz="2800"/>
              <a:t>     </a:t>
            </a:r>
          </a:p>
        </p:txBody>
      </p:sp>
    </p:spTree>
    <p:extLst>
      <p:ext uri="{BB962C8B-B14F-4D97-AF65-F5344CB8AC3E}">
        <p14:creationId xmlns:p14="http://schemas.microsoft.com/office/powerpoint/2010/main" val="225447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828800" y="381000"/>
            <a:ext cx="8229600" cy="1143000"/>
          </a:xfrm>
        </p:spPr>
        <p:txBody>
          <a:bodyPr/>
          <a:lstStyle/>
          <a:p>
            <a:pPr eaLnBrk="1" hangingPunct="1">
              <a:defRPr/>
            </a:pPr>
            <a:r>
              <a:rPr lang="en-US" sz="3600" b="1" dirty="0">
                <a:solidFill>
                  <a:srgbClr val="FF0000"/>
                </a:solidFill>
                <a:effectLst>
                  <a:outerShdw blurRad="38100" dist="38100" dir="2700000" algn="tl">
                    <a:srgbClr val="000000">
                      <a:alpha val="43137"/>
                    </a:srgbClr>
                  </a:outerShdw>
                </a:effectLst>
              </a:rPr>
              <a:t>Ligature Strangulation</a:t>
            </a:r>
          </a:p>
        </p:txBody>
      </p:sp>
      <p:pic>
        <p:nvPicPr>
          <p:cNvPr id="107523"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200400" y="1676401"/>
            <a:ext cx="5943600" cy="4525963"/>
          </a:xfrm>
        </p:spPr>
      </p:pic>
    </p:spTree>
    <p:extLst>
      <p:ext uri="{BB962C8B-B14F-4D97-AF65-F5344CB8AC3E}">
        <p14:creationId xmlns:p14="http://schemas.microsoft.com/office/powerpoint/2010/main" val="278704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81200" y="304800"/>
            <a:ext cx="8229600" cy="1143000"/>
          </a:xfrm>
        </p:spPr>
        <p:txBody>
          <a:bodyPr/>
          <a:lstStyle/>
          <a:p>
            <a:pPr eaLnBrk="1" hangingPunct="1">
              <a:defRPr/>
            </a:pPr>
            <a:r>
              <a:rPr lang="en-US" sz="3600" b="1" dirty="0">
                <a:solidFill>
                  <a:srgbClr val="FF0000"/>
                </a:solidFill>
                <a:effectLst>
                  <a:outerShdw blurRad="38100" dist="38100" dir="2700000" algn="tl">
                    <a:srgbClr val="000000">
                      <a:alpha val="43137"/>
                    </a:srgbClr>
                  </a:outerShdw>
                </a:effectLst>
              </a:rPr>
              <a:t>Ligature Strangulation</a:t>
            </a:r>
            <a:endParaRPr lang="en-US" b="1" dirty="0" smtClean="0">
              <a:solidFill>
                <a:srgbClr val="FF0000"/>
              </a:solidFill>
              <a:effectLst>
                <a:outerShdw blurRad="38100" dist="38100" dir="2700000" algn="tl">
                  <a:srgbClr val="000000">
                    <a:alpha val="43137"/>
                  </a:srgbClr>
                </a:outerShdw>
              </a:effectLst>
            </a:endParaRPr>
          </a:p>
        </p:txBody>
      </p:sp>
      <p:pic>
        <p:nvPicPr>
          <p:cNvPr id="108547"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733801" y="1524000"/>
            <a:ext cx="4759325" cy="5334000"/>
          </a:xfrm>
        </p:spPr>
      </p:pic>
    </p:spTree>
    <p:extLst>
      <p:ext uri="{BB962C8B-B14F-4D97-AF65-F5344CB8AC3E}">
        <p14:creationId xmlns:p14="http://schemas.microsoft.com/office/powerpoint/2010/main" val="319446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81200" y="304800"/>
            <a:ext cx="8229600" cy="1143000"/>
          </a:xfrm>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Ligature Strangulation</a:t>
            </a:r>
          </a:p>
        </p:txBody>
      </p:sp>
      <p:pic>
        <p:nvPicPr>
          <p:cNvPr id="109571"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590800" y="1752601"/>
            <a:ext cx="6705600" cy="4906963"/>
          </a:xfrm>
        </p:spPr>
      </p:pic>
    </p:spTree>
    <p:extLst>
      <p:ext uri="{BB962C8B-B14F-4D97-AF65-F5344CB8AC3E}">
        <p14:creationId xmlns:p14="http://schemas.microsoft.com/office/powerpoint/2010/main" val="251203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274638"/>
            <a:ext cx="8229600" cy="868362"/>
          </a:xfrm>
        </p:spPr>
        <p:txBody>
          <a:bodyPr/>
          <a:lstStyle/>
          <a:p>
            <a:pPr eaLnBrk="1" hangingPunct="1">
              <a:defRPr/>
            </a:pPr>
            <a:r>
              <a:rPr lang="en-US" sz="4800" b="1" dirty="0">
                <a:solidFill>
                  <a:srgbClr val="FF0000"/>
                </a:solidFill>
                <a:effectLst>
                  <a:outerShdw blurRad="38100" dist="38100" dir="2700000" algn="tl">
                    <a:srgbClr val="000000">
                      <a:alpha val="43137"/>
                    </a:srgbClr>
                  </a:outerShdw>
                </a:effectLst>
              </a:rPr>
              <a:t/>
            </a:r>
            <a:br>
              <a:rPr lang="en-US" sz="4800" b="1" dirty="0">
                <a:solidFill>
                  <a:srgbClr val="FF0000"/>
                </a:solidFill>
                <a:effectLst>
                  <a:outerShdw blurRad="38100" dist="38100" dir="2700000" algn="tl">
                    <a:srgbClr val="000000">
                      <a:alpha val="43137"/>
                    </a:srgbClr>
                  </a:outerShdw>
                </a:effectLst>
              </a:rPr>
            </a:br>
            <a:r>
              <a:rPr lang="en-US" sz="4800" b="1" dirty="0">
                <a:solidFill>
                  <a:srgbClr val="FF0000"/>
                </a:solidFill>
                <a:effectLst>
                  <a:outerShdw blurRad="38100" dist="38100" dir="2700000" algn="tl">
                    <a:srgbClr val="000000">
                      <a:alpha val="43137"/>
                    </a:srgbClr>
                  </a:outerShdw>
                </a:effectLst>
              </a:rPr>
              <a:t>HANGING</a:t>
            </a:r>
            <a:br>
              <a:rPr lang="en-US" sz="4800" b="1" dirty="0">
                <a:solidFill>
                  <a:srgbClr val="FF0000"/>
                </a:solidFill>
                <a:effectLst>
                  <a:outerShdw blurRad="38100" dist="38100" dir="2700000" algn="tl">
                    <a:srgbClr val="000000">
                      <a:alpha val="43137"/>
                    </a:srgbClr>
                  </a:outerShdw>
                </a:effectLst>
              </a:rPr>
            </a:br>
            <a:endParaRPr lang="en-US" sz="4800" b="1" dirty="0">
              <a:solidFill>
                <a:srgbClr val="FF0000"/>
              </a:solidFill>
              <a:effectLst>
                <a:outerShdw blurRad="38100" dist="38100" dir="2700000" algn="tl">
                  <a:srgbClr val="000000">
                    <a:alpha val="43137"/>
                  </a:srgbClr>
                </a:outerShdw>
              </a:effectLst>
            </a:endParaRPr>
          </a:p>
        </p:txBody>
      </p:sp>
      <p:pic>
        <p:nvPicPr>
          <p:cNvPr id="110595"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795588" y="1319213"/>
            <a:ext cx="6400800" cy="5264150"/>
          </a:xfrm>
        </p:spPr>
      </p:pic>
    </p:spTree>
    <p:extLst>
      <p:ext uri="{BB962C8B-B14F-4D97-AF65-F5344CB8AC3E}">
        <p14:creationId xmlns:p14="http://schemas.microsoft.com/office/powerpoint/2010/main" val="411098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81200" y="76200"/>
            <a:ext cx="8229600" cy="1143000"/>
          </a:xfrm>
        </p:spPr>
        <p:txBody>
          <a:bodyPr/>
          <a:lstStyle/>
          <a:p>
            <a:pPr eaLnBrk="1" hangingPunct="1">
              <a:defRPr/>
            </a:pPr>
            <a:r>
              <a:rPr lang="en-US" b="1" dirty="0" smtClean="0">
                <a:solidFill>
                  <a:srgbClr val="FF3300"/>
                </a:solidFill>
                <a:effectLst>
                  <a:outerShdw blurRad="38100" dist="38100" dir="2700000" algn="tl">
                    <a:srgbClr val="000000">
                      <a:alpha val="43137"/>
                    </a:srgbClr>
                  </a:outerShdw>
                </a:effectLst>
              </a:rPr>
              <a:t>HANGING</a:t>
            </a:r>
          </a:p>
        </p:txBody>
      </p:sp>
      <p:sp>
        <p:nvSpPr>
          <p:cNvPr id="111619" name="Rectangle 3"/>
          <p:cNvSpPr>
            <a:spLocks noGrp="1" noChangeArrowheads="1"/>
          </p:cNvSpPr>
          <p:nvPr>
            <p:ph type="body" idx="1"/>
          </p:nvPr>
        </p:nvSpPr>
        <p:spPr>
          <a:xfrm>
            <a:off x="1981200" y="1143000"/>
            <a:ext cx="8229600" cy="5562600"/>
          </a:xfrm>
        </p:spPr>
        <p:txBody>
          <a:bodyPr/>
          <a:lstStyle/>
          <a:p>
            <a:pPr marL="609600" indent="-609600" eaLnBrk="1" hangingPunct="1">
              <a:buNone/>
            </a:pPr>
            <a:r>
              <a:rPr lang="en-US" altLang="en-US" b="1" smtClean="0"/>
              <a:t> </a:t>
            </a:r>
            <a:r>
              <a:rPr lang="en-US" altLang="en-US" b="1" u="sng" smtClean="0">
                <a:solidFill>
                  <a:srgbClr val="0000CC"/>
                </a:solidFill>
              </a:rPr>
              <a:t>Mechanisms of death </a:t>
            </a:r>
          </a:p>
          <a:p>
            <a:pPr marL="609600" indent="-609600" eaLnBrk="1" hangingPunct="1"/>
            <a:r>
              <a:rPr lang="en-US" altLang="en-US" b="1" smtClean="0"/>
              <a:t>Anoxic Anoxia.</a:t>
            </a:r>
          </a:p>
          <a:p>
            <a:pPr marL="609600" indent="-609600" eaLnBrk="1" hangingPunct="1"/>
            <a:r>
              <a:rPr lang="en-US" altLang="en-US" b="1" smtClean="0"/>
              <a:t>Reflex Cardiac Arrest.</a:t>
            </a:r>
          </a:p>
          <a:p>
            <a:pPr marL="609600" indent="-609600" eaLnBrk="1" hangingPunct="1"/>
            <a:r>
              <a:rPr lang="en-US" altLang="en-US" b="1" smtClean="0"/>
              <a:t>Fracture dislocation of cervical vertebrae (compression of floor of 4</a:t>
            </a:r>
            <a:r>
              <a:rPr lang="en-US" altLang="en-US" b="1" baseline="30000" smtClean="0"/>
              <a:t>th</a:t>
            </a:r>
            <a:r>
              <a:rPr lang="en-US" altLang="en-US" b="1" smtClean="0"/>
              <a:t> ventricle).</a:t>
            </a:r>
          </a:p>
          <a:p>
            <a:pPr marL="609600" indent="-609600" eaLnBrk="1" hangingPunct="1">
              <a:buNone/>
            </a:pPr>
            <a:endParaRPr lang="en-US" altLang="en-US" b="1" u="sng" smtClean="0"/>
          </a:p>
        </p:txBody>
      </p:sp>
    </p:spTree>
    <p:extLst>
      <p:ext uri="{BB962C8B-B14F-4D97-AF65-F5344CB8AC3E}">
        <p14:creationId xmlns:p14="http://schemas.microsoft.com/office/powerpoint/2010/main" val="30466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981200" y="204788"/>
            <a:ext cx="8686800" cy="6653212"/>
          </a:xfrm>
        </p:spPr>
        <p:txBody>
          <a:bodyPr/>
          <a:lstStyle/>
          <a:p>
            <a:pPr marL="609600" indent="-609600" eaLnBrk="1" hangingPunct="1">
              <a:lnSpc>
                <a:spcPct val="90000"/>
              </a:lnSpc>
              <a:buNone/>
              <a:defRPr/>
            </a:pPr>
            <a:r>
              <a:rPr lang="en-US" sz="4000" b="1" dirty="0">
                <a:solidFill>
                  <a:srgbClr val="FF0000"/>
                </a:solidFill>
                <a:effectLst>
                  <a:outerShdw blurRad="38100" dist="38100" dir="2700000" algn="tl">
                    <a:srgbClr val="000000">
                      <a:alpha val="43137"/>
                    </a:srgbClr>
                  </a:outerShdw>
                </a:effectLst>
              </a:rPr>
              <a:t>    </a:t>
            </a:r>
            <a:r>
              <a:rPr lang="en-US" sz="4000" b="1" u="sng" dirty="0">
                <a:solidFill>
                  <a:srgbClr val="FF0000"/>
                </a:solidFill>
                <a:effectLst>
                  <a:outerShdw blurRad="38100" dist="38100" dir="2700000" algn="tl">
                    <a:srgbClr val="000000">
                      <a:alpha val="43137"/>
                    </a:srgbClr>
                  </a:outerShdw>
                </a:effectLst>
              </a:rPr>
              <a:t>Specific Findings of Hanging</a:t>
            </a:r>
            <a:r>
              <a:rPr lang="en-US" sz="3600" b="1" u="sng" dirty="0">
                <a:solidFill>
                  <a:srgbClr val="FF0000"/>
                </a:solidFill>
                <a:effectLst>
                  <a:outerShdw blurRad="38100" dist="38100" dir="2700000" algn="tl">
                    <a:srgbClr val="000000">
                      <a:alpha val="43137"/>
                    </a:srgbClr>
                  </a:outerShdw>
                </a:effectLst>
              </a:rPr>
              <a:t> </a:t>
            </a:r>
          </a:p>
          <a:p>
            <a:pPr marL="609600" indent="-609600" eaLnBrk="1" hangingPunct="1">
              <a:lnSpc>
                <a:spcPct val="90000"/>
              </a:lnSpc>
              <a:buNone/>
              <a:defRPr/>
            </a:pPr>
            <a:r>
              <a:rPr lang="en-US" sz="3600" b="1" dirty="0">
                <a:solidFill>
                  <a:schemeClr val="bg1"/>
                </a:solidFill>
              </a:rPr>
              <a:t>:</a:t>
            </a:r>
            <a:r>
              <a:rPr lang="en-US" b="1" dirty="0" smtClean="0">
                <a:solidFill>
                  <a:schemeClr val="bg1"/>
                </a:solidFill>
              </a:rPr>
              <a:t> </a:t>
            </a:r>
          </a:p>
          <a:p>
            <a:pPr marL="609600" indent="-609600" eaLnBrk="1" hangingPunct="1">
              <a:lnSpc>
                <a:spcPct val="90000"/>
              </a:lnSpc>
              <a:buFontTx/>
              <a:buAutoNum type="arabicParenR"/>
              <a:defRPr/>
            </a:pPr>
            <a:r>
              <a:rPr lang="en-US" sz="2800" b="1" dirty="0">
                <a:solidFill>
                  <a:srgbClr val="FF0000"/>
                </a:solidFill>
                <a:effectLst>
                  <a:outerShdw blurRad="38100" dist="38100" dir="2700000" algn="tl">
                    <a:srgbClr val="000000">
                      <a:alpha val="43137"/>
                    </a:srgbClr>
                  </a:outerShdw>
                </a:effectLst>
              </a:rPr>
              <a:t>LIGATURE MARK </a:t>
            </a:r>
            <a:r>
              <a:rPr lang="en-US" b="1" dirty="0" smtClean="0"/>
              <a:t>is in upper part of the neck, usually depressed below the skin surface.</a:t>
            </a:r>
          </a:p>
          <a:p>
            <a:pPr marL="609600" indent="-609600" eaLnBrk="1" hangingPunct="1">
              <a:lnSpc>
                <a:spcPct val="90000"/>
              </a:lnSpc>
              <a:buNone/>
              <a:defRPr/>
            </a:pPr>
            <a:r>
              <a:rPr lang="en-US" b="1" dirty="0" smtClean="0"/>
              <a:t>     Usually running obliquely upwards towards the point of suspension and may be missing near the peak. </a:t>
            </a:r>
          </a:p>
        </p:txBody>
      </p:sp>
    </p:spTree>
    <p:extLst>
      <p:ext uri="{BB962C8B-B14F-4D97-AF65-F5344CB8AC3E}">
        <p14:creationId xmlns:p14="http://schemas.microsoft.com/office/powerpoint/2010/main" val="1504186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1905000" y="533401"/>
            <a:ext cx="8305800" cy="5592763"/>
          </a:xfrm>
        </p:spPr>
        <p:txBody>
          <a:bodyPr/>
          <a:lstStyle/>
          <a:p>
            <a:r>
              <a:rPr lang="en-US" altLang="en-US" b="1" smtClean="0">
                <a:solidFill>
                  <a:srgbClr val="0000FF"/>
                </a:solidFill>
              </a:rPr>
              <a:t>However, if a running knot is used, the ligature mark may be horizontal all around the neck</a:t>
            </a:r>
            <a:r>
              <a:rPr lang="en-US" altLang="en-US" b="1" smtClean="0"/>
              <a:t> and can be confused with that of Garotting.</a:t>
            </a:r>
          </a:p>
          <a:p>
            <a:r>
              <a:rPr lang="en-US" altLang="en-US" b="1" smtClean="0"/>
              <a:t>Usually no evidence of injury surrounding the ligature mark is present.</a:t>
            </a:r>
          </a:p>
          <a:p>
            <a:r>
              <a:rPr lang="en-US" altLang="en-US" b="1" smtClean="0"/>
              <a:t>Patches of lividity may be found above the ligature mark.</a:t>
            </a:r>
            <a:endParaRPr lang="en-US" altLang="en-US" smtClean="0"/>
          </a:p>
        </p:txBody>
      </p:sp>
    </p:spTree>
    <p:extLst>
      <p:ext uri="{BB962C8B-B14F-4D97-AF65-F5344CB8AC3E}">
        <p14:creationId xmlns:p14="http://schemas.microsoft.com/office/powerpoint/2010/main" val="314432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1981200" y="198438"/>
            <a:ext cx="8229600" cy="6354762"/>
          </a:xfrm>
        </p:spPr>
        <p:txBody>
          <a:bodyPr/>
          <a:lstStyle/>
          <a:p>
            <a:pPr marL="609600" indent="-609600" eaLnBrk="1" hangingPunct="1">
              <a:buNone/>
            </a:pPr>
            <a:r>
              <a:rPr lang="en-US" altLang="en-US" b="1" smtClean="0"/>
              <a:t>2)  Soft tissue injuries may be present.</a:t>
            </a:r>
          </a:p>
          <a:p>
            <a:pPr marL="609600" indent="-609600" eaLnBrk="1" hangingPunct="1">
              <a:buFontTx/>
              <a:buAutoNum type="arabicParenR" startAt="3"/>
            </a:pPr>
            <a:r>
              <a:rPr lang="en-US" altLang="en-US" b="1" smtClean="0"/>
              <a:t>Fracture of hyoid bone and thyroid cartilage are uncommon.</a:t>
            </a:r>
          </a:p>
          <a:p>
            <a:pPr marL="609600" indent="-609600" eaLnBrk="1" hangingPunct="1">
              <a:buFontTx/>
              <a:buAutoNum type="arabicParenR" startAt="3"/>
            </a:pPr>
            <a:r>
              <a:rPr lang="en-US" altLang="en-US" b="1" smtClean="0"/>
              <a:t>Distribution of Post Mortem staining may be characteristic </a:t>
            </a:r>
            <a:r>
              <a:rPr lang="en-US" altLang="en-US" b="1" smtClean="0">
                <a:solidFill>
                  <a:srgbClr val="0000FF"/>
                </a:solidFill>
              </a:rPr>
              <a:t>(Stocking &amp; Glove distribution).</a:t>
            </a:r>
            <a:endParaRPr lang="en-US" altLang="en-US" b="1" smtClean="0"/>
          </a:p>
          <a:p>
            <a:pPr marL="609600" indent="-609600" eaLnBrk="1" hangingPunct="1">
              <a:buFontTx/>
              <a:buAutoNum type="arabicParenR" startAt="3"/>
            </a:pPr>
            <a:r>
              <a:rPr lang="en-US" altLang="en-US" b="1" smtClean="0"/>
              <a:t> Fracture of cervical vertebra in case of sudden drop.  </a:t>
            </a:r>
          </a:p>
          <a:p>
            <a:pPr marL="609600" indent="-609600" eaLnBrk="1" hangingPunct="1">
              <a:buNone/>
            </a:pPr>
            <a:endParaRPr lang="en-US" altLang="en-US" b="1" smtClean="0">
              <a:solidFill>
                <a:srgbClr val="0000FF"/>
              </a:solidFill>
            </a:endParaRPr>
          </a:p>
        </p:txBody>
      </p:sp>
    </p:spTree>
    <p:extLst>
      <p:ext uri="{BB962C8B-B14F-4D97-AF65-F5344CB8AC3E}">
        <p14:creationId xmlns:p14="http://schemas.microsoft.com/office/powerpoint/2010/main" val="403276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1905000" y="0"/>
            <a:ext cx="8763000" cy="6858000"/>
          </a:xfrm>
        </p:spPr>
        <p:txBody>
          <a:bodyPr/>
          <a:lstStyle/>
          <a:p>
            <a:pPr marL="812800" indent="-812800" eaLnBrk="1" hangingPunct="1">
              <a:buClr>
                <a:schemeClr val="tx1"/>
              </a:buClr>
              <a:buNone/>
              <a:defRPr/>
            </a:pPr>
            <a:r>
              <a:rPr lang="en-US" b="1" dirty="0" smtClean="0">
                <a:solidFill>
                  <a:schemeClr val="accent1"/>
                </a:solidFill>
              </a:rPr>
              <a:t>    </a:t>
            </a:r>
            <a:r>
              <a:rPr lang="en-US" b="1" dirty="0" smtClean="0"/>
              <a:t>I</a:t>
            </a:r>
            <a:r>
              <a:rPr lang="en-US" b="1" dirty="0" smtClean="0">
                <a:solidFill>
                  <a:srgbClr val="0000FF"/>
                </a:solidFill>
                <a:effectLst>
                  <a:outerShdw blurRad="38100" dist="38100" dir="2700000" algn="tl">
                    <a:srgbClr val="000000">
                      <a:alpha val="43137"/>
                    </a:srgbClr>
                  </a:outerShdw>
                </a:effectLst>
              </a:rPr>
              <a:t>.   Foreign Body Obstruction.</a:t>
            </a:r>
          </a:p>
          <a:p>
            <a:pPr marL="812800" indent="-812800" eaLnBrk="1" hangingPunct="1">
              <a:buClr>
                <a:schemeClr val="tx1"/>
              </a:buClr>
              <a:buNone/>
              <a:defRPr/>
            </a:pPr>
            <a:r>
              <a:rPr lang="en-US" b="1" dirty="0" smtClean="0">
                <a:solidFill>
                  <a:srgbClr val="0000FF"/>
                </a:solidFill>
                <a:effectLst>
                  <a:outerShdw blurRad="38100" dist="38100" dir="2700000" algn="tl">
                    <a:srgbClr val="000000">
                      <a:alpha val="43137"/>
                    </a:srgbClr>
                  </a:outerShdw>
                </a:effectLst>
              </a:rPr>
              <a:t>    II.  Laryngeal Edema.</a:t>
            </a:r>
          </a:p>
          <a:p>
            <a:pPr marL="812800" indent="-812800" eaLnBrk="1" hangingPunct="1">
              <a:buClr>
                <a:schemeClr val="tx1"/>
              </a:buClr>
              <a:buNone/>
              <a:defRPr/>
            </a:pPr>
            <a:r>
              <a:rPr lang="en-US" b="1" dirty="0" smtClean="0">
                <a:solidFill>
                  <a:srgbClr val="0000FF"/>
                </a:solidFill>
                <a:effectLst>
                  <a:outerShdw blurRad="38100" dist="38100" dir="2700000" algn="tl">
                    <a:srgbClr val="000000">
                      <a:alpha val="43137"/>
                    </a:srgbClr>
                  </a:outerShdw>
                </a:effectLst>
              </a:rPr>
              <a:t>    III. Laryngospasm.</a:t>
            </a:r>
          </a:p>
          <a:p>
            <a:pPr marL="812800" indent="-812800" eaLnBrk="1" hangingPunct="1">
              <a:buClr>
                <a:schemeClr val="tx1"/>
              </a:buClr>
              <a:buFontTx/>
              <a:buAutoNum type="alphaUcPeriod" startAt="3"/>
              <a:defRPr/>
            </a:pPr>
            <a:endParaRPr lang="en-US" b="1" dirty="0" smtClean="0">
              <a:solidFill>
                <a:srgbClr val="FFFF00"/>
              </a:solidFill>
            </a:endParaRPr>
          </a:p>
          <a:p>
            <a:pPr marL="812800" indent="-812800" eaLnBrk="1" hangingPunct="1">
              <a:buClr>
                <a:schemeClr val="tx1"/>
              </a:buClr>
              <a:buFontTx/>
              <a:buAutoNum type="alphaUcPeriod" startAt="3"/>
              <a:defRPr/>
            </a:pPr>
            <a:r>
              <a:rPr lang="en-US" b="1" dirty="0" smtClean="0"/>
              <a:t>Neck Compression:</a:t>
            </a:r>
            <a:r>
              <a:rPr lang="en-US" sz="2800" b="1" dirty="0"/>
              <a:t> </a:t>
            </a:r>
          </a:p>
          <a:p>
            <a:pPr marL="1168400" lvl="1" indent="-711200" eaLnBrk="1" hangingPunct="1">
              <a:lnSpc>
                <a:spcPct val="90000"/>
              </a:lnSpc>
              <a:buFontTx/>
              <a:buAutoNum type="romanUcPeriod"/>
              <a:defRPr/>
            </a:pPr>
            <a:r>
              <a:rPr lang="en-US" sz="3200" b="1" dirty="0">
                <a:solidFill>
                  <a:srgbClr val="0000FF"/>
                </a:solidFill>
                <a:effectLst>
                  <a:outerShdw blurRad="38100" dist="38100" dir="2700000" algn="tl">
                    <a:srgbClr val="000000">
                      <a:alpha val="43137"/>
                    </a:srgbClr>
                  </a:outerShdw>
                </a:effectLst>
              </a:rPr>
              <a:t>Manual Strangulation (Throttling).  </a:t>
            </a:r>
          </a:p>
          <a:p>
            <a:pPr marL="1168400" lvl="1" indent="-711200" eaLnBrk="1" hangingPunct="1">
              <a:lnSpc>
                <a:spcPct val="90000"/>
              </a:lnSpc>
              <a:buFontTx/>
              <a:buAutoNum type="romanUcPeriod"/>
              <a:defRPr/>
            </a:pPr>
            <a:r>
              <a:rPr lang="en-US" sz="3200" b="1" dirty="0">
                <a:solidFill>
                  <a:srgbClr val="0000FF"/>
                </a:solidFill>
                <a:effectLst>
                  <a:outerShdw blurRad="38100" dist="38100" dir="2700000" algn="tl">
                    <a:srgbClr val="000000">
                      <a:alpha val="43137"/>
                    </a:srgbClr>
                  </a:outerShdw>
                </a:effectLst>
              </a:rPr>
              <a:t>Ligature Strangulation (Garotting).</a:t>
            </a:r>
          </a:p>
          <a:p>
            <a:pPr marL="1168400" lvl="1" indent="-711200" eaLnBrk="1" hangingPunct="1">
              <a:lnSpc>
                <a:spcPct val="90000"/>
              </a:lnSpc>
              <a:buFontTx/>
              <a:buAutoNum type="romanUcPeriod"/>
              <a:defRPr/>
            </a:pPr>
            <a:r>
              <a:rPr lang="en-US" sz="3200" b="1" dirty="0">
                <a:solidFill>
                  <a:srgbClr val="0000FF"/>
                </a:solidFill>
                <a:effectLst>
                  <a:outerShdw blurRad="38100" dist="38100" dir="2700000" algn="tl">
                    <a:srgbClr val="000000">
                      <a:alpha val="43137"/>
                    </a:srgbClr>
                  </a:outerShdw>
                </a:effectLst>
              </a:rPr>
              <a:t>Hanging (Suspension). </a:t>
            </a:r>
          </a:p>
          <a:p>
            <a:pPr marL="812800" indent="-812800" eaLnBrk="1" hangingPunct="1">
              <a:lnSpc>
                <a:spcPct val="200000"/>
              </a:lnSpc>
              <a:buClr>
                <a:schemeClr val="tx1"/>
              </a:buClr>
              <a:buFontTx/>
              <a:buAutoNum type="alphaUcPeriod" startAt="3"/>
              <a:defRPr/>
            </a:pPr>
            <a:r>
              <a:rPr lang="en-US" b="1" dirty="0" smtClean="0"/>
              <a:t>Chest Compression:</a:t>
            </a:r>
          </a:p>
          <a:p>
            <a:pPr marL="1168400" lvl="1" indent="-711200" eaLnBrk="1" hangingPunct="1">
              <a:lnSpc>
                <a:spcPct val="90000"/>
              </a:lnSpc>
              <a:buFontTx/>
              <a:buAutoNum type="romanUcPeriod"/>
              <a:defRPr/>
            </a:pPr>
            <a:r>
              <a:rPr lang="en-US" sz="3200" b="1" dirty="0">
                <a:solidFill>
                  <a:srgbClr val="0000FF"/>
                </a:solidFill>
                <a:effectLst>
                  <a:outerShdw blurRad="38100" dist="38100" dir="2700000" algn="tl">
                    <a:srgbClr val="000000">
                      <a:alpha val="43137"/>
                    </a:srgbClr>
                  </a:outerShdw>
                </a:effectLst>
              </a:rPr>
              <a:t>Traumatic Asphyxia</a:t>
            </a:r>
            <a:r>
              <a:rPr lang="en-US" sz="3200" b="1" dirty="0">
                <a:solidFill>
                  <a:srgbClr val="FFFF00"/>
                </a:solidFill>
              </a:rPr>
              <a:t>.</a:t>
            </a:r>
          </a:p>
          <a:p>
            <a:pPr marL="812800" indent="-812800" eaLnBrk="1" hangingPunct="1">
              <a:buNone/>
              <a:defRPr/>
            </a:pPr>
            <a:endParaRPr lang="en-US" sz="2800" b="1" dirty="0">
              <a:solidFill>
                <a:srgbClr val="FFFF00"/>
              </a:solidFill>
            </a:endParaRPr>
          </a:p>
        </p:txBody>
      </p:sp>
    </p:spTree>
    <p:extLst>
      <p:ext uri="{BB962C8B-B14F-4D97-AF65-F5344CB8AC3E}">
        <p14:creationId xmlns:p14="http://schemas.microsoft.com/office/powerpoint/2010/main" val="424105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Difference Between Ligature Pattern Of Garroting &amp; Hanging</a:t>
            </a:r>
          </a:p>
        </p:txBody>
      </p:sp>
      <p:pic>
        <p:nvPicPr>
          <p:cNvPr id="115715"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00800" y="2209800"/>
            <a:ext cx="4038600" cy="2984500"/>
          </a:xfrm>
          <a:noFill/>
        </p:spPr>
      </p:pic>
      <p:pic>
        <p:nvPicPr>
          <p:cNvPr id="1157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82814"/>
            <a:ext cx="40386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045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Hanging- Ligature Mark</a:t>
            </a:r>
          </a:p>
        </p:txBody>
      </p:sp>
      <p:pic>
        <p:nvPicPr>
          <p:cNvPr id="116739"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667000" y="1524000"/>
            <a:ext cx="6629400" cy="4984750"/>
          </a:xfrm>
        </p:spPr>
      </p:pic>
    </p:spTree>
    <p:extLst>
      <p:ext uri="{BB962C8B-B14F-4D97-AF65-F5344CB8AC3E}">
        <p14:creationId xmlns:p14="http://schemas.microsoft.com/office/powerpoint/2010/main" val="1863266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Hanging- Ligature Mark</a:t>
            </a:r>
          </a:p>
        </p:txBody>
      </p:sp>
      <p:pic>
        <p:nvPicPr>
          <p:cNvPr id="117763"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276600" y="1295400"/>
            <a:ext cx="5410200" cy="5410200"/>
          </a:xfrm>
        </p:spPr>
      </p:pic>
    </p:spTree>
    <p:extLst>
      <p:ext uri="{BB962C8B-B14F-4D97-AF65-F5344CB8AC3E}">
        <p14:creationId xmlns:p14="http://schemas.microsoft.com/office/powerpoint/2010/main" val="617185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1200" y="76200"/>
            <a:ext cx="8229600" cy="11430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Hanging</a:t>
            </a:r>
          </a:p>
        </p:txBody>
      </p:sp>
      <p:pic>
        <p:nvPicPr>
          <p:cNvPr id="118787"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505200" y="1143000"/>
            <a:ext cx="4895850" cy="5486400"/>
          </a:xfrm>
        </p:spPr>
      </p:pic>
    </p:spTree>
    <p:extLst>
      <p:ext uri="{BB962C8B-B14F-4D97-AF65-F5344CB8AC3E}">
        <p14:creationId xmlns:p14="http://schemas.microsoft.com/office/powerpoint/2010/main" val="212719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81200" y="76200"/>
            <a:ext cx="8229600" cy="838200"/>
          </a:xfrm>
        </p:spPr>
        <p:txBody>
          <a:bodyPr/>
          <a:lstStyle/>
          <a:p>
            <a:pPr eaLnBrk="1" hangingPunct="1">
              <a:defRPr/>
            </a:pPr>
            <a:r>
              <a:rPr lang="en-US" sz="2800" b="1" dirty="0">
                <a:solidFill>
                  <a:srgbClr val="FF0000"/>
                </a:solidFill>
                <a:effectLst>
                  <a:outerShdw blurRad="38100" dist="38100" dir="2700000" algn="tl">
                    <a:srgbClr val="000000">
                      <a:alpha val="43137"/>
                    </a:srgbClr>
                  </a:outerShdw>
                </a:effectLst>
              </a:rPr>
              <a:t>Hanging- Ligature Mark with Running Noose</a:t>
            </a:r>
          </a:p>
        </p:txBody>
      </p:sp>
      <p:pic>
        <p:nvPicPr>
          <p:cNvPr id="119811"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505200" y="1219200"/>
            <a:ext cx="5105400" cy="5486400"/>
          </a:xfrm>
        </p:spPr>
      </p:pic>
    </p:spTree>
    <p:extLst>
      <p:ext uri="{BB962C8B-B14F-4D97-AF65-F5344CB8AC3E}">
        <p14:creationId xmlns:p14="http://schemas.microsoft.com/office/powerpoint/2010/main" val="1890902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76200"/>
            <a:ext cx="8229600" cy="11430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Hanging</a:t>
            </a:r>
          </a:p>
        </p:txBody>
      </p:sp>
      <p:pic>
        <p:nvPicPr>
          <p:cNvPr id="120835" name="Picture 3"/>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3581400" y="1143000"/>
            <a:ext cx="4624388" cy="5562600"/>
          </a:xfrm>
        </p:spPr>
      </p:pic>
    </p:spTree>
    <p:extLst>
      <p:ext uri="{BB962C8B-B14F-4D97-AF65-F5344CB8AC3E}">
        <p14:creationId xmlns:p14="http://schemas.microsoft.com/office/powerpoint/2010/main" val="4150464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524000" y="1"/>
          <a:ext cx="9143999" cy="5959475"/>
        </p:xfrm>
        <a:graphic>
          <a:graphicData uri="http://schemas.openxmlformats.org/drawingml/2006/table">
            <a:tbl>
              <a:tblPr firstRow="1" bandRow="1">
                <a:tableStyleId>{5C22544A-7EE6-4342-B048-85BDC9FD1C3A}</a:tableStyleId>
              </a:tblPr>
              <a:tblGrid>
                <a:gridCol w="609599"/>
                <a:gridCol w="1828801"/>
                <a:gridCol w="3429000"/>
                <a:gridCol w="3276599"/>
              </a:tblGrid>
              <a:tr h="609664">
                <a:tc>
                  <a:txBody>
                    <a:bodyPr/>
                    <a:lstStyle/>
                    <a:p>
                      <a:r>
                        <a:rPr lang="en-US" sz="2400" b="1" u="sng" dirty="0" smtClean="0">
                          <a:solidFill>
                            <a:srgbClr val="0000FF"/>
                          </a:solidFill>
                        </a:rPr>
                        <a:t>No</a:t>
                      </a:r>
                      <a:endParaRPr lang="en-US" sz="2400" b="1" u="sng" dirty="0">
                        <a:solidFill>
                          <a:srgbClr val="0000FF"/>
                        </a:solidFill>
                      </a:endParaRPr>
                    </a:p>
                  </a:txBody>
                  <a:tcPr marT="45725" marB="45725"/>
                </a:tc>
                <a:tc>
                  <a:txBody>
                    <a:bodyPr/>
                    <a:lstStyle/>
                    <a:p>
                      <a:r>
                        <a:rPr lang="en-US" sz="2400" b="1" u="sng" dirty="0" smtClean="0">
                          <a:solidFill>
                            <a:srgbClr val="0000FF"/>
                          </a:solidFill>
                        </a:rPr>
                        <a:t>Features </a:t>
                      </a:r>
                      <a:endParaRPr lang="en-US" sz="2400" b="1" u="sng" dirty="0">
                        <a:solidFill>
                          <a:srgbClr val="0000FF"/>
                        </a:solidFill>
                      </a:endParaRPr>
                    </a:p>
                  </a:txBody>
                  <a:tcPr marT="45725" marB="45725"/>
                </a:tc>
                <a:tc>
                  <a:txBody>
                    <a:bodyPr/>
                    <a:lstStyle/>
                    <a:p>
                      <a:r>
                        <a:rPr lang="en-US" sz="2400" b="1" u="sng" dirty="0" smtClean="0">
                          <a:solidFill>
                            <a:srgbClr val="0000FF"/>
                          </a:solidFill>
                        </a:rPr>
                        <a:t>Hanging </a:t>
                      </a:r>
                      <a:endParaRPr lang="en-US" sz="2400" b="1" u="sng" dirty="0">
                        <a:solidFill>
                          <a:srgbClr val="0000FF"/>
                        </a:solidFill>
                      </a:endParaRPr>
                    </a:p>
                  </a:txBody>
                  <a:tcPr marT="45725" marB="45725"/>
                </a:tc>
                <a:tc>
                  <a:txBody>
                    <a:bodyPr/>
                    <a:lstStyle/>
                    <a:p>
                      <a:r>
                        <a:rPr lang="en-US" sz="2400" b="1" u="sng" dirty="0" smtClean="0">
                          <a:solidFill>
                            <a:srgbClr val="0000FF"/>
                          </a:solidFill>
                        </a:rPr>
                        <a:t>Strangulation </a:t>
                      </a:r>
                      <a:endParaRPr lang="en-US" sz="2400" b="1" u="sng" dirty="0">
                        <a:solidFill>
                          <a:srgbClr val="0000FF"/>
                        </a:solidFill>
                      </a:endParaRPr>
                    </a:p>
                  </a:txBody>
                  <a:tcPr marT="45725" marB="45725"/>
                </a:tc>
              </a:tr>
              <a:tr h="777322">
                <a:tc>
                  <a:txBody>
                    <a:bodyPr/>
                    <a:lstStyle/>
                    <a:p>
                      <a:r>
                        <a:rPr lang="en-US" sz="1800" b="1" dirty="0" smtClean="0">
                          <a:solidFill>
                            <a:srgbClr val="FF0000"/>
                          </a:solidFill>
                          <a:effectLst/>
                        </a:rPr>
                        <a:t>1. </a:t>
                      </a:r>
                      <a:endParaRPr lang="en-US" sz="1800" b="1" dirty="0">
                        <a:solidFill>
                          <a:srgbClr val="FF0000"/>
                        </a:solidFill>
                        <a:effectLst/>
                      </a:endParaRPr>
                    </a:p>
                  </a:txBody>
                  <a:tcPr marT="45725" marB="45725"/>
                </a:tc>
                <a:tc>
                  <a:txBody>
                    <a:bodyPr/>
                    <a:lstStyle/>
                    <a:p>
                      <a:r>
                        <a:rPr lang="en-US" sz="2400" b="1" dirty="0" smtClean="0">
                          <a:solidFill>
                            <a:srgbClr val="FF0000"/>
                          </a:solidFill>
                          <a:effectLst>
                            <a:outerShdw blurRad="38100" dist="38100" dir="2700000" algn="tl">
                              <a:srgbClr val="000000">
                                <a:alpha val="43137"/>
                              </a:srgbClr>
                            </a:outerShdw>
                          </a:effectLst>
                        </a:rPr>
                        <a:t>Manner</a:t>
                      </a:r>
                      <a:r>
                        <a:rPr lang="en-US" sz="1800" b="1" baseline="0" dirty="0" smtClean="0">
                          <a:solidFill>
                            <a:srgbClr val="FF0000"/>
                          </a:solidFill>
                        </a:rPr>
                        <a:t> </a:t>
                      </a:r>
                      <a:r>
                        <a:rPr lang="en-US" sz="2000" b="1" baseline="0" dirty="0" smtClean="0">
                          <a:solidFill>
                            <a:schemeClr val="tx1"/>
                          </a:solidFill>
                        </a:rPr>
                        <a:t>of death </a:t>
                      </a:r>
                      <a:r>
                        <a:rPr lang="en-US" sz="2000" b="1" dirty="0" smtClean="0">
                          <a:solidFill>
                            <a:schemeClr val="tx1"/>
                          </a:solidFill>
                        </a:rPr>
                        <a:t> </a:t>
                      </a:r>
                      <a:endParaRPr lang="en-US" sz="2000" b="1" dirty="0">
                        <a:solidFill>
                          <a:schemeClr val="tx1"/>
                        </a:solidFill>
                      </a:endParaRPr>
                    </a:p>
                  </a:txBody>
                  <a:tcPr marT="45725" marB="45725"/>
                </a:tc>
                <a:tc>
                  <a:txBody>
                    <a:bodyPr/>
                    <a:lstStyle/>
                    <a:p>
                      <a:r>
                        <a:rPr lang="en-US" sz="2000" b="1" dirty="0" smtClean="0"/>
                        <a:t>Mostly suicidal </a:t>
                      </a:r>
                      <a:endParaRPr lang="en-US" sz="2000" b="1" dirty="0"/>
                    </a:p>
                  </a:txBody>
                  <a:tcPr marT="45725" marB="45725"/>
                </a:tc>
                <a:tc>
                  <a:txBody>
                    <a:bodyPr/>
                    <a:lstStyle/>
                    <a:p>
                      <a:r>
                        <a:rPr lang="en-US" sz="2000" b="1" dirty="0" smtClean="0"/>
                        <a:t>Mostly homicidal </a:t>
                      </a:r>
                      <a:endParaRPr lang="en-US" sz="2000" b="1" dirty="0"/>
                    </a:p>
                  </a:txBody>
                  <a:tcPr marT="45725" marB="45725"/>
                </a:tc>
              </a:tr>
              <a:tr h="1371747">
                <a:tc>
                  <a:txBody>
                    <a:bodyPr/>
                    <a:lstStyle/>
                    <a:p>
                      <a:r>
                        <a:rPr lang="en-US" sz="1800" b="1" dirty="0" smtClean="0">
                          <a:solidFill>
                            <a:srgbClr val="FF0000"/>
                          </a:solidFill>
                          <a:effectLst/>
                        </a:rPr>
                        <a:t>2. </a:t>
                      </a:r>
                      <a:endParaRPr lang="en-US" sz="1800" b="1" dirty="0">
                        <a:solidFill>
                          <a:srgbClr val="FF0000"/>
                        </a:solidFill>
                        <a:effectLst/>
                      </a:endParaRPr>
                    </a:p>
                  </a:txBody>
                  <a:tcPr marT="45725" marB="45725"/>
                </a:tc>
                <a:tc>
                  <a:txBody>
                    <a:bodyPr/>
                    <a:lstStyle/>
                    <a:p>
                      <a:r>
                        <a:rPr lang="en-US" sz="2400" b="1" dirty="0" smtClean="0">
                          <a:solidFill>
                            <a:srgbClr val="FF0000"/>
                          </a:solidFill>
                          <a:effectLst>
                            <a:outerShdw blurRad="38100" dist="38100" dir="2700000" algn="tl">
                              <a:srgbClr val="000000">
                                <a:alpha val="43137"/>
                              </a:srgbClr>
                            </a:outerShdw>
                          </a:effectLst>
                        </a:rPr>
                        <a:t>Ligature </a:t>
                      </a:r>
                    </a:p>
                    <a:p>
                      <a:pPr marL="0" algn="l" defTabSz="914400" rtl="0" eaLnBrk="1" latinLnBrk="0" hangingPunct="1">
                        <a:buFont typeface="Arial" pitchFamily="34" charset="0"/>
                        <a:buChar char="•"/>
                      </a:pPr>
                      <a:r>
                        <a:rPr lang="en-US" sz="2000" b="1" kern="1200" dirty="0" smtClean="0">
                          <a:solidFill>
                            <a:schemeClr val="dk1"/>
                          </a:solidFill>
                          <a:latin typeface="+mn-lt"/>
                          <a:ea typeface="+mn-ea"/>
                          <a:cs typeface="+mn-cs"/>
                        </a:rPr>
                        <a:t>Length </a:t>
                      </a:r>
                    </a:p>
                    <a:p>
                      <a:pPr marL="0" algn="l" defTabSz="914400" rtl="0" eaLnBrk="1" latinLnBrk="0" hangingPunct="1">
                        <a:buFont typeface="Arial" pitchFamily="34" charset="0"/>
                        <a:buChar char="•"/>
                      </a:pPr>
                      <a:r>
                        <a:rPr lang="en-US" sz="2000" b="1" kern="1200" dirty="0" smtClean="0">
                          <a:solidFill>
                            <a:schemeClr val="dk1"/>
                          </a:solidFill>
                          <a:latin typeface="+mn-lt"/>
                          <a:ea typeface="+mn-ea"/>
                          <a:cs typeface="+mn-cs"/>
                        </a:rPr>
                        <a:t>Application </a:t>
                      </a:r>
                    </a:p>
                    <a:p>
                      <a:pPr marL="0" algn="l" defTabSz="914400" rtl="0" eaLnBrk="1" latinLnBrk="0" hangingPunct="1">
                        <a:buFont typeface="Arial" pitchFamily="34" charset="0"/>
                        <a:buChar char="•"/>
                      </a:pPr>
                      <a:r>
                        <a:rPr lang="en-US" sz="2000" b="1" kern="1200" dirty="0" smtClean="0">
                          <a:solidFill>
                            <a:schemeClr val="dk1"/>
                          </a:solidFill>
                          <a:latin typeface="+mn-lt"/>
                          <a:ea typeface="+mn-ea"/>
                          <a:cs typeface="+mn-cs"/>
                        </a:rPr>
                        <a:t>Knot     </a:t>
                      </a:r>
                      <a:r>
                        <a:rPr lang="en-US" sz="1800" b="1" kern="1200" dirty="0" smtClean="0">
                          <a:solidFill>
                            <a:schemeClr val="dk1"/>
                          </a:solidFill>
                          <a:latin typeface="+mn-lt"/>
                          <a:ea typeface="+mn-ea"/>
                          <a:cs typeface="+mn-cs"/>
                        </a:rPr>
                        <a:t>                     </a:t>
                      </a:r>
                      <a:endParaRPr lang="en-US" sz="1800" b="1" kern="1200" dirty="0">
                        <a:solidFill>
                          <a:schemeClr val="dk1"/>
                        </a:solidFill>
                        <a:latin typeface="+mn-lt"/>
                        <a:ea typeface="+mn-ea"/>
                        <a:cs typeface="+mn-cs"/>
                      </a:endParaRPr>
                    </a:p>
                  </a:txBody>
                  <a:tcPr marT="45725" marB="45725"/>
                </a:tc>
                <a:tc>
                  <a:txBody>
                    <a:bodyPr/>
                    <a:lstStyle/>
                    <a:p>
                      <a:endParaRPr lang="en-US" sz="2400" b="1" dirty="0" smtClean="0"/>
                    </a:p>
                    <a:p>
                      <a:r>
                        <a:rPr lang="en-US" sz="2000" b="1" dirty="0" smtClean="0"/>
                        <a:t>Long </a:t>
                      </a:r>
                    </a:p>
                    <a:p>
                      <a:r>
                        <a:rPr lang="en-US" sz="2000" b="1" dirty="0" smtClean="0"/>
                        <a:t>Single turn</a:t>
                      </a:r>
                      <a:r>
                        <a:rPr lang="en-US" sz="2000" b="1" baseline="0" dirty="0" smtClean="0"/>
                        <a:t> </a:t>
                      </a:r>
                    </a:p>
                    <a:p>
                      <a:r>
                        <a:rPr lang="en-US" sz="2000" b="1" baseline="0" dirty="0" smtClean="0"/>
                        <a:t>On the back of neck </a:t>
                      </a:r>
                      <a:endParaRPr lang="en-US" sz="2000" b="1" dirty="0"/>
                    </a:p>
                  </a:txBody>
                  <a:tcPr marT="45725" marB="45725"/>
                </a:tc>
                <a:tc>
                  <a:txBody>
                    <a:bodyPr/>
                    <a:lstStyle/>
                    <a:p>
                      <a:endParaRPr lang="en-US" sz="2400" b="1" dirty="0" smtClean="0"/>
                    </a:p>
                    <a:p>
                      <a:r>
                        <a:rPr lang="en-US" sz="2000" b="1" dirty="0" smtClean="0"/>
                        <a:t>Short</a:t>
                      </a:r>
                    </a:p>
                    <a:p>
                      <a:r>
                        <a:rPr lang="en-US" sz="2000" b="1" dirty="0" smtClean="0"/>
                        <a:t>More than</a:t>
                      </a:r>
                      <a:r>
                        <a:rPr lang="en-US" sz="2000" b="1" baseline="0" dirty="0" smtClean="0"/>
                        <a:t> 01 turn </a:t>
                      </a:r>
                    </a:p>
                    <a:p>
                      <a:r>
                        <a:rPr lang="en-US" sz="2000" b="1" baseline="0" dirty="0" smtClean="0"/>
                        <a:t>In front of neck </a:t>
                      </a:r>
                      <a:endParaRPr lang="en-US" sz="2000" b="1" dirty="0"/>
                    </a:p>
                  </a:txBody>
                  <a:tcPr marT="45725" marB="45725"/>
                </a:tc>
              </a:tr>
              <a:tr h="3200742">
                <a:tc>
                  <a:txBody>
                    <a:bodyPr/>
                    <a:lstStyle/>
                    <a:p>
                      <a:r>
                        <a:rPr lang="en-US" sz="1800" b="1" dirty="0" smtClean="0">
                          <a:solidFill>
                            <a:srgbClr val="FF0000"/>
                          </a:solidFill>
                          <a:effectLst>
                            <a:outerShdw blurRad="38100" dist="38100" dir="2700000" algn="tl">
                              <a:srgbClr val="000000">
                                <a:alpha val="43137"/>
                              </a:srgbClr>
                            </a:outerShdw>
                          </a:effectLst>
                        </a:rPr>
                        <a:t>3. </a:t>
                      </a:r>
                      <a:endParaRPr lang="en-US" sz="1800" b="1" dirty="0">
                        <a:solidFill>
                          <a:srgbClr val="FF0000"/>
                        </a:solidFill>
                        <a:effectLst>
                          <a:outerShdw blurRad="38100" dist="38100" dir="2700000" algn="tl">
                            <a:srgbClr val="000000">
                              <a:alpha val="43137"/>
                            </a:srgbClr>
                          </a:outerShdw>
                        </a:effectLst>
                      </a:endParaRPr>
                    </a:p>
                  </a:txBody>
                  <a:tcPr marT="45725" marB="45725"/>
                </a:tc>
                <a:tc>
                  <a:txBody>
                    <a:bodyPr/>
                    <a:lstStyle/>
                    <a:p>
                      <a:r>
                        <a:rPr lang="en-US" sz="2400" b="1" dirty="0" smtClean="0">
                          <a:solidFill>
                            <a:srgbClr val="FF0000"/>
                          </a:solidFill>
                          <a:effectLst>
                            <a:outerShdw blurRad="38100" dist="38100" dir="2700000" algn="tl">
                              <a:srgbClr val="000000">
                                <a:alpha val="43137"/>
                              </a:srgbClr>
                            </a:outerShdw>
                          </a:effectLst>
                        </a:rPr>
                        <a:t>Ligature</a:t>
                      </a:r>
                      <a:r>
                        <a:rPr lang="en-US" sz="2400" b="1" baseline="0" dirty="0" smtClean="0">
                          <a:solidFill>
                            <a:srgbClr val="FF0000"/>
                          </a:solidFill>
                          <a:effectLst>
                            <a:outerShdw blurRad="38100" dist="38100" dir="2700000" algn="tl">
                              <a:srgbClr val="000000">
                                <a:alpha val="43137"/>
                              </a:srgbClr>
                            </a:outerShdw>
                          </a:effectLst>
                        </a:rPr>
                        <a:t> mark </a:t>
                      </a:r>
                    </a:p>
                    <a:p>
                      <a:pPr>
                        <a:buFont typeface="Arial" pitchFamily="34" charset="0"/>
                        <a:buChar char="•"/>
                      </a:pPr>
                      <a:r>
                        <a:rPr lang="en-US" sz="2000" b="1" baseline="0" dirty="0" smtClean="0"/>
                        <a:t>Site </a:t>
                      </a:r>
                    </a:p>
                    <a:p>
                      <a:pPr>
                        <a:buFont typeface="Arial" pitchFamily="34" charset="0"/>
                        <a:buChar char="•"/>
                      </a:pPr>
                      <a:r>
                        <a:rPr lang="en-US" sz="2000" b="1" baseline="0" dirty="0" smtClean="0"/>
                        <a:t>Direction </a:t>
                      </a:r>
                    </a:p>
                    <a:p>
                      <a:pPr>
                        <a:buFont typeface="Arial" pitchFamily="34" charset="0"/>
                        <a:buChar char="•"/>
                      </a:pPr>
                      <a:r>
                        <a:rPr lang="en-US" sz="2000" b="1" dirty="0" smtClean="0"/>
                        <a:t>Extent</a:t>
                      </a:r>
                    </a:p>
                    <a:p>
                      <a:pPr>
                        <a:buFont typeface="Arial" pitchFamily="34" charset="0"/>
                        <a:buChar char="•"/>
                      </a:pPr>
                      <a:r>
                        <a:rPr lang="en-US" sz="2000" b="1" dirty="0" smtClean="0"/>
                        <a:t>Knot</a:t>
                      </a:r>
                      <a:r>
                        <a:rPr lang="en-US" sz="2000" b="1" baseline="0" dirty="0" smtClean="0"/>
                        <a:t> imprint </a:t>
                      </a:r>
                    </a:p>
                    <a:p>
                      <a:endParaRPr lang="en-US" sz="2000" b="1" baseline="0" dirty="0" smtClean="0"/>
                    </a:p>
                    <a:p>
                      <a:pPr>
                        <a:buFont typeface="Arial" pitchFamily="34" charset="0"/>
                        <a:buChar char="•"/>
                      </a:pPr>
                      <a:r>
                        <a:rPr lang="en-US" sz="2000" b="1" baseline="0" dirty="0" smtClean="0"/>
                        <a:t>Depth of the groove</a:t>
                      </a:r>
                      <a:endParaRPr lang="en-US" sz="2000" b="1" dirty="0"/>
                    </a:p>
                  </a:txBody>
                  <a:tcPr marT="45725" marB="45725"/>
                </a:tc>
                <a:tc>
                  <a:txBody>
                    <a:bodyPr/>
                    <a:lstStyle/>
                    <a:p>
                      <a:endParaRPr lang="en-US" sz="2400" b="1" dirty="0" smtClean="0"/>
                    </a:p>
                    <a:p>
                      <a:endParaRPr lang="en-US" sz="2400" b="1" dirty="0" smtClean="0"/>
                    </a:p>
                    <a:p>
                      <a:r>
                        <a:rPr lang="en-US" sz="2000" b="1" dirty="0" smtClean="0"/>
                        <a:t>High up in the neck</a:t>
                      </a:r>
                    </a:p>
                    <a:p>
                      <a:r>
                        <a:rPr lang="en-US" sz="2000" b="1" baseline="0" dirty="0" smtClean="0"/>
                        <a:t>Oblique </a:t>
                      </a:r>
                    </a:p>
                    <a:p>
                      <a:r>
                        <a:rPr lang="en-US" sz="2000" b="1" baseline="0" dirty="0" smtClean="0"/>
                        <a:t>Incomplete </a:t>
                      </a:r>
                    </a:p>
                    <a:p>
                      <a:r>
                        <a:rPr lang="en-US" sz="2000" b="1" baseline="0" dirty="0" smtClean="0"/>
                        <a:t>At the occiput or side of the face  </a:t>
                      </a:r>
                    </a:p>
                    <a:p>
                      <a:r>
                        <a:rPr lang="en-US" sz="2000" b="1" baseline="0" dirty="0" smtClean="0"/>
                        <a:t> Decreases towards the knot  </a:t>
                      </a:r>
                      <a:endParaRPr lang="en-US" sz="2000" b="1" dirty="0"/>
                    </a:p>
                  </a:txBody>
                  <a:tcPr marT="45725" marB="45725"/>
                </a:tc>
                <a:tc>
                  <a:txBody>
                    <a:bodyPr/>
                    <a:lstStyle/>
                    <a:p>
                      <a:endParaRPr lang="en-US" sz="2400" b="1" dirty="0" smtClean="0"/>
                    </a:p>
                    <a:p>
                      <a:endParaRPr lang="en-US" sz="2400" b="1" dirty="0" smtClean="0"/>
                    </a:p>
                    <a:p>
                      <a:r>
                        <a:rPr lang="en-US" sz="2000" b="1" dirty="0" smtClean="0"/>
                        <a:t>Middle of the neck </a:t>
                      </a:r>
                    </a:p>
                    <a:p>
                      <a:r>
                        <a:rPr lang="en-US" sz="2000" b="1" dirty="0" smtClean="0"/>
                        <a:t>Horizontal</a:t>
                      </a:r>
                    </a:p>
                    <a:p>
                      <a:r>
                        <a:rPr lang="en-US" sz="2000" b="1" baseline="0" dirty="0" smtClean="0"/>
                        <a:t>Complete </a:t>
                      </a:r>
                    </a:p>
                    <a:p>
                      <a:r>
                        <a:rPr lang="en-US" sz="2000" b="1" baseline="0" dirty="0" smtClean="0"/>
                        <a:t>In front of neck if present </a:t>
                      </a:r>
                    </a:p>
                    <a:p>
                      <a:endParaRPr lang="en-US" sz="2000" b="1" baseline="0" dirty="0" smtClean="0"/>
                    </a:p>
                    <a:p>
                      <a:r>
                        <a:rPr lang="en-US" sz="2000" b="1" baseline="0" dirty="0" smtClean="0"/>
                        <a:t>Uniform </a:t>
                      </a:r>
                    </a:p>
                    <a:p>
                      <a:endParaRPr lang="en-US" sz="1800" b="1" baseline="0" dirty="0" smtClean="0"/>
                    </a:p>
                    <a:p>
                      <a:endParaRPr lang="en-US" sz="1800" b="1" dirty="0"/>
                    </a:p>
                  </a:txBody>
                  <a:tcPr marT="45725" marB="45725"/>
                </a:tc>
              </a:tr>
            </a:tbl>
          </a:graphicData>
        </a:graphic>
      </p:graphicFrame>
    </p:spTree>
    <p:extLst>
      <p:ext uri="{BB962C8B-B14F-4D97-AF65-F5344CB8AC3E}">
        <p14:creationId xmlns:p14="http://schemas.microsoft.com/office/powerpoint/2010/main" val="820560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1"/>
          <a:ext cx="9144000" cy="6062663"/>
        </p:xfrm>
        <a:graphic>
          <a:graphicData uri="http://schemas.openxmlformats.org/drawingml/2006/table">
            <a:tbl>
              <a:tblPr firstRow="1" bandRow="1">
                <a:tableStyleId>{5C22544A-7EE6-4342-B048-85BDC9FD1C3A}</a:tableStyleId>
              </a:tblPr>
              <a:tblGrid>
                <a:gridCol w="609600"/>
                <a:gridCol w="3124200"/>
                <a:gridCol w="2590800"/>
                <a:gridCol w="2819400"/>
              </a:tblGrid>
              <a:tr h="533347">
                <a:tc>
                  <a:txBody>
                    <a:bodyPr/>
                    <a:lstStyle/>
                    <a:p>
                      <a:r>
                        <a:rPr lang="en-US" sz="2400" b="1" u="sng" dirty="0" smtClean="0">
                          <a:solidFill>
                            <a:srgbClr val="0000FF"/>
                          </a:solidFill>
                        </a:rPr>
                        <a:t>No</a:t>
                      </a:r>
                      <a:endParaRPr lang="en-US" sz="2400" b="1" u="sng" dirty="0">
                        <a:solidFill>
                          <a:srgbClr val="0000FF"/>
                        </a:solidFill>
                      </a:endParaRPr>
                    </a:p>
                  </a:txBody>
                  <a:tcPr marT="45715" marB="45715"/>
                </a:tc>
                <a:tc>
                  <a:txBody>
                    <a:bodyPr/>
                    <a:lstStyle/>
                    <a:p>
                      <a:r>
                        <a:rPr lang="en-US" sz="2400" b="1" u="sng" dirty="0" smtClean="0">
                          <a:solidFill>
                            <a:srgbClr val="0000FF"/>
                          </a:solidFill>
                        </a:rPr>
                        <a:t>Features </a:t>
                      </a:r>
                      <a:endParaRPr lang="en-US" sz="2400" b="1" u="sng" dirty="0">
                        <a:solidFill>
                          <a:srgbClr val="0000FF"/>
                        </a:solidFill>
                      </a:endParaRPr>
                    </a:p>
                  </a:txBody>
                  <a:tcPr marT="45715" marB="45715"/>
                </a:tc>
                <a:tc>
                  <a:txBody>
                    <a:bodyPr/>
                    <a:lstStyle/>
                    <a:p>
                      <a:r>
                        <a:rPr lang="en-US" sz="2400" b="1" u="sng" dirty="0" smtClean="0">
                          <a:solidFill>
                            <a:srgbClr val="0000FF"/>
                          </a:solidFill>
                        </a:rPr>
                        <a:t>Hanging </a:t>
                      </a:r>
                      <a:endParaRPr lang="en-US" sz="2400" b="1" u="sng" dirty="0">
                        <a:solidFill>
                          <a:srgbClr val="0000FF"/>
                        </a:solidFill>
                      </a:endParaRPr>
                    </a:p>
                  </a:txBody>
                  <a:tcPr marT="45715" marB="45715"/>
                </a:tc>
                <a:tc>
                  <a:txBody>
                    <a:bodyPr/>
                    <a:lstStyle/>
                    <a:p>
                      <a:r>
                        <a:rPr lang="en-US" sz="2400" b="1" u="sng" dirty="0" smtClean="0">
                          <a:solidFill>
                            <a:srgbClr val="0000FF"/>
                          </a:solidFill>
                        </a:rPr>
                        <a:t>Strangulation </a:t>
                      </a:r>
                      <a:endParaRPr lang="en-US" sz="2400" b="1" u="sng" dirty="0">
                        <a:solidFill>
                          <a:srgbClr val="0000FF"/>
                        </a:solidFill>
                      </a:endParaRPr>
                    </a:p>
                  </a:txBody>
                  <a:tcPr marT="45715" marB="45715"/>
                </a:tc>
              </a:tr>
              <a:tr h="5529316">
                <a:tc>
                  <a:txBody>
                    <a:bodyPr/>
                    <a:lstStyle/>
                    <a:p>
                      <a:r>
                        <a:rPr lang="en-US" sz="1800" b="1" dirty="0" smtClean="0">
                          <a:solidFill>
                            <a:srgbClr val="FF0000"/>
                          </a:solidFill>
                        </a:rPr>
                        <a:t>4.</a:t>
                      </a:r>
                      <a:endParaRPr lang="en-US" sz="1800" b="1" dirty="0">
                        <a:solidFill>
                          <a:srgbClr val="FF0000"/>
                        </a:solidFill>
                      </a:endParaRPr>
                    </a:p>
                  </a:txBody>
                  <a:tcPr marT="45715" marB="45715"/>
                </a:tc>
                <a:tc>
                  <a:txBody>
                    <a:bodyPr/>
                    <a:lstStyle/>
                    <a:p>
                      <a:r>
                        <a:rPr lang="en-US" sz="2400" b="1" dirty="0" smtClean="0">
                          <a:solidFill>
                            <a:srgbClr val="FF0000"/>
                          </a:solidFill>
                        </a:rPr>
                        <a:t>Others</a:t>
                      </a:r>
                      <a:r>
                        <a:rPr lang="en-US" sz="2400" b="1" baseline="0" dirty="0" smtClean="0">
                          <a:solidFill>
                            <a:srgbClr val="FF0000"/>
                          </a:solidFill>
                        </a:rPr>
                        <a:t> </a:t>
                      </a:r>
                    </a:p>
                    <a:p>
                      <a:pPr>
                        <a:buFont typeface="Arial" pitchFamily="34" charset="0"/>
                        <a:buChar char="•"/>
                      </a:pPr>
                      <a:r>
                        <a:rPr lang="en-US" sz="2400" b="1" baseline="0" dirty="0" smtClean="0"/>
                        <a:t>Nail marks </a:t>
                      </a:r>
                    </a:p>
                    <a:p>
                      <a:pPr>
                        <a:buFont typeface="Arial" pitchFamily="34" charset="0"/>
                        <a:buChar char="•"/>
                      </a:pPr>
                      <a:r>
                        <a:rPr lang="en-US" sz="2400" b="1" baseline="0" dirty="0" smtClean="0"/>
                        <a:t>Cyanosis </a:t>
                      </a:r>
                    </a:p>
                    <a:p>
                      <a:pPr>
                        <a:buFont typeface="Arial" pitchFamily="34" charset="0"/>
                        <a:buChar char="•"/>
                      </a:pPr>
                      <a:r>
                        <a:rPr lang="en-US" sz="2400" b="1" baseline="0" dirty="0" smtClean="0"/>
                        <a:t>Facial congestion </a:t>
                      </a:r>
                    </a:p>
                    <a:p>
                      <a:pPr>
                        <a:buFont typeface="Arial" pitchFamily="34" charset="0"/>
                        <a:buChar char="•"/>
                      </a:pPr>
                      <a:r>
                        <a:rPr lang="en-US" sz="2400" b="1" baseline="0" dirty="0" smtClean="0"/>
                        <a:t>Petechael   </a:t>
                      </a:r>
                    </a:p>
                    <a:p>
                      <a:pPr>
                        <a:buFont typeface="Arial" pitchFamily="34" charset="0"/>
                        <a:buNone/>
                      </a:pPr>
                      <a:r>
                        <a:rPr lang="en-US" sz="2400" b="1" baseline="0" dirty="0" smtClean="0"/>
                        <a:t>  haemorrhage </a:t>
                      </a:r>
                    </a:p>
                    <a:p>
                      <a:pPr>
                        <a:buFont typeface="Arial" pitchFamily="34" charset="0"/>
                        <a:buChar char="•"/>
                      </a:pPr>
                      <a:r>
                        <a:rPr lang="en-US" sz="2400" b="1" baseline="0" dirty="0" smtClean="0"/>
                        <a:t>Saliva </a:t>
                      </a:r>
                    </a:p>
                    <a:p>
                      <a:pPr>
                        <a:buFont typeface="Arial" pitchFamily="34" charset="0"/>
                        <a:buNone/>
                      </a:pPr>
                      <a:endParaRPr lang="en-US" sz="2400" b="1" baseline="0" dirty="0" smtClean="0"/>
                    </a:p>
                    <a:p>
                      <a:pPr>
                        <a:buFont typeface="Arial" pitchFamily="34" charset="0"/>
                        <a:buChar char="•"/>
                      </a:pPr>
                      <a:endParaRPr lang="en-US" sz="2400" b="1" baseline="0" dirty="0" smtClean="0"/>
                    </a:p>
                    <a:p>
                      <a:pPr>
                        <a:buFont typeface="Arial" pitchFamily="34" charset="0"/>
                        <a:buChar char="•"/>
                      </a:pPr>
                      <a:r>
                        <a:rPr lang="en-US" sz="2400" b="1" baseline="0" dirty="0" smtClean="0"/>
                        <a:t>Bleeding from </a:t>
                      </a:r>
                    </a:p>
                    <a:p>
                      <a:pPr>
                        <a:buFont typeface="Arial" pitchFamily="34" charset="0"/>
                        <a:buNone/>
                      </a:pPr>
                      <a:r>
                        <a:rPr lang="en-US" sz="2400" b="1" baseline="0" dirty="0" smtClean="0"/>
                        <a:t> nose and mouth </a:t>
                      </a:r>
                    </a:p>
                    <a:p>
                      <a:pPr>
                        <a:buFont typeface="Arial" pitchFamily="34" charset="0"/>
                        <a:buChar char="•"/>
                      </a:pPr>
                      <a:r>
                        <a:rPr lang="en-US" sz="2400" b="1" baseline="0" dirty="0" smtClean="0"/>
                        <a:t>Fracture </a:t>
                      </a:r>
                    </a:p>
                    <a:p>
                      <a:pPr>
                        <a:buFont typeface="Arial" pitchFamily="34" charset="0"/>
                        <a:buNone/>
                      </a:pPr>
                      <a:r>
                        <a:rPr lang="en-US" sz="2400" b="1" baseline="0" dirty="0" smtClean="0"/>
                        <a:t> dislocation of </a:t>
                      </a:r>
                    </a:p>
                    <a:p>
                      <a:pPr>
                        <a:buFont typeface="Arial" pitchFamily="34" charset="0"/>
                        <a:buNone/>
                      </a:pPr>
                      <a:r>
                        <a:rPr lang="en-US" sz="2400" b="1" baseline="0" dirty="0" smtClean="0"/>
                        <a:t> cervical vertebrae </a:t>
                      </a:r>
                      <a:endParaRPr lang="en-US" sz="2400" b="1" dirty="0"/>
                    </a:p>
                  </a:txBody>
                  <a:tcPr marT="45715" marB="45715"/>
                </a:tc>
                <a:tc>
                  <a:txBody>
                    <a:bodyPr/>
                    <a:lstStyle/>
                    <a:p>
                      <a:endParaRPr lang="en-US" sz="2400" dirty="0" smtClean="0"/>
                    </a:p>
                    <a:p>
                      <a:r>
                        <a:rPr lang="en-US" sz="2400" b="1" baseline="0" dirty="0" smtClean="0"/>
                        <a:t>Absent</a:t>
                      </a:r>
                    </a:p>
                    <a:p>
                      <a:r>
                        <a:rPr lang="en-US" sz="2400" b="1" baseline="0" dirty="0" smtClean="0"/>
                        <a:t>Mild or absent </a:t>
                      </a:r>
                    </a:p>
                    <a:p>
                      <a:r>
                        <a:rPr lang="en-US" sz="2400" b="1" baseline="0" dirty="0" smtClean="0"/>
                        <a:t>May be present </a:t>
                      </a:r>
                    </a:p>
                    <a:p>
                      <a:r>
                        <a:rPr lang="en-US" sz="2400" b="1" baseline="0" dirty="0" smtClean="0"/>
                        <a:t>Scanty</a:t>
                      </a:r>
                    </a:p>
                    <a:p>
                      <a:endParaRPr lang="en-US" sz="2400" b="1" baseline="0" dirty="0" smtClean="0"/>
                    </a:p>
                    <a:p>
                      <a:r>
                        <a:rPr lang="en-US" sz="2400" b="1" baseline="0" dirty="0" smtClean="0"/>
                        <a:t>Running out of the angle of the mouth   </a:t>
                      </a:r>
                    </a:p>
                    <a:p>
                      <a:r>
                        <a:rPr lang="en-US" sz="2400" b="1" dirty="0" smtClean="0"/>
                        <a:t>Rare </a:t>
                      </a:r>
                    </a:p>
                    <a:p>
                      <a:endParaRPr lang="en-US" sz="2400" b="1" dirty="0" smtClean="0"/>
                    </a:p>
                    <a:p>
                      <a:r>
                        <a:rPr lang="en-US" sz="2400" b="1" dirty="0" smtClean="0"/>
                        <a:t>Common in judicial hanging   </a:t>
                      </a:r>
                      <a:endParaRPr lang="en-US" sz="2400" b="1" dirty="0"/>
                    </a:p>
                  </a:txBody>
                  <a:tcPr marT="45715" marB="45715"/>
                </a:tc>
                <a:tc>
                  <a:txBody>
                    <a:bodyPr/>
                    <a:lstStyle/>
                    <a:p>
                      <a:endParaRPr lang="en-US" sz="2400" b="1" dirty="0" smtClean="0"/>
                    </a:p>
                    <a:p>
                      <a:r>
                        <a:rPr lang="en-US" sz="2400" b="1" dirty="0" smtClean="0"/>
                        <a:t>Usually</a:t>
                      </a:r>
                      <a:r>
                        <a:rPr lang="en-US" sz="2400" b="1" baseline="0" dirty="0" smtClean="0"/>
                        <a:t> p</a:t>
                      </a:r>
                      <a:r>
                        <a:rPr lang="en-US" sz="2400" b="1" dirty="0" smtClean="0"/>
                        <a:t>resent. </a:t>
                      </a:r>
                    </a:p>
                    <a:p>
                      <a:r>
                        <a:rPr lang="en-US" sz="2400" b="1" dirty="0" smtClean="0"/>
                        <a:t>Intense.</a:t>
                      </a:r>
                    </a:p>
                    <a:p>
                      <a:r>
                        <a:rPr lang="en-US" sz="2400" b="1" dirty="0" smtClean="0"/>
                        <a:t>Marked. </a:t>
                      </a:r>
                    </a:p>
                    <a:p>
                      <a:r>
                        <a:rPr lang="en-US" sz="2400" b="1" dirty="0" smtClean="0"/>
                        <a:t>Numerous.</a:t>
                      </a:r>
                      <a:r>
                        <a:rPr lang="en-US" sz="2400" b="1" baseline="0" dirty="0" smtClean="0"/>
                        <a:t> </a:t>
                      </a:r>
                    </a:p>
                    <a:p>
                      <a:endParaRPr lang="en-US" sz="2400" b="1" dirty="0" smtClean="0"/>
                    </a:p>
                    <a:p>
                      <a:r>
                        <a:rPr lang="en-US" sz="2400" b="1" dirty="0" smtClean="0"/>
                        <a:t>Usually absent but if present, is blood mixed.</a:t>
                      </a:r>
                    </a:p>
                    <a:p>
                      <a:r>
                        <a:rPr lang="en-US" sz="2400" b="1" dirty="0" smtClean="0"/>
                        <a:t>Common.  </a:t>
                      </a:r>
                      <a:r>
                        <a:rPr lang="en-US" sz="2400" b="1" baseline="0" dirty="0" smtClean="0"/>
                        <a:t>  </a:t>
                      </a:r>
                      <a:endParaRPr lang="en-US" sz="2400" b="1" dirty="0" smtClean="0"/>
                    </a:p>
                    <a:p>
                      <a:endParaRPr lang="en-US" sz="2400" b="1" dirty="0" smtClean="0"/>
                    </a:p>
                    <a:p>
                      <a:r>
                        <a:rPr lang="en-US" sz="2400" b="1" dirty="0" smtClean="0"/>
                        <a:t>Rare </a:t>
                      </a:r>
                      <a:endParaRPr lang="en-US" sz="2400" b="1" dirty="0"/>
                    </a:p>
                  </a:txBody>
                  <a:tcPr marT="45715" marB="45715"/>
                </a:tc>
              </a:tr>
            </a:tbl>
          </a:graphicData>
        </a:graphic>
      </p:graphicFrame>
    </p:spTree>
    <p:extLst>
      <p:ext uri="{BB962C8B-B14F-4D97-AF65-F5344CB8AC3E}">
        <p14:creationId xmlns:p14="http://schemas.microsoft.com/office/powerpoint/2010/main" val="428900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TRAUMATIC ASPHYXIA</a:t>
            </a:r>
          </a:p>
        </p:txBody>
      </p:sp>
      <p:sp>
        <p:nvSpPr>
          <p:cNvPr id="123907" name="Rectangle 3"/>
          <p:cNvSpPr>
            <a:spLocks noGrp="1" noChangeArrowheads="1"/>
          </p:cNvSpPr>
          <p:nvPr>
            <p:ph type="body" idx="1"/>
          </p:nvPr>
        </p:nvSpPr>
        <p:spPr>
          <a:xfrm>
            <a:off x="1981200" y="1295400"/>
            <a:ext cx="8229600" cy="5562600"/>
          </a:xfrm>
        </p:spPr>
        <p:txBody>
          <a:bodyPr/>
          <a:lstStyle/>
          <a:p>
            <a:pPr marL="609600" indent="-609600" eaLnBrk="1" hangingPunct="1">
              <a:buNone/>
            </a:pPr>
            <a:r>
              <a:rPr lang="en-US" altLang="en-US" smtClean="0"/>
              <a:t>	</a:t>
            </a:r>
            <a:r>
              <a:rPr lang="en-US" altLang="en-US" b="1" smtClean="0"/>
              <a:t>Traumatic immobilization of the chest with stoppage of respiratory function. Commonly seen in compression of chest due to building collapse after mass disasters, collapse of trenches and by weight of grains or soil etc.</a:t>
            </a:r>
            <a:endParaRPr lang="en-US" altLang="en-US" b="1" u="sng" smtClean="0"/>
          </a:p>
          <a:p>
            <a:pPr marL="609600" indent="-609600" eaLnBrk="1" hangingPunct="1">
              <a:buNone/>
            </a:pPr>
            <a:r>
              <a:rPr lang="en-US" altLang="en-US" sz="3600" b="1" u="sng">
                <a:solidFill>
                  <a:srgbClr val="0000CC"/>
                </a:solidFill>
              </a:rPr>
              <a:t>MECHANISM OF DEATH</a:t>
            </a:r>
            <a:r>
              <a:rPr lang="en-US" altLang="en-US" sz="3600" b="1">
                <a:solidFill>
                  <a:srgbClr val="0000CC"/>
                </a:solidFill>
              </a:rPr>
              <a:t>:</a:t>
            </a:r>
            <a:endParaRPr lang="en-US" altLang="en-US" sz="3600">
              <a:solidFill>
                <a:srgbClr val="0000CC"/>
              </a:solidFill>
            </a:endParaRPr>
          </a:p>
          <a:p>
            <a:pPr marL="609600" indent="-609600" eaLnBrk="1" hangingPunct="1">
              <a:buNone/>
            </a:pPr>
            <a:r>
              <a:rPr lang="en-US" altLang="en-US" b="1" smtClean="0"/>
              <a:t>Anoxic Anoxia.</a:t>
            </a:r>
            <a:endParaRPr lang="en-US" altLang="en-US" b="1" u="sng" smtClean="0"/>
          </a:p>
        </p:txBody>
      </p:sp>
    </p:spTree>
    <p:extLst>
      <p:ext uri="{BB962C8B-B14F-4D97-AF65-F5344CB8AC3E}">
        <p14:creationId xmlns:p14="http://schemas.microsoft.com/office/powerpoint/2010/main" val="4063819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1981200" y="0"/>
            <a:ext cx="8229600" cy="6858000"/>
          </a:xfrm>
        </p:spPr>
        <p:txBody>
          <a:bodyPr/>
          <a:lstStyle/>
          <a:p>
            <a:pPr eaLnBrk="1" hangingPunct="1">
              <a:buFontTx/>
              <a:buNone/>
            </a:pPr>
            <a:r>
              <a:rPr lang="en-US" altLang="en-US" sz="2800" b="1" u="sng">
                <a:solidFill>
                  <a:srgbClr val="0000CC"/>
                </a:solidFill>
              </a:rPr>
              <a:t>AUTOPSY FINDINGS:</a:t>
            </a:r>
          </a:p>
          <a:p>
            <a:pPr eaLnBrk="1" hangingPunct="1"/>
            <a:r>
              <a:rPr lang="en-US" altLang="en-US" sz="2800" b="1"/>
              <a:t>Cyanosis, intense congestion of face and upper chest and petechiae are present.</a:t>
            </a:r>
          </a:p>
          <a:p>
            <a:pPr eaLnBrk="1" hangingPunct="1">
              <a:buFontTx/>
              <a:buNone/>
            </a:pPr>
            <a:r>
              <a:rPr lang="en-US" altLang="en-US" sz="2800" b="1">
                <a:solidFill>
                  <a:schemeClr val="bg1"/>
                </a:solidFill>
              </a:rPr>
              <a:t>Specific:</a:t>
            </a:r>
          </a:p>
          <a:p>
            <a:pPr eaLnBrk="1" hangingPunct="1">
              <a:buFontTx/>
              <a:buNone/>
            </a:pPr>
            <a:r>
              <a:rPr lang="en-US" altLang="en-US" sz="2800" b="1" u="sng">
                <a:solidFill>
                  <a:srgbClr val="0000CC"/>
                </a:solidFill>
              </a:rPr>
              <a:t>MEDICOLEGAL ASPECTS:</a:t>
            </a:r>
          </a:p>
          <a:p>
            <a:pPr eaLnBrk="1" hangingPunct="1"/>
            <a:r>
              <a:rPr lang="en-US" altLang="en-US" sz="2800" b="1"/>
              <a:t>Almost always accidental.</a:t>
            </a:r>
          </a:p>
          <a:p>
            <a:pPr eaLnBrk="1" hangingPunct="1"/>
            <a:r>
              <a:rPr lang="en-US" altLang="en-US" sz="2800" b="1"/>
              <a:t>Homicidal – rare, in sadative sexual Adventure.</a:t>
            </a:r>
          </a:p>
        </p:txBody>
      </p:sp>
    </p:spTree>
    <p:extLst>
      <p:ext uri="{BB962C8B-B14F-4D97-AF65-F5344CB8AC3E}">
        <p14:creationId xmlns:p14="http://schemas.microsoft.com/office/powerpoint/2010/main" val="260670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1801813" y="304800"/>
            <a:ext cx="8813800" cy="6330950"/>
          </a:xfrm>
        </p:spPr>
        <p:txBody>
          <a:bodyPr/>
          <a:lstStyle/>
          <a:p>
            <a:pPr marL="609600" indent="-609600" algn="ctr" eaLnBrk="1" hangingPunct="1">
              <a:lnSpc>
                <a:spcPct val="90000"/>
              </a:lnSpc>
              <a:buNone/>
              <a:defRPr/>
            </a:pPr>
            <a:r>
              <a:rPr lang="en-US" sz="4000" b="1" dirty="0">
                <a:solidFill>
                  <a:srgbClr val="FF3300"/>
                </a:solidFill>
                <a:effectLst>
                  <a:outerShdw blurRad="38100" dist="38100" dir="2700000" algn="tl">
                    <a:srgbClr val="000000">
                      <a:alpha val="43137"/>
                    </a:srgbClr>
                  </a:outerShdw>
                </a:effectLst>
              </a:rPr>
              <a:t>SUFFOCATION</a:t>
            </a:r>
          </a:p>
          <a:p>
            <a:pPr marL="609600" indent="-609600" eaLnBrk="1" hangingPunct="1">
              <a:lnSpc>
                <a:spcPct val="90000"/>
              </a:lnSpc>
              <a:buNone/>
              <a:defRPr/>
            </a:pPr>
            <a:r>
              <a:rPr lang="en-US" sz="4000" b="1" dirty="0">
                <a:solidFill>
                  <a:srgbClr val="C00000"/>
                </a:solidFill>
                <a:effectLst>
                  <a:outerShdw blurRad="38100" dist="38100" dir="2700000" algn="tl">
                    <a:srgbClr val="000000">
                      <a:alpha val="43137"/>
                    </a:srgbClr>
                  </a:outerShdw>
                </a:effectLst>
              </a:rPr>
              <a:t>Types</a:t>
            </a:r>
          </a:p>
          <a:p>
            <a:pPr marL="609600" indent="-609600" eaLnBrk="1" hangingPunct="1">
              <a:lnSpc>
                <a:spcPct val="90000"/>
              </a:lnSpc>
              <a:buNone/>
              <a:defRPr/>
            </a:pPr>
            <a:r>
              <a:rPr lang="en-US" b="1" dirty="0" smtClean="0">
                <a:solidFill>
                  <a:srgbClr val="CC3300"/>
                </a:solidFill>
              </a:rPr>
              <a:t>     1.Smothering.</a:t>
            </a:r>
          </a:p>
          <a:p>
            <a:pPr marL="609600" indent="-609600" eaLnBrk="1" hangingPunct="1">
              <a:lnSpc>
                <a:spcPct val="90000"/>
              </a:lnSpc>
              <a:buNone/>
              <a:defRPr/>
            </a:pPr>
            <a:r>
              <a:rPr lang="en-US" b="1" dirty="0" smtClean="0">
                <a:solidFill>
                  <a:srgbClr val="CC3300"/>
                </a:solidFill>
              </a:rPr>
              <a:t>     2. Gagging.</a:t>
            </a:r>
            <a:endParaRPr lang="en-US" sz="3600" b="1" dirty="0">
              <a:solidFill>
                <a:srgbClr val="CC3300"/>
              </a:solidFill>
            </a:endParaRPr>
          </a:p>
          <a:p>
            <a:pPr marL="609600" indent="-609600" eaLnBrk="1" hangingPunct="1">
              <a:lnSpc>
                <a:spcPct val="90000"/>
              </a:lnSpc>
              <a:buNone/>
              <a:defRPr/>
            </a:pPr>
            <a:r>
              <a:rPr lang="en-US" sz="3600" b="1" dirty="0">
                <a:solidFill>
                  <a:srgbClr val="0000CC"/>
                </a:solidFill>
              </a:rPr>
              <a:t>Autopsy Findings:</a:t>
            </a:r>
          </a:p>
          <a:p>
            <a:pPr marL="609600" indent="-609600" eaLnBrk="1" hangingPunct="1">
              <a:lnSpc>
                <a:spcPct val="90000"/>
              </a:lnSpc>
              <a:buNone/>
              <a:defRPr/>
            </a:pPr>
            <a:r>
              <a:rPr lang="en-US" b="1" dirty="0" smtClean="0">
                <a:solidFill>
                  <a:srgbClr val="00FF00"/>
                </a:solidFill>
              </a:rPr>
              <a:t>          </a:t>
            </a:r>
            <a:r>
              <a:rPr lang="en-US" b="1" dirty="0" smtClean="0">
                <a:solidFill>
                  <a:srgbClr val="669900"/>
                </a:solidFill>
              </a:rPr>
              <a:t>A.  General Asphyxial Findings</a:t>
            </a:r>
          </a:p>
          <a:p>
            <a:pPr marL="609600" indent="-609600" eaLnBrk="1" hangingPunct="1">
              <a:lnSpc>
                <a:spcPct val="90000"/>
              </a:lnSpc>
              <a:buNone/>
              <a:defRPr/>
            </a:pPr>
            <a:r>
              <a:rPr lang="en-US" b="1" dirty="0" smtClean="0">
                <a:solidFill>
                  <a:srgbClr val="669900"/>
                </a:solidFill>
              </a:rPr>
              <a:t>          B.  Specific findings.</a:t>
            </a:r>
          </a:p>
        </p:txBody>
      </p:sp>
    </p:spTree>
    <p:extLst>
      <p:ext uri="{BB962C8B-B14F-4D97-AF65-F5344CB8AC3E}">
        <p14:creationId xmlns:p14="http://schemas.microsoft.com/office/powerpoint/2010/main" val="3393783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90600"/>
          </a:xfrm>
        </p:spPr>
        <p:txBody>
          <a:bodyPr/>
          <a:lstStyle/>
          <a:p>
            <a:pPr>
              <a:defRPr/>
            </a:pPr>
            <a:r>
              <a:rPr lang="en-US" sz="3600" b="1" dirty="0">
                <a:solidFill>
                  <a:srgbClr val="FF0000"/>
                </a:solidFill>
                <a:effectLst>
                  <a:outerShdw blurRad="38100" dist="38100" dir="2700000" algn="tl">
                    <a:srgbClr val="000000">
                      <a:alpha val="43137"/>
                    </a:srgbClr>
                  </a:outerShdw>
                </a:effectLst>
              </a:rPr>
              <a:t>   </a:t>
            </a:r>
            <a:r>
              <a:rPr lang="en-US" sz="3600" b="1" u="sng" dirty="0">
                <a:solidFill>
                  <a:srgbClr val="FF0000"/>
                </a:solidFill>
                <a:effectLst>
                  <a:outerShdw blurRad="38100" dist="38100" dir="2700000" algn="tl">
                    <a:srgbClr val="000000">
                      <a:alpha val="43137"/>
                    </a:srgbClr>
                  </a:outerShdw>
                </a:effectLst>
              </a:rPr>
              <a:t>Specific Finding of Traumatic Asphyxia</a:t>
            </a:r>
          </a:p>
        </p:txBody>
      </p:sp>
      <p:sp>
        <p:nvSpPr>
          <p:cNvPr id="125955" name="Content Placeholder 2"/>
          <p:cNvSpPr>
            <a:spLocks noGrp="1"/>
          </p:cNvSpPr>
          <p:nvPr>
            <p:ph idx="1"/>
          </p:nvPr>
        </p:nvSpPr>
        <p:spPr>
          <a:xfrm>
            <a:off x="1524000" y="1066800"/>
            <a:ext cx="9144000" cy="5105400"/>
          </a:xfrm>
        </p:spPr>
        <p:txBody>
          <a:bodyPr/>
          <a:lstStyle/>
          <a:p>
            <a:pPr eaLnBrk="1" hangingPunct="1"/>
            <a:r>
              <a:rPr lang="en-US" altLang="en-US" b="1" smtClean="0"/>
              <a:t>No external injury may be visible. However, bruises on the chest may be present.</a:t>
            </a:r>
          </a:p>
          <a:p>
            <a:pPr eaLnBrk="1" hangingPunct="1"/>
            <a:r>
              <a:rPr lang="en-US" altLang="en-US" b="1" smtClean="0"/>
              <a:t>Soft tissue damage (respiratory muscles).</a:t>
            </a:r>
          </a:p>
          <a:p>
            <a:pPr eaLnBrk="1" hangingPunct="1"/>
            <a:r>
              <a:rPr lang="en-US" altLang="en-US" b="1" smtClean="0"/>
              <a:t>Rib fractures.</a:t>
            </a:r>
          </a:p>
          <a:p>
            <a:pPr eaLnBrk="1" hangingPunct="1"/>
            <a:r>
              <a:rPr lang="en-US" altLang="en-US" b="1" smtClean="0"/>
              <a:t>Lung tear / laceration. </a:t>
            </a:r>
          </a:p>
          <a:p>
            <a:pPr eaLnBrk="1" hangingPunct="1"/>
            <a:r>
              <a:rPr lang="en-US" altLang="en-US" b="1" smtClean="0">
                <a:solidFill>
                  <a:srgbClr val="0000FF"/>
                </a:solidFill>
              </a:rPr>
              <a:t>A clear cut demarcation line between the areas above the level of pressure (congested area) and the one below (normal area).</a:t>
            </a:r>
          </a:p>
          <a:p>
            <a:endParaRPr lang="en-US" altLang="en-US" smtClean="0"/>
          </a:p>
        </p:txBody>
      </p:sp>
    </p:spTree>
    <p:extLst>
      <p:ext uri="{BB962C8B-B14F-4D97-AF65-F5344CB8AC3E}">
        <p14:creationId xmlns:p14="http://schemas.microsoft.com/office/powerpoint/2010/main" val="3573132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4000" b="1" dirty="0">
                <a:solidFill>
                  <a:srgbClr val="FF0000"/>
                </a:solidFill>
                <a:effectLst>
                  <a:outerShdw blurRad="38100" dist="38100" dir="2700000" algn="tl">
                    <a:srgbClr val="000000">
                      <a:alpha val="43137"/>
                    </a:srgbClr>
                  </a:outerShdw>
                </a:effectLst>
              </a:rPr>
              <a:t>Traumatic Asphyxia</a:t>
            </a:r>
          </a:p>
        </p:txBody>
      </p:sp>
      <p:pic>
        <p:nvPicPr>
          <p:cNvPr id="126979"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276600" y="1524000"/>
            <a:ext cx="5943600" cy="5043488"/>
          </a:xfrm>
        </p:spPr>
      </p:pic>
    </p:spTree>
    <p:extLst>
      <p:ext uri="{BB962C8B-B14F-4D97-AF65-F5344CB8AC3E}">
        <p14:creationId xmlns:p14="http://schemas.microsoft.com/office/powerpoint/2010/main" val="7526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Traumatic Asphyxia</a:t>
            </a:r>
          </a:p>
        </p:txBody>
      </p:sp>
      <p:pic>
        <p:nvPicPr>
          <p:cNvPr id="128003" name="Picture 3"/>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657600" y="1265238"/>
            <a:ext cx="4718050" cy="5287962"/>
          </a:xfrm>
        </p:spPr>
      </p:pic>
    </p:spTree>
    <p:extLst>
      <p:ext uri="{BB962C8B-B14F-4D97-AF65-F5344CB8AC3E}">
        <p14:creationId xmlns:p14="http://schemas.microsoft.com/office/powerpoint/2010/main" val="51247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1524000" y="0"/>
            <a:ext cx="9144000" cy="1295400"/>
          </a:xfrm>
        </p:spPr>
        <p:txBody>
          <a:bodyPr/>
          <a:lstStyle/>
          <a:p>
            <a:r>
              <a:rPr lang="en-US" altLang="en-US" b="1" smtClean="0">
                <a:solidFill>
                  <a:srgbClr val="FF0000"/>
                </a:solidFill>
              </a:rPr>
              <a:t>Medicolegal aspects of different types of asphyxia </a:t>
            </a:r>
          </a:p>
        </p:txBody>
      </p:sp>
      <p:sp>
        <p:nvSpPr>
          <p:cNvPr id="129027" name="Text Placeholder 3"/>
          <p:cNvSpPr>
            <a:spLocks noGrp="1"/>
          </p:cNvSpPr>
          <p:nvPr>
            <p:ph type="body" sz="half" idx="2"/>
          </p:nvPr>
        </p:nvSpPr>
        <p:spPr>
          <a:xfrm>
            <a:off x="1524000" y="1295400"/>
            <a:ext cx="9144000" cy="5562600"/>
          </a:xfrm>
        </p:spPr>
        <p:txBody>
          <a:bodyPr/>
          <a:lstStyle/>
          <a:p>
            <a:pPr marL="514350" indent="-514350">
              <a:buFontTx/>
              <a:buAutoNum type="arabicPeriod"/>
            </a:pPr>
            <a:r>
              <a:rPr lang="en-US" altLang="en-US" b="1" smtClean="0">
                <a:solidFill>
                  <a:srgbClr val="FF0000"/>
                </a:solidFill>
              </a:rPr>
              <a:t>Suffocation</a:t>
            </a:r>
          </a:p>
          <a:p>
            <a:pPr marL="514350" indent="-514350">
              <a:buNone/>
            </a:pPr>
            <a:r>
              <a:rPr lang="en-US" altLang="en-US" b="1" smtClean="0"/>
              <a:t>	It is manly homicidal and accidental. Suicie is not possible.</a:t>
            </a:r>
          </a:p>
          <a:p>
            <a:pPr marL="514350" indent="-514350">
              <a:buFontTx/>
              <a:buAutoNum type="alphaUcPeriod"/>
            </a:pPr>
            <a:r>
              <a:rPr lang="en-US" altLang="en-US" b="1" smtClean="0">
                <a:solidFill>
                  <a:srgbClr val="0000FF"/>
                </a:solidFill>
              </a:rPr>
              <a:t>Homicidal: </a:t>
            </a:r>
          </a:p>
          <a:p>
            <a:pPr marL="514350" indent="-514350">
              <a:buNone/>
            </a:pPr>
            <a:r>
              <a:rPr lang="en-US" altLang="en-US" b="1" smtClean="0"/>
              <a:t>     Closing the mouth and nostrils with hands, tap or cloth during dacoity, sexual assaults or in infanticide.  </a:t>
            </a:r>
          </a:p>
        </p:txBody>
      </p:sp>
    </p:spTree>
    <p:extLst>
      <p:ext uri="{BB962C8B-B14F-4D97-AF65-F5344CB8AC3E}">
        <p14:creationId xmlns:p14="http://schemas.microsoft.com/office/powerpoint/2010/main" val="2913656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0" y="0"/>
            <a:ext cx="9144000" cy="6858000"/>
          </a:xfrm>
        </p:spPr>
        <p:txBody>
          <a:bodyPr/>
          <a:lstStyle/>
          <a:p>
            <a:pPr marL="514350" indent="-514350" algn="ctr">
              <a:buNone/>
              <a:defRPr/>
            </a:pPr>
            <a:r>
              <a:rPr lang="en-US" sz="2800" b="1" dirty="0">
                <a:solidFill>
                  <a:srgbClr val="FF0000"/>
                </a:solidFill>
              </a:rPr>
              <a:t>Medicolegal importance of suffocation (contd…) </a:t>
            </a:r>
            <a:endParaRPr lang="en-US" sz="2800" dirty="0"/>
          </a:p>
          <a:p>
            <a:pPr marL="514350" indent="-514350">
              <a:buNone/>
              <a:defRPr/>
            </a:pPr>
            <a:r>
              <a:rPr lang="en-US" sz="2800" b="1" dirty="0">
                <a:solidFill>
                  <a:srgbClr val="0000FF"/>
                </a:solidFill>
                <a:effectLst>
                  <a:outerShdw blurRad="38100" dist="38100" dir="2700000" algn="tl">
                    <a:srgbClr val="C0C0C0"/>
                  </a:outerShdw>
                </a:effectLst>
              </a:rPr>
              <a:t>B. Accidental: </a:t>
            </a:r>
          </a:p>
          <a:p>
            <a:pPr marL="514350" indent="-514350">
              <a:buFontTx/>
              <a:buAutoNum type="alphaLcParenR"/>
              <a:defRPr/>
            </a:pPr>
            <a:r>
              <a:rPr lang="en-US" sz="2800" b="1" dirty="0">
                <a:solidFill>
                  <a:srgbClr val="C00000"/>
                </a:solidFill>
                <a:effectLst>
                  <a:outerShdw blurRad="38100" dist="38100" dir="2700000" algn="tl">
                    <a:srgbClr val="C0C0C0"/>
                  </a:outerShdw>
                </a:effectLst>
              </a:rPr>
              <a:t>In infants: </a:t>
            </a:r>
          </a:p>
          <a:p>
            <a:pPr marL="514350" indent="-514350">
              <a:buFont typeface="Wingdings" pitchFamily="2" charset="2"/>
              <a:buChar char="Ø"/>
              <a:defRPr/>
            </a:pPr>
            <a:r>
              <a:rPr lang="en-US" sz="2800" b="1" dirty="0"/>
              <a:t>May be found dead in prone position with face buried in a soft pillow</a:t>
            </a:r>
          </a:p>
          <a:p>
            <a:pPr marL="514350" indent="-514350">
              <a:buFont typeface="Wingdings" pitchFamily="2" charset="2"/>
              <a:buChar char="Ø"/>
              <a:defRPr/>
            </a:pPr>
            <a:r>
              <a:rPr lang="en-US" sz="2800" b="1" dirty="0"/>
              <a:t>Death may be due to overlaying by mothers in sleep or going to sleep while feeding.</a:t>
            </a:r>
          </a:p>
          <a:p>
            <a:pPr marL="514350" indent="-514350">
              <a:buNone/>
              <a:defRPr/>
            </a:pPr>
            <a:r>
              <a:rPr lang="en-US" sz="2800" b="1" dirty="0">
                <a:solidFill>
                  <a:srgbClr val="C00000"/>
                </a:solidFill>
                <a:effectLst>
                  <a:outerShdw blurRad="38100" dist="38100" dir="2700000" algn="tl">
                    <a:srgbClr val="C0C0C0"/>
                  </a:outerShdw>
                </a:effectLst>
              </a:rPr>
              <a:t>b) In children</a:t>
            </a:r>
            <a:r>
              <a:rPr lang="en-US" sz="2800" b="1" dirty="0">
                <a:solidFill>
                  <a:srgbClr val="0000FF"/>
                </a:solidFill>
                <a:effectLst>
                  <a:outerShdw blurRad="38100" dist="38100" dir="2700000" algn="tl">
                    <a:srgbClr val="C0C0C0"/>
                  </a:outerShdw>
                </a:effectLst>
              </a:rPr>
              <a:t>:</a:t>
            </a:r>
          </a:p>
          <a:p>
            <a:pPr marL="514350" indent="-514350">
              <a:buFont typeface="Wingdings" pitchFamily="2" charset="2"/>
              <a:buChar char="Ø"/>
              <a:defRPr/>
            </a:pPr>
            <a:r>
              <a:rPr lang="en-US" sz="2800" b="1" dirty="0"/>
              <a:t>Children when playing, use a polythene bag as helmet over his face to identify with a space man which will get molded to nose and mouth.</a:t>
            </a:r>
          </a:p>
          <a:p>
            <a:pPr marL="514350" indent="-514350">
              <a:buNone/>
              <a:defRPr/>
            </a:pPr>
            <a:r>
              <a:rPr lang="en-US" sz="2800" b="1" dirty="0">
                <a:solidFill>
                  <a:srgbClr val="C00000"/>
                </a:solidFill>
                <a:effectLst>
                  <a:outerShdw blurRad="38100" dist="38100" dir="2700000" algn="tl">
                    <a:srgbClr val="C0C0C0"/>
                  </a:outerShdw>
                </a:effectLst>
              </a:rPr>
              <a:t>c) An old infirm or intoxicated man:</a:t>
            </a:r>
          </a:p>
          <a:p>
            <a:pPr marL="514350" indent="-514350">
              <a:buFont typeface="Wingdings" pitchFamily="2" charset="2"/>
              <a:buChar char="Ø"/>
              <a:defRPr/>
            </a:pPr>
            <a:r>
              <a:rPr lang="en-US" sz="2800" b="1" dirty="0"/>
              <a:t>May fall facing downwards in mud &amp; die in this position </a:t>
            </a:r>
          </a:p>
          <a:p>
            <a:pPr marL="514350" indent="-514350">
              <a:buNone/>
              <a:defRPr/>
            </a:pPr>
            <a:r>
              <a:rPr lang="en-US" b="1" dirty="0" smtClean="0"/>
              <a:t>    </a:t>
            </a:r>
          </a:p>
          <a:p>
            <a:pPr marL="514350" indent="-514350">
              <a:defRPr/>
            </a:pPr>
            <a:endParaRPr lang="en-US" dirty="0" smtClean="0"/>
          </a:p>
        </p:txBody>
      </p:sp>
    </p:spTree>
    <p:extLst>
      <p:ext uri="{BB962C8B-B14F-4D97-AF65-F5344CB8AC3E}">
        <p14:creationId xmlns:p14="http://schemas.microsoft.com/office/powerpoint/2010/main" val="11472238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4000" y="0"/>
            <a:ext cx="9144000" cy="6858000"/>
          </a:xfrm>
        </p:spPr>
        <p:txBody>
          <a:bodyPr/>
          <a:lstStyle/>
          <a:p>
            <a:pPr>
              <a:buFontTx/>
              <a:buNone/>
              <a:defRPr/>
            </a:pPr>
            <a:r>
              <a:rPr lang="en-US" sz="2800" b="1" dirty="0">
                <a:solidFill>
                  <a:srgbClr val="FF0000"/>
                </a:solidFill>
              </a:rPr>
              <a:t>Medicolegal importance of Asphyxia (contd…) </a:t>
            </a:r>
            <a:endParaRPr lang="en-US" sz="2800" dirty="0"/>
          </a:p>
          <a:p>
            <a:pPr>
              <a:buFontTx/>
              <a:buNone/>
              <a:defRPr/>
            </a:pPr>
            <a:r>
              <a:rPr lang="en-US" b="1" dirty="0" smtClean="0">
                <a:solidFill>
                  <a:srgbClr val="FF0000"/>
                </a:solidFill>
                <a:effectLst>
                  <a:outerShdw blurRad="38100" dist="38100" dir="2700000" algn="tl">
                    <a:srgbClr val="000000">
                      <a:alpha val="43137"/>
                    </a:srgbClr>
                  </a:outerShdw>
                </a:effectLst>
              </a:rPr>
              <a:t> 2. Throttling </a:t>
            </a:r>
          </a:p>
          <a:p>
            <a:pPr>
              <a:buFontTx/>
              <a:buNone/>
              <a:defRPr/>
            </a:pPr>
            <a:r>
              <a:rPr lang="en-US" dirty="0" smtClean="0"/>
              <a:t>     </a:t>
            </a:r>
            <a:r>
              <a:rPr lang="en-US" sz="2800" b="1" dirty="0"/>
              <a:t>Mostly Homicidal </a:t>
            </a:r>
            <a:endParaRPr lang="en-US" b="1" dirty="0" smtClean="0"/>
          </a:p>
          <a:p>
            <a:pPr>
              <a:buFontTx/>
              <a:buNone/>
              <a:defRPr/>
            </a:pPr>
            <a:r>
              <a:rPr lang="en-US" b="1" dirty="0" smtClean="0">
                <a:solidFill>
                  <a:srgbClr val="FF0000"/>
                </a:solidFill>
                <a:effectLst>
                  <a:outerShdw blurRad="38100" dist="38100" dir="2700000" algn="tl">
                    <a:srgbClr val="000000">
                      <a:alpha val="43137"/>
                    </a:srgbClr>
                  </a:outerShdw>
                </a:effectLst>
              </a:rPr>
              <a:t>3. Garroting </a:t>
            </a:r>
          </a:p>
          <a:p>
            <a:pPr>
              <a:buFontTx/>
              <a:buNone/>
              <a:defRPr/>
            </a:pPr>
            <a:r>
              <a:rPr lang="en-US" sz="2800" b="1" dirty="0"/>
              <a:t>    Mostly Homicidal </a:t>
            </a:r>
          </a:p>
          <a:p>
            <a:pPr>
              <a:buFontTx/>
              <a:buNone/>
              <a:defRPr/>
            </a:pPr>
            <a:r>
              <a:rPr lang="en-US" b="1" dirty="0" smtClean="0">
                <a:solidFill>
                  <a:srgbClr val="FF0000"/>
                </a:solidFill>
                <a:effectLst>
                  <a:outerShdw blurRad="38100" dist="38100" dir="2700000" algn="tl">
                    <a:srgbClr val="000000">
                      <a:alpha val="43137"/>
                    </a:srgbClr>
                  </a:outerShdw>
                </a:effectLst>
              </a:rPr>
              <a:t>4. Hanging </a:t>
            </a:r>
          </a:p>
          <a:p>
            <a:pPr>
              <a:buFont typeface="Wingdings" pitchFamily="2" charset="2"/>
              <a:buChar char="Ø"/>
              <a:defRPr/>
            </a:pPr>
            <a:r>
              <a:rPr lang="en-US" dirty="0" smtClean="0"/>
              <a:t> </a:t>
            </a:r>
            <a:r>
              <a:rPr lang="en-US" sz="3000" b="1" dirty="0"/>
              <a:t>Mostly suicidal. Careful examination should be done for antemortem or postmortem hanging. </a:t>
            </a:r>
          </a:p>
          <a:p>
            <a:pPr>
              <a:buFont typeface="Wingdings" pitchFamily="2" charset="2"/>
              <a:buChar char="Ø"/>
              <a:defRPr/>
            </a:pPr>
            <a:r>
              <a:rPr lang="en-US" sz="3000" b="1" dirty="0"/>
              <a:t> In antemortem hanging with other vital signs, you may find their a letter or a note by the deceased.   </a:t>
            </a:r>
          </a:p>
        </p:txBody>
      </p:sp>
    </p:spTree>
    <p:extLst>
      <p:ext uri="{BB962C8B-B14F-4D97-AF65-F5344CB8AC3E}">
        <p14:creationId xmlns:p14="http://schemas.microsoft.com/office/powerpoint/2010/main" val="4026456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524000" y="0"/>
            <a:ext cx="9144000" cy="914400"/>
          </a:xfrm>
        </p:spPr>
        <p:txBody>
          <a:bodyPr/>
          <a:lstStyle/>
          <a:p>
            <a:r>
              <a:rPr lang="en-US" altLang="en-US" sz="3200" b="1">
                <a:solidFill>
                  <a:srgbClr val="FF0000"/>
                </a:solidFill>
              </a:rPr>
              <a:t/>
            </a:r>
            <a:br>
              <a:rPr lang="en-US" altLang="en-US" sz="3200" b="1">
                <a:solidFill>
                  <a:srgbClr val="FF0000"/>
                </a:solidFill>
              </a:rPr>
            </a:br>
            <a:r>
              <a:rPr lang="en-US" altLang="en-US" sz="3200" b="1">
                <a:solidFill>
                  <a:srgbClr val="FF0000"/>
                </a:solidFill>
              </a:rPr>
              <a:t>Medicolegal importance of Asphyxia (contd…) </a:t>
            </a:r>
            <a:r>
              <a:rPr lang="en-US" altLang="en-US" smtClean="0"/>
              <a:t/>
            </a:r>
            <a:br>
              <a:rPr lang="en-US" altLang="en-US" smtClean="0"/>
            </a:br>
            <a:endParaRPr lang="en-US" altLang="en-US" smtClean="0"/>
          </a:p>
        </p:txBody>
      </p:sp>
      <p:sp>
        <p:nvSpPr>
          <p:cNvPr id="4" name="Text Placeholder 3"/>
          <p:cNvSpPr>
            <a:spLocks noGrp="1"/>
          </p:cNvSpPr>
          <p:nvPr>
            <p:ph type="body" sz="half" idx="2"/>
          </p:nvPr>
        </p:nvSpPr>
        <p:spPr>
          <a:xfrm>
            <a:off x="1524000" y="1066801"/>
            <a:ext cx="8915400" cy="5059363"/>
          </a:xfrm>
        </p:spPr>
        <p:txBody>
          <a:bodyPr/>
          <a:lstStyle/>
          <a:p>
            <a:pPr>
              <a:buFontTx/>
              <a:buNone/>
              <a:defRPr/>
            </a:pPr>
            <a:r>
              <a:rPr lang="en-US" b="1" smtClean="0">
                <a:solidFill>
                  <a:srgbClr val="FF0000"/>
                </a:solidFill>
                <a:effectLst>
                  <a:outerShdw blurRad="38100" dist="38100" dir="2700000" algn="tl">
                    <a:srgbClr val="C0C0C0"/>
                  </a:outerShdw>
                </a:effectLst>
              </a:rPr>
              <a:t>5. Choking </a:t>
            </a:r>
          </a:p>
          <a:p>
            <a:pPr>
              <a:buFontTx/>
              <a:buNone/>
              <a:defRPr/>
            </a:pPr>
            <a:r>
              <a:rPr lang="en-US" b="1" smtClean="0"/>
              <a:t>    </a:t>
            </a:r>
            <a:r>
              <a:rPr lang="en-US" b="1" smtClean="0">
                <a:solidFill>
                  <a:srgbClr val="0000FF"/>
                </a:solidFill>
              </a:rPr>
              <a:t>Causes of death in choking may be:</a:t>
            </a:r>
          </a:p>
          <a:p>
            <a:pPr>
              <a:buFontTx/>
              <a:buNone/>
              <a:defRPr/>
            </a:pPr>
            <a:r>
              <a:rPr lang="en-US" b="1" smtClean="0">
                <a:solidFill>
                  <a:srgbClr val="0000FF"/>
                </a:solidFill>
              </a:rPr>
              <a:t> </a:t>
            </a:r>
          </a:p>
          <a:p>
            <a:pPr>
              <a:buFontTx/>
              <a:buAutoNum type="alphaLcPeriod"/>
              <a:defRPr/>
            </a:pPr>
            <a:r>
              <a:rPr lang="en-US" b="1" smtClean="0"/>
              <a:t>Asphyxia </a:t>
            </a:r>
          </a:p>
          <a:p>
            <a:pPr>
              <a:buFontTx/>
              <a:buAutoNum type="alphaLcPeriod"/>
              <a:defRPr/>
            </a:pPr>
            <a:r>
              <a:rPr lang="en-US" b="1" smtClean="0"/>
              <a:t>Vagal inhibition </a:t>
            </a:r>
          </a:p>
          <a:p>
            <a:pPr>
              <a:buFontTx/>
              <a:buAutoNum type="alphaLcPeriod"/>
              <a:defRPr/>
            </a:pPr>
            <a:r>
              <a:rPr lang="en-US" b="1" smtClean="0"/>
              <a:t>Laryngeal spasm </a:t>
            </a:r>
          </a:p>
          <a:p>
            <a:pPr>
              <a:buFontTx/>
              <a:buAutoNum type="alphaLcPeriod"/>
              <a:defRPr/>
            </a:pPr>
            <a:r>
              <a:rPr lang="en-US" b="1" smtClean="0"/>
              <a:t>Bronco spasm  </a:t>
            </a:r>
          </a:p>
          <a:p>
            <a:pPr>
              <a:defRPr/>
            </a:pPr>
            <a:endParaRPr lang="en-US" smtClean="0"/>
          </a:p>
        </p:txBody>
      </p:sp>
    </p:spTree>
    <p:extLst>
      <p:ext uri="{BB962C8B-B14F-4D97-AF65-F5344CB8AC3E}">
        <p14:creationId xmlns:p14="http://schemas.microsoft.com/office/powerpoint/2010/main" val="1183277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1524000" y="0"/>
            <a:ext cx="9144000" cy="685800"/>
          </a:xfrm>
        </p:spPr>
        <p:txBody>
          <a:bodyPr/>
          <a:lstStyle/>
          <a:p>
            <a:r>
              <a:rPr lang="en-US" altLang="en-US" sz="3200" b="1">
                <a:solidFill>
                  <a:srgbClr val="FF0000"/>
                </a:solidFill>
              </a:rPr>
              <a:t/>
            </a:r>
            <a:br>
              <a:rPr lang="en-US" altLang="en-US" sz="3200" b="1">
                <a:solidFill>
                  <a:srgbClr val="FF0000"/>
                </a:solidFill>
              </a:rPr>
            </a:br>
            <a:r>
              <a:rPr lang="en-US" altLang="en-US" sz="3200" b="1">
                <a:solidFill>
                  <a:srgbClr val="FF0000"/>
                </a:solidFill>
              </a:rPr>
              <a:t>Medicolegal importance of choking (contd…) </a:t>
            </a:r>
            <a:r>
              <a:rPr lang="en-US" altLang="en-US" sz="3200"/>
              <a:t/>
            </a:r>
            <a:br>
              <a:rPr lang="en-US" altLang="en-US" sz="3200"/>
            </a:br>
            <a:endParaRPr lang="en-US" altLang="en-US" smtClean="0"/>
          </a:p>
        </p:txBody>
      </p:sp>
      <p:sp>
        <p:nvSpPr>
          <p:cNvPr id="133123" name="Text Placeholder 3"/>
          <p:cNvSpPr>
            <a:spLocks noGrp="1"/>
          </p:cNvSpPr>
          <p:nvPr>
            <p:ph type="body" sz="half" idx="2"/>
          </p:nvPr>
        </p:nvSpPr>
        <p:spPr>
          <a:xfrm>
            <a:off x="1524000" y="685800"/>
            <a:ext cx="9144000" cy="6172200"/>
          </a:xfrm>
        </p:spPr>
        <p:txBody>
          <a:bodyPr/>
          <a:lstStyle/>
          <a:p>
            <a:pPr marL="514350" indent="-514350">
              <a:buFontTx/>
              <a:buAutoNum type="alphaLcPeriod"/>
            </a:pPr>
            <a:r>
              <a:rPr lang="en-US" altLang="en-US" b="1" smtClean="0"/>
              <a:t>Coins, buttons in children, slipping down in to respiratory tracts </a:t>
            </a:r>
          </a:p>
          <a:p>
            <a:pPr marL="514350" indent="-514350">
              <a:buFontTx/>
              <a:buAutoNum type="alphaLcPeriod"/>
            </a:pPr>
            <a:r>
              <a:rPr lang="en-US" altLang="en-US" b="1" smtClean="0"/>
              <a:t>Dentures may go into air passages and block them </a:t>
            </a:r>
          </a:p>
          <a:p>
            <a:pPr marL="514350" indent="-514350">
              <a:buFontTx/>
              <a:buAutoNum type="alphaLcPeriod"/>
            </a:pPr>
            <a:r>
              <a:rPr lang="en-US" altLang="en-US" b="1" smtClean="0"/>
              <a:t>Food boles may go into respiratory tract in mentally ill or in intoxicated persons </a:t>
            </a:r>
          </a:p>
          <a:p>
            <a:pPr marL="514350" indent="-514350">
              <a:buFontTx/>
              <a:buAutoNum type="alphaLcPeriod"/>
            </a:pPr>
            <a:r>
              <a:rPr lang="en-US" altLang="en-US" b="1" smtClean="0"/>
              <a:t>Inhalation of vomited material under the influence of alcohol, anesthetic drugs or in coma.   </a:t>
            </a:r>
          </a:p>
          <a:p>
            <a:pPr marL="514350" indent="-514350">
              <a:buFontTx/>
              <a:buAutoNum type="alphaLcPeriod"/>
            </a:pPr>
            <a:r>
              <a:rPr lang="en-US" altLang="en-US" b="1" smtClean="0"/>
              <a:t>Bleeding into respiratory passages during tonsillectomy or tooth extraction.  </a:t>
            </a:r>
          </a:p>
        </p:txBody>
      </p:sp>
    </p:spTree>
    <p:extLst>
      <p:ext uri="{BB962C8B-B14F-4D97-AF65-F5344CB8AC3E}">
        <p14:creationId xmlns:p14="http://schemas.microsoft.com/office/powerpoint/2010/main" val="22821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09600"/>
          </a:xfrm>
        </p:spPr>
        <p:txBody>
          <a:bodyPr/>
          <a:lstStyle/>
          <a:p>
            <a:pPr>
              <a:defRPr/>
            </a:pPr>
            <a:r>
              <a:rPr lang="en-US" b="1" dirty="0" smtClean="0">
                <a:solidFill>
                  <a:srgbClr val="FF0000"/>
                </a:solidFill>
                <a:effectLst>
                  <a:outerShdw blurRad="38100" dist="38100" dir="2700000" algn="tl">
                    <a:srgbClr val="000000">
                      <a:alpha val="43137"/>
                    </a:srgbClr>
                  </a:outerShdw>
                </a:effectLst>
              </a:rPr>
              <a:t>Café coronary </a:t>
            </a:r>
            <a:endParaRPr lang="en-US" b="1" dirty="0">
              <a:solidFill>
                <a:srgbClr val="FF0000"/>
              </a:solidFill>
              <a:effectLst>
                <a:outerShdw blurRad="38100" dist="38100" dir="2700000" algn="tl">
                  <a:srgbClr val="000000">
                    <a:alpha val="43137"/>
                  </a:srgbClr>
                </a:outerShdw>
              </a:effectLst>
            </a:endParaRPr>
          </a:p>
        </p:txBody>
      </p:sp>
      <p:sp>
        <p:nvSpPr>
          <p:cNvPr id="134147" name="Text Placeholder 3"/>
          <p:cNvSpPr>
            <a:spLocks noGrp="1"/>
          </p:cNvSpPr>
          <p:nvPr>
            <p:ph type="body" sz="half" idx="2"/>
          </p:nvPr>
        </p:nvSpPr>
        <p:spPr>
          <a:xfrm>
            <a:off x="1524000" y="609600"/>
            <a:ext cx="9144000" cy="6248400"/>
          </a:xfrm>
        </p:spPr>
        <p:txBody>
          <a:bodyPr/>
          <a:lstStyle/>
          <a:p>
            <a:pPr>
              <a:buFont typeface="Wingdings" panose="05000000000000000000" pitchFamily="2" charset="2"/>
              <a:buChar char="Ø"/>
            </a:pPr>
            <a:r>
              <a:rPr lang="en-US" altLang="en-US" b="1" smtClean="0"/>
              <a:t>It is a condition of accidental choking when a bolus of food completely obstructs the larynx.</a:t>
            </a:r>
          </a:p>
          <a:p>
            <a:pPr>
              <a:buFont typeface="Wingdings" panose="05000000000000000000" pitchFamily="2" charset="2"/>
              <a:buChar char="Ø"/>
            </a:pPr>
            <a:r>
              <a:rPr lang="en-US" altLang="en-US" b="1" smtClean="0"/>
              <a:t>It is so called because it occur in a cafe and its suddenness and associated collapse mimic a coronary heart attack.</a:t>
            </a:r>
          </a:p>
          <a:p>
            <a:pPr>
              <a:buFont typeface="Wingdings" panose="05000000000000000000" pitchFamily="2" charset="2"/>
              <a:buChar char="Ø"/>
            </a:pPr>
            <a:r>
              <a:rPr lang="en-US" altLang="en-US" b="1" smtClean="0"/>
              <a:t>The condition occurs commonly when gag reflex is suppressed in intoxicated individuals or after heavy doses of tranquillizers. </a:t>
            </a:r>
          </a:p>
          <a:p>
            <a:pPr>
              <a:buFont typeface="Wingdings" panose="05000000000000000000" pitchFamily="2" charset="2"/>
              <a:buChar char="Ø"/>
            </a:pPr>
            <a:r>
              <a:rPr lang="en-US" altLang="en-US" b="1" smtClean="0"/>
              <a:t>Death may occur due to asphyxia or reflex cardiac arrest.       </a:t>
            </a:r>
          </a:p>
        </p:txBody>
      </p:sp>
    </p:spTree>
    <p:extLst>
      <p:ext uri="{BB962C8B-B14F-4D97-AF65-F5344CB8AC3E}">
        <p14:creationId xmlns:p14="http://schemas.microsoft.com/office/powerpoint/2010/main" val="960129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38200"/>
          </a:xfrm>
        </p:spPr>
        <p:txBody>
          <a:bodyPr/>
          <a:lstStyle/>
          <a:p>
            <a:pPr>
              <a:defRPr/>
            </a:pPr>
            <a:r>
              <a:rPr lang="en-US" b="1" dirty="0" smtClean="0">
                <a:solidFill>
                  <a:srgbClr val="FF0000"/>
                </a:solidFill>
                <a:effectLst>
                  <a:outerShdw blurRad="38100" dist="38100" dir="2700000" algn="tl">
                    <a:srgbClr val="000000">
                      <a:alpha val="43137"/>
                    </a:srgbClr>
                  </a:outerShdw>
                </a:effectLst>
              </a:rPr>
              <a:t>6. Traumatic asphyxia </a:t>
            </a:r>
            <a:endParaRPr lang="en-US" b="1" dirty="0">
              <a:solidFill>
                <a:srgbClr val="FF0000"/>
              </a:solidFill>
              <a:effectLst>
                <a:outerShdw blurRad="38100" dist="38100" dir="2700000" algn="tl">
                  <a:srgbClr val="000000">
                    <a:alpha val="43137"/>
                  </a:srgbClr>
                </a:outerShdw>
              </a:effectLst>
            </a:endParaRPr>
          </a:p>
        </p:txBody>
      </p:sp>
      <p:sp>
        <p:nvSpPr>
          <p:cNvPr id="135171" name="Text Placeholder 3"/>
          <p:cNvSpPr>
            <a:spLocks noGrp="1"/>
          </p:cNvSpPr>
          <p:nvPr>
            <p:ph type="body" sz="half" idx="2"/>
          </p:nvPr>
        </p:nvSpPr>
        <p:spPr>
          <a:xfrm>
            <a:off x="1524000" y="762000"/>
            <a:ext cx="9144000" cy="6096000"/>
          </a:xfrm>
        </p:spPr>
        <p:txBody>
          <a:bodyPr/>
          <a:lstStyle/>
          <a:p>
            <a:pPr>
              <a:buFontTx/>
              <a:buNone/>
            </a:pPr>
            <a:r>
              <a:rPr lang="en-US" altLang="en-US" b="1" smtClean="0">
                <a:solidFill>
                  <a:srgbClr val="0000FF"/>
                </a:solidFill>
              </a:rPr>
              <a:t>A. Mostly accidental e.g. </a:t>
            </a:r>
          </a:p>
          <a:p>
            <a:pPr>
              <a:buFontTx/>
              <a:buAutoNum type="romanLcPeriod"/>
            </a:pPr>
            <a:r>
              <a:rPr lang="en-US" altLang="en-US" sz="3600"/>
              <a:t>In collapse of buildings (Earthquake)  </a:t>
            </a:r>
          </a:p>
          <a:p>
            <a:pPr>
              <a:buFontTx/>
              <a:buAutoNum type="romanLcPeriod"/>
            </a:pPr>
            <a:r>
              <a:rPr lang="en-US" altLang="en-US" sz="3600"/>
              <a:t>In heavy crowed as during HAJJ performance </a:t>
            </a:r>
          </a:p>
          <a:p>
            <a:pPr>
              <a:buFontTx/>
              <a:buAutoNum type="romanLcPeriod"/>
            </a:pPr>
            <a:r>
              <a:rPr lang="en-US" altLang="en-US" sz="3600"/>
              <a:t>In RTA</a:t>
            </a:r>
          </a:p>
          <a:p>
            <a:pPr>
              <a:buFontTx/>
              <a:buAutoNum type="romanLcPeriod"/>
            </a:pPr>
            <a:r>
              <a:rPr lang="en-US" altLang="en-US" sz="3600"/>
              <a:t>An obese mother may roll over a child during sleep</a:t>
            </a:r>
          </a:p>
        </p:txBody>
      </p:sp>
    </p:spTree>
    <p:extLst>
      <p:ext uri="{BB962C8B-B14F-4D97-AF65-F5344CB8AC3E}">
        <p14:creationId xmlns:p14="http://schemas.microsoft.com/office/powerpoint/2010/main" val="302803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38200"/>
          </a:xfrm>
        </p:spPr>
        <p:txBody>
          <a:bodyPr/>
          <a:lstStyle/>
          <a:p>
            <a:pPr>
              <a:defRPr/>
            </a:pPr>
            <a:r>
              <a:rPr lang="en-US" sz="4000" b="1" dirty="0">
                <a:solidFill>
                  <a:srgbClr val="FF3300"/>
                </a:solidFill>
                <a:effectLst>
                  <a:outerShdw blurRad="38100" dist="38100" dir="2700000" algn="tl">
                    <a:srgbClr val="000000">
                      <a:alpha val="43137"/>
                    </a:srgbClr>
                  </a:outerShdw>
                </a:effectLst>
              </a:rPr>
              <a:t>Specific Findings of suffocation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05000" y="1066801"/>
            <a:ext cx="8305800" cy="5059363"/>
          </a:xfrm>
        </p:spPr>
        <p:txBody>
          <a:bodyPr/>
          <a:lstStyle/>
          <a:p>
            <a:pPr marL="609600" indent="-609600" eaLnBrk="1" hangingPunct="1">
              <a:lnSpc>
                <a:spcPct val="90000"/>
              </a:lnSpc>
              <a:buFontTx/>
              <a:buAutoNum type="alphaLcParenR"/>
              <a:defRPr/>
            </a:pPr>
            <a:r>
              <a:rPr lang="en-US" b="1" dirty="0" smtClean="0"/>
              <a:t>Bruise (mouth, nose, cheeks, lips &amp;                  	  mucosal surfaces).</a:t>
            </a:r>
          </a:p>
          <a:p>
            <a:pPr marL="609600" indent="-609600" eaLnBrk="1" hangingPunct="1">
              <a:lnSpc>
                <a:spcPct val="90000"/>
              </a:lnSpc>
              <a:buFontTx/>
              <a:buAutoNum type="alphaLcParenR"/>
              <a:defRPr/>
            </a:pPr>
            <a:r>
              <a:rPr lang="en-US" b="1" dirty="0" smtClean="0"/>
              <a:t>Distribution of Lividity.</a:t>
            </a:r>
          </a:p>
          <a:p>
            <a:pPr marL="609600" indent="-609600" eaLnBrk="1" hangingPunct="1">
              <a:lnSpc>
                <a:spcPct val="90000"/>
              </a:lnSpc>
              <a:buFontTx/>
              <a:buAutoNum type="alphaLcParenR"/>
              <a:defRPr/>
            </a:pPr>
            <a:r>
              <a:rPr lang="en-US" b="1" dirty="0" smtClean="0"/>
              <a:t>Abrasion around nose/mouth.</a:t>
            </a:r>
          </a:p>
          <a:p>
            <a:pPr marL="609600" indent="-609600" eaLnBrk="1" hangingPunct="1">
              <a:lnSpc>
                <a:spcPct val="90000"/>
              </a:lnSpc>
              <a:buFontTx/>
              <a:buAutoNum type="alphaLcParenR"/>
              <a:defRPr/>
            </a:pPr>
            <a:r>
              <a:rPr lang="en-US" b="1" dirty="0" smtClean="0"/>
              <a:t>Rupture of lips.</a:t>
            </a:r>
          </a:p>
          <a:p>
            <a:pPr marL="609600" indent="-609600" eaLnBrk="1" hangingPunct="1">
              <a:lnSpc>
                <a:spcPct val="90000"/>
              </a:lnSpc>
              <a:buFontTx/>
              <a:buAutoNum type="alphaLcParenR"/>
              <a:defRPr/>
            </a:pPr>
            <a:r>
              <a:rPr lang="en-US" b="1" dirty="0" smtClean="0"/>
              <a:t>Fracture of nasal bone/teeth.</a:t>
            </a:r>
          </a:p>
          <a:p>
            <a:pPr marL="609600" indent="-609600" eaLnBrk="1" hangingPunct="1">
              <a:lnSpc>
                <a:spcPct val="90000"/>
              </a:lnSpc>
              <a:buFontTx/>
              <a:buAutoNum type="alphaLcParenR"/>
              <a:defRPr/>
            </a:pPr>
            <a:r>
              <a:rPr lang="en-US" b="1" dirty="0" smtClean="0"/>
              <a:t>Tape/cloth may be found in  smothering and gagging respectively. </a:t>
            </a:r>
          </a:p>
          <a:p>
            <a:pPr marL="609600" indent="-609600" eaLnBrk="1" hangingPunct="1">
              <a:lnSpc>
                <a:spcPct val="90000"/>
              </a:lnSpc>
              <a:buNone/>
              <a:defRPr/>
            </a:pPr>
            <a:r>
              <a:rPr lang="en-US" b="1" dirty="0" smtClean="0"/>
              <a:t>     </a:t>
            </a:r>
          </a:p>
          <a:p>
            <a:pPr marL="609600" indent="-609600" eaLnBrk="1" hangingPunct="1">
              <a:lnSpc>
                <a:spcPct val="90000"/>
              </a:lnSpc>
              <a:buNone/>
              <a:defRPr/>
            </a:pPr>
            <a:endParaRPr lang="en-US" b="1" dirty="0" smtClean="0"/>
          </a:p>
          <a:p>
            <a:pPr>
              <a:defRPr/>
            </a:pPr>
            <a:endParaRPr lang="en-US" dirty="0"/>
          </a:p>
        </p:txBody>
      </p:sp>
    </p:spTree>
    <p:extLst>
      <p:ext uri="{BB962C8B-B14F-4D97-AF65-F5344CB8AC3E}">
        <p14:creationId xmlns:p14="http://schemas.microsoft.com/office/powerpoint/2010/main" val="418977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Placeholder 3"/>
          <p:cNvSpPr>
            <a:spLocks noGrp="1"/>
          </p:cNvSpPr>
          <p:nvPr>
            <p:ph type="body" sz="half" idx="2"/>
          </p:nvPr>
        </p:nvSpPr>
        <p:spPr>
          <a:xfrm>
            <a:off x="1524000" y="0"/>
            <a:ext cx="9144000" cy="6858000"/>
          </a:xfrm>
        </p:spPr>
        <p:txBody>
          <a:bodyPr/>
          <a:lstStyle/>
          <a:p>
            <a:pPr>
              <a:buFontTx/>
              <a:buNone/>
            </a:pPr>
            <a:r>
              <a:rPr lang="en-US" altLang="en-US" b="1" smtClean="0">
                <a:solidFill>
                  <a:srgbClr val="0000FF"/>
                </a:solidFill>
              </a:rPr>
              <a:t>B. Rarely Homicidal </a:t>
            </a:r>
          </a:p>
          <a:p>
            <a:pPr>
              <a:buFontTx/>
              <a:buNone/>
            </a:pPr>
            <a:r>
              <a:rPr lang="en-US" altLang="en-US" b="1" smtClean="0"/>
              <a:t>As </a:t>
            </a:r>
            <a:r>
              <a:rPr lang="en-US" altLang="en-US" b="1" smtClean="0">
                <a:solidFill>
                  <a:srgbClr val="C00000"/>
                </a:solidFill>
              </a:rPr>
              <a:t>Burking Method </a:t>
            </a:r>
            <a:r>
              <a:rPr lang="en-US" altLang="en-US" b="1" smtClean="0"/>
              <a:t>in U.K </a:t>
            </a:r>
          </a:p>
          <a:p>
            <a:pPr>
              <a:buFontTx/>
              <a:buNone/>
            </a:pPr>
            <a:r>
              <a:rPr lang="en-US" altLang="en-US" smtClean="0"/>
              <a:t>   This procedure was used in U.K by two murderers, </a:t>
            </a:r>
            <a:r>
              <a:rPr lang="en-US" altLang="en-US" b="1" smtClean="0"/>
              <a:t>Burke &amp; Hare</a:t>
            </a:r>
            <a:r>
              <a:rPr lang="en-US" altLang="en-US" smtClean="0"/>
              <a:t>, to kill their victims and to sell their bodies for dissection to the Edinburgh Medical College students. Burke used to sit on the chest of his inebriated victim covering with one hand the mouth and nostrils and pushing up the jaw with the other hand while Hare used to pull him round the room by the feet. The method provides </a:t>
            </a:r>
            <a:r>
              <a:rPr lang="en-US" altLang="en-US" b="1" smtClean="0"/>
              <a:t>a mixed example of smothering and traumatic asphyxia</a:t>
            </a:r>
            <a:r>
              <a:rPr lang="en-US" altLang="en-US" smtClean="0"/>
              <a:t>.     </a:t>
            </a:r>
          </a:p>
          <a:p>
            <a:endParaRPr lang="en-US" altLang="en-US" smtClean="0"/>
          </a:p>
        </p:txBody>
      </p:sp>
    </p:spTree>
    <p:extLst>
      <p:ext uri="{BB962C8B-B14F-4D97-AF65-F5344CB8AC3E}">
        <p14:creationId xmlns:p14="http://schemas.microsoft.com/office/powerpoint/2010/main" val="2331726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524000" y="0"/>
            <a:ext cx="9144000" cy="914400"/>
          </a:xfrm>
        </p:spPr>
        <p:txBody>
          <a:bodyPr/>
          <a:lstStyle/>
          <a:p>
            <a:r>
              <a:rPr lang="en-US" altLang="en-US" b="1" smtClean="0">
                <a:solidFill>
                  <a:srgbClr val="FF0000"/>
                </a:solidFill>
              </a:rPr>
              <a:t>7. Autoerotic/Sexual Asphyxia</a:t>
            </a:r>
          </a:p>
        </p:txBody>
      </p:sp>
      <p:sp>
        <p:nvSpPr>
          <p:cNvPr id="137219" name="Text Placeholder 3"/>
          <p:cNvSpPr>
            <a:spLocks noGrp="1"/>
          </p:cNvSpPr>
          <p:nvPr>
            <p:ph type="body" sz="half" idx="2"/>
          </p:nvPr>
        </p:nvSpPr>
        <p:spPr>
          <a:xfrm>
            <a:off x="1524000" y="914400"/>
            <a:ext cx="9144000" cy="5943600"/>
          </a:xfrm>
        </p:spPr>
        <p:txBody>
          <a:bodyPr/>
          <a:lstStyle/>
          <a:p>
            <a:pPr>
              <a:buFont typeface="Wingdings" panose="05000000000000000000" pitchFamily="2" charset="2"/>
              <a:buChar char="Ø"/>
            </a:pPr>
            <a:r>
              <a:rPr lang="en-US" altLang="en-US" b="1" smtClean="0"/>
              <a:t>It is a special form of sexual deviation and accidental asphyxia which is seen usually in young males involved in masochism and transvestism. </a:t>
            </a:r>
          </a:p>
          <a:p>
            <a:pPr>
              <a:buFont typeface="Wingdings" panose="05000000000000000000" pitchFamily="2" charset="2"/>
              <a:buChar char="Ø"/>
            </a:pPr>
            <a:r>
              <a:rPr lang="en-US" altLang="en-US" b="1" smtClean="0"/>
              <a:t>Sexual pleasure can be enhanced by partial reduction of blood supply to the brain. </a:t>
            </a:r>
          </a:p>
          <a:p>
            <a:pPr>
              <a:buFont typeface="Wingdings" panose="05000000000000000000" pitchFamily="2" charset="2"/>
              <a:buChar char="Ø"/>
            </a:pPr>
            <a:r>
              <a:rPr lang="en-US" altLang="en-US" b="1" smtClean="0"/>
              <a:t>The dead body is partially dressed in female clothes and is tied with ropes in a complicated fashion with a noose around the neck over a soft pad and another around the penis. </a:t>
            </a:r>
          </a:p>
        </p:txBody>
      </p:sp>
    </p:spTree>
    <p:extLst>
      <p:ext uri="{BB962C8B-B14F-4D97-AF65-F5344CB8AC3E}">
        <p14:creationId xmlns:p14="http://schemas.microsoft.com/office/powerpoint/2010/main" val="1999415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Placeholder 3"/>
          <p:cNvSpPr>
            <a:spLocks noGrp="1"/>
          </p:cNvSpPr>
          <p:nvPr>
            <p:ph type="body" sz="half" idx="2"/>
          </p:nvPr>
        </p:nvSpPr>
        <p:spPr>
          <a:xfrm>
            <a:off x="1524000" y="0"/>
            <a:ext cx="9144000" cy="6858000"/>
          </a:xfrm>
        </p:spPr>
        <p:txBody>
          <a:bodyPr/>
          <a:lstStyle/>
          <a:p>
            <a:pPr algn="ctr">
              <a:buFontTx/>
              <a:buNone/>
            </a:pPr>
            <a:r>
              <a:rPr lang="en-US" altLang="en-US" b="1" smtClean="0">
                <a:solidFill>
                  <a:srgbClr val="FF0000"/>
                </a:solidFill>
              </a:rPr>
              <a:t>7. Autoerotic/Sexual Asphyxia (contd…)</a:t>
            </a:r>
            <a:endParaRPr lang="en-US" altLang="en-US" b="1" smtClean="0"/>
          </a:p>
          <a:p>
            <a:pPr>
              <a:buFont typeface="Wingdings" panose="05000000000000000000" pitchFamily="2" charset="2"/>
              <a:buChar char="Ø"/>
            </a:pPr>
            <a:r>
              <a:rPr lang="en-US" altLang="en-US" b="1" smtClean="0"/>
              <a:t>There is a fine line between the compression necessary to produce sexual pleasure and that which produces unconsciousness, the victim may place himself in a position of accidental blackout and unexpected death. </a:t>
            </a:r>
          </a:p>
          <a:p>
            <a:pPr>
              <a:buFont typeface="Wingdings" panose="05000000000000000000" pitchFamily="2" charset="2"/>
              <a:buChar char="Ø"/>
            </a:pPr>
            <a:r>
              <a:rPr lang="en-US" altLang="en-US" b="1" smtClean="0"/>
              <a:t>The scene of incidence is usually an isolated spot. overt sexual elements like pornographic literature are present at the scene. Death is due to accidental asphyxia and takes place in an attempt to enhance orgasm, which ends life.</a:t>
            </a:r>
          </a:p>
        </p:txBody>
      </p:sp>
    </p:spTree>
    <p:extLst>
      <p:ext uri="{BB962C8B-B14F-4D97-AF65-F5344CB8AC3E}">
        <p14:creationId xmlns:p14="http://schemas.microsoft.com/office/powerpoint/2010/main" val="33624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Suffocation</a:t>
            </a:r>
          </a:p>
        </p:txBody>
      </p:sp>
      <p:pic>
        <p:nvPicPr>
          <p:cNvPr id="91139" name="Picture 3" descr="scan00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52800" y="1371600"/>
            <a:ext cx="5791200" cy="5181600"/>
          </a:xfrm>
          <a:noFill/>
        </p:spPr>
      </p:pic>
    </p:spTree>
    <p:extLst>
      <p:ext uri="{BB962C8B-B14F-4D97-AF65-F5344CB8AC3E}">
        <p14:creationId xmlns:p14="http://schemas.microsoft.com/office/powerpoint/2010/main" val="13820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Suffocation</a:t>
            </a:r>
          </a:p>
        </p:txBody>
      </p:sp>
      <p:pic>
        <p:nvPicPr>
          <p:cNvPr id="92163" name="Picture 3" descr="Picture0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1" y="1346200"/>
            <a:ext cx="8056563" cy="5283200"/>
          </a:xfrm>
          <a:noFill/>
        </p:spPr>
      </p:pic>
    </p:spTree>
    <p:extLst>
      <p:ext uri="{BB962C8B-B14F-4D97-AF65-F5344CB8AC3E}">
        <p14:creationId xmlns:p14="http://schemas.microsoft.com/office/powerpoint/2010/main" val="353814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05000" y="0"/>
            <a:ext cx="8229600" cy="1066800"/>
          </a:xfrm>
        </p:spPr>
        <p:txBody>
          <a:bodyPr/>
          <a:lstStyle/>
          <a:p>
            <a:pPr eaLnBrk="1" hangingPunct="1">
              <a:defRPr/>
            </a:pPr>
            <a:r>
              <a:rPr lang="en-US" sz="4800" b="1" dirty="0">
                <a:solidFill>
                  <a:srgbClr val="FF0000"/>
                </a:solidFill>
                <a:effectLst>
                  <a:outerShdw blurRad="38100" dist="38100" dir="2700000" algn="tl">
                    <a:srgbClr val="000000">
                      <a:alpha val="43137"/>
                    </a:srgbClr>
                  </a:outerShdw>
                </a:effectLst>
              </a:rPr>
              <a:t>Suffocation</a:t>
            </a:r>
          </a:p>
        </p:txBody>
      </p:sp>
      <p:pic>
        <p:nvPicPr>
          <p:cNvPr id="93187" name="Picture 3" descr="Picture02"/>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667000" y="1143000"/>
            <a:ext cx="7010400" cy="5327650"/>
          </a:xfrm>
          <a:noFill/>
        </p:spPr>
      </p:pic>
    </p:spTree>
    <p:extLst>
      <p:ext uri="{BB962C8B-B14F-4D97-AF65-F5344CB8AC3E}">
        <p14:creationId xmlns:p14="http://schemas.microsoft.com/office/powerpoint/2010/main" val="114969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05000" y="0"/>
            <a:ext cx="8229600" cy="990600"/>
          </a:xfrm>
        </p:spPr>
        <p:txBody>
          <a:bodyPr/>
          <a:lstStyle/>
          <a:p>
            <a:pPr eaLnBrk="1" hangingPunct="1">
              <a:defRPr/>
            </a:pPr>
            <a:r>
              <a:rPr lang="en-US" b="1" dirty="0" smtClean="0">
                <a:solidFill>
                  <a:srgbClr val="FF0000"/>
                </a:solidFill>
                <a:effectLst>
                  <a:outerShdw blurRad="38100" dist="38100" dir="2700000" algn="tl">
                    <a:srgbClr val="000000">
                      <a:alpha val="43137"/>
                    </a:srgbClr>
                  </a:outerShdw>
                </a:effectLst>
              </a:rPr>
              <a:t>Suffocation</a:t>
            </a:r>
          </a:p>
        </p:txBody>
      </p:sp>
      <p:pic>
        <p:nvPicPr>
          <p:cNvPr id="94211" name="Picture 3" descr="scan001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1212850"/>
            <a:ext cx="6172200" cy="4973638"/>
          </a:xfrm>
          <a:noFill/>
        </p:spPr>
      </p:pic>
    </p:spTree>
    <p:extLst>
      <p:ext uri="{BB962C8B-B14F-4D97-AF65-F5344CB8AC3E}">
        <p14:creationId xmlns:p14="http://schemas.microsoft.com/office/powerpoint/2010/main" val="3837431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Widescreen</PresentationFormat>
  <Paragraphs>275</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Calibri Light</vt:lpstr>
      <vt:lpstr>Wingdings</vt:lpstr>
      <vt:lpstr>Office Theme</vt:lpstr>
      <vt:lpstr>Default Design</vt:lpstr>
      <vt:lpstr>Asphyxia &amp; Drowning</vt:lpstr>
      <vt:lpstr>COMMON MECHANISMS OF MECHANICAL ASPHYXIA</vt:lpstr>
      <vt:lpstr>PowerPoint Presentation</vt:lpstr>
      <vt:lpstr>PowerPoint Presentation</vt:lpstr>
      <vt:lpstr>Specific Findings of suffocation</vt:lpstr>
      <vt:lpstr>Suffocation</vt:lpstr>
      <vt:lpstr>Suffocation</vt:lpstr>
      <vt:lpstr>Suffocation</vt:lpstr>
      <vt:lpstr>Suffocation</vt:lpstr>
      <vt:lpstr>STRANGULATION (Circumferential Squeezing of Neck)) </vt:lpstr>
      <vt:lpstr>MECHANISM / MODE OF DEATH</vt:lpstr>
      <vt:lpstr>PowerPoint Presentation</vt:lpstr>
      <vt:lpstr>Throttling</vt:lpstr>
      <vt:lpstr>Throttling</vt:lpstr>
      <vt:lpstr>Throttling</vt:lpstr>
      <vt:lpstr>Hyoid Bone</vt:lpstr>
      <vt:lpstr>Ligature Strangulation (Garroting )</vt:lpstr>
      <vt:lpstr>PowerPoint Presentation</vt:lpstr>
      <vt:lpstr>PowerPoint Presentation</vt:lpstr>
      <vt:lpstr>PowerPoint Presentation</vt:lpstr>
      <vt:lpstr>Ligature Mark</vt:lpstr>
      <vt:lpstr>Ligature Strangulation</vt:lpstr>
      <vt:lpstr>Ligature Strangulation</vt:lpstr>
      <vt:lpstr>Ligature Strangulation</vt:lpstr>
      <vt:lpstr> HANGING </vt:lpstr>
      <vt:lpstr>HANGING</vt:lpstr>
      <vt:lpstr>PowerPoint Presentation</vt:lpstr>
      <vt:lpstr>PowerPoint Presentation</vt:lpstr>
      <vt:lpstr>PowerPoint Presentation</vt:lpstr>
      <vt:lpstr>Difference Between Ligature Pattern Of Garroting &amp; Hanging</vt:lpstr>
      <vt:lpstr>Hanging- Ligature Mark</vt:lpstr>
      <vt:lpstr>Hanging- Ligature Mark</vt:lpstr>
      <vt:lpstr>Hanging</vt:lpstr>
      <vt:lpstr>Hanging- Ligature Mark with Running Noose</vt:lpstr>
      <vt:lpstr>Hanging</vt:lpstr>
      <vt:lpstr>PowerPoint Presentation</vt:lpstr>
      <vt:lpstr>PowerPoint Presentation</vt:lpstr>
      <vt:lpstr>TRAUMATIC ASPHYXIA</vt:lpstr>
      <vt:lpstr>PowerPoint Presentation</vt:lpstr>
      <vt:lpstr>   Specific Finding of Traumatic Asphyxia</vt:lpstr>
      <vt:lpstr>Traumatic Asphyxia</vt:lpstr>
      <vt:lpstr>Traumatic Asphyxia</vt:lpstr>
      <vt:lpstr>Medicolegal aspects of different types of asphyxia </vt:lpstr>
      <vt:lpstr>PowerPoint Presentation</vt:lpstr>
      <vt:lpstr>PowerPoint Presentation</vt:lpstr>
      <vt:lpstr> Medicolegal importance of Asphyxia (contd…)  </vt:lpstr>
      <vt:lpstr> Medicolegal importance of choking (contd…)  </vt:lpstr>
      <vt:lpstr>Café coronary </vt:lpstr>
      <vt:lpstr>6. Traumatic asphyxia </vt:lpstr>
      <vt:lpstr>PowerPoint Presentation</vt:lpstr>
      <vt:lpstr>7. Autoerotic/Sexual Asphyxia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Asphyxia &amp; Drowning</dc:title>
  <dc:creator>Dr.Nadir Ali</dc:creator>
  <cp:lastModifiedBy>Dr.Nadir Ali</cp:lastModifiedBy>
  <cp:revision>1</cp:revision>
  <dcterms:created xsi:type="dcterms:W3CDTF">2020-05-07T11:45:00Z</dcterms:created>
  <dcterms:modified xsi:type="dcterms:W3CDTF">2020-05-07T11:45:23Z</dcterms:modified>
</cp:coreProperties>
</file>