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935C-5694-4D8A-B6BB-FFEB4823B13F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8B22-1E20-41C8-8D98-EEEAEC3DF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2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935C-5694-4D8A-B6BB-FFEB4823B13F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8B22-1E20-41C8-8D98-EEEAEC3DF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551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935C-5694-4D8A-B6BB-FFEB4823B13F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8B22-1E20-41C8-8D98-EEEAEC3DF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801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935C-5694-4D8A-B6BB-FFEB4823B13F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8B22-1E20-41C8-8D98-EEEAEC3DF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073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935C-5694-4D8A-B6BB-FFEB4823B13F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8B22-1E20-41C8-8D98-EEEAEC3DF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23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935C-5694-4D8A-B6BB-FFEB4823B13F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8B22-1E20-41C8-8D98-EEEAEC3DF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848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935C-5694-4D8A-B6BB-FFEB4823B13F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8B22-1E20-41C8-8D98-EEEAEC3DF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026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935C-5694-4D8A-B6BB-FFEB4823B13F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8B22-1E20-41C8-8D98-EEEAEC3DF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51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935C-5694-4D8A-B6BB-FFEB4823B13F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8B22-1E20-41C8-8D98-EEEAEC3DF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061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935C-5694-4D8A-B6BB-FFEB4823B13F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8B22-1E20-41C8-8D98-EEEAEC3DF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54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935C-5694-4D8A-B6BB-FFEB4823B13F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8B22-1E20-41C8-8D98-EEEAEC3DF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5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E935C-5694-4D8A-B6BB-FFEB4823B13F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E8B22-1E20-41C8-8D98-EEEAEC3DF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40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A007832-8278-4D08-86C2-9D0D3E9F7C4C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157699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66738" indent="-56673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Cereal grains are amenable to storage for relatively long periods of time</a:t>
            </a:r>
          </a:p>
          <a:p>
            <a:pPr marL="566738" indent="-56673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Harvested at a relatively low moisture contents and when stored and protected from insects and rodents, easily store for years</a:t>
            </a:r>
          </a:p>
          <a:p>
            <a:pPr marL="566738" indent="-56673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Under ideal storage conditions( low temperature, inert atmosphere), safe storage may be measured in decades</a:t>
            </a:r>
          </a:p>
        </p:txBody>
      </p:sp>
      <p:sp>
        <p:nvSpPr>
          <p:cNvPr id="157700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just" eaLnBrk="1" hangingPunct="1"/>
            <a:r>
              <a:rPr lang="en-US" altLang="en-US" b="1" smtClean="0">
                <a:solidFill>
                  <a:srgbClr val="552EFA"/>
                </a:solidFill>
                <a:latin typeface="Times New Roman" panose="02020603050405020304" pitchFamily="18" charset="0"/>
              </a:rPr>
              <a:t>Storage of Cereals</a:t>
            </a:r>
          </a:p>
        </p:txBody>
      </p:sp>
      <p:sp>
        <p:nvSpPr>
          <p:cNvPr id="157701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026F57C-7751-43BC-92D4-F643AE0D7A00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55457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8F5E46E-E98E-4744-ABB9-B2B2C8E0526B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66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0" y="533400"/>
            <a:ext cx="8305800" cy="5867400"/>
          </a:xfrm>
        </p:spPr>
        <p:txBody>
          <a:bodyPr/>
          <a:lstStyle/>
          <a:p>
            <a:pPr marL="522288" indent="-522288" algn="just"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	- Differences in the soil</a:t>
            </a:r>
          </a:p>
          <a:p>
            <a:pPr marL="522288" indent="-522288" algn="just"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 	- Differences in stages of ripeness of grain</a:t>
            </a:r>
          </a:p>
          <a:p>
            <a:pPr marL="522288" indent="-52228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Safe storage moisture content of cereal grains depend upon the grain hygroscopic properties</a:t>
            </a:r>
          </a:p>
          <a:p>
            <a:pPr marL="522288" indent="-52228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Most damaging factor in grain storage is mold growth</a:t>
            </a:r>
          </a:p>
          <a:p>
            <a:pPr marL="522288" indent="-52228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Generally molds will not grow on grain in equilibrium with air of &lt; 70% R.H</a:t>
            </a:r>
          </a:p>
          <a:p>
            <a:pPr marL="522288" indent="-522288" algn="just">
              <a:buClr>
                <a:srgbClr val="000000"/>
              </a:buClr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166916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8ECA4CA-1F8D-46AC-8005-F0B8F308EF5D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77235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E8BE087-CDB2-4098-9904-141874E164D7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679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762000"/>
            <a:ext cx="8229600" cy="6019800"/>
          </a:xfrm>
        </p:spPr>
        <p:txBody>
          <a:bodyPr/>
          <a:lstStyle/>
          <a:p>
            <a:pPr marL="566738" indent="-56673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Maximum moisture levels for safe storage of major grains</a:t>
            </a:r>
          </a:p>
          <a:p>
            <a:pPr marL="1262063" lvl="1" indent="-522288" algn="just">
              <a:buClr>
                <a:srgbClr val="552EFA"/>
              </a:buClr>
              <a:buFontTx/>
              <a:buChar char="o"/>
            </a:pPr>
            <a:r>
              <a:rPr lang="en-US" altLang="en-US" sz="3200">
                <a:latin typeface="Times New Roman" panose="02020603050405020304" pitchFamily="18" charset="0"/>
              </a:rPr>
              <a:t>Corn		13%</a:t>
            </a:r>
          </a:p>
          <a:p>
            <a:pPr marL="1262063" lvl="1" indent="-522288" algn="just">
              <a:buClr>
                <a:srgbClr val="552EFA"/>
              </a:buClr>
              <a:buFontTx/>
              <a:buChar char="o"/>
            </a:pPr>
            <a:r>
              <a:rPr lang="en-US" altLang="en-US" sz="3200">
                <a:latin typeface="Times New Roman" panose="02020603050405020304" pitchFamily="18" charset="0"/>
              </a:rPr>
              <a:t>Wheat		14%</a:t>
            </a:r>
          </a:p>
          <a:p>
            <a:pPr marL="1262063" lvl="1" indent="-522288" algn="just">
              <a:buClr>
                <a:srgbClr val="552EFA"/>
              </a:buClr>
              <a:buFontTx/>
              <a:buChar char="o"/>
            </a:pPr>
            <a:r>
              <a:rPr lang="en-US" altLang="en-US" sz="3200">
                <a:latin typeface="Times New Roman" panose="02020603050405020304" pitchFamily="18" charset="0"/>
              </a:rPr>
              <a:t>Barley		13%</a:t>
            </a:r>
          </a:p>
          <a:p>
            <a:pPr marL="1262063" lvl="1" indent="-522288" algn="just">
              <a:buClr>
                <a:srgbClr val="552EFA"/>
              </a:buClr>
              <a:buFontTx/>
              <a:buChar char="o"/>
            </a:pPr>
            <a:r>
              <a:rPr lang="en-US" altLang="en-US" sz="3200">
                <a:latin typeface="Times New Roman" panose="02020603050405020304" pitchFamily="18" charset="0"/>
              </a:rPr>
              <a:t>Oat		13%</a:t>
            </a:r>
          </a:p>
          <a:p>
            <a:pPr marL="1262063" lvl="1" indent="-522288" algn="just">
              <a:buClr>
                <a:srgbClr val="552EFA"/>
              </a:buClr>
              <a:buFontTx/>
              <a:buChar char="o"/>
            </a:pPr>
            <a:r>
              <a:rPr lang="en-US" altLang="en-US" sz="3200">
                <a:latin typeface="Times New Roman" panose="02020603050405020304" pitchFamily="18" charset="0"/>
              </a:rPr>
              <a:t>Sorghum	13%</a:t>
            </a:r>
          </a:p>
          <a:p>
            <a:pPr marL="1262063" lvl="1" indent="-522288" algn="just">
              <a:buClr>
                <a:srgbClr val="552EFA"/>
              </a:buClr>
              <a:buFontTx/>
              <a:buChar char="o"/>
            </a:pPr>
            <a:r>
              <a:rPr lang="en-US" altLang="en-US" sz="3200">
                <a:latin typeface="Times New Roman" panose="02020603050405020304" pitchFamily="18" charset="0"/>
              </a:rPr>
              <a:t>Rice		12 – 13%</a:t>
            </a:r>
          </a:p>
        </p:txBody>
      </p:sp>
      <p:sp>
        <p:nvSpPr>
          <p:cNvPr id="167940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4A5C1D9-FBC1-49BD-A2A5-3B9907BC59BE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83882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2DD562D-9249-4E15-BAB1-362012D424F3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689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33400"/>
            <a:ext cx="8229600" cy="685800"/>
          </a:xfrm>
        </p:spPr>
        <p:txBody>
          <a:bodyPr>
            <a:normAutofit fontScale="90000"/>
          </a:bodyPr>
          <a:lstStyle/>
          <a:p>
            <a:pPr algn="just" eaLnBrk="1" hangingPunct="1"/>
            <a:r>
              <a:rPr lang="en-US" altLang="en-US" b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Insects</a:t>
            </a:r>
          </a:p>
        </p:txBody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876800"/>
          </a:xfrm>
        </p:spPr>
        <p:txBody>
          <a:bodyPr/>
          <a:lstStyle/>
          <a:p>
            <a:pPr marL="566738" indent="-566738" algn="just">
              <a:buClr>
                <a:srgbClr val="552EFA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Major problem for storage of grains</a:t>
            </a:r>
          </a:p>
          <a:p>
            <a:pPr marL="566738" indent="-566738" algn="just">
              <a:buClr>
                <a:srgbClr val="552EFA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Consume and contaminate the grain</a:t>
            </a:r>
          </a:p>
          <a:p>
            <a:pPr marL="566738" indent="-566738" algn="just">
              <a:buClr>
                <a:srgbClr val="552EFA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USDA estimated that storage losses due to insects exceed 470 million dollars per year</a:t>
            </a:r>
          </a:p>
          <a:p>
            <a:pPr marL="566738" indent="-566738" algn="just">
              <a:buClr>
                <a:srgbClr val="552EFA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Insects that live on grain are of two types</a:t>
            </a:r>
          </a:p>
          <a:p>
            <a:pPr marL="566738" indent="-566738" algn="just">
              <a:buNone/>
            </a:pPr>
            <a:r>
              <a:rPr lang="en-US" altLang="en-US">
                <a:latin typeface="Times New Roman" panose="02020603050405020304" pitchFamily="18" charset="0"/>
              </a:rPr>
              <a:t>    -  Live inside the grain ( hidden infestation)</a:t>
            </a:r>
          </a:p>
          <a:p>
            <a:pPr marL="566738" indent="-566738" algn="just">
              <a:buNone/>
            </a:pPr>
            <a:r>
              <a:rPr lang="en-US" altLang="en-US">
                <a:latin typeface="Times New Roman" panose="02020603050405020304" pitchFamily="18" charset="0"/>
              </a:rPr>
              <a:t>    -  Live outside the grain</a:t>
            </a:r>
          </a:p>
          <a:p>
            <a:pPr marL="566738" indent="-566738" algn="just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8965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C42CFC5B-5559-4CAE-8505-5D7D7FD9ECFE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64194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2757678-4D57-4A3B-9AB7-19CFA762A8A3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699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685800"/>
            <a:ext cx="8382000" cy="5638800"/>
          </a:xfrm>
        </p:spPr>
        <p:txBody>
          <a:bodyPr/>
          <a:lstStyle/>
          <a:p>
            <a:pPr marL="609600" indent="-609600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Species responsible for hidden damage</a:t>
            </a:r>
          </a:p>
          <a:p>
            <a:pPr marL="609600" indent="-609600" algn="just">
              <a:buClr>
                <a:schemeClr val="tx1"/>
              </a:buClr>
              <a:buFontTx/>
              <a:buAutoNum type="arabicPeriod"/>
            </a:pPr>
            <a:r>
              <a:rPr lang="en-US" altLang="en-US" smtClean="0">
                <a:latin typeface="Times New Roman" panose="02020603050405020304" pitchFamily="18" charset="0"/>
              </a:rPr>
              <a:t>Granary weevils</a:t>
            </a:r>
          </a:p>
          <a:p>
            <a:pPr marL="609600" indent="-609600" algn="just">
              <a:buClr>
                <a:schemeClr val="tx1"/>
              </a:buClr>
              <a:buFontTx/>
              <a:buAutoNum type="arabicPeriod"/>
            </a:pPr>
            <a:r>
              <a:rPr lang="en-US" altLang="en-US" smtClean="0">
                <a:latin typeface="Times New Roman" panose="02020603050405020304" pitchFamily="18" charset="0"/>
              </a:rPr>
              <a:t>Rice weevils</a:t>
            </a:r>
          </a:p>
          <a:p>
            <a:pPr marL="609600" indent="-609600" algn="just">
              <a:buClr>
                <a:schemeClr val="tx1"/>
              </a:buClr>
              <a:buFontTx/>
              <a:buAutoNum type="arabicPeriod"/>
            </a:pPr>
            <a:r>
              <a:rPr lang="en-US" altLang="en-US" smtClean="0">
                <a:latin typeface="Times New Roman" panose="02020603050405020304" pitchFamily="18" charset="0"/>
              </a:rPr>
              <a:t>Maize weevils</a:t>
            </a:r>
          </a:p>
          <a:p>
            <a:pPr marL="609600" indent="-609600" algn="just">
              <a:buClr>
                <a:schemeClr val="tx1"/>
              </a:buClr>
              <a:buFontTx/>
              <a:buAutoNum type="arabicPeriod"/>
            </a:pPr>
            <a:r>
              <a:rPr lang="en-US" altLang="en-US" smtClean="0">
                <a:latin typeface="Times New Roman" panose="02020603050405020304" pitchFamily="18" charset="0"/>
              </a:rPr>
              <a:t>Grain borers</a:t>
            </a:r>
          </a:p>
          <a:p>
            <a:pPr marL="609600" indent="-609600" algn="just">
              <a:buClr>
                <a:schemeClr val="tx1"/>
              </a:buClr>
              <a:buFontTx/>
              <a:buAutoNum type="arabicPeriod"/>
            </a:pPr>
            <a:r>
              <a:rPr lang="en-US" altLang="en-US" smtClean="0">
                <a:latin typeface="Times New Roman" panose="02020603050405020304" pitchFamily="18" charset="0"/>
              </a:rPr>
              <a:t>Angoumois grain moth</a:t>
            </a:r>
          </a:p>
          <a:p>
            <a:pPr marL="609600" indent="-609600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Species responsible for outer damage of grain</a:t>
            </a:r>
          </a:p>
          <a:p>
            <a:pPr marL="609600" indent="-609600" algn="just">
              <a:buClr>
                <a:schemeClr val="tx1"/>
              </a:buClr>
              <a:buFontTx/>
              <a:buAutoNum type="arabicPeriod"/>
            </a:pPr>
            <a:r>
              <a:rPr lang="en-US" altLang="en-US" smtClean="0">
                <a:latin typeface="Times New Roman" panose="02020603050405020304" pitchFamily="18" charset="0"/>
              </a:rPr>
              <a:t>Red flour beetles</a:t>
            </a:r>
          </a:p>
          <a:p>
            <a:pPr marL="609600" indent="-609600" algn="just">
              <a:buClr>
                <a:schemeClr val="tx1"/>
              </a:buClr>
              <a:buFontTx/>
              <a:buAutoNum type="arabicPeriod"/>
            </a:pPr>
            <a:r>
              <a:rPr lang="en-US" altLang="en-US" smtClean="0">
                <a:latin typeface="Times New Roman" panose="02020603050405020304" pitchFamily="18" charset="0"/>
              </a:rPr>
              <a:t>Saw-toothed grain beetles</a:t>
            </a:r>
          </a:p>
          <a:p>
            <a:pPr marL="609600" indent="-609600" algn="just">
              <a:buClr>
                <a:schemeClr val="tx1"/>
              </a:buClr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169988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37B6C9C-92CF-4FCB-848A-7CFAFEEE9B2D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58224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AC1AC8B-31B5-4E9D-B030-E8ACE99D6CE6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710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685800"/>
            <a:ext cx="8534400" cy="5638800"/>
          </a:xfrm>
        </p:spPr>
        <p:txBody>
          <a:bodyPr/>
          <a:lstStyle/>
          <a:p>
            <a:pPr marL="566738" indent="-501650" algn="just">
              <a:buClr>
                <a:schemeClr val="tx1"/>
              </a:buClr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3.   Cadelles</a:t>
            </a:r>
          </a:p>
          <a:p>
            <a:pPr marL="566738" indent="-501650" algn="just">
              <a:buClr>
                <a:schemeClr val="tx1"/>
              </a:buClr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4.   Khapra beetles</a:t>
            </a:r>
          </a:p>
          <a:p>
            <a:pPr marL="566738" indent="-501650" algn="just">
              <a:buClr>
                <a:schemeClr val="tx1"/>
              </a:buClr>
              <a:buFontTx/>
              <a:buAutoNum type="arabicPeriod" startAt="5"/>
            </a:pPr>
            <a:r>
              <a:rPr lang="en-US" altLang="en-US" smtClean="0">
                <a:latin typeface="Times New Roman" panose="02020603050405020304" pitchFamily="18" charset="0"/>
              </a:rPr>
              <a:t>  Indian meal moths</a:t>
            </a:r>
          </a:p>
          <a:p>
            <a:pPr marL="566738" indent="-501650" algn="just">
              <a:buClr>
                <a:schemeClr val="tx1"/>
              </a:buClr>
              <a:buNone/>
            </a:pPr>
            <a:r>
              <a:rPr lang="en-US" altLang="en-US" sz="3600" b="1">
                <a:latin typeface="Times New Roman" panose="02020603050405020304" pitchFamily="18" charset="0"/>
              </a:rPr>
              <a:t>Control</a:t>
            </a:r>
          </a:p>
          <a:p>
            <a:pPr marL="566738" indent="-501650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Most grain damaging insects are of subtropical region and do not hibernate</a:t>
            </a:r>
          </a:p>
          <a:p>
            <a:pPr marL="566738" indent="-501650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Damage can be controlled by low temperature &lt; 10</a:t>
            </a:r>
            <a:r>
              <a:rPr lang="en-US" altLang="en-US" baseline="30000" smtClean="0">
                <a:latin typeface="Times New Roman" panose="02020603050405020304" pitchFamily="18" charset="0"/>
              </a:rPr>
              <a:t>o</a:t>
            </a:r>
            <a:r>
              <a:rPr lang="en-US" altLang="en-US" smtClean="0">
                <a:latin typeface="Times New Roman" panose="02020603050405020304" pitchFamily="18" charset="0"/>
              </a:rPr>
              <a:t>c</a:t>
            </a:r>
          </a:p>
          <a:p>
            <a:pPr marL="566738" indent="-501650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Moisture is another important factor in controlling grain infestation</a:t>
            </a:r>
            <a:endParaRPr lang="en-US" altLang="en-US" baseline="30000" smtClean="0">
              <a:latin typeface="Times New Roman" panose="02020603050405020304" pitchFamily="18" charset="0"/>
            </a:endParaRPr>
          </a:p>
        </p:txBody>
      </p:sp>
      <p:sp>
        <p:nvSpPr>
          <p:cNvPr id="171012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F79ED8F-4E07-49A9-8E45-80902CD3352B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50457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8F94A61-EA8C-4C92-838F-E4AF69817D47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720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304800"/>
            <a:ext cx="8229600" cy="6172200"/>
          </a:xfrm>
        </p:spPr>
        <p:txBody>
          <a:bodyPr/>
          <a:lstStyle/>
          <a:p>
            <a:pPr marL="522288" indent="-522288" algn="just">
              <a:buClr>
                <a:srgbClr val="552EFA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Moisture contents of 9% or lower restrict infestation</a:t>
            </a:r>
          </a:p>
          <a:p>
            <a:pPr marL="522288" indent="-522288" algn="just">
              <a:buNone/>
            </a:pPr>
            <a:r>
              <a:rPr lang="en-US" altLang="en-US" sz="4000" b="1">
                <a:latin typeface="Times New Roman" panose="02020603050405020304" pitchFamily="18" charset="0"/>
              </a:rPr>
              <a:t>				</a:t>
            </a:r>
            <a:r>
              <a:rPr lang="en-US" altLang="en-US" sz="4000" b="1">
                <a:solidFill>
                  <a:schemeClr val="accent2"/>
                </a:solidFill>
                <a:latin typeface="Times New Roman" panose="02020603050405020304" pitchFamily="18" charset="0"/>
              </a:rPr>
              <a:t>Rodents</a:t>
            </a:r>
          </a:p>
          <a:p>
            <a:pPr marL="522288" indent="-522288" algn="just">
              <a:buClr>
                <a:srgbClr val="552EFA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Next to humans rats and mice are the most damaging animals</a:t>
            </a:r>
          </a:p>
          <a:p>
            <a:pPr marL="522288" indent="-522288" algn="just">
              <a:buClr>
                <a:srgbClr val="552EFA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Destroy millions of tons of food each year</a:t>
            </a:r>
          </a:p>
          <a:p>
            <a:pPr marL="522288" indent="-522288" algn="just">
              <a:buNone/>
            </a:pPr>
            <a:r>
              <a:rPr lang="en-US" altLang="en-US" b="1" smtClean="0">
                <a:latin typeface="Times New Roman" panose="02020603050405020304" pitchFamily="18" charset="0"/>
              </a:rPr>
              <a:t>    Control</a:t>
            </a:r>
          </a:p>
          <a:p>
            <a:pPr marL="522288" indent="-522288" algn="just">
              <a:buClr>
                <a:srgbClr val="552EFA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Killing of rodents whether by baits or traps is effective only over short time spans</a:t>
            </a:r>
          </a:p>
          <a:p>
            <a:pPr marL="522288" indent="-522288" algn="just">
              <a:buClr>
                <a:srgbClr val="552EFA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Control is rodent proofing of buildings and good sanitation</a:t>
            </a:r>
            <a:endParaRPr lang="en-US" altLang="en-US" b="1">
              <a:latin typeface="Times New Roman" panose="02020603050405020304" pitchFamily="18" charset="0"/>
            </a:endParaRPr>
          </a:p>
          <a:p>
            <a:pPr marL="522288" indent="-522288" algn="just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72036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28D6E92-2E34-4E12-AB19-23DC1D33E72E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04732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20206A4-2981-4376-ACC0-D45410D7BF70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173059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838200"/>
            <a:ext cx="8382000" cy="1143000"/>
          </a:xfrm>
        </p:spPr>
        <p:txBody>
          <a:bodyPr>
            <a:normAutofit fontScale="90000"/>
          </a:bodyPr>
          <a:lstStyle/>
          <a:p>
            <a:pPr algn="just" eaLnBrk="1" hangingPunct="1"/>
            <a:r>
              <a:rPr lang="en-US" altLang="en-US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CHEMICAL AND BIOLOGICAL CHANGES DURING STORAGE</a:t>
            </a:r>
            <a:r>
              <a:rPr lang="en-US" altLang="en-US" sz="3200">
                <a:solidFill>
                  <a:schemeClr val="accent2"/>
                </a:solidFill>
                <a:latin typeface="Times New Roman" panose="02020603050405020304" pitchFamily="18" charset="0"/>
              </a:rPr>
              <a:t/>
            </a:r>
            <a:br>
              <a:rPr lang="en-US" altLang="en-US" sz="3200">
                <a:solidFill>
                  <a:schemeClr val="accent2"/>
                </a:solidFill>
                <a:latin typeface="Times New Roman" panose="02020603050405020304" pitchFamily="18" charset="0"/>
              </a:rPr>
            </a:br>
            <a:endParaRPr lang="en-US" altLang="en-US" sz="320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81200"/>
            <a:ext cx="8229600" cy="4876800"/>
          </a:xfrm>
        </p:spPr>
        <p:txBody>
          <a:bodyPr/>
          <a:lstStyle/>
          <a:p>
            <a:pPr marL="522288" indent="-522288" algn="just">
              <a:buNone/>
            </a:pPr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</a:rPr>
              <a:t>1. Germination</a:t>
            </a:r>
          </a:p>
          <a:p>
            <a:pPr marL="522288" indent="-52228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High germination with vigorous seedlings is important for seed grain and malting barley</a:t>
            </a:r>
          </a:p>
          <a:p>
            <a:pPr marL="522288" indent="-52228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For malting, the barley should all germinate at the same time and in the shortest time</a:t>
            </a:r>
          </a:p>
          <a:p>
            <a:pPr marL="522288" indent="-52228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The germination of barley decreases during storage as the moisture content deviates above or below 12%</a:t>
            </a:r>
          </a:p>
        </p:txBody>
      </p:sp>
      <p:sp>
        <p:nvSpPr>
          <p:cNvPr id="173061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C0B4A9B2-AF54-44D3-97AC-0E1587E2C035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67391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71833EF-800D-4E56-A7C9-04DF9311531D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1740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762000"/>
            <a:ext cx="8229600" cy="5486400"/>
          </a:xfrm>
        </p:spPr>
        <p:txBody>
          <a:bodyPr/>
          <a:lstStyle/>
          <a:p>
            <a:pPr marL="522288" indent="-522288" algn="just">
              <a:buClr>
                <a:srgbClr val="552EFA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Germination is also greatly affected by the growth of moulds or insect and mite damage</a:t>
            </a:r>
          </a:p>
          <a:p>
            <a:pPr marL="522288" indent="-522288" algn="just">
              <a:buNone/>
            </a:pPr>
            <a:r>
              <a:rPr lang="en-US" altLang="en-US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2.</a:t>
            </a: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Fat acidity and odour formation</a:t>
            </a:r>
          </a:p>
          <a:p>
            <a:pPr marL="522288" indent="-522288" algn="just">
              <a:buClr>
                <a:srgbClr val="552EFA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Fat acidity increases with storage time and growth of moulds and insects in the grain</a:t>
            </a:r>
          </a:p>
          <a:p>
            <a:pPr marL="522288" indent="-522288" algn="just">
              <a:buClr>
                <a:srgbClr val="552EFA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Increased fat acidity reduces the milling and baking quality of wheat </a:t>
            </a:r>
          </a:p>
          <a:p>
            <a:pPr marL="522288" indent="-522288" algn="just">
              <a:buClr>
                <a:srgbClr val="552EFA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Odors produced by moulds, insects, and mites can be carried into the finished food product</a:t>
            </a:r>
          </a:p>
          <a:p>
            <a:pPr marL="522288" indent="-522288" algn="just">
              <a:buNone/>
            </a:pPr>
            <a:endParaRPr lang="en-US" altLang="en-US">
              <a:latin typeface="Times New Roman" panose="02020603050405020304" pitchFamily="18" charset="0"/>
            </a:endParaRPr>
          </a:p>
          <a:p>
            <a:pPr marL="522288" indent="-522288" algn="just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74084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E9E57F7-2E58-49D0-8B89-DF767E8B7D96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07819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AF66BD4-16A8-4CC4-85B0-1A892FDFB4F0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1751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228600"/>
            <a:ext cx="8534400" cy="6629400"/>
          </a:xfrm>
        </p:spPr>
        <p:txBody>
          <a:bodyPr/>
          <a:lstStyle/>
          <a:p>
            <a:pPr marL="566738" indent="-566738" algn="just">
              <a:lnSpc>
                <a:spcPct val="80000"/>
              </a:lnSpc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3. Gluten</a:t>
            </a:r>
          </a:p>
          <a:p>
            <a:pPr marL="566738" indent="-566738" algn="just">
              <a:lnSpc>
                <a:spcPct val="80000"/>
              </a:lnSpc>
              <a:buClr>
                <a:srgbClr val="552EFA"/>
              </a:buClr>
              <a:buFontTx/>
              <a:buChar char="o"/>
            </a:pPr>
            <a:r>
              <a:rPr lang="en-US" altLang="en-US" sz="3000">
                <a:latin typeface="Times New Roman" panose="02020603050405020304" pitchFamily="18" charset="0"/>
              </a:rPr>
              <a:t>Protein content and gluten quality remain constant or increase slightly during proper storage</a:t>
            </a:r>
          </a:p>
          <a:p>
            <a:pPr marL="566738" indent="-566738" algn="just">
              <a:lnSpc>
                <a:spcPct val="80000"/>
              </a:lnSpc>
              <a:buClr>
                <a:srgbClr val="552EFA"/>
              </a:buClr>
              <a:buFontTx/>
              <a:buChar char="o"/>
            </a:pPr>
            <a:r>
              <a:rPr lang="en-US" altLang="en-US" sz="3000">
                <a:latin typeface="Times New Roman" panose="02020603050405020304" pitchFamily="18" charset="0"/>
              </a:rPr>
              <a:t>Large reductions in protein content or gluten quality caused by mould growth will normally be preceded by off-flavors, odors, etc</a:t>
            </a:r>
          </a:p>
          <a:p>
            <a:pPr marL="566738" indent="-566738" algn="just">
              <a:lnSpc>
                <a:spcPct val="80000"/>
              </a:lnSpc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4. Nutritive changes</a:t>
            </a:r>
          </a:p>
          <a:p>
            <a:pPr marL="566738" indent="-566738" algn="just">
              <a:lnSpc>
                <a:spcPct val="80000"/>
              </a:lnSpc>
              <a:buClr>
                <a:srgbClr val="552EFA"/>
              </a:buClr>
              <a:buFontTx/>
              <a:buChar char="o"/>
            </a:pPr>
            <a:r>
              <a:rPr lang="en-US" altLang="en-US" sz="3000">
                <a:latin typeface="Times New Roman" panose="02020603050405020304" pitchFamily="18" charset="0"/>
              </a:rPr>
              <a:t>Carbohydrates, minerals, and protein content change little if the grain is stored under dry, cool conditions </a:t>
            </a:r>
          </a:p>
          <a:p>
            <a:pPr marL="566738" indent="-566738" algn="just">
              <a:lnSpc>
                <a:spcPct val="80000"/>
              </a:lnSpc>
              <a:buClr>
                <a:srgbClr val="552EFA"/>
              </a:buClr>
              <a:buFontTx/>
              <a:buChar char="o"/>
            </a:pPr>
            <a:r>
              <a:rPr lang="en-US" altLang="en-US" sz="3000">
                <a:latin typeface="Times New Roman" panose="02020603050405020304" pitchFamily="18" charset="0"/>
              </a:rPr>
              <a:t>Vitamin content appears to be unchanged in storage except for vitamin A content in yellow corn, which can decrease as much as 70% during one year of storage</a:t>
            </a:r>
          </a:p>
        </p:txBody>
      </p:sp>
      <p:sp>
        <p:nvSpPr>
          <p:cNvPr id="175108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364496C-8C2D-4AB6-B294-EC58098CD666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47458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51BF875-4EE8-4CA4-9BE6-8E7CE822074D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158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609600"/>
            <a:ext cx="8229600" cy="5791200"/>
          </a:xfrm>
        </p:spPr>
        <p:txBody>
          <a:bodyPr/>
          <a:lstStyle/>
          <a:p>
            <a:pPr marL="522288" indent="-52228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Throughout history, cereal grains have given humans a buffer against crop failure and starvation</a:t>
            </a:r>
          </a:p>
          <a:p>
            <a:pPr marL="522288" indent="-52228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In comparison with dairy products, meat and fresh vegetables, cereals are easy to store</a:t>
            </a:r>
          </a:p>
          <a:p>
            <a:pPr marL="522288" indent="-52228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If storage conditions are not proper, they can and do go out of condition</a:t>
            </a:r>
          </a:p>
          <a:p>
            <a:pPr marL="522288" indent="-52228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Such loss of cereal stores has led to starvation in the past and even today in some parts of the world </a:t>
            </a:r>
          </a:p>
        </p:txBody>
      </p:sp>
      <p:sp>
        <p:nvSpPr>
          <p:cNvPr id="158724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1DFEBDE-FA49-44DA-8E6A-FE8F99A5EB8A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90681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9368FA0-44D1-4AA1-8676-5C9CCEDDF4F9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159747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304800"/>
            <a:ext cx="8229600" cy="1143000"/>
          </a:xfrm>
        </p:spPr>
        <p:txBody>
          <a:bodyPr/>
          <a:lstStyle/>
          <a:p>
            <a:pPr algn="just" eaLnBrk="1" hangingPunct="1"/>
            <a:r>
              <a:rPr lang="en-US" altLang="en-US" b="1" smtClean="0">
                <a:solidFill>
                  <a:srgbClr val="552EFA"/>
                </a:solidFill>
                <a:latin typeface="Times New Roman" panose="02020603050405020304" pitchFamily="18" charset="0"/>
              </a:rPr>
              <a:t>Basic Types of Storage</a:t>
            </a:r>
          </a:p>
        </p:txBody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600200"/>
            <a:ext cx="8305800" cy="4572000"/>
          </a:xfrm>
        </p:spPr>
        <p:txBody>
          <a:bodyPr/>
          <a:lstStyle/>
          <a:p>
            <a:pPr marL="566738" indent="-566738" algn="just"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 </a:t>
            </a:r>
            <a:r>
              <a:rPr lang="en-US" altLang="en-US" b="1" u="sng" smtClean="0">
                <a:solidFill>
                  <a:srgbClr val="552EFA"/>
                </a:solidFill>
                <a:latin typeface="Times New Roman" panose="02020603050405020304" pitchFamily="18" charset="0"/>
              </a:rPr>
              <a:t>Ground storage</a:t>
            </a:r>
          </a:p>
          <a:p>
            <a:pPr marL="566738" indent="-56673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Grain is harvested once or twice during the year and consumed throughout the year</a:t>
            </a:r>
          </a:p>
          <a:p>
            <a:pPr marL="566738" indent="-56673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Storage can vary from the simple expedient of pouring the grain on the ground or on streets up to storage in large concrete structures </a:t>
            </a:r>
          </a:p>
          <a:p>
            <a:pPr marL="566738" indent="-566738" algn="just"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159749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E0C1919-D93F-416B-A71C-BC1D114F642D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07193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34377E8-5EFB-4C46-9BBD-C4E02105C95B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1607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0" y="533400"/>
            <a:ext cx="8458200" cy="6019800"/>
          </a:xfrm>
        </p:spPr>
        <p:txBody>
          <a:bodyPr/>
          <a:lstStyle/>
          <a:p>
            <a:pPr marL="566738" indent="-56673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Grain is piled on ground during harvest season when transportation equipment is in short supply  </a:t>
            </a:r>
          </a:p>
          <a:p>
            <a:pPr marL="566738" indent="-566738" algn="just">
              <a:buNone/>
            </a:pPr>
            <a:r>
              <a:rPr lang="en-US" altLang="en-US" b="1" u="sng" smtClean="0">
                <a:solidFill>
                  <a:srgbClr val="552EFA"/>
                </a:solidFill>
                <a:latin typeface="Times New Roman" panose="02020603050405020304" pitchFamily="18" charset="0"/>
              </a:rPr>
              <a:t>Underground storage</a:t>
            </a:r>
            <a:r>
              <a:rPr lang="en-US" altLang="en-US">
                <a:latin typeface="Times New Roman" panose="02020603050405020304" pitchFamily="18" charset="0"/>
              </a:rPr>
              <a:t>  </a:t>
            </a:r>
          </a:p>
          <a:p>
            <a:pPr marL="566738" indent="-56673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It offers a number of advantages</a:t>
            </a:r>
          </a:p>
          <a:p>
            <a:pPr marL="566738" indent="-56673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Protects grain from daily and seasonal variations in temperature</a:t>
            </a:r>
          </a:p>
          <a:p>
            <a:pPr marL="566738" indent="-56673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Construction is relatively simple</a:t>
            </a:r>
          </a:p>
          <a:p>
            <a:pPr marL="566738" indent="-56673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Protects grain from insects and molds because of low oxygen and high carbon dioxide contents of interseed air </a:t>
            </a:r>
          </a:p>
          <a:p>
            <a:pPr marL="566738" indent="-566738" algn="just">
              <a:buNone/>
            </a:pPr>
            <a:r>
              <a:rPr lang="en-US" altLang="en-US">
                <a:latin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60772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A723097-0558-4F73-A664-3615B9062F94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65937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6C74F44-3055-4972-B004-B59DF8D7623D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617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609600"/>
            <a:ext cx="8229600" cy="5715000"/>
          </a:xfrm>
        </p:spPr>
        <p:txBody>
          <a:bodyPr/>
          <a:lstStyle/>
          <a:p>
            <a:pPr marL="522288" indent="-522288" algn="just">
              <a:buNone/>
            </a:pPr>
            <a:r>
              <a:rPr lang="en-US" altLang="en-US" b="1" u="sng" smtClean="0">
                <a:solidFill>
                  <a:srgbClr val="552EFA"/>
                </a:solidFill>
                <a:latin typeface="Times New Roman" panose="02020603050405020304" pitchFamily="18" charset="0"/>
              </a:rPr>
              <a:t>Storage in bags</a:t>
            </a:r>
          </a:p>
          <a:p>
            <a:pPr marL="522288" indent="-522288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altLang="en-US" smtClean="0">
                <a:latin typeface="Times New Roman" panose="02020603050405020304" pitchFamily="18" charset="0"/>
              </a:rPr>
              <a:t>Bagged grain can be stored in any shelter that protects bags from weather and from predators</a:t>
            </a:r>
          </a:p>
          <a:p>
            <a:pPr marL="522288" indent="-522288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altLang="en-US" smtClean="0">
                <a:latin typeface="Times New Roman" panose="02020603050405020304" pitchFamily="18" charset="0"/>
              </a:rPr>
              <a:t>Handled with out any equipment</a:t>
            </a:r>
          </a:p>
          <a:p>
            <a:pPr marL="522288" indent="-522288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altLang="en-US" smtClean="0">
                <a:latin typeface="Times New Roman" panose="02020603050405020304" pitchFamily="18" charset="0"/>
              </a:rPr>
              <a:t>Relatively expensive</a:t>
            </a:r>
          </a:p>
          <a:p>
            <a:pPr marL="522288" indent="-522288" algn="just">
              <a:buNone/>
            </a:pPr>
            <a:r>
              <a:rPr lang="en-US" altLang="en-US" b="1" u="sng" smtClean="0">
                <a:solidFill>
                  <a:srgbClr val="552EFA"/>
                </a:solidFill>
                <a:latin typeface="Times New Roman" panose="02020603050405020304" pitchFamily="18" charset="0"/>
              </a:rPr>
              <a:t>Bulk storage in bins</a:t>
            </a:r>
          </a:p>
          <a:p>
            <a:pPr marL="522288" indent="-522288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altLang="en-US" smtClean="0">
                <a:latin typeface="Times New Roman" panose="02020603050405020304" pitchFamily="18" charset="0"/>
              </a:rPr>
              <a:t>Most widely used type of storage today</a:t>
            </a:r>
          </a:p>
          <a:p>
            <a:pPr marL="522288" indent="-522288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altLang="en-US" smtClean="0">
                <a:latin typeface="Times New Roman" panose="02020603050405020304" pitchFamily="18" charset="0"/>
              </a:rPr>
              <a:t>Bins have variable size</a:t>
            </a:r>
          </a:p>
          <a:p>
            <a:pPr marL="522288" indent="-522288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altLang="en-US" smtClean="0">
                <a:latin typeface="Times New Roman" panose="02020603050405020304" pitchFamily="18" charset="0"/>
              </a:rPr>
              <a:t>Made up of wood, steel, concrete</a:t>
            </a:r>
          </a:p>
        </p:txBody>
      </p:sp>
      <p:sp>
        <p:nvSpPr>
          <p:cNvPr id="161796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47106A6-6A41-4CBB-99F9-D5B391E2C5F7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49509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A25682A-8304-46E9-8D43-0D6735E30F5B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62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0" y="990600"/>
            <a:ext cx="8382000" cy="5791200"/>
          </a:xfrm>
        </p:spPr>
        <p:txBody>
          <a:bodyPr/>
          <a:lstStyle/>
          <a:p>
            <a:pPr marL="566738" indent="-56673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When grain is poured in to a bin, it forms an angle from the horizontal that is called the </a:t>
            </a:r>
            <a:r>
              <a:rPr lang="en-US" altLang="en-US" b="1" smtClean="0">
                <a:latin typeface="Times New Roman" panose="02020603050405020304" pitchFamily="18" charset="0"/>
              </a:rPr>
              <a:t>angle of repose</a:t>
            </a:r>
          </a:p>
          <a:p>
            <a:pPr marL="566738" indent="-56673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With most grains this angle is about 27</a:t>
            </a:r>
            <a:r>
              <a:rPr lang="en-US" altLang="en-US" baseline="30000" smtClean="0">
                <a:latin typeface="Times New Roman" panose="02020603050405020304" pitchFamily="18" charset="0"/>
              </a:rPr>
              <a:t>o</a:t>
            </a:r>
          </a:p>
          <a:p>
            <a:pPr marL="566738" indent="-56673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Damp grain or very small grain gives a slightly flatter slope</a:t>
            </a:r>
          </a:p>
          <a:p>
            <a:pPr marL="566738" indent="-56673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Smaller bins require steeper slope because of the greater friction on the sides of the hopper</a:t>
            </a:r>
          </a:p>
          <a:p>
            <a:pPr marL="566738" indent="-566738" algn="just">
              <a:buClr>
                <a:srgbClr val="000000"/>
              </a:buClr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162820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A8CE129-CD45-43AA-8AAD-12A50798B1C1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11904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DF2EA65-C700-4ABA-A84B-15834C1B9333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6384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609600"/>
            <a:ext cx="8229600" cy="1143000"/>
          </a:xfrm>
        </p:spPr>
        <p:txBody>
          <a:bodyPr/>
          <a:lstStyle/>
          <a:p>
            <a:pPr algn="just" eaLnBrk="1" hangingPunct="1"/>
            <a:r>
              <a:rPr lang="en-US" altLang="en-US" sz="4000" b="1">
                <a:solidFill>
                  <a:schemeClr val="accent2"/>
                </a:solidFill>
                <a:latin typeface="Times New Roman" panose="02020603050405020304" pitchFamily="18" charset="0"/>
              </a:rPr>
              <a:t>Factors affecting cereal storage</a:t>
            </a:r>
          </a:p>
        </p:txBody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51038"/>
            <a:ext cx="8229600" cy="4525962"/>
          </a:xfrm>
        </p:spPr>
        <p:txBody>
          <a:bodyPr/>
          <a:lstStyle/>
          <a:p>
            <a:pPr marL="609600" indent="-609600" algn="just">
              <a:buClr>
                <a:schemeClr val="tx1"/>
              </a:buClr>
              <a:buFontTx/>
              <a:buAutoNum type="arabicPeriod"/>
            </a:pPr>
            <a:r>
              <a:rPr lang="en-US" altLang="en-US" smtClean="0">
                <a:latin typeface="Times New Roman" panose="02020603050405020304" pitchFamily="18" charset="0"/>
              </a:rPr>
              <a:t>Moisture</a:t>
            </a:r>
          </a:p>
          <a:p>
            <a:pPr marL="609600" indent="-609600" algn="just">
              <a:buClr>
                <a:schemeClr val="tx1"/>
              </a:buClr>
              <a:buFontTx/>
              <a:buAutoNum type="arabicPeriod"/>
            </a:pPr>
            <a:r>
              <a:rPr lang="en-US" altLang="en-US" smtClean="0">
                <a:latin typeface="Times New Roman" panose="02020603050405020304" pitchFamily="18" charset="0"/>
              </a:rPr>
              <a:t>Insects</a:t>
            </a:r>
          </a:p>
          <a:p>
            <a:pPr marL="609600" indent="-609600" algn="just">
              <a:buClr>
                <a:schemeClr val="tx1"/>
              </a:buClr>
              <a:buFontTx/>
              <a:buAutoNum type="arabicPeriod"/>
            </a:pPr>
            <a:r>
              <a:rPr lang="en-US" altLang="en-US" smtClean="0">
                <a:latin typeface="Times New Roman" panose="02020603050405020304" pitchFamily="18" charset="0"/>
              </a:rPr>
              <a:t>Rodents</a:t>
            </a:r>
          </a:p>
          <a:p>
            <a:pPr marL="609600" indent="-609600" algn="just">
              <a:buClr>
                <a:schemeClr val="tx1"/>
              </a:buClr>
              <a:buFontTx/>
              <a:buAutoNum type="arabicPeriod"/>
            </a:pPr>
            <a:r>
              <a:rPr lang="en-US" altLang="en-US" smtClean="0">
                <a:latin typeface="Times New Roman" panose="02020603050405020304" pitchFamily="18" charset="0"/>
              </a:rPr>
              <a:t>Changes during storage</a:t>
            </a:r>
          </a:p>
        </p:txBody>
      </p:sp>
      <p:sp>
        <p:nvSpPr>
          <p:cNvPr id="163845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214D62F-0B2A-48A2-B995-FBA057295DE3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84649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B311F1A-BB80-46B5-A4DA-A8F22EB4EA8D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64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en-US" altLang="en-US" sz="4000" b="1">
                <a:solidFill>
                  <a:schemeClr val="accent2"/>
                </a:solidFill>
                <a:latin typeface="Times New Roman" panose="02020603050405020304" pitchFamily="18" charset="0"/>
              </a:rPr>
              <a:t>Moisture,No.1 for Safe Storage</a:t>
            </a:r>
          </a:p>
        </p:txBody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600200"/>
            <a:ext cx="8382000" cy="4953000"/>
          </a:xfrm>
        </p:spPr>
        <p:txBody>
          <a:bodyPr/>
          <a:lstStyle/>
          <a:p>
            <a:pPr marL="522288" indent="-52228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It is of the greatest importance in safe storage of grains</a:t>
            </a:r>
          </a:p>
          <a:p>
            <a:pPr marL="522288" indent="-52228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Certain species of fungi are the major cause of grain deterioration</a:t>
            </a:r>
          </a:p>
          <a:p>
            <a:pPr marL="522288" indent="-52228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 Major factors which control the rate of fungal growth</a:t>
            </a:r>
          </a:p>
          <a:p>
            <a:pPr marL="522288" indent="-522288" algn="just"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		- Moisture		( more important)</a:t>
            </a:r>
          </a:p>
          <a:p>
            <a:pPr marL="522288" indent="-522288" algn="just"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		- Time</a:t>
            </a:r>
          </a:p>
          <a:p>
            <a:pPr marL="522288" indent="-522288" algn="just"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		- Temperature</a:t>
            </a:r>
          </a:p>
        </p:txBody>
      </p:sp>
      <p:sp>
        <p:nvSpPr>
          <p:cNvPr id="164869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37DFA6F-18C4-4FA4-B836-1B8A67FF5A3F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36523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92C9DAF-DD20-4E58-965A-71346D37E321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658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609600"/>
            <a:ext cx="8458200" cy="5791200"/>
          </a:xfrm>
        </p:spPr>
        <p:txBody>
          <a:bodyPr/>
          <a:lstStyle/>
          <a:p>
            <a:pPr marL="566738" indent="-566738" algn="just">
              <a:buClr>
                <a:srgbClr val="552EFA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Fungal growth begins at about 14% moisture</a:t>
            </a:r>
          </a:p>
          <a:p>
            <a:pPr marL="566738" indent="-566738" algn="just">
              <a:buClr>
                <a:srgbClr val="552EFA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Between about 14 and 20%, a small addition to moisture level</a:t>
            </a:r>
          </a:p>
          <a:p>
            <a:pPr marL="566738" indent="-566738" algn="just">
              <a:buNone/>
            </a:pPr>
            <a:r>
              <a:rPr lang="en-US" altLang="en-US">
                <a:latin typeface="Times New Roman" panose="02020603050405020304" pitchFamily="18" charset="0"/>
              </a:rPr>
              <a:t>	- Increases the rate of fungal growth</a:t>
            </a:r>
          </a:p>
          <a:p>
            <a:pPr marL="566738" indent="-566738" algn="just">
              <a:buNone/>
            </a:pPr>
            <a:r>
              <a:rPr lang="en-US" altLang="en-US">
                <a:latin typeface="Times New Roman" panose="02020603050405020304" pitchFamily="18" charset="0"/>
              </a:rPr>
              <a:t>	- Changes the number and type of species</a:t>
            </a:r>
          </a:p>
          <a:p>
            <a:pPr marL="566738" indent="-566738" algn="just">
              <a:buClr>
                <a:srgbClr val="552EFA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A mass of grain in a bin looks deceptively uniform but moisture content is not uniform through out the bin</a:t>
            </a:r>
          </a:p>
          <a:p>
            <a:pPr marL="566738" indent="-566738" algn="just">
              <a:buClr>
                <a:srgbClr val="552EFA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Grain coming from a single field may vary in moisture content because of</a:t>
            </a:r>
          </a:p>
        </p:txBody>
      </p:sp>
      <p:sp>
        <p:nvSpPr>
          <p:cNvPr id="165892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E1F95DA-9B79-4FDB-8D46-B24721C2FEC1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85706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783</Words>
  <Application>Microsoft Office PowerPoint</Application>
  <PresentationFormat>Widescreen</PresentationFormat>
  <Paragraphs>143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Palatino Linotype</vt:lpstr>
      <vt:lpstr>Times New Roman</vt:lpstr>
      <vt:lpstr>Wingdings</vt:lpstr>
      <vt:lpstr>Office Theme</vt:lpstr>
      <vt:lpstr>Storage of Cereals</vt:lpstr>
      <vt:lpstr>PowerPoint Presentation</vt:lpstr>
      <vt:lpstr>Basic Types of Storage</vt:lpstr>
      <vt:lpstr>PowerPoint Presentation</vt:lpstr>
      <vt:lpstr>PowerPoint Presentation</vt:lpstr>
      <vt:lpstr>PowerPoint Presentation</vt:lpstr>
      <vt:lpstr>Factors affecting cereal storage</vt:lpstr>
      <vt:lpstr>Moisture,No.1 for Safe Storage</vt:lpstr>
      <vt:lpstr>PowerPoint Presentation</vt:lpstr>
      <vt:lpstr>PowerPoint Presentation</vt:lpstr>
      <vt:lpstr>PowerPoint Presentation</vt:lpstr>
      <vt:lpstr>Insects</vt:lpstr>
      <vt:lpstr>PowerPoint Presentation</vt:lpstr>
      <vt:lpstr>PowerPoint Presentation</vt:lpstr>
      <vt:lpstr>PowerPoint Presentation</vt:lpstr>
      <vt:lpstr>CHEMICAL AND BIOLOGICAL CHANGES DURING STORAGE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Storage of Cereals</dc:title>
  <dc:creator>Dr. Mueen</dc:creator>
  <cp:lastModifiedBy>Dr. Mueen</cp:lastModifiedBy>
  <cp:revision>1</cp:revision>
  <dcterms:created xsi:type="dcterms:W3CDTF">2020-12-02T07:03:00Z</dcterms:created>
  <dcterms:modified xsi:type="dcterms:W3CDTF">2020-12-02T07:03:26Z</dcterms:modified>
</cp:coreProperties>
</file>