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67" r:id="rId1"/>
  </p:sldMasterIdLst>
  <p:notesMasterIdLst>
    <p:notesMasterId r:id="rId39"/>
  </p:notesMasterIdLst>
  <p:sldIdLst>
    <p:sldId id="256" r:id="rId2"/>
    <p:sldId id="258" r:id="rId3"/>
    <p:sldId id="259" r:id="rId4"/>
    <p:sldId id="339" r:id="rId5"/>
    <p:sldId id="369" r:id="rId6"/>
    <p:sldId id="340" r:id="rId7"/>
    <p:sldId id="341" r:id="rId8"/>
    <p:sldId id="342" r:id="rId9"/>
    <p:sldId id="343" r:id="rId10"/>
    <p:sldId id="344" r:id="rId11"/>
    <p:sldId id="371" r:id="rId12"/>
    <p:sldId id="345" r:id="rId13"/>
    <p:sldId id="372" r:id="rId14"/>
    <p:sldId id="346" r:id="rId15"/>
    <p:sldId id="347" r:id="rId16"/>
    <p:sldId id="348" r:id="rId17"/>
    <p:sldId id="349" r:id="rId18"/>
    <p:sldId id="350" r:id="rId19"/>
    <p:sldId id="351" r:id="rId20"/>
    <p:sldId id="352" r:id="rId21"/>
    <p:sldId id="353" r:id="rId22"/>
    <p:sldId id="354" r:id="rId23"/>
    <p:sldId id="355" r:id="rId24"/>
    <p:sldId id="356" r:id="rId25"/>
    <p:sldId id="357" r:id="rId26"/>
    <p:sldId id="358" r:id="rId27"/>
    <p:sldId id="359" r:id="rId28"/>
    <p:sldId id="360" r:id="rId29"/>
    <p:sldId id="370" r:id="rId30"/>
    <p:sldId id="361" r:id="rId31"/>
    <p:sldId id="362" r:id="rId32"/>
    <p:sldId id="363" r:id="rId33"/>
    <p:sldId id="364" r:id="rId34"/>
    <p:sldId id="365" r:id="rId35"/>
    <p:sldId id="366" r:id="rId36"/>
    <p:sldId id="367" r:id="rId37"/>
    <p:sldId id="368"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18" autoAdjust="0"/>
    <p:restoredTop sz="84485" autoAdjust="0"/>
  </p:normalViewPr>
  <p:slideViewPr>
    <p:cSldViewPr snapToGrid="0">
      <p:cViewPr varScale="1">
        <p:scale>
          <a:sx n="62" d="100"/>
          <a:sy n="62" d="100"/>
        </p:scale>
        <p:origin x="-99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4D035D-34BA-4CBD-8A5F-53EAEB5FEE4F}" type="datetimeFigureOut">
              <a:rPr lang="en-US" smtClean="0"/>
              <a:t>10/18/2020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A2234D-91C0-4736-9FDF-C909E32BF351}" type="slidenum">
              <a:rPr lang="en-US" smtClean="0"/>
              <a:t>‹#›</a:t>
            </a:fld>
            <a:endParaRPr lang="en-US"/>
          </a:p>
        </p:txBody>
      </p:sp>
    </p:spTree>
    <p:extLst>
      <p:ext uri="{BB962C8B-B14F-4D97-AF65-F5344CB8AC3E}">
        <p14:creationId xmlns:p14="http://schemas.microsoft.com/office/powerpoint/2010/main" val="3846147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CF1A1B0-862D-4909-A7DB-D8ADA062DFCA}" type="datetimeFigureOut">
              <a:rPr lang="en-US" smtClean="0"/>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24999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235CF-BDA2-4E7E-8BBD-350479985E74}" type="datetimeFigureOut">
              <a:rPr lang="en-US" smtClean="0"/>
              <a:pPr/>
              <a:t>10/18/2020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6279937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235CF-BDA2-4E7E-8BBD-350479985E74}" type="datetimeFigureOut">
              <a:rPr lang="en-US" smtClean="0"/>
              <a:pPr/>
              <a:t>10/18/2020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126673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235CF-BDA2-4E7E-8BBD-350479985E74}" type="datetimeFigureOut">
              <a:rPr lang="en-US" smtClean="0"/>
              <a:pPr/>
              <a:t>10/18/2020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2192374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235CF-BDA2-4E7E-8BBD-350479985E74}" type="datetimeFigureOut">
              <a:rPr lang="en-US" smtClean="0"/>
              <a:pPr/>
              <a:t>10/18/2020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7889320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9C235CF-BDA2-4E7E-8BBD-350479985E74}" type="datetimeFigureOut">
              <a:rPr lang="en-US" smtClean="0"/>
              <a:pPr/>
              <a:t>10/18/2020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7996607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9C235CF-BDA2-4E7E-8BBD-350479985E74}" type="datetimeFigureOut">
              <a:rPr lang="en-US" smtClean="0"/>
              <a:pPr/>
              <a:t>10/18/2020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6559170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156144-9CB7-4E3A-B87E-A382F9BE05EF}" type="datetimeFigureOut">
              <a:rPr lang="en-US" smtClean="0"/>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59006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43D55F-46AB-4791-9172-4FA8DD3A6A9C}" type="datetimeFigureOut">
              <a:rPr lang="en-US" smtClean="0"/>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74419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026881-8A08-449C-8D73-E5F201F814C1}" type="datetimeFigureOut">
              <a:rPr lang="en-US" smtClean="0"/>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3071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EB5A5E-0C07-4E93-A112-D37B4D166B30}" type="datetimeFigureOut">
              <a:rPr lang="en-US" smtClean="0"/>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17530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E1F71C5-DC57-4358-A1EA-30C08AF6E3C5}" type="datetimeFigureOut">
              <a:rPr lang="en-US" smtClean="0"/>
              <a:t>10/18/2020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3917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2571DBA-DE60-4731-B773-47AAA185C143}" type="datetimeFigureOut">
              <a:rPr lang="en-US" smtClean="0"/>
              <a:t>10/18/2020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07018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smtClean="0"/>
              <a:t>10/18/2020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11187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C4A628-C83B-4C66-83F4-1711CE3738FD}" type="datetimeFigureOut">
              <a:rPr lang="en-US" smtClean="0"/>
              <a:t>10/18/2020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61821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8C1D73-9400-43CA-A37F-F9B7D00DE14C}" type="datetimeFigureOut">
              <a:rPr lang="en-US" smtClean="0"/>
              <a:t>10/18/2020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05753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8B7711-B905-4633-B4D7-6F3A49A2E7D9}" type="datetimeFigureOut">
              <a:rPr lang="en-US" smtClean="0"/>
              <a:t>10/18/2020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51625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9C235CF-BDA2-4E7E-8BBD-350479985E74}" type="datetimeFigureOut">
              <a:rPr lang="en-US" smtClean="0"/>
              <a:pPr/>
              <a:t>10/18/2020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80812011"/>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 id="2147483981" r:id="rId14"/>
    <p:sldLayoutId id="2147483982" r:id="rId15"/>
    <p:sldLayoutId id="2147483983" r:id="rId16"/>
    <p:sldLayoutId id="2147483984" r:id="rId17"/>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1299" y="1251284"/>
            <a:ext cx="9758062" cy="2743200"/>
          </a:xfrm>
        </p:spPr>
        <p:txBody>
          <a:bodyPr/>
          <a:lstStyle/>
          <a:p>
            <a:r>
              <a:rPr lang="en-US" dirty="0"/>
              <a:t>The Effects of Alternative Systems </a:t>
            </a:r>
            <a:r>
              <a:rPr lang="en-US" dirty="0" smtClean="0"/>
              <a:t>on Disease </a:t>
            </a:r>
            <a:r>
              <a:rPr lang="en-US" dirty="0"/>
              <a:t>and Health of Poultry</a:t>
            </a:r>
          </a:p>
        </p:txBody>
      </p:sp>
      <p:sp>
        <p:nvSpPr>
          <p:cNvPr id="3" name="Subtitle 2"/>
          <p:cNvSpPr>
            <a:spLocks noGrp="1"/>
          </p:cNvSpPr>
          <p:nvPr>
            <p:ph type="subTitle" idx="1"/>
          </p:nvPr>
        </p:nvSpPr>
        <p:spPr>
          <a:xfrm>
            <a:off x="1261872" y="4861655"/>
            <a:ext cx="9440034" cy="1049867"/>
          </a:xfrm>
        </p:spPr>
        <p:txBody>
          <a:bodyPr>
            <a:noAutofit/>
          </a:bodyPr>
          <a:lstStyle/>
          <a:p>
            <a:pPr algn="ctr"/>
            <a:r>
              <a:rPr lang="en-US" sz="1800" i="1" dirty="0">
                <a:solidFill>
                  <a:schemeClr val="tx1"/>
                </a:solidFill>
              </a:rPr>
              <a:t>By</a:t>
            </a:r>
          </a:p>
          <a:p>
            <a:pPr algn="ctr"/>
            <a:r>
              <a:rPr lang="en-US" sz="1800" i="1" dirty="0" err="1" smtClean="0">
                <a:solidFill>
                  <a:schemeClr val="tx1"/>
                </a:solidFill>
              </a:rPr>
              <a:t>Abd</a:t>
            </a:r>
            <a:r>
              <a:rPr lang="en-US" sz="1800" i="1" dirty="0" smtClean="0">
                <a:solidFill>
                  <a:schemeClr val="tx1"/>
                </a:solidFill>
              </a:rPr>
              <a:t> </a:t>
            </a:r>
            <a:r>
              <a:rPr lang="en-US" sz="1800" i="1" dirty="0" err="1" smtClean="0">
                <a:solidFill>
                  <a:schemeClr val="tx1"/>
                </a:solidFill>
              </a:rPr>
              <a:t>ur</a:t>
            </a:r>
            <a:r>
              <a:rPr lang="en-US" sz="1800" i="1" dirty="0" smtClean="0">
                <a:solidFill>
                  <a:schemeClr val="tx1"/>
                </a:solidFill>
              </a:rPr>
              <a:t> </a:t>
            </a:r>
            <a:r>
              <a:rPr lang="en-US" sz="1800" i="1" dirty="0" err="1" smtClean="0">
                <a:solidFill>
                  <a:schemeClr val="tx1"/>
                </a:solidFill>
              </a:rPr>
              <a:t>Rehman</a:t>
            </a:r>
            <a:endParaRPr lang="en-US" sz="1800" i="1" dirty="0" smtClean="0">
              <a:solidFill>
                <a:schemeClr val="tx1"/>
              </a:solidFill>
            </a:endParaRPr>
          </a:p>
          <a:p>
            <a:pPr algn="ctr"/>
            <a:r>
              <a:rPr lang="en-US" sz="1800" i="1" dirty="0" smtClean="0"/>
              <a:t>Department of Animal Sciences</a:t>
            </a:r>
          </a:p>
          <a:p>
            <a:pPr algn="ctr"/>
            <a:r>
              <a:rPr lang="en-US" sz="1800" i="1" dirty="0" smtClean="0"/>
              <a:t>University of Sargodha</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696" y="4126861"/>
            <a:ext cx="2143125" cy="21431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8824" y="4293981"/>
            <a:ext cx="2407721" cy="1976005"/>
          </a:xfrm>
          <a:prstGeom prst="rect">
            <a:avLst/>
          </a:prstGeom>
        </p:spPr>
      </p:pic>
    </p:spTree>
    <p:extLst>
      <p:ext uri="{BB962C8B-B14F-4D97-AF65-F5344CB8AC3E}">
        <p14:creationId xmlns:p14="http://schemas.microsoft.com/office/powerpoint/2010/main" val="3032991193"/>
      </p:ext>
    </p:extLst>
  </p:cSld>
  <p:clrMapOvr>
    <a:masterClrMapping/>
  </p:clrMapOvr>
  <mc:AlternateContent xmlns:mc="http://schemas.openxmlformats.org/markup-compatibility/2006" xmlns:p14="http://schemas.microsoft.com/office/powerpoint/2010/main">
    <mc:Choice Requires="p14">
      <p:transition spd="slow" p14:dur="2000" advTm="41019"/>
    </mc:Choice>
    <mc:Fallback xmlns="">
      <p:transition spd="slow" advTm="4101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normAutofit/>
          </a:bodyPr>
          <a:lstStyle/>
          <a:p>
            <a:pPr algn="l"/>
            <a:r>
              <a:rPr lang="en-US" dirty="0" smtClean="0"/>
              <a:t>3. Air quality</a:t>
            </a:r>
            <a:endParaRPr lang="en-US" dirty="0"/>
          </a:p>
        </p:txBody>
      </p:sp>
      <p:sp>
        <p:nvSpPr>
          <p:cNvPr id="3" name="Content Placeholder 2"/>
          <p:cNvSpPr>
            <a:spLocks noGrp="1"/>
          </p:cNvSpPr>
          <p:nvPr>
            <p:ph idx="1"/>
          </p:nvPr>
        </p:nvSpPr>
        <p:spPr>
          <a:xfrm>
            <a:off x="800672" y="1216059"/>
            <a:ext cx="10766015" cy="4433740"/>
          </a:xfrm>
        </p:spPr>
        <p:txBody>
          <a:bodyPr>
            <a:noAutofit/>
          </a:bodyPr>
          <a:lstStyle/>
          <a:p>
            <a:r>
              <a:rPr lang="en-US" sz="1600" dirty="0">
                <a:effectLst/>
              </a:rPr>
              <a:t>Alternative systems, which are often naturally ventilated, can present challenges in maintaining a stable environment within houses or night-time </a:t>
            </a:r>
            <a:r>
              <a:rPr lang="en-US" sz="1600" dirty="0" smtClean="0">
                <a:effectLst/>
              </a:rPr>
              <a:t>accommodation</a:t>
            </a:r>
          </a:p>
          <a:p>
            <a:r>
              <a:rPr lang="en-US" sz="1600" dirty="0" smtClean="0">
                <a:effectLst/>
              </a:rPr>
              <a:t>Lack </a:t>
            </a:r>
            <a:r>
              <a:rPr lang="en-US" sz="1600" dirty="0">
                <a:effectLst/>
              </a:rPr>
              <a:t>of automation, the use of multiple small houses or arks can make it difficult for stockmen to respond to fluctuations in climatic conditions, although many of these can be addressed with good management of suitable baffles and </a:t>
            </a:r>
            <a:r>
              <a:rPr lang="en-US" sz="1600" dirty="0" smtClean="0">
                <a:effectLst/>
              </a:rPr>
              <a:t>vents</a:t>
            </a:r>
          </a:p>
          <a:p>
            <a:r>
              <a:rPr lang="en-US" sz="1600" dirty="0" smtClean="0">
                <a:effectLst/>
              </a:rPr>
              <a:t>Any </a:t>
            </a:r>
            <a:r>
              <a:rPr lang="en-US" sz="1600" dirty="0">
                <a:effectLst/>
              </a:rPr>
              <a:t>shortcomings in ventilation can cause exposure to high levels of </a:t>
            </a:r>
            <a:r>
              <a:rPr lang="en-US" sz="1600" dirty="0">
                <a:solidFill>
                  <a:srgbClr val="FF0000"/>
                </a:solidFill>
                <a:effectLst/>
              </a:rPr>
              <a:t>ammonia, carbon dioxide and dust</a:t>
            </a:r>
            <a:r>
              <a:rPr lang="en-US" sz="1600" dirty="0">
                <a:effectLst/>
              </a:rPr>
              <a:t> that can have adverse health effects </a:t>
            </a:r>
            <a:endParaRPr lang="en-US" sz="1600" dirty="0" smtClean="0">
              <a:effectLst/>
            </a:endParaRPr>
          </a:p>
          <a:p>
            <a:r>
              <a:rPr lang="en-US" sz="1600" dirty="0" smtClean="0">
                <a:effectLst/>
              </a:rPr>
              <a:t>These </a:t>
            </a:r>
            <a:r>
              <a:rPr lang="en-US" sz="1600" dirty="0">
                <a:effectLst/>
              </a:rPr>
              <a:t>noxious insults to the upper respiratory tract can cause potent damage to the birds' immune system, acting as a trigger to allow infectious agents a way of circumventing the birds' normal </a:t>
            </a:r>
            <a:r>
              <a:rPr lang="en-US" sz="1600" dirty="0" err="1">
                <a:effectLst/>
              </a:rPr>
              <a:t>defence</a:t>
            </a:r>
            <a:r>
              <a:rPr lang="en-US" sz="1600" dirty="0">
                <a:effectLst/>
              </a:rPr>
              <a:t> </a:t>
            </a:r>
            <a:r>
              <a:rPr lang="en-US" sz="1600" dirty="0" smtClean="0">
                <a:effectLst/>
              </a:rPr>
              <a:t>mechanisms</a:t>
            </a:r>
          </a:p>
          <a:p>
            <a:r>
              <a:rPr lang="en-US" sz="1600" dirty="0" smtClean="0">
                <a:effectLst/>
              </a:rPr>
              <a:t>For </a:t>
            </a:r>
            <a:r>
              <a:rPr lang="en-US" sz="1600" dirty="0">
                <a:effectLst/>
              </a:rPr>
              <a:t>example, the delicate lining of the nose and trachea is covered in microscopic cilia, which are fine hairs that help to waft inhaled dust and pathogens back up the respiratory tract out of the trachea such that they can be harmlessly swallowed or eliminated through sneezing or </a:t>
            </a:r>
            <a:r>
              <a:rPr lang="en-US" sz="1600" dirty="0" smtClean="0">
                <a:effectLst/>
              </a:rPr>
              <a:t>coughing</a:t>
            </a:r>
          </a:p>
        </p:txBody>
      </p:sp>
    </p:spTree>
    <p:extLst>
      <p:ext uri="{BB962C8B-B14F-4D97-AF65-F5344CB8AC3E}">
        <p14:creationId xmlns:p14="http://schemas.microsoft.com/office/powerpoint/2010/main" val="947044965"/>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3. Air quality</a:t>
            </a:r>
          </a:p>
        </p:txBody>
      </p:sp>
      <p:sp>
        <p:nvSpPr>
          <p:cNvPr id="3" name="Content Placeholder 2"/>
          <p:cNvSpPr>
            <a:spLocks noGrp="1"/>
          </p:cNvSpPr>
          <p:nvPr>
            <p:ph idx="1"/>
          </p:nvPr>
        </p:nvSpPr>
        <p:spPr/>
        <p:txBody>
          <a:bodyPr>
            <a:normAutofit fontScale="92500"/>
          </a:bodyPr>
          <a:lstStyle/>
          <a:p>
            <a:r>
              <a:rPr lang="en-US" dirty="0"/>
              <a:t>Proper functioning of </a:t>
            </a:r>
            <a:r>
              <a:rPr lang="en-US" dirty="0" err="1"/>
              <a:t>defence</a:t>
            </a:r>
            <a:r>
              <a:rPr lang="en-US" dirty="0"/>
              <a:t> mechanism depends on the integrity of this tracheal lining</a:t>
            </a:r>
          </a:p>
          <a:p>
            <a:r>
              <a:rPr lang="en-US" dirty="0"/>
              <a:t>Ammonia levels as low as </a:t>
            </a:r>
            <a:r>
              <a:rPr lang="en-US" dirty="0">
                <a:solidFill>
                  <a:srgbClr val="FF0000"/>
                </a:solidFill>
              </a:rPr>
              <a:t>20 ppm </a:t>
            </a:r>
            <a:r>
              <a:rPr lang="en-US" dirty="0"/>
              <a:t>and relative </a:t>
            </a:r>
            <a:r>
              <a:rPr lang="en-US" dirty="0">
                <a:solidFill>
                  <a:srgbClr val="FF0000"/>
                </a:solidFill>
              </a:rPr>
              <a:t>humidity above 75% </a:t>
            </a:r>
            <a:r>
              <a:rPr lang="en-US" dirty="0"/>
              <a:t>(or indeed too dry, e.g. below 50%) in any system can either alone or in combination rapidly induce </a:t>
            </a:r>
            <a:r>
              <a:rPr lang="en-US" dirty="0" err="1"/>
              <a:t>ciliostasis</a:t>
            </a:r>
            <a:r>
              <a:rPr lang="en-US" dirty="0"/>
              <a:t> (i.e. a loss of movement in the cilia) and their eventual destruction if the insult persists</a:t>
            </a:r>
          </a:p>
          <a:p>
            <a:r>
              <a:rPr lang="en-US" dirty="0"/>
              <a:t>Therefore inhaled dust and pathogens become trapped and fall deeper into the respiratory tract, causing direct damage to the trachea and/or lungs and increasing the likelihood of respiratory disease </a:t>
            </a:r>
            <a:endParaRPr lang="en-US" dirty="0" smtClean="0"/>
          </a:p>
          <a:p>
            <a:r>
              <a:rPr lang="en-US" dirty="0" smtClean="0"/>
              <a:t>Research </a:t>
            </a:r>
            <a:r>
              <a:rPr lang="en-US" dirty="0"/>
              <a:t>has indicated that different housing systems can markedly affect the numbers of air-borne bacteria, fungi and dust. </a:t>
            </a:r>
            <a:endParaRPr lang="en-US" dirty="0" smtClean="0"/>
          </a:p>
          <a:p>
            <a:r>
              <a:rPr lang="en-US" dirty="0" smtClean="0"/>
              <a:t>Levels of </a:t>
            </a:r>
            <a:r>
              <a:rPr lang="en-US" dirty="0"/>
              <a:t>air-borne bacteria and fungi determined in an aviary system far exceeded those of a conventional cage system. </a:t>
            </a:r>
          </a:p>
          <a:p>
            <a:endParaRPr lang="en-US" dirty="0"/>
          </a:p>
        </p:txBody>
      </p:sp>
    </p:spTree>
    <p:extLst>
      <p:ext uri="{BB962C8B-B14F-4D97-AF65-F5344CB8AC3E}">
        <p14:creationId xmlns:p14="http://schemas.microsoft.com/office/powerpoint/2010/main" val="2975290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normAutofit/>
          </a:bodyPr>
          <a:lstStyle/>
          <a:p>
            <a:pPr algn="l"/>
            <a:r>
              <a:rPr lang="en-US" dirty="0" smtClean="0"/>
              <a:t>4. Increased </a:t>
            </a:r>
            <a:r>
              <a:rPr lang="en-US" dirty="0"/>
              <a:t>bird activity</a:t>
            </a:r>
          </a:p>
        </p:txBody>
      </p:sp>
      <p:sp>
        <p:nvSpPr>
          <p:cNvPr id="3" name="Content Placeholder 2"/>
          <p:cNvSpPr>
            <a:spLocks noGrp="1"/>
          </p:cNvSpPr>
          <p:nvPr>
            <p:ph idx="1"/>
          </p:nvPr>
        </p:nvSpPr>
        <p:spPr>
          <a:xfrm>
            <a:off x="800672" y="1216059"/>
            <a:ext cx="10766015" cy="4433740"/>
          </a:xfrm>
        </p:spPr>
        <p:txBody>
          <a:bodyPr>
            <a:noAutofit/>
          </a:bodyPr>
          <a:lstStyle/>
          <a:p>
            <a:r>
              <a:rPr lang="en-US" sz="1600" dirty="0">
                <a:effectLst/>
              </a:rPr>
              <a:t>It is well known that systems that allow the provision of additional space, increased light intensity and environmental enrichment (e.g. provision of perches, access to range, etc.) can increase bird or flock activity </a:t>
            </a:r>
            <a:endParaRPr lang="en-US" sz="1600" dirty="0" smtClean="0">
              <a:effectLst/>
            </a:endParaRPr>
          </a:p>
          <a:p>
            <a:r>
              <a:rPr lang="en-US" sz="1600" dirty="0" smtClean="0">
                <a:effectLst/>
              </a:rPr>
              <a:t>Indeed </a:t>
            </a:r>
            <a:r>
              <a:rPr lang="en-US" sz="1600" dirty="0">
                <a:effectLst/>
              </a:rPr>
              <a:t>this is frequently a rationale for these provisions and there are many perceived </a:t>
            </a:r>
            <a:r>
              <a:rPr lang="en-US" sz="1600" dirty="0">
                <a:solidFill>
                  <a:srgbClr val="FF0000"/>
                </a:solidFill>
                <a:effectLst/>
              </a:rPr>
              <a:t>welfare benefits </a:t>
            </a:r>
            <a:r>
              <a:rPr lang="en-US" sz="1600" dirty="0">
                <a:effectLst/>
              </a:rPr>
              <a:t>of this increased </a:t>
            </a:r>
            <a:r>
              <a:rPr lang="en-US" sz="1600" dirty="0" smtClean="0">
                <a:effectLst/>
              </a:rPr>
              <a:t>activity</a:t>
            </a:r>
          </a:p>
          <a:p>
            <a:r>
              <a:rPr lang="en-US" sz="1600" dirty="0" smtClean="0">
                <a:effectLst/>
              </a:rPr>
              <a:t>In </a:t>
            </a:r>
            <a:r>
              <a:rPr lang="en-US" sz="1600" dirty="0">
                <a:effectLst/>
              </a:rPr>
              <a:t>addition to the ability of birds to express the fullest range of natural </a:t>
            </a:r>
            <a:r>
              <a:rPr lang="en-US" sz="1600" dirty="0" err="1">
                <a:effectLst/>
              </a:rPr>
              <a:t>behaviours</a:t>
            </a:r>
            <a:r>
              <a:rPr lang="en-US" sz="1600" dirty="0">
                <a:effectLst/>
              </a:rPr>
              <a:t>, e.g. dust bathing, wing flapping, use of perches and ranging, there is evidence that </a:t>
            </a:r>
            <a:r>
              <a:rPr lang="en-US" sz="1600" dirty="0">
                <a:solidFill>
                  <a:srgbClr val="FF0000"/>
                </a:solidFill>
                <a:effectLst/>
              </a:rPr>
              <a:t>bone strength</a:t>
            </a:r>
            <a:r>
              <a:rPr lang="en-US" sz="1600" dirty="0">
                <a:effectLst/>
              </a:rPr>
              <a:t>, notably in layers, can be improved with a reduction in fractures associated with </a:t>
            </a:r>
            <a:r>
              <a:rPr lang="en-US" sz="1600" dirty="0" smtClean="0">
                <a:effectLst/>
              </a:rPr>
              <a:t>osteoporosis</a:t>
            </a:r>
          </a:p>
          <a:p>
            <a:r>
              <a:rPr lang="en-US" sz="1600" dirty="0" smtClean="0">
                <a:effectLst/>
              </a:rPr>
              <a:t>At slaughter </a:t>
            </a:r>
            <a:r>
              <a:rPr lang="en-US" sz="1600" dirty="0">
                <a:effectLst/>
              </a:rPr>
              <a:t>the incidence of recent fractures in end-of-lay hens was reduced in </a:t>
            </a:r>
            <a:r>
              <a:rPr lang="en-US" sz="1600" dirty="0" err="1">
                <a:effectLst/>
              </a:rPr>
              <a:t>percheries</a:t>
            </a:r>
            <a:r>
              <a:rPr lang="en-US" sz="1600" dirty="0">
                <a:effectLst/>
              </a:rPr>
              <a:t> (10%) and for free range systems (14%) compared with cage systems (31</a:t>
            </a:r>
            <a:r>
              <a:rPr lang="en-US" sz="1600" dirty="0" smtClean="0">
                <a:effectLst/>
              </a:rPr>
              <a:t>%)</a:t>
            </a:r>
          </a:p>
        </p:txBody>
      </p:sp>
    </p:spTree>
    <p:extLst>
      <p:ext uri="{BB962C8B-B14F-4D97-AF65-F5344CB8AC3E}">
        <p14:creationId xmlns:p14="http://schemas.microsoft.com/office/powerpoint/2010/main" val="731400215"/>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4. Increased bird activity</a:t>
            </a:r>
          </a:p>
        </p:txBody>
      </p:sp>
      <p:sp>
        <p:nvSpPr>
          <p:cNvPr id="3" name="Content Placeholder 2"/>
          <p:cNvSpPr>
            <a:spLocks noGrp="1"/>
          </p:cNvSpPr>
          <p:nvPr>
            <p:ph idx="1"/>
          </p:nvPr>
        </p:nvSpPr>
        <p:spPr/>
        <p:txBody>
          <a:bodyPr>
            <a:normAutofit fontScale="85000" lnSpcReduction="20000"/>
          </a:bodyPr>
          <a:lstStyle/>
          <a:p>
            <a:r>
              <a:rPr lang="en-US" dirty="0" smtClean="0"/>
              <a:t>Wing </a:t>
            </a:r>
            <a:r>
              <a:rPr lang="en-US" dirty="0"/>
              <a:t>fractures can be less common in free range and barn </a:t>
            </a:r>
            <a:r>
              <a:rPr lang="en-US" dirty="0" smtClean="0"/>
              <a:t>systems</a:t>
            </a:r>
          </a:p>
          <a:p>
            <a:r>
              <a:rPr lang="en-US" dirty="0"/>
              <a:t>E</a:t>
            </a:r>
            <a:r>
              <a:rPr lang="en-US" dirty="0" smtClean="0"/>
              <a:t>ven </a:t>
            </a:r>
            <a:r>
              <a:rPr lang="en-US" dirty="0"/>
              <a:t>within cage systems, new wing fractures in birds in enriched cages (2%) were far less than those from conventional cages (17</a:t>
            </a:r>
            <a:r>
              <a:rPr lang="en-US" dirty="0" smtClean="0"/>
              <a:t>%)</a:t>
            </a:r>
          </a:p>
          <a:p>
            <a:r>
              <a:rPr lang="en-US" dirty="0" smtClean="0"/>
              <a:t>These </a:t>
            </a:r>
            <a:r>
              <a:rPr lang="en-US" dirty="0"/>
              <a:t>effects are likely to relate to a combination of improved bone strength through activity (perching and wing flapping) and aspects of cage design, including generally wider cage openings in enriched cages </a:t>
            </a:r>
            <a:endParaRPr lang="en-US" dirty="0" smtClean="0"/>
          </a:p>
          <a:p>
            <a:r>
              <a:rPr lang="en-US" dirty="0" smtClean="0"/>
              <a:t>However </a:t>
            </a:r>
            <a:r>
              <a:rPr lang="en-US" dirty="0"/>
              <a:t>this increased activity can have adverse effects on skeletal health mainly associated with collisions and </a:t>
            </a:r>
            <a:r>
              <a:rPr lang="en-US" dirty="0" smtClean="0"/>
              <a:t>injuries</a:t>
            </a:r>
          </a:p>
          <a:p>
            <a:r>
              <a:rPr lang="en-US" dirty="0" smtClean="0"/>
              <a:t>New </a:t>
            </a:r>
            <a:r>
              <a:rPr lang="en-US" dirty="0"/>
              <a:t>fractures were reduced in more extensive systems, old fractures were more common (5% in cages, 12% on free range and 25% in </a:t>
            </a:r>
            <a:r>
              <a:rPr lang="en-US" dirty="0" err="1"/>
              <a:t>percheries</a:t>
            </a:r>
            <a:r>
              <a:rPr lang="en-US" dirty="0" smtClean="0"/>
              <a:t>)</a:t>
            </a:r>
            <a:endParaRPr lang="en-US" dirty="0"/>
          </a:p>
          <a:p>
            <a:r>
              <a:rPr lang="en-US" dirty="0"/>
              <a:t>In the case of broilers, increased activity is one of the factors that can increase the incidence of skin damage through scratches and skin necrosis </a:t>
            </a:r>
            <a:endParaRPr lang="en-US" dirty="0" smtClean="0"/>
          </a:p>
          <a:p>
            <a:r>
              <a:rPr lang="en-US" dirty="0" smtClean="0"/>
              <a:t>This </a:t>
            </a:r>
            <a:r>
              <a:rPr lang="en-US" dirty="0"/>
              <a:t>breach in the birds' </a:t>
            </a:r>
            <a:r>
              <a:rPr lang="en-US" dirty="0" err="1"/>
              <a:t>defence</a:t>
            </a:r>
            <a:r>
              <a:rPr lang="en-US" dirty="0"/>
              <a:t> system can lead to systemic bacterial disease, mortality and increased rejections at processing, frequently known as infectious process (IP) in the USA and Canada and skin necrosis in the </a:t>
            </a:r>
            <a:r>
              <a:rPr lang="en-US" dirty="0" smtClean="0"/>
              <a:t>UK</a:t>
            </a:r>
            <a:endParaRPr lang="en-US" dirty="0"/>
          </a:p>
        </p:txBody>
      </p:sp>
    </p:spTree>
    <p:extLst>
      <p:ext uri="{BB962C8B-B14F-4D97-AF65-F5344CB8AC3E}">
        <p14:creationId xmlns:p14="http://schemas.microsoft.com/office/powerpoint/2010/main" val="3099628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lstStyle/>
          <a:p>
            <a:pPr algn="l"/>
            <a:r>
              <a:rPr lang="en-US" dirty="0" smtClean="0"/>
              <a:t>5. Stocking </a:t>
            </a:r>
            <a:r>
              <a:rPr lang="en-US" dirty="0"/>
              <a:t>density and flock size</a:t>
            </a:r>
          </a:p>
        </p:txBody>
      </p:sp>
      <p:sp>
        <p:nvSpPr>
          <p:cNvPr id="3" name="Content Placeholder 2"/>
          <p:cNvSpPr>
            <a:spLocks noGrp="1"/>
          </p:cNvSpPr>
          <p:nvPr>
            <p:ph idx="1"/>
          </p:nvPr>
        </p:nvSpPr>
        <p:spPr>
          <a:xfrm>
            <a:off x="800672" y="1216059"/>
            <a:ext cx="10766015" cy="4433740"/>
          </a:xfrm>
        </p:spPr>
        <p:txBody>
          <a:bodyPr>
            <a:noAutofit/>
          </a:bodyPr>
          <a:lstStyle/>
          <a:p>
            <a:r>
              <a:rPr lang="en-US" sz="1600" dirty="0">
                <a:effectLst/>
              </a:rPr>
              <a:t>Reductions in stocking </a:t>
            </a:r>
            <a:r>
              <a:rPr lang="en-US" sz="1600" dirty="0" smtClean="0">
                <a:effectLst/>
              </a:rPr>
              <a:t>associated </a:t>
            </a:r>
            <a:r>
              <a:rPr lang="en-US" sz="1600" dirty="0">
                <a:effectLst/>
              </a:rPr>
              <a:t>with increased activity and reduction in incidence of leg problems </a:t>
            </a:r>
            <a:endParaRPr lang="en-US" sz="1600" dirty="0" smtClean="0">
              <a:effectLst/>
            </a:endParaRPr>
          </a:p>
          <a:p>
            <a:r>
              <a:rPr lang="en-US" sz="1600" dirty="0" smtClean="0">
                <a:effectLst/>
              </a:rPr>
              <a:t>Control litter </a:t>
            </a:r>
            <a:r>
              <a:rPr lang="en-US" sz="1600" dirty="0">
                <a:effectLst/>
              </a:rPr>
              <a:t>conditions at lower stocking density and reduce the impact of </a:t>
            </a:r>
            <a:r>
              <a:rPr lang="en-US" sz="1600" dirty="0" err="1">
                <a:effectLst/>
              </a:rPr>
              <a:t>dysbacteriosis</a:t>
            </a:r>
            <a:r>
              <a:rPr lang="en-US" sz="1600" dirty="0">
                <a:effectLst/>
              </a:rPr>
              <a:t> </a:t>
            </a:r>
            <a:endParaRPr lang="en-US" sz="1600" dirty="0" smtClean="0">
              <a:effectLst/>
            </a:endParaRPr>
          </a:p>
          <a:p>
            <a:r>
              <a:rPr lang="en-US" sz="1600" dirty="0" smtClean="0">
                <a:effectLst/>
              </a:rPr>
              <a:t>In </a:t>
            </a:r>
            <a:r>
              <a:rPr lang="en-US" sz="1600" dirty="0">
                <a:effectLst/>
              </a:rPr>
              <a:t>free range flocks, overall flock size can have an influence on ranging </a:t>
            </a:r>
            <a:r>
              <a:rPr lang="en-US" sz="1600" dirty="0" smtClean="0">
                <a:effectLst/>
              </a:rPr>
              <a:t>behavior</a:t>
            </a:r>
          </a:p>
          <a:p>
            <a:pPr lvl="1"/>
            <a:r>
              <a:rPr lang="en-US" sz="1400" dirty="0" smtClean="0">
                <a:effectLst/>
              </a:rPr>
              <a:t>12</a:t>
            </a:r>
            <a:r>
              <a:rPr lang="en-US" sz="1400" dirty="0">
                <a:effectLst/>
              </a:rPr>
              <a:t>% for flock sizes ranging from 1432 to 2450 versus 42% for a flock of 490 </a:t>
            </a:r>
            <a:r>
              <a:rPr lang="en-US" sz="1400" dirty="0" smtClean="0">
                <a:effectLst/>
              </a:rPr>
              <a:t>birds</a:t>
            </a:r>
          </a:p>
          <a:p>
            <a:r>
              <a:rPr lang="en-US" sz="1600" dirty="0" smtClean="0">
                <a:effectLst/>
              </a:rPr>
              <a:t>Ranging </a:t>
            </a:r>
            <a:r>
              <a:rPr lang="en-US" sz="1600" dirty="0" err="1">
                <a:effectLst/>
              </a:rPr>
              <a:t>behaviour</a:t>
            </a:r>
            <a:r>
              <a:rPr lang="en-US" sz="1600" dirty="0">
                <a:effectLst/>
              </a:rPr>
              <a:t> can be expected to have a beneficial effect on bird health if range use results in dilution of </a:t>
            </a:r>
            <a:r>
              <a:rPr lang="en-US" sz="1600" dirty="0" err="1">
                <a:effectLst/>
              </a:rPr>
              <a:t>faecal</a:t>
            </a:r>
            <a:r>
              <a:rPr lang="en-US" sz="1600" dirty="0">
                <a:effectLst/>
              </a:rPr>
              <a:t> contamination across the range, reducing bacterial or parasitic </a:t>
            </a:r>
            <a:r>
              <a:rPr lang="en-US" sz="1600" dirty="0" smtClean="0">
                <a:effectLst/>
              </a:rPr>
              <a:t>load</a:t>
            </a:r>
          </a:p>
          <a:p>
            <a:r>
              <a:rPr lang="en-US" sz="1600" dirty="0" smtClean="0">
                <a:effectLst/>
              </a:rPr>
              <a:t>From 37 </a:t>
            </a:r>
            <a:r>
              <a:rPr lang="en-US" sz="1600" dirty="0">
                <a:effectLst/>
              </a:rPr>
              <a:t>organic flocks in Denmark and while there was a tendency for the percentage of hens outside to decrease as flock size increased, </a:t>
            </a:r>
            <a:endParaRPr lang="en-US" sz="1600" dirty="0" smtClean="0">
              <a:effectLst/>
            </a:endParaRPr>
          </a:p>
          <a:p>
            <a:r>
              <a:rPr lang="en-US" sz="1600" dirty="0" smtClean="0">
                <a:effectLst/>
              </a:rPr>
              <a:t>flock </a:t>
            </a:r>
            <a:r>
              <a:rPr lang="en-US" sz="1600" dirty="0">
                <a:effectLst/>
              </a:rPr>
              <a:t>size did not significantly influence use of the range in terms of distance travelled from the </a:t>
            </a:r>
            <a:r>
              <a:rPr lang="en-US" sz="1600" dirty="0" smtClean="0">
                <a:effectLst/>
              </a:rPr>
              <a:t>house</a:t>
            </a:r>
          </a:p>
          <a:p>
            <a:r>
              <a:rPr lang="en-US" sz="1600" dirty="0" smtClean="0">
                <a:effectLst/>
              </a:rPr>
              <a:t>It </a:t>
            </a:r>
            <a:r>
              <a:rPr lang="en-US" sz="1600" dirty="0">
                <a:effectLst/>
              </a:rPr>
              <a:t>is possible therefore that providing a theoretically large range area may only result in overuse of land close to the </a:t>
            </a:r>
            <a:r>
              <a:rPr lang="en-US" sz="1600" dirty="0" smtClean="0">
                <a:effectLst/>
              </a:rPr>
              <a:t>house</a:t>
            </a:r>
          </a:p>
          <a:p>
            <a:r>
              <a:rPr lang="en-US" sz="1600" dirty="0" smtClean="0">
                <a:effectLst/>
              </a:rPr>
              <a:t>Lead </a:t>
            </a:r>
            <a:r>
              <a:rPr lang="en-US" sz="1600" dirty="0">
                <a:effectLst/>
              </a:rPr>
              <a:t>to significant </a:t>
            </a:r>
            <a:r>
              <a:rPr lang="en-US" sz="1600" dirty="0" err="1">
                <a:effectLst/>
              </a:rPr>
              <a:t>faecal</a:t>
            </a:r>
            <a:r>
              <a:rPr lang="en-US" sz="1600" dirty="0">
                <a:effectLst/>
              </a:rPr>
              <a:t> contamination, parasite and microorganism build-up or heavy poaching of land, all of which can have an adverse effect on bird health and </a:t>
            </a:r>
            <a:r>
              <a:rPr lang="en-US" sz="1600" dirty="0" smtClean="0">
                <a:effectLst/>
              </a:rPr>
              <a:t>welfare</a:t>
            </a:r>
          </a:p>
        </p:txBody>
      </p:sp>
    </p:spTree>
    <p:extLst>
      <p:ext uri="{BB962C8B-B14F-4D97-AF65-F5344CB8AC3E}">
        <p14:creationId xmlns:p14="http://schemas.microsoft.com/office/powerpoint/2010/main" val="2524906415"/>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lstStyle/>
          <a:p>
            <a:pPr algn="l"/>
            <a:r>
              <a:rPr lang="en-US" dirty="0" smtClean="0"/>
              <a:t>6. Pasture </a:t>
            </a:r>
            <a:r>
              <a:rPr lang="en-US" dirty="0"/>
              <a:t>access in free range systems</a:t>
            </a:r>
          </a:p>
        </p:txBody>
      </p:sp>
      <p:sp>
        <p:nvSpPr>
          <p:cNvPr id="3" name="Content Placeholder 2"/>
          <p:cNvSpPr>
            <a:spLocks noGrp="1"/>
          </p:cNvSpPr>
          <p:nvPr>
            <p:ph idx="1"/>
          </p:nvPr>
        </p:nvSpPr>
        <p:spPr>
          <a:xfrm>
            <a:off x="800672" y="1216059"/>
            <a:ext cx="10766015" cy="4433740"/>
          </a:xfrm>
        </p:spPr>
        <p:txBody>
          <a:bodyPr>
            <a:noAutofit/>
          </a:bodyPr>
          <a:lstStyle/>
          <a:p>
            <a:r>
              <a:rPr lang="en-US" sz="1600" dirty="0">
                <a:effectLst/>
              </a:rPr>
              <a:t>One of the major perceived benefits of free range systems is the ability for birds to express the full range of natural </a:t>
            </a:r>
            <a:r>
              <a:rPr lang="en-US" sz="1600" dirty="0" err="1">
                <a:effectLst/>
              </a:rPr>
              <a:t>behaviours</a:t>
            </a:r>
            <a:r>
              <a:rPr lang="en-US" sz="1600" dirty="0">
                <a:effectLst/>
              </a:rPr>
              <a:t> on </a:t>
            </a:r>
            <a:r>
              <a:rPr lang="en-US" sz="1600" dirty="0" smtClean="0">
                <a:effectLst/>
              </a:rPr>
              <a:t>range</a:t>
            </a:r>
          </a:p>
          <a:p>
            <a:r>
              <a:rPr lang="en-US" sz="1600" dirty="0" smtClean="0">
                <a:effectLst/>
              </a:rPr>
              <a:t>The </a:t>
            </a:r>
            <a:r>
              <a:rPr lang="en-US" sz="1600" dirty="0">
                <a:effectLst/>
              </a:rPr>
              <a:t>successful fulfilling of these aims depends on how well birds actually range, together with the quality and management of vegetation on the </a:t>
            </a:r>
            <a:r>
              <a:rPr lang="en-US" sz="1600" dirty="0" smtClean="0">
                <a:effectLst/>
              </a:rPr>
              <a:t>range</a:t>
            </a:r>
            <a:endParaRPr lang="en-US" sz="1600" dirty="0">
              <a:effectLst/>
            </a:endParaRPr>
          </a:p>
          <a:p>
            <a:r>
              <a:rPr lang="en-US" sz="1600" dirty="0" smtClean="0">
                <a:effectLst/>
              </a:rPr>
              <a:t>Practical </a:t>
            </a:r>
            <a:r>
              <a:rPr lang="en-US" sz="1600" dirty="0">
                <a:effectLst/>
              </a:rPr>
              <a:t>experience shows that much of this is related to early range access, original siting of the range relative to the poultry house and the aspect and drainage of the </a:t>
            </a:r>
            <a:r>
              <a:rPr lang="en-US" sz="1600" dirty="0" smtClean="0">
                <a:effectLst/>
              </a:rPr>
              <a:t>land</a:t>
            </a:r>
          </a:p>
          <a:p>
            <a:r>
              <a:rPr lang="en-US" sz="1600" dirty="0" smtClean="0">
                <a:effectLst/>
              </a:rPr>
              <a:t>One </a:t>
            </a:r>
            <a:r>
              <a:rPr lang="en-US" sz="1600" dirty="0">
                <a:effectLst/>
              </a:rPr>
              <a:t>of the biggest risks to health is in exposure to pathogens on the range or significant viral diseases such as </a:t>
            </a:r>
            <a:r>
              <a:rPr lang="en-US" sz="1600" dirty="0">
                <a:solidFill>
                  <a:srgbClr val="FF0000"/>
                </a:solidFill>
                <a:effectLst/>
              </a:rPr>
              <a:t>avian influenza, Newcastle disease or mycoplasma </a:t>
            </a:r>
            <a:r>
              <a:rPr lang="en-US" sz="1600" dirty="0">
                <a:effectLst/>
              </a:rPr>
              <a:t>associated with the presence of wild birds or possible local wind-borne </a:t>
            </a:r>
            <a:r>
              <a:rPr lang="en-US" sz="1600" dirty="0" smtClean="0">
                <a:effectLst/>
              </a:rPr>
              <a:t>spread</a:t>
            </a:r>
          </a:p>
          <a:p>
            <a:r>
              <a:rPr lang="en-US" sz="1600" dirty="0" smtClean="0">
                <a:effectLst/>
              </a:rPr>
              <a:t>This </a:t>
            </a:r>
            <a:r>
              <a:rPr lang="en-US" sz="1600" dirty="0">
                <a:effectLst/>
              </a:rPr>
              <a:t>is one element of land becoming 'fowl sick' due to excessive or repeated use of range areas by </a:t>
            </a:r>
            <a:r>
              <a:rPr lang="en-US" sz="1600" dirty="0" smtClean="0">
                <a:effectLst/>
              </a:rPr>
              <a:t>flocks</a:t>
            </a:r>
          </a:p>
          <a:p>
            <a:r>
              <a:rPr lang="en-US" sz="1600" dirty="0" smtClean="0">
                <a:effectLst/>
              </a:rPr>
              <a:t>This </a:t>
            </a:r>
            <a:r>
              <a:rPr lang="en-US" sz="1600" dirty="0">
                <a:effectLst/>
              </a:rPr>
              <a:t>can be countered by effective pasture rotation, better drainage, temporary fencing off of heavily poached areas and keeping grass on pasture </a:t>
            </a:r>
            <a:r>
              <a:rPr lang="en-US" sz="1600" dirty="0" smtClean="0">
                <a:effectLst/>
              </a:rPr>
              <a:t>short</a:t>
            </a:r>
          </a:p>
          <a:p>
            <a:r>
              <a:rPr lang="en-US" sz="1600" dirty="0" smtClean="0">
                <a:effectLst/>
              </a:rPr>
              <a:t>The </a:t>
            </a:r>
            <a:r>
              <a:rPr lang="en-US" sz="1600" dirty="0">
                <a:effectLst/>
              </a:rPr>
              <a:t>latter allows more access of ultraviolet rays from sunlight known to reduce the persistence of pathogens on the </a:t>
            </a:r>
            <a:r>
              <a:rPr lang="en-US" sz="1600" dirty="0" smtClean="0">
                <a:effectLst/>
              </a:rPr>
              <a:t>pasture</a:t>
            </a:r>
          </a:p>
          <a:p>
            <a:r>
              <a:rPr lang="en-US" sz="1600" dirty="0" smtClean="0">
                <a:effectLst/>
              </a:rPr>
              <a:t>In </a:t>
            </a:r>
            <a:r>
              <a:rPr lang="en-US" sz="1600" dirty="0">
                <a:effectLst/>
              </a:rPr>
              <a:t>addition, short herbage length will reduce the likelihood of gizzard and intestinal </a:t>
            </a:r>
            <a:r>
              <a:rPr lang="en-US" sz="1600" dirty="0" smtClean="0">
                <a:effectLst/>
              </a:rPr>
              <a:t>impactions </a:t>
            </a:r>
            <a:endParaRPr lang="en-US" sz="1600" dirty="0">
              <a:effectLst/>
            </a:endParaRPr>
          </a:p>
        </p:txBody>
      </p:sp>
    </p:spTree>
    <p:extLst>
      <p:ext uri="{BB962C8B-B14F-4D97-AF65-F5344CB8AC3E}">
        <p14:creationId xmlns:p14="http://schemas.microsoft.com/office/powerpoint/2010/main" val="20746295"/>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lstStyle/>
          <a:p>
            <a:pPr algn="l"/>
            <a:r>
              <a:rPr lang="en-US" dirty="0" smtClean="0"/>
              <a:t>7. Cover </a:t>
            </a:r>
            <a:r>
              <a:rPr lang="en-US" dirty="0"/>
              <a:t>on range</a:t>
            </a:r>
          </a:p>
        </p:txBody>
      </p:sp>
      <p:sp>
        <p:nvSpPr>
          <p:cNvPr id="3" name="Content Placeholder 2"/>
          <p:cNvSpPr>
            <a:spLocks noGrp="1"/>
          </p:cNvSpPr>
          <p:nvPr>
            <p:ph idx="1"/>
          </p:nvPr>
        </p:nvSpPr>
        <p:spPr>
          <a:xfrm>
            <a:off x="800672" y="1216059"/>
            <a:ext cx="10766015" cy="4433740"/>
          </a:xfrm>
        </p:spPr>
        <p:txBody>
          <a:bodyPr>
            <a:noAutofit/>
          </a:bodyPr>
          <a:lstStyle/>
          <a:p>
            <a:r>
              <a:rPr lang="en-US" sz="1600" dirty="0">
                <a:effectLst/>
              </a:rPr>
              <a:t>Cover provided as small shelters or vegetation, especially trees, is known to promote ranging </a:t>
            </a:r>
            <a:r>
              <a:rPr lang="en-US" sz="1600" dirty="0" err="1">
                <a:effectLst/>
              </a:rPr>
              <a:t>behaviour</a:t>
            </a:r>
            <a:r>
              <a:rPr lang="en-US" sz="1600" dirty="0">
                <a:effectLst/>
              </a:rPr>
              <a:t> presumably through birds feeling innately safer from the dangers of predation </a:t>
            </a:r>
            <a:endParaRPr lang="en-US" sz="1600" dirty="0" smtClean="0">
              <a:effectLst/>
            </a:endParaRPr>
          </a:p>
          <a:p>
            <a:r>
              <a:rPr lang="en-US" sz="1600" dirty="0" smtClean="0">
                <a:effectLst/>
              </a:rPr>
              <a:t>Shelter </a:t>
            </a:r>
            <a:r>
              <a:rPr lang="en-US" sz="1600" dirty="0">
                <a:effectLst/>
              </a:rPr>
              <a:t>also provides shade from the sun, opportunities to roost and, depending on design, possibly also windbreaks </a:t>
            </a:r>
          </a:p>
          <a:p>
            <a:r>
              <a:rPr lang="en-US" sz="1600" dirty="0" smtClean="0">
                <a:effectLst/>
              </a:rPr>
              <a:t>As </a:t>
            </a:r>
            <a:r>
              <a:rPr lang="en-US" sz="1600" dirty="0">
                <a:effectLst/>
              </a:rPr>
              <a:t>a result, such additions to the range are frequently a component of farm assurance scheme requirements for free range </a:t>
            </a:r>
            <a:r>
              <a:rPr lang="en-US" sz="1600" dirty="0" smtClean="0">
                <a:effectLst/>
              </a:rPr>
              <a:t>birds</a:t>
            </a:r>
          </a:p>
          <a:p>
            <a:r>
              <a:rPr lang="en-US" sz="1600" dirty="0" smtClean="0">
                <a:effectLst/>
              </a:rPr>
              <a:t>The </a:t>
            </a:r>
            <a:r>
              <a:rPr lang="en-US" sz="1600" dirty="0">
                <a:effectLst/>
              </a:rPr>
              <a:t>provision of shelter can have beneficial effects on growth rate and mortality </a:t>
            </a:r>
            <a:r>
              <a:rPr lang="en-US" sz="1600" dirty="0" smtClean="0">
                <a:effectLst/>
              </a:rPr>
              <a:t>rates</a:t>
            </a:r>
          </a:p>
          <a:p>
            <a:r>
              <a:rPr lang="en-US" sz="1600" dirty="0" smtClean="0">
                <a:effectLst/>
              </a:rPr>
              <a:t>Organic </a:t>
            </a:r>
            <a:r>
              <a:rPr lang="en-US" sz="1600" dirty="0">
                <a:effectLst/>
              </a:rPr>
              <a:t>broilers in France given access to range with herbaceous cover as oak trees demonstrated improved body weight gain and lowered mortality than broilers having access to a simple meadow </a:t>
            </a:r>
            <a:r>
              <a:rPr lang="en-US" sz="1600" dirty="0" smtClean="0">
                <a:effectLst/>
              </a:rPr>
              <a:t>range</a:t>
            </a:r>
          </a:p>
          <a:p>
            <a:r>
              <a:rPr lang="en-US" sz="1600" dirty="0" smtClean="0">
                <a:effectLst/>
              </a:rPr>
              <a:t>The </a:t>
            </a:r>
            <a:r>
              <a:rPr lang="en-US" sz="1600" dirty="0">
                <a:effectLst/>
              </a:rPr>
              <a:t>reduction in mortality was attributed to less </a:t>
            </a:r>
            <a:r>
              <a:rPr lang="en-US" sz="1600" dirty="0" smtClean="0">
                <a:effectLst/>
              </a:rPr>
              <a:t>predation </a:t>
            </a:r>
          </a:p>
          <a:p>
            <a:endParaRPr lang="en-US" sz="1600" dirty="0">
              <a:effectLst/>
            </a:endParaRPr>
          </a:p>
        </p:txBody>
      </p:sp>
    </p:spTree>
    <p:extLst>
      <p:ext uri="{BB962C8B-B14F-4D97-AF65-F5344CB8AC3E}">
        <p14:creationId xmlns:p14="http://schemas.microsoft.com/office/powerpoint/2010/main" val="3010156911"/>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normAutofit/>
          </a:bodyPr>
          <a:lstStyle/>
          <a:p>
            <a:pPr algn="l"/>
            <a:r>
              <a:rPr lang="en-US" dirty="0" smtClean="0">
                <a:effectLst/>
              </a:rPr>
              <a:t>8. Single- </a:t>
            </a:r>
            <a:r>
              <a:rPr lang="en-US" dirty="0">
                <a:effectLst/>
              </a:rPr>
              <a:t>versus multi-age </a:t>
            </a:r>
            <a:r>
              <a:rPr lang="en-US" dirty="0" smtClean="0">
                <a:effectLst/>
              </a:rPr>
              <a:t>sites</a:t>
            </a:r>
            <a:endParaRPr lang="en-US" dirty="0"/>
          </a:p>
        </p:txBody>
      </p:sp>
      <p:sp>
        <p:nvSpPr>
          <p:cNvPr id="3" name="Content Placeholder 2"/>
          <p:cNvSpPr>
            <a:spLocks noGrp="1"/>
          </p:cNvSpPr>
          <p:nvPr>
            <p:ph idx="1"/>
          </p:nvPr>
        </p:nvSpPr>
        <p:spPr>
          <a:xfrm>
            <a:off x="800672" y="1216059"/>
            <a:ext cx="10766015" cy="4433740"/>
          </a:xfrm>
        </p:spPr>
        <p:txBody>
          <a:bodyPr>
            <a:noAutofit/>
          </a:bodyPr>
          <a:lstStyle/>
          <a:p>
            <a:r>
              <a:rPr lang="en-US" sz="1600" dirty="0">
                <a:effectLst/>
              </a:rPr>
              <a:t>Single age, all in/all out sites are the preferred option for poultry production as they permit effective cleansing and disinfection between flocks to eliminate any residual or persistent pathogen challenge. It can also avoid younger flocks being exposed to pathogens before the completion of any vaccination or other control </a:t>
            </a:r>
            <a:r>
              <a:rPr lang="en-US" sz="1600" dirty="0" err="1">
                <a:effectLst/>
              </a:rPr>
              <a:t>programme</a:t>
            </a:r>
            <a:r>
              <a:rPr lang="en-US" sz="1600" dirty="0">
                <a:effectLst/>
              </a:rPr>
              <a:t>. This is established good practice in conventional poultry production. While there is nothing to prevent similar implementation for alternative or more extensive systems, such systems frequently require small flock or unit size to comply with other aspects of the system or farm assurance standard. This requires considerably greater manpower input if flocks are to be kept effectively isolated. Personnel, vehicle and equipment movements between sites are known to be a significant potential biosecurity risk and hence a strict movement and hygiene policy, with the use of effective personal protective equipment dedicated to specific sites, is essential if such a policy is to be implemented effectively (Lister, 2008).</a:t>
            </a:r>
          </a:p>
        </p:txBody>
      </p:sp>
    </p:spTree>
    <p:extLst>
      <p:ext uri="{BB962C8B-B14F-4D97-AF65-F5344CB8AC3E}">
        <p14:creationId xmlns:p14="http://schemas.microsoft.com/office/powerpoint/2010/main" val="2838406010"/>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lstStyle/>
          <a:p>
            <a:r>
              <a:rPr lang="en-US" dirty="0"/>
              <a:t>BIOSECURITY AND DISEASE CONTROL</a:t>
            </a:r>
          </a:p>
        </p:txBody>
      </p:sp>
      <p:sp>
        <p:nvSpPr>
          <p:cNvPr id="3" name="Content Placeholder 2"/>
          <p:cNvSpPr>
            <a:spLocks noGrp="1"/>
          </p:cNvSpPr>
          <p:nvPr>
            <p:ph idx="1"/>
          </p:nvPr>
        </p:nvSpPr>
        <p:spPr>
          <a:xfrm>
            <a:off x="800672" y="1216059"/>
            <a:ext cx="10766015" cy="4433740"/>
          </a:xfrm>
        </p:spPr>
        <p:txBody>
          <a:bodyPr>
            <a:noAutofit/>
          </a:bodyPr>
          <a:lstStyle/>
          <a:p>
            <a:r>
              <a:rPr lang="en-US" sz="1600" dirty="0">
                <a:effectLst/>
              </a:rPr>
              <a:t>Biosecurity can be defined as</a:t>
            </a:r>
            <a:r>
              <a:rPr lang="en-US" sz="1600" dirty="0" smtClean="0">
                <a:effectLst/>
              </a:rPr>
              <a:t>:</a:t>
            </a:r>
          </a:p>
          <a:p>
            <a:r>
              <a:rPr lang="en-US" sz="1600" dirty="0">
                <a:effectLst/>
              </a:rPr>
              <a:t>a set of management practices which, when followed, collectively reduce </a:t>
            </a:r>
            <a:r>
              <a:rPr lang="en-US" sz="1600" dirty="0" err="1" smtClean="0">
                <a:effectLst/>
              </a:rPr>
              <a:t>thepotential</a:t>
            </a:r>
            <a:r>
              <a:rPr lang="en-US" sz="1600" dirty="0" smtClean="0">
                <a:effectLst/>
              </a:rPr>
              <a:t> </a:t>
            </a:r>
            <a:r>
              <a:rPr lang="en-US" sz="1600" dirty="0">
                <a:effectLst/>
              </a:rPr>
              <a:t>for the introduction and spread of disease causing organisms on </a:t>
            </a:r>
            <a:r>
              <a:rPr lang="en-US" sz="1600" dirty="0" smtClean="0">
                <a:effectLst/>
              </a:rPr>
              <a:t>and between</a:t>
            </a:r>
            <a:r>
              <a:rPr lang="en-US" sz="1600" dirty="0">
                <a:effectLst/>
              </a:rPr>
              <a:t>, sites. (Lister, 2008</a:t>
            </a:r>
            <a:r>
              <a:rPr lang="en-US" sz="1600" dirty="0" smtClean="0">
                <a:effectLst/>
              </a:rPr>
              <a:t>.)</a:t>
            </a:r>
          </a:p>
          <a:p>
            <a:r>
              <a:rPr lang="en-US" sz="1600" dirty="0">
                <a:effectLst/>
              </a:rPr>
              <a:t>What is clear from this definition is that biosecurity describes a whole range of management interventions including the use of therapeutic agents and vaccines, effective terminal cleansing and disinfection and ongoing pathogen control throughout the life of the flock, effective vermin control, environmental control and general levels of </a:t>
            </a:r>
            <a:r>
              <a:rPr lang="en-US" sz="1600" dirty="0" err="1" smtClean="0">
                <a:effectLst/>
              </a:rPr>
              <a:t>stockmanship</a:t>
            </a:r>
            <a:endParaRPr lang="en-US" sz="1600" dirty="0" smtClean="0">
              <a:effectLst/>
            </a:endParaRPr>
          </a:p>
          <a:p>
            <a:r>
              <a:rPr lang="en-US" sz="1600" dirty="0" smtClean="0">
                <a:effectLst/>
              </a:rPr>
              <a:t>The </a:t>
            </a:r>
            <a:r>
              <a:rPr lang="en-US" sz="1600" dirty="0">
                <a:effectLst/>
              </a:rPr>
              <a:t>aim of an effective biosecurity </a:t>
            </a:r>
            <a:r>
              <a:rPr lang="en-US" sz="1600" dirty="0" err="1">
                <a:effectLst/>
              </a:rPr>
              <a:t>programme</a:t>
            </a:r>
            <a:r>
              <a:rPr lang="en-US" sz="1600" dirty="0">
                <a:effectLst/>
              </a:rPr>
              <a:t> is to prevent the introduction of disease-causing organisms at various levels, be they national, regional, company, farm or house, and to prevent or reduce spread between these </a:t>
            </a:r>
            <a:r>
              <a:rPr lang="en-US" sz="1600" dirty="0" smtClean="0">
                <a:effectLst/>
              </a:rPr>
              <a:t>compartments</a:t>
            </a:r>
          </a:p>
          <a:p>
            <a:endParaRPr lang="en-US" sz="1600" dirty="0">
              <a:effectLst/>
            </a:endParaRPr>
          </a:p>
        </p:txBody>
      </p:sp>
    </p:spTree>
    <p:extLst>
      <p:ext uri="{BB962C8B-B14F-4D97-AF65-F5344CB8AC3E}">
        <p14:creationId xmlns:p14="http://schemas.microsoft.com/office/powerpoint/2010/main" val="2122772845"/>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lstStyle/>
          <a:p>
            <a:r>
              <a:rPr lang="en-US" dirty="0"/>
              <a:t>BIOSECURITY AND DISEASE CONTROL</a:t>
            </a:r>
          </a:p>
        </p:txBody>
      </p:sp>
      <p:sp>
        <p:nvSpPr>
          <p:cNvPr id="3" name="Content Placeholder 2"/>
          <p:cNvSpPr>
            <a:spLocks noGrp="1"/>
          </p:cNvSpPr>
          <p:nvPr>
            <p:ph idx="1"/>
          </p:nvPr>
        </p:nvSpPr>
        <p:spPr>
          <a:xfrm>
            <a:off x="800672" y="1216059"/>
            <a:ext cx="10766015" cy="4433740"/>
          </a:xfrm>
        </p:spPr>
        <p:txBody>
          <a:bodyPr>
            <a:noAutofit/>
          </a:bodyPr>
          <a:lstStyle/>
          <a:p>
            <a:r>
              <a:rPr lang="en-US" dirty="0">
                <a:effectLst/>
              </a:rPr>
              <a:t>The biosecurity </a:t>
            </a:r>
            <a:r>
              <a:rPr lang="en-US" dirty="0" err="1">
                <a:effectLst/>
              </a:rPr>
              <a:t>programme</a:t>
            </a:r>
            <a:r>
              <a:rPr lang="en-US" dirty="0">
                <a:effectLst/>
              </a:rPr>
              <a:t> can be directed at a range of scenarios, including</a:t>
            </a:r>
          </a:p>
          <a:p>
            <a:pPr marL="494100" indent="-457200">
              <a:buFont typeface="+mj-lt"/>
              <a:buAutoNum type="arabicPeriod"/>
            </a:pPr>
            <a:r>
              <a:rPr lang="en-US" dirty="0">
                <a:effectLst/>
              </a:rPr>
              <a:t>keeping lethal highly contagious diseases out of the premises, e.g. </a:t>
            </a:r>
            <a:r>
              <a:rPr lang="en-US" dirty="0" smtClean="0">
                <a:effectLst/>
              </a:rPr>
              <a:t>avian influenza</a:t>
            </a:r>
            <a:r>
              <a:rPr lang="en-US" dirty="0">
                <a:effectLst/>
              </a:rPr>
              <a:t>, Newcastle disease, </a:t>
            </a:r>
            <a:r>
              <a:rPr lang="en-US" dirty="0" err="1">
                <a:effectLst/>
              </a:rPr>
              <a:t>Gumboro</a:t>
            </a:r>
            <a:r>
              <a:rPr lang="en-US" dirty="0">
                <a:effectLst/>
              </a:rPr>
              <a:t> </a:t>
            </a:r>
            <a:r>
              <a:rPr lang="en-US" dirty="0" smtClean="0">
                <a:effectLst/>
              </a:rPr>
              <a:t>disease;</a:t>
            </a:r>
            <a:endParaRPr lang="en-US" dirty="0">
              <a:effectLst/>
            </a:endParaRPr>
          </a:p>
          <a:p>
            <a:pPr marL="494100" indent="-457200">
              <a:buFont typeface="+mj-lt"/>
              <a:buAutoNum type="arabicPeriod"/>
            </a:pPr>
            <a:r>
              <a:rPr lang="en-US" dirty="0" smtClean="0">
                <a:effectLst/>
              </a:rPr>
              <a:t>reducing </a:t>
            </a:r>
            <a:r>
              <a:rPr lang="en-US" dirty="0">
                <a:effectLst/>
              </a:rPr>
              <a:t>challenge by endemic disease causing mortality and </a:t>
            </a:r>
            <a:r>
              <a:rPr lang="en-US" dirty="0" smtClean="0">
                <a:effectLst/>
              </a:rPr>
              <a:t>reduced productivity</a:t>
            </a:r>
            <a:r>
              <a:rPr lang="en-US" dirty="0">
                <a:effectLst/>
              </a:rPr>
              <a:t>, e.g. E. coli, </a:t>
            </a:r>
            <a:r>
              <a:rPr lang="en-US" dirty="0" err="1">
                <a:effectLst/>
              </a:rPr>
              <a:t>coccidia</a:t>
            </a:r>
            <a:r>
              <a:rPr lang="en-US" dirty="0">
                <a:effectLst/>
              </a:rPr>
              <a:t>, </a:t>
            </a:r>
            <a:r>
              <a:rPr lang="en-US" dirty="0" smtClean="0">
                <a:effectLst/>
              </a:rPr>
              <a:t>worms;</a:t>
            </a:r>
            <a:endParaRPr lang="en-US" dirty="0">
              <a:effectLst/>
            </a:endParaRPr>
          </a:p>
          <a:p>
            <a:pPr marL="494100" indent="-457200">
              <a:buFont typeface="+mj-lt"/>
              <a:buAutoNum type="arabicPeriod"/>
            </a:pPr>
            <a:r>
              <a:rPr lang="en-US" dirty="0" smtClean="0">
                <a:effectLst/>
              </a:rPr>
              <a:t>reducing </a:t>
            </a:r>
            <a:r>
              <a:rPr lang="en-US" dirty="0">
                <a:effectLst/>
              </a:rPr>
              <a:t>or eliminating background immunosuppressive agents that </a:t>
            </a:r>
            <a:r>
              <a:rPr lang="en-US" dirty="0" smtClean="0">
                <a:effectLst/>
              </a:rPr>
              <a:t>leave birds </a:t>
            </a:r>
            <a:r>
              <a:rPr lang="en-US" dirty="0">
                <a:effectLst/>
              </a:rPr>
              <a:t>more susceptible to other diseases, e.g. </a:t>
            </a:r>
            <a:r>
              <a:rPr lang="en-US" dirty="0" err="1">
                <a:effectLst/>
              </a:rPr>
              <a:t>Gumboro</a:t>
            </a:r>
            <a:r>
              <a:rPr lang="en-US" dirty="0">
                <a:effectLst/>
              </a:rPr>
              <a:t> disease, </a:t>
            </a:r>
            <a:r>
              <a:rPr lang="en-US" dirty="0" smtClean="0">
                <a:effectLst/>
              </a:rPr>
              <a:t>Marek's disease</a:t>
            </a:r>
            <a:r>
              <a:rPr lang="en-US" dirty="0">
                <a:effectLst/>
              </a:rPr>
              <a:t>, chick </a:t>
            </a:r>
            <a:r>
              <a:rPr lang="en-US" dirty="0" err="1">
                <a:effectLst/>
              </a:rPr>
              <a:t>anaemia</a:t>
            </a:r>
            <a:r>
              <a:rPr lang="en-US" dirty="0">
                <a:effectLst/>
              </a:rPr>
              <a:t> virus; </a:t>
            </a:r>
            <a:r>
              <a:rPr lang="en-US" dirty="0" smtClean="0">
                <a:effectLst/>
              </a:rPr>
              <a:t>and</a:t>
            </a:r>
          </a:p>
          <a:p>
            <a:pPr marL="494100" indent="-457200">
              <a:buFont typeface="+mj-lt"/>
              <a:buAutoNum type="arabicPeriod"/>
            </a:pPr>
            <a:r>
              <a:rPr lang="en-US" dirty="0" smtClean="0">
                <a:effectLst/>
              </a:rPr>
              <a:t>reducing </a:t>
            </a:r>
            <a:r>
              <a:rPr lang="en-US" dirty="0">
                <a:effectLst/>
              </a:rPr>
              <a:t>contamination with agents of public health significance, e.g</a:t>
            </a:r>
            <a:r>
              <a:rPr lang="en-US" dirty="0" smtClean="0">
                <a:effectLst/>
              </a:rPr>
              <a:t>. Salmonella </a:t>
            </a:r>
            <a:r>
              <a:rPr lang="en-US" dirty="0">
                <a:effectLst/>
              </a:rPr>
              <a:t>and Campylobacter.</a:t>
            </a:r>
            <a:r>
              <a:rPr lang="en-US" sz="1600" dirty="0"/>
              <a:t> </a:t>
            </a:r>
            <a:br>
              <a:rPr lang="en-US" sz="1600" dirty="0"/>
            </a:br>
            <a:endParaRPr lang="en-US" sz="1600" dirty="0">
              <a:effectLst/>
            </a:endParaRPr>
          </a:p>
        </p:txBody>
      </p:sp>
    </p:spTree>
    <p:extLst>
      <p:ext uri="{BB962C8B-B14F-4D97-AF65-F5344CB8AC3E}">
        <p14:creationId xmlns:p14="http://schemas.microsoft.com/office/powerpoint/2010/main" val="1610254285"/>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ABSTRACT</a:t>
            </a:r>
          </a:p>
        </p:txBody>
      </p:sp>
      <p:sp>
        <p:nvSpPr>
          <p:cNvPr id="3" name="Content Placeholder 2"/>
          <p:cNvSpPr>
            <a:spLocks noGrp="1"/>
          </p:cNvSpPr>
          <p:nvPr>
            <p:ph idx="1"/>
          </p:nvPr>
        </p:nvSpPr>
        <p:spPr>
          <a:xfrm>
            <a:off x="913794" y="1732448"/>
            <a:ext cx="10973405" cy="5017143"/>
          </a:xfrm>
        </p:spPr>
        <p:txBody>
          <a:bodyPr>
            <a:normAutofit fontScale="62500" lnSpcReduction="20000"/>
          </a:bodyPr>
          <a:lstStyle/>
          <a:p>
            <a:endParaRPr lang="en-US" dirty="0">
              <a:effectLst/>
            </a:endParaRPr>
          </a:p>
          <a:p>
            <a:r>
              <a:rPr lang="en-US" dirty="0" smtClean="0">
                <a:effectLst/>
              </a:rPr>
              <a:t>Poultry </a:t>
            </a:r>
            <a:r>
              <a:rPr lang="en-US" dirty="0">
                <a:effectLst/>
              </a:rPr>
              <a:t>health management is a pivotal component of successful poultry </a:t>
            </a:r>
            <a:r>
              <a:rPr lang="en-US" dirty="0" smtClean="0">
                <a:effectLst/>
              </a:rPr>
              <a:t>production</a:t>
            </a:r>
          </a:p>
          <a:p>
            <a:r>
              <a:rPr lang="en-US" dirty="0" smtClean="0">
                <a:effectLst/>
              </a:rPr>
              <a:t>Poultry diseases can </a:t>
            </a:r>
            <a:r>
              <a:rPr lang="en-US" dirty="0">
                <a:effectLst/>
              </a:rPr>
              <a:t>damage productive performance and have an adverse effect on bird welfare and food </a:t>
            </a:r>
            <a:r>
              <a:rPr lang="en-US" dirty="0" smtClean="0">
                <a:effectLst/>
              </a:rPr>
              <a:t>safety</a:t>
            </a:r>
          </a:p>
          <a:p>
            <a:r>
              <a:rPr lang="en-US" dirty="0" smtClean="0">
                <a:effectLst/>
              </a:rPr>
              <a:t>A </a:t>
            </a:r>
            <a:r>
              <a:rPr lang="en-US" dirty="0">
                <a:effectLst/>
              </a:rPr>
              <a:t>whole host of factors can affect disease incidence and its impact on poultry </a:t>
            </a:r>
            <a:r>
              <a:rPr lang="en-US" dirty="0" smtClean="0">
                <a:effectLst/>
              </a:rPr>
              <a:t>health</a:t>
            </a:r>
          </a:p>
          <a:p>
            <a:r>
              <a:rPr lang="en-US" dirty="0" smtClean="0">
                <a:effectLst/>
              </a:rPr>
              <a:t>These </a:t>
            </a:r>
            <a:r>
              <a:rPr lang="en-US" dirty="0">
                <a:effectLst/>
              </a:rPr>
              <a:t>include </a:t>
            </a:r>
            <a:endParaRPr lang="en-US" dirty="0" smtClean="0">
              <a:effectLst/>
            </a:endParaRPr>
          </a:p>
          <a:p>
            <a:pPr lvl="1"/>
            <a:r>
              <a:rPr lang="en-US" dirty="0" smtClean="0">
                <a:effectLst/>
              </a:rPr>
              <a:t>the </a:t>
            </a:r>
            <a:r>
              <a:rPr lang="en-US" dirty="0">
                <a:effectLst/>
              </a:rPr>
              <a:t>prevalence and interaction of many pathogens, </a:t>
            </a:r>
            <a:endParaRPr lang="en-US" dirty="0" smtClean="0">
              <a:effectLst/>
            </a:endParaRPr>
          </a:p>
          <a:p>
            <a:pPr lvl="1"/>
            <a:r>
              <a:rPr lang="en-US" dirty="0" smtClean="0">
                <a:effectLst/>
              </a:rPr>
              <a:t>availability </a:t>
            </a:r>
            <a:r>
              <a:rPr lang="en-US" dirty="0">
                <a:effectLst/>
              </a:rPr>
              <a:t>and use of vaccines and medicines, </a:t>
            </a:r>
            <a:endParaRPr lang="en-US" dirty="0" smtClean="0">
              <a:effectLst/>
            </a:endParaRPr>
          </a:p>
          <a:p>
            <a:pPr lvl="1"/>
            <a:r>
              <a:rPr lang="en-US" dirty="0" smtClean="0">
                <a:effectLst/>
              </a:rPr>
              <a:t>standards </a:t>
            </a:r>
            <a:r>
              <a:rPr lang="en-US" dirty="0">
                <a:effectLst/>
              </a:rPr>
              <a:t>of husbandry and management and levels of </a:t>
            </a:r>
            <a:r>
              <a:rPr lang="en-US" dirty="0" err="1" smtClean="0">
                <a:effectLst/>
              </a:rPr>
              <a:t>stockmanship</a:t>
            </a:r>
            <a:r>
              <a:rPr lang="en-US" dirty="0" smtClean="0">
                <a:effectLst/>
              </a:rPr>
              <a:t> </a:t>
            </a:r>
          </a:p>
          <a:p>
            <a:r>
              <a:rPr lang="en-US" dirty="0" smtClean="0">
                <a:effectLst/>
              </a:rPr>
              <a:t>One </a:t>
            </a:r>
            <a:r>
              <a:rPr lang="en-US" dirty="0">
                <a:effectLst/>
              </a:rPr>
              <a:t>area with potential to have the most dramatic influence is the </a:t>
            </a:r>
            <a:r>
              <a:rPr lang="en-US" b="1" dirty="0">
                <a:effectLst/>
              </a:rPr>
              <a:t>birds' environment </a:t>
            </a:r>
            <a:r>
              <a:rPr lang="en-US" dirty="0">
                <a:effectLst/>
              </a:rPr>
              <a:t>and how the birds respond to </a:t>
            </a:r>
            <a:r>
              <a:rPr lang="en-US" dirty="0" smtClean="0">
                <a:effectLst/>
              </a:rPr>
              <a:t>it</a:t>
            </a:r>
          </a:p>
          <a:p>
            <a:r>
              <a:rPr lang="en-US" dirty="0" smtClean="0">
                <a:effectLst/>
              </a:rPr>
              <a:t>This </a:t>
            </a:r>
            <a:r>
              <a:rPr lang="en-US" dirty="0">
                <a:effectLst/>
              </a:rPr>
              <a:t>involved considerable advances in technology and husbandry </a:t>
            </a:r>
            <a:r>
              <a:rPr lang="en-US" dirty="0" smtClean="0">
                <a:effectLst/>
              </a:rPr>
              <a:t>techniques</a:t>
            </a:r>
          </a:p>
          <a:p>
            <a:r>
              <a:rPr lang="en-US" dirty="0" smtClean="0">
                <a:effectLst/>
              </a:rPr>
              <a:t>The </a:t>
            </a:r>
            <a:r>
              <a:rPr lang="en-US" dirty="0">
                <a:effectLst/>
              </a:rPr>
              <a:t>first major changes tended to intensify poultry </a:t>
            </a:r>
            <a:r>
              <a:rPr lang="en-US" dirty="0" smtClean="0">
                <a:effectLst/>
              </a:rPr>
              <a:t>production</a:t>
            </a:r>
          </a:p>
          <a:p>
            <a:r>
              <a:rPr lang="en-US" dirty="0" smtClean="0">
                <a:effectLst/>
              </a:rPr>
              <a:t>As </a:t>
            </a:r>
            <a:r>
              <a:rPr lang="en-US" dirty="0">
                <a:effectLst/>
              </a:rPr>
              <a:t>such systems became the norm, they have often been described as 'conventional'. </a:t>
            </a:r>
            <a:endParaRPr lang="en-US" dirty="0" smtClean="0">
              <a:effectLst/>
            </a:endParaRPr>
          </a:p>
          <a:p>
            <a:r>
              <a:rPr lang="en-US" dirty="0" smtClean="0">
                <a:effectLst/>
              </a:rPr>
              <a:t>Key </a:t>
            </a:r>
            <a:r>
              <a:rPr lang="en-US" dirty="0">
                <a:effectLst/>
              </a:rPr>
              <a:t>drivers in poultry production have changed in recent years including a re-evaluation of the welfare impact of such production </a:t>
            </a:r>
            <a:r>
              <a:rPr lang="en-US" dirty="0" smtClean="0">
                <a:effectLst/>
              </a:rPr>
              <a:t>systems</a:t>
            </a:r>
          </a:p>
          <a:p>
            <a:r>
              <a:rPr lang="en-US" dirty="0" smtClean="0">
                <a:effectLst/>
              </a:rPr>
              <a:t>Part </a:t>
            </a:r>
            <a:r>
              <a:rPr lang="en-US" dirty="0">
                <a:effectLst/>
              </a:rPr>
              <a:t>of this has been some move away from conventional systems and a re-introduction of more traditional systems or the development of novel alternative </a:t>
            </a:r>
            <a:r>
              <a:rPr lang="en-US" dirty="0" smtClean="0">
                <a:effectLst/>
              </a:rPr>
              <a:t>systems</a:t>
            </a:r>
          </a:p>
          <a:p>
            <a:r>
              <a:rPr lang="en-US" dirty="0" smtClean="0">
                <a:effectLst/>
              </a:rPr>
              <a:t>The </a:t>
            </a:r>
            <a:r>
              <a:rPr lang="en-US" dirty="0">
                <a:effectLst/>
              </a:rPr>
              <a:t>list of diseases that can affect poultry is the same regardless of the system of </a:t>
            </a:r>
            <a:r>
              <a:rPr lang="en-US" dirty="0" smtClean="0">
                <a:effectLst/>
              </a:rPr>
              <a:t>production</a:t>
            </a:r>
          </a:p>
          <a:p>
            <a:r>
              <a:rPr lang="en-US" dirty="0" smtClean="0">
                <a:effectLst/>
              </a:rPr>
              <a:t>However</a:t>
            </a:r>
            <a:r>
              <a:rPr lang="en-US" dirty="0">
                <a:effectLst/>
              </a:rPr>
              <a:t>, the clinical effects of those disease challenges and impacts on health, performance and welfare can be specific to a particular </a:t>
            </a:r>
            <a:r>
              <a:rPr lang="en-US" dirty="0" smtClean="0">
                <a:effectLst/>
              </a:rPr>
              <a:t>system</a:t>
            </a:r>
          </a:p>
        </p:txBody>
      </p:sp>
    </p:spTree>
    <p:extLst>
      <p:ext uri="{BB962C8B-B14F-4D97-AF65-F5344CB8AC3E}">
        <p14:creationId xmlns:p14="http://schemas.microsoft.com/office/powerpoint/2010/main" val="660108636"/>
      </p:ext>
    </p:extLst>
  </p:cSld>
  <p:clrMapOvr>
    <a:masterClrMapping/>
  </p:clrMapOvr>
  <mc:AlternateContent xmlns:mc="http://schemas.openxmlformats.org/markup-compatibility/2006" xmlns:p14="http://schemas.microsoft.com/office/powerpoint/2010/main">
    <mc:Choice Requires="p14">
      <p:transition spd="slow" p14:dur="2000" advTm="404937"/>
    </mc:Choice>
    <mc:Fallback xmlns="">
      <p:transition spd="slow" advTm="404937"/>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lstStyle/>
          <a:p>
            <a:r>
              <a:rPr lang="en-US" dirty="0"/>
              <a:t>BIOSECURITY AND DISEASE CONTROL</a:t>
            </a:r>
          </a:p>
        </p:txBody>
      </p:sp>
      <p:sp>
        <p:nvSpPr>
          <p:cNvPr id="3" name="Content Placeholder 2"/>
          <p:cNvSpPr>
            <a:spLocks noGrp="1"/>
          </p:cNvSpPr>
          <p:nvPr>
            <p:ph idx="1"/>
          </p:nvPr>
        </p:nvSpPr>
        <p:spPr>
          <a:xfrm>
            <a:off x="800672" y="1216059"/>
            <a:ext cx="10766015" cy="4433740"/>
          </a:xfrm>
        </p:spPr>
        <p:txBody>
          <a:bodyPr>
            <a:noAutofit/>
          </a:bodyPr>
          <a:lstStyle/>
          <a:p>
            <a:r>
              <a:rPr lang="en-US" sz="1600" dirty="0">
                <a:effectLst/>
              </a:rPr>
              <a:t>The most effective biosecurity programmes are based on sound Hazard Analysis and Critical Control Point principles assessing critical control points at different </a:t>
            </a:r>
            <a:r>
              <a:rPr lang="en-US" sz="1600" dirty="0" smtClean="0">
                <a:effectLst/>
              </a:rPr>
              <a:t>levels</a:t>
            </a:r>
          </a:p>
          <a:p>
            <a:r>
              <a:rPr lang="en-US" sz="1600" dirty="0" smtClean="0">
                <a:effectLst/>
              </a:rPr>
              <a:t>Cooperation </a:t>
            </a:r>
            <a:r>
              <a:rPr lang="en-US" sz="1600" dirty="0">
                <a:effectLst/>
              </a:rPr>
              <a:t>between producers and veterinarians can help to establish the most effective intervention strategies through practical veterinary health </a:t>
            </a:r>
            <a:r>
              <a:rPr lang="en-US" sz="1600" dirty="0" smtClean="0">
                <a:effectLst/>
              </a:rPr>
              <a:t>planning</a:t>
            </a:r>
          </a:p>
          <a:p>
            <a:r>
              <a:rPr lang="en-US" sz="1600" dirty="0" smtClean="0">
                <a:effectLst/>
              </a:rPr>
              <a:t>Some </a:t>
            </a:r>
            <a:r>
              <a:rPr lang="en-US" sz="1600" dirty="0">
                <a:effectLst/>
              </a:rPr>
              <a:t>of these interventions are considered in more detail under the following separate disease headings. </a:t>
            </a:r>
            <a:endParaRPr lang="en-US" sz="1600" dirty="0" smtClean="0">
              <a:effectLst/>
            </a:endParaRPr>
          </a:p>
          <a:p>
            <a:r>
              <a:rPr lang="en-US" sz="1600" dirty="0" smtClean="0">
                <a:effectLst/>
              </a:rPr>
              <a:t>However</a:t>
            </a:r>
            <a:r>
              <a:rPr lang="en-US" sz="1600" dirty="0">
                <a:effectLst/>
              </a:rPr>
              <a:t>, general points to consider for all systems </a:t>
            </a:r>
            <a:r>
              <a:rPr lang="en-US" sz="1600" dirty="0" smtClean="0">
                <a:effectLst/>
              </a:rPr>
              <a:t>include:</a:t>
            </a:r>
          </a:p>
          <a:p>
            <a:pPr marL="559980" lvl="1">
              <a:spcBef>
                <a:spcPts val="0"/>
              </a:spcBef>
              <a:spcAft>
                <a:spcPts val="0"/>
              </a:spcAft>
            </a:pPr>
            <a:r>
              <a:rPr lang="en-US" dirty="0">
                <a:effectLst/>
              </a:rPr>
              <a:t>staff </a:t>
            </a:r>
            <a:r>
              <a:rPr lang="en-US" dirty="0" smtClean="0">
                <a:effectLst/>
              </a:rPr>
              <a:t>movements;</a:t>
            </a:r>
          </a:p>
          <a:p>
            <a:pPr marL="559980" lvl="1">
              <a:spcBef>
                <a:spcPts val="0"/>
              </a:spcBef>
              <a:spcAft>
                <a:spcPts val="0"/>
              </a:spcAft>
            </a:pPr>
            <a:r>
              <a:rPr lang="en-US" dirty="0" smtClean="0">
                <a:effectLst/>
              </a:rPr>
              <a:t>source </a:t>
            </a:r>
            <a:r>
              <a:rPr lang="en-US" dirty="0">
                <a:effectLst/>
              </a:rPr>
              <a:t>of poultry</a:t>
            </a:r>
            <a:r>
              <a:rPr lang="en-US" dirty="0" smtClean="0">
                <a:effectLst/>
              </a:rPr>
              <a:t>; </a:t>
            </a:r>
          </a:p>
          <a:p>
            <a:pPr marL="559980" lvl="1">
              <a:spcBef>
                <a:spcPts val="0"/>
              </a:spcBef>
              <a:spcAft>
                <a:spcPts val="0"/>
              </a:spcAft>
            </a:pPr>
            <a:r>
              <a:rPr lang="en-US" dirty="0" smtClean="0">
                <a:effectLst/>
              </a:rPr>
              <a:t>vehicle </a:t>
            </a:r>
            <a:r>
              <a:rPr lang="en-US" dirty="0">
                <a:effectLst/>
              </a:rPr>
              <a:t>movement and disinfection</a:t>
            </a:r>
            <a:r>
              <a:rPr lang="en-US" dirty="0" smtClean="0">
                <a:effectLst/>
              </a:rPr>
              <a:t>; </a:t>
            </a:r>
          </a:p>
          <a:p>
            <a:pPr marL="559980" lvl="1">
              <a:spcBef>
                <a:spcPts val="0"/>
              </a:spcBef>
              <a:spcAft>
                <a:spcPts val="0"/>
              </a:spcAft>
            </a:pPr>
            <a:r>
              <a:rPr lang="en-US" dirty="0" smtClean="0">
                <a:effectLst/>
              </a:rPr>
              <a:t>equipment </a:t>
            </a:r>
            <a:r>
              <a:rPr lang="en-US" dirty="0">
                <a:effectLst/>
              </a:rPr>
              <a:t>movement and </a:t>
            </a:r>
            <a:r>
              <a:rPr lang="en-US" dirty="0" smtClean="0">
                <a:effectLst/>
              </a:rPr>
              <a:t>disinfection;</a:t>
            </a:r>
          </a:p>
          <a:p>
            <a:pPr marL="559980" lvl="1">
              <a:spcBef>
                <a:spcPts val="0"/>
              </a:spcBef>
              <a:spcAft>
                <a:spcPts val="0"/>
              </a:spcAft>
            </a:pPr>
            <a:r>
              <a:rPr lang="en-US" dirty="0" smtClean="0">
                <a:effectLst/>
              </a:rPr>
              <a:t>feed source;</a:t>
            </a:r>
          </a:p>
          <a:p>
            <a:pPr marL="559980" lvl="1">
              <a:spcBef>
                <a:spcPts val="0"/>
              </a:spcBef>
              <a:spcAft>
                <a:spcPts val="0"/>
              </a:spcAft>
            </a:pPr>
            <a:r>
              <a:rPr lang="en-US" dirty="0" smtClean="0">
                <a:effectLst/>
              </a:rPr>
              <a:t>litter source;</a:t>
            </a:r>
          </a:p>
          <a:p>
            <a:pPr marL="559980" lvl="1">
              <a:spcBef>
                <a:spcPts val="0"/>
              </a:spcBef>
              <a:spcAft>
                <a:spcPts val="0"/>
              </a:spcAft>
            </a:pPr>
            <a:r>
              <a:rPr lang="en-US" dirty="0" smtClean="0">
                <a:effectLst/>
              </a:rPr>
              <a:t>water quality;</a:t>
            </a:r>
          </a:p>
          <a:p>
            <a:pPr marL="559980" lvl="1">
              <a:spcBef>
                <a:spcPts val="0"/>
              </a:spcBef>
              <a:spcAft>
                <a:spcPts val="0"/>
              </a:spcAft>
            </a:pPr>
            <a:r>
              <a:rPr lang="en-US" dirty="0" smtClean="0">
                <a:effectLst/>
              </a:rPr>
              <a:t>vermin control;</a:t>
            </a:r>
          </a:p>
          <a:p>
            <a:pPr marL="559980" lvl="1">
              <a:spcBef>
                <a:spcPts val="0"/>
              </a:spcBef>
              <a:spcAft>
                <a:spcPts val="0"/>
              </a:spcAft>
            </a:pPr>
            <a:r>
              <a:rPr lang="en-US" dirty="0" smtClean="0">
                <a:effectLst/>
              </a:rPr>
              <a:t>wild </a:t>
            </a:r>
            <a:r>
              <a:rPr lang="en-US" dirty="0">
                <a:effectLst/>
              </a:rPr>
              <a:t>bird exclusion; </a:t>
            </a:r>
            <a:r>
              <a:rPr lang="en-US" dirty="0" smtClean="0">
                <a:effectLst/>
              </a:rPr>
              <a:t>and</a:t>
            </a:r>
          </a:p>
          <a:p>
            <a:pPr marL="559980" lvl="1">
              <a:spcBef>
                <a:spcPts val="0"/>
              </a:spcBef>
              <a:spcAft>
                <a:spcPts val="0"/>
              </a:spcAft>
            </a:pPr>
            <a:r>
              <a:rPr lang="en-US" dirty="0" smtClean="0">
                <a:effectLst/>
              </a:rPr>
              <a:t>site </a:t>
            </a:r>
            <a:r>
              <a:rPr lang="en-US" dirty="0">
                <a:effectLst/>
              </a:rPr>
              <a:t>decontamination and terminal cleansing and disinfection</a:t>
            </a:r>
            <a:r>
              <a:rPr lang="en-US" sz="1400" dirty="0"/>
              <a:t> </a:t>
            </a:r>
            <a:br>
              <a:rPr lang="en-US" sz="1400" dirty="0"/>
            </a:br>
            <a:endParaRPr lang="en-US" sz="1400" dirty="0">
              <a:effectLst/>
            </a:endParaRPr>
          </a:p>
        </p:txBody>
      </p:sp>
    </p:spTree>
    <p:extLst>
      <p:ext uri="{BB962C8B-B14F-4D97-AF65-F5344CB8AC3E}">
        <p14:creationId xmlns:p14="http://schemas.microsoft.com/office/powerpoint/2010/main" val="2690584029"/>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lstStyle/>
          <a:p>
            <a:r>
              <a:rPr lang="en-US" dirty="0"/>
              <a:t>BIOSECURITY AND DISEASE CONTROL</a:t>
            </a:r>
          </a:p>
        </p:txBody>
      </p:sp>
      <p:sp>
        <p:nvSpPr>
          <p:cNvPr id="3" name="Content Placeholder 2"/>
          <p:cNvSpPr>
            <a:spLocks noGrp="1"/>
          </p:cNvSpPr>
          <p:nvPr>
            <p:ph idx="1"/>
          </p:nvPr>
        </p:nvSpPr>
        <p:spPr>
          <a:xfrm>
            <a:off x="800672" y="1216059"/>
            <a:ext cx="10766015" cy="4433740"/>
          </a:xfrm>
        </p:spPr>
        <p:txBody>
          <a:bodyPr>
            <a:noAutofit/>
          </a:bodyPr>
          <a:lstStyle/>
          <a:p>
            <a:r>
              <a:rPr lang="en-US" sz="1600" dirty="0" smtClean="0">
                <a:effectLst/>
              </a:rPr>
              <a:t>Mortality rates differs in layers between </a:t>
            </a:r>
            <a:r>
              <a:rPr lang="en-US" sz="1600" dirty="0">
                <a:effectLst/>
              </a:rPr>
              <a:t>different </a:t>
            </a:r>
            <a:r>
              <a:rPr lang="en-US" sz="1600" dirty="0" smtClean="0">
                <a:effectLst/>
              </a:rPr>
              <a:t>systems </a:t>
            </a:r>
          </a:p>
          <a:p>
            <a:r>
              <a:rPr lang="en-US" sz="1600" dirty="0" smtClean="0">
                <a:effectLst/>
              </a:rPr>
              <a:t>Part </a:t>
            </a:r>
            <a:r>
              <a:rPr lang="en-US" sz="1600" dirty="0">
                <a:effectLst/>
              </a:rPr>
              <a:t>of this mortality was attributed to cannibalism or foot abnormalities </a:t>
            </a:r>
            <a:endParaRPr lang="en-US" sz="1600" dirty="0" smtClean="0">
              <a:effectLst/>
            </a:endParaRPr>
          </a:p>
          <a:p>
            <a:r>
              <a:rPr lang="en-US" sz="1600" dirty="0" smtClean="0">
                <a:effectLst/>
              </a:rPr>
              <a:t>Potential </a:t>
            </a:r>
            <a:r>
              <a:rPr lang="en-US" sz="1600" dirty="0">
                <a:effectLst/>
              </a:rPr>
              <a:t>for higher occurrence of disease (predominantly bacterial and parasitic disease) in litter-based housing systems on free range systems than in hens kept in </a:t>
            </a:r>
            <a:r>
              <a:rPr lang="en-US" sz="1600" dirty="0" smtClean="0">
                <a:effectLst/>
              </a:rPr>
              <a:t>cages</a:t>
            </a:r>
          </a:p>
          <a:p>
            <a:r>
              <a:rPr lang="en-US" sz="1600" dirty="0" smtClean="0">
                <a:effectLst/>
              </a:rPr>
              <a:t>They </a:t>
            </a:r>
            <a:r>
              <a:rPr lang="en-US" sz="1600" dirty="0">
                <a:effectLst/>
              </a:rPr>
              <a:t>also demonstrated that the occurrence of viral diseases was significantly higher in indoor litter-based housing systems than in </a:t>
            </a:r>
            <a:r>
              <a:rPr lang="en-US" sz="1600" dirty="0" smtClean="0">
                <a:effectLst/>
              </a:rPr>
              <a:t>cages</a:t>
            </a:r>
          </a:p>
          <a:p>
            <a:r>
              <a:rPr lang="en-US" sz="1600" dirty="0" smtClean="0">
                <a:effectLst/>
              </a:rPr>
              <a:t>potential </a:t>
            </a:r>
            <a:r>
              <a:rPr lang="en-US" sz="1600" dirty="0">
                <a:effectLst/>
              </a:rPr>
              <a:t>for increased disease challenges in alternative </a:t>
            </a:r>
            <a:r>
              <a:rPr lang="en-US" sz="1600" dirty="0" smtClean="0">
                <a:effectLst/>
              </a:rPr>
              <a:t>systems</a:t>
            </a:r>
          </a:p>
        </p:txBody>
      </p:sp>
    </p:spTree>
    <p:extLst>
      <p:ext uri="{BB962C8B-B14F-4D97-AF65-F5344CB8AC3E}">
        <p14:creationId xmlns:p14="http://schemas.microsoft.com/office/powerpoint/2010/main" val="722052476"/>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453" y="2696417"/>
            <a:ext cx="10571998" cy="1555071"/>
          </a:xfrm>
        </p:spPr>
        <p:txBody>
          <a:bodyPr/>
          <a:lstStyle/>
          <a:p>
            <a:r>
              <a:rPr lang="en-US" b="1" dirty="0"/>
              <a:t>SPECIFIC DISEASE CONSIDERATIONS</a:t>
            </a:r>
          </a:p>
        </p:txBody>
      </p:sp>
    </p:spTree>
    <p:extLst>
      <p:ext uri="{BB962C8B-B14F-4D97-AF65-F5344CB8AC3E}">
        <p14:creationId xmlns:p14="http://schemas.microsoft.com/office/powerpoint/2010/main" val="3799445919"/>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normAutofit/>
          </a:bodyPr>
          <a:lstStyle/>
          <a:p>
            <a:r>
              <a:rPr lang="en-US" dirty="0"/>
              <a:t>Bacterial infections and soil-borne </a:t>
            </a:r>
            <a:r>
              <a:rPr lang="en-US" dirty="0" smtClean="0"/>
              <a:t>pathogens</a:t>
            </a:r>
            <a:endParaRPr lang="en-US" dirty="0"/>
          </a:p>
        </p:txBody>
      </p:sp>
      <p:sp>
        <p:nvSpPr>
          <p:cNvPr id="3" name="Content Placeholder 2"/>
          <p:cNvSpPr>
            <a:spLocks noGrp="1"/>
          </p:cNvSpPr>
          <p:nvPr>
            <p:ph idx="1"/>
          </p:nvPr>
        </p:nvSpPr>
        <p:spPr>
          <a:xfrm>
            <a:off x="800672" y="1216059"/>
            <a:ext cx="10766015" cy="4433740"/>
          </a:xfrm>
        </p:spPr>
        <p:txBody>
          <a:bodyPr>
            <a:noAutofit/>
          </a:bodyPr>
          <a:lstStyle/>
          <a:p>
            <a:r>
              <a:rPr lang="en-US" sz="1600" dirty="0">
                <a:effectLst/>
              </a:rPr>
              <a:t>In extensive alternative systems, the presence and persistence of pathogens in soil on range can be of potential significance especially relative to enclosed housed or cage </a:t>
            </a:r>
            <a:r>
              <a:rPr lang="en-US" sz="1600" dirty="0" smtClean="0">
                <a:effectLst/>
              </a:rPr>
              <a:t>systems</a:t>
            </a:r>
          </a:p>
          <a:p>
            <a:r>
              <a:rPr lang="en-US" sz="1600" dirty="0" err="1" smtClean="0">
                <a:effectLst/>
              </a:rPr>
              <a:t>Fossum</a:t>
            </a:r>
            <a:r>
              <a:rPr lang="en-US" sz="1600" dirty="0" smtClean="0">
                <a:effectLst/>
              </a:rPr>
              <a:t> </a:t>
            </a:r>
            <a:r>
              <a:rPr lang="en-US" sz="1600" dirty="0">
                <a:effectLst/>
              </a:rPr>
              <a:t>et al. (2009) demonstrated greater incidence of disease when birds had contact with litter and </a:t>
            </a:r>
            <a:r>
              <a:rPr lang="en-US" sz="1600" dirty="0" err="1">
                <a:effectLst/>
              </a:rPr>
              <a:t>faeces</a:t>
            </a:r>
            <a:r>
              <a:rPr lang="en-US" sz="1600" dirty="0">
                <a:effectLst/>
              </a:rPr>
              <a:t> and that bacterial and parasitic diseases such as </a:t>
            </a:r>
            <a:r>
              <a:rPr lang="en-US" sz="1600" dirty="0" err="1">
                <a:effectLst/>
              </a:rPr>
              <a:t>colibacillosis</a:t>
            </a:r>
            <a:r>
              <a:rPr lang="en-US" sz="1600" dirty="0">
                <a:effectLst/>
              </a:rPr>
              <a:t>, erysipelas, </a:t>
            </a:r>
            <a:r>
              <a:rPr lang="en-US" sz="1600" dirty="0" err="1">
                <a:effectLst/>
              </a:rPr>
              <a:t>pasteurellosis</a:t>
            </a:r>
            <a:r>
              <a:rPr lang="en-US" sz="1600" dirty="0">
                <a:effectLst/>
              </a:rPr>
              <a:t>, coccidiosis and red mite infestation were the most common </a:t>
            </a:r>
            <a:r>
              <a:rPr lang="en-US" sz="1600" dirty="0" smtClean="0">
                <a:effectLst/>
              </a:rPr>
              <a:t>diagnoses</a:t>
            </a:r>
          </a:p>
          <a:p>
            <a:r>
              <a:rPr lang="en-US" sz="1600" dirty="0" smtClean="0">
                <a:effectLst/>
              </a:rPr>
              <a:t>Approximately 80</a:t>
            </a:r>
            <a:r>
              <a:rPr lang="en-US" sz="1600" dirty="0">
                <a:effectLst/>
              </a:rPr>
              <a:t>% of cases of </a:t>
            </a:r>
            <a:r>
              <a:rPr lang="en-US" sz="1600" dirty="0" err="1">
                <a:effectLst/>
              </a:rPr>
              <a:t>pasteurellosis</a:t>
            </a:r>
            <a:r>
              <a:rPr lang="en-US" sz="1600" dirty="0">
                <a:effectLst/>
              </a:rPr>
              <a:t> in Danish flocks occurred in free range flocks that had contact with wild birds.</a:t>
            </a:r>
          </a:p>
        </p:txBody>
      </p:sp>
    </p:spTree>
    <p:extLst>
      <p:ext uri="{BB962C8B-B14F-4D97-AF65-F5344CB8AC3E}">
        <p14:creationId xmlns:p14="http://schemas.microsoft.com/office/powerpoint/2010/main" val="1229629000"/>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normAutofit/>
          </a:bodyPr>
          <a:lstStyle/>
          <a:p>
            <a:pPr algn="l"/>
            <a:r>
              <a:rPr lang="en-US" dirty="0" smtClean="0"/>
              <a:t>1. Erysipelas</a:t>
            </a:r>
            <a:endParaRPr lang="en-US" dirty="0"/>
          </a:p>
        </p:txBody>
      </p:sp>
      <p:sp>
        <p:nvSpPr>
          <p:cNvPr id="3" name="Content Placeholder 2"/>
          <p:cNvSpPr>
            <a:spLocks noGrp="1"/>
          </p:cNvSpPr>
          <p:nvPr>
            <p:ph idx="1"/>
          </p:nvPr>
        </p:nvSpPr>
        <p:spPr>
          <a:xfrm>
            <a:off x="800672" y="1216059"/>
            <a:ext cx="10766015" cy="4433740"/>
          </a:xfrm>
        </p:spPr>
        <p:txBody>
          <a:bodyPr>
            <a:noAutofit/>
          </a:bodyPr>
          <a:lstStyle/>
          <a:p>
            <a:r>
              <a:rPr lang="en-US" sz="1600" dirty="0">
                <a:effectLst/>
              </a:rPr>
              <a:t>Erysipelas is a bacterial infection causing sudden death or morbidity that can infect a number of different animal </a:t>
            </a:r>
            <a:r>
              <a:rPr lang="en-US" sz="1600" dirty="0" smtClean="0">
                <a:effectLst/>
              </a:rPr>
              <a:t>species</a:t>
            </a:r>
          </a:p>
          <a:p>
            <a:r>
              <a:rPr lang="en-US" sz="1600" dirty="0" smtClean="0">
                <a:effectLst/>
              </a:rPr>
              <a:t>Vermin </a:t>
            </a:r>
            <a:r>
              <a:rPr lang="en-US" sz="1600" dirty="0">
                <a:effectLst/>
              </a:rPr>
              <a:t>are a significant risk factor for introducing infection into a </a:t>
            </a:r>
            <a:r>
              <a:rPr lang="en-US" sz="1600" dirty="0" smtClean="0">
                <a:effectLst/>
              </a:rPr>
              <a:t>flock</a:t>
            </a:r>
          </a:p>
          <a:p>
            <a:r>
              <a:rPr lang="en-US" sz="1600" dirty="0" smtClean="0">
                <a:effectLst/>
              </a:rPr>
              <a:t>Among </a:t>
            </a:r>
            <a:r>
              <a:rPr lang="en-US" sz="1600" dirty="0">
                <a:effectLst/>
              </a:rPr>
              <a:t>farm animals, pigs and sheep are most commonly </a:t>
            </a:r>
            <a:r>
              <a:rPr lang="en-US" sz="1600" dirty="0" smtClean="0">
                <a:effectLst/>
              </a:rPr>
              <a:t>affected</a:t>
            </a:r>
          </a:p>
          <a:p>
            <a:r>
              <a:rPr lang="en-US" sz="1600" dirty="0" smtClean="0">
                <a:effectLst/>
              </a:rPr>
              <a:t>Turkeys </a:t>
            </a:r>
            <a:r>
              <a:rPr lang="en-US" sz="1600" dirty="0">
                <a:effectLst/>
              </a:rPr>
              <a:t>are the most susceptible bird species but most avian species, even wild birds, can act as carriers or vectors of </a:t>
            </a:r>
            <a:r>
              <a:rPr lang="en-US" sz="1600" dirty="0" smtClean="0">
                <a:effectLst/>
              </a:rPr>
              <a:t>infection</a:t>
            </a:r>
          </a:p>
          <a:p>
            <a:r>
              <a:rPr lang="en-US" sz="1600" dirty="0" smtClean="0">
                <a:effectLst/>
              </a:rPr>
              <a:t>It </a:t>
            </a:r>
            <a:r>
              <a:rPr lang="en-US" sz="1600" dirty="0">
                <a:effectLst/>
              </a:rPr>
              <a:t>is suspected that the organism can survive for up to 6 months outside the host especially in soil contaminated by previous </a:t>
            </a:r>
            <a:r>
              <a:rPr lang="en-US" sz="1600" dirty="0" smtClean="0">
                <a:effectLst/>
              </a:rPr>
              <a:t>livestock</a:t>
            </a:r>
          </a:p>
          <a:p>
            <a:r>
              <a:rPr lang="en-US" sz="1600" dirty="0" smtClean="0">
                <a:effectLst/>
              </a:rPr>
              <a:t>It </a:t>
            </a:r>
            <a:r>
              <a:rPr lang="en-US" sz="1600" dirty="0">
                <a:effectLst/>
              </a:rPr>
              <a:t>is known for erysipelas to recur on a site that has not been used for livestock for several </a:t>
            </a:r>
            <a:r>
              <a:rPr lang="en-US" sz="1600" dirty="0" smtClean="0">
                <a:effectLst/>
              </a:rPr>
              <a:t>years</a:t>
            </a:r>
          </a:p>
          <a:p>
            <a:r>
              <a:rPr lang="en-US" sz="1600" dirty="0" smtClean="0">
                <a:effectLst/>
              </a:rPr>
              <a:t>Mortality </a:t>
            </a:r>
            <a:r>
              <a:rPr lang="en-US" sz="1600" dirty="0">
                <a:effectLst/>
              </a:rPr>
              <a:t>can be acute and dramatic or more insidious and long </a:t>
            </a:r>
            <a:r>
              <a:rPr lang="en-US" sz="1600" dirty="0" smtClean="0">
                <a:effectLst/>
              </a:rPr>
              <a:t>lasting.</a:t>
            </a:r>
          </a:p>
          <a:p>
            <a:r>
              <a:rPr lang="en-US" sz="1600" dirty="0" smtClean="0">
                <a:effectLst/>
              </a:rPr>
              <a:t>As </a:t>
            </a:r>
            <a:r>
              <a:rPr lang="en-US" sz="1600" dirty="0">
                <a:effectLst/>
              </a:rPr>
              <a:t>this is a bacterial infection antibiotics can be used to treat </a:t>
            </a:r>
            <a:r>
              <a:rPr lang="en-US" sz="1600" dirty="0" smtClean="0">
                <a:effectLst/>
              </a:rPr>
              <a:t>infection</a:t>
            </a:r>
          </a:p>
          <a:p>
            <a:r>
              <a:rPr lang="en-US" sz="1600" dirty="0" smtClean="0">
                <a:effectLst/>
              </a:rPr>
              <a:t>In </a:t>
            </a:r>
            <a:r>
              <a:rPr lang="en-US" sz="1600" dirty="0">
                <a:effectLst/>
              </a:rPr>
              <a:t>terms of prevention, effective vermin control and vaccination of known risk sites are the most important control </a:t>
            </a:r>
            <a:r>
              <a:rPr lang="en-US" sz="1600" dirty="0" smtClean="0">
                <a:effectLst/>
              </a:rPr>
              <a:t>measures</a:t>
            </a:r>
          </a:p>
          <a:p>
            <a:r>
              <a:rPr lang="en-US" sz="1600" dirty="0" smtClean="0">
                <a:effectLst/>
              </a:rPr>
              <a:t>There </a:t>
            </a:r>
            <a:r>
              <a:rPr lang="en-US" sz="1600" dirty="0">
                <a:effectLst/>
              </a:rPr>
              <a:t>is some evidence that red mite (see later) can be a significant trigger factor in some flocks due to the general stress and </a:t>
            </a:r>
            <a:r>
              <a:rPr lang="en-US" sz="1600" dirty="0" err="1">
                <a:effectLst/>
              </a:rPr>
              <a:t>anaemia</a:t>
            </a:r>
            <a:r>
              <a:rPr lang="en-US" sz="1600" dirty="0">
                <a:effectLst/>
              </a:rPr>
              <a:t> they cause or as mechanical vectors of the </a:t>
            </a:r>
            <a:r>
              <a:rPr lang="en-US" sz="1600" dirty="0" smtClean="0">
                <a:effectLst/>
              </a:rPr>
              <a:t>bacteria</a:t>
            </a:r>
          </a:p>
          <a:p>
            <a:r>
              <a:rPr lang="en-US" sz="1600" dirty="0" smtClean="0">
                <a:effectLst/>
              </a:rPr>
              <a:t>Effective </a:t>
            </a:r>
            <a:r>
              <a:rPr lang="en-US" sz="1600" dirty="0">
                <a:effectLst/>
              </a:rPr>
              <a:t>red mite control is therefore highly significant.</a:t>
            </a:r>
          </a:p>
        </p:txBody>
      </p:sp>
    </p:spTree>
    <p:extLst>
      <p:ext uri="{BB962C8B-B14F-4D97-AF65-F5344CB8AC3E}">
        <p14:creationId xmlns:p14="http://schemas.microsoft.com/office/powerpoint/2010/main" val="3097417202"/>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lstStyle/>
          <a:p>
            <a:pPr algn="l"/>
            <a:r>
              <a:rPr lang="en-US" dirty="0" smtClean="0"/>
              <a:t>2. </a:t>
            </a:r>
            <a:r>
              <a:rPr lang="en-US" dirty="0" err="1" smtClean="0"/>
              <a:t>Brachyspira</a:t>
            </a:r>
            <a:endParaRPr lang="en-US" dirty="0"/>
          </a:p>
        </p:txBody>
      </p:sp>
      <p:sp>
        <p:nvSpPr>
          <p:cNvPr id="3" name="Content Placeholder 2"/>
          <p:cNvSpPr>
            <a:spLocks noGrp="1"/>
          </p:cNvSpPr>
          <p:nvPr>
            <p:ph idx="1"/>
          </p:nvPr>
        </p:nvSpPr>
        <p:spPr>
          <a:xfrm>
            <a:off x="800672" y="1216059"/>
            <a:ext cx="10766015" cy="4433740"/>
          </a:xfrm>
        </p:spPr>
        <p:txBody>
          <a:bodyPr>
            <a:noAutofit/>
          </a:bodyPr>
          <a:lstStyle/>
          <a:p>
            <a:r>
              <a:rPr lang="en-US" sz="1600" dirty="0" err="1">
                <a:effectLst/>
              </a:rPr>
              <a:t>Brachyspira</a:t>
            </a:r>
            <a:r>
              <a:rPr lang="en-US" sz="1600" dirty="0">
                <a:effectLst/>
              </a:rPr>
              <a:t> infection, the cause of avian intestinal </a:t>
            </a:r>
            <a:r>
              <a:rPr lang="en-US" sz="1600" dirty="0" err="1">
                <a:effectLst/>
              </a:rPr>
              <a:t>spirochaetosis</a:t>
            </a:r>
            <a:r>
              <a:rPr lang="en-US" sz="1600" dirty="0">
                <a:effectLst/>
              </a:rPr>
              <a:t>, has become more prevalent in recent </a:t>
            </a:r>
            <a:r>
              <a:rPr lang="en-US" sz="1600" dirty="0" smtClean="0">
                <a:effectLst/>
              </a:rPr>
              <a:t>years</a:t>
            </a:r>
          </a:p>
          <a:p>
            <a:r>
              <a:rPr lang="en-US" sz="1600" dirty="0" smtClean="0">
                <a:effectLst/>
              </a:rPr>
              <a:t>The </a:t>
            </a:r>
            <a:r>
              <a:rPr lang="en-US" sz="1600" dirty="0">
                <a:effectLst/>
              </a:rPr>
              <a:t>incidence of the known pathogenic strains of B. intermedia, B. </a:t>
            </a:r>
            <a:r>
              <a:rPr lang="en-US" sz="1600" dirty="0" err="1">
                <a:effectLst/>
              </a:rPr>
              <a:t>pilosicoli</a:t>
            </a:r>
            <a:r>
              <a:rPr lang="en-US" sz="1600" dirty="0">
                <a:effectLst/>
              </a:rPr>
              <a:t> and B. </a:t>
            </a:r>
            <a:r>
              <a:rPr lang="en-US" sz="1600" dirty="0" err="1">
                <a:effectLst/>
              </a:rPr>
              <a:t>aluinipulli</a:t>
            </a:r>
            <a:r>
              <a:rPr lang="en-US" sz="1600" dirty="0">
                <a:effectLst/>
              </a:rPr>
              <a:t> is reportedly higher </a:t>
            </a:r>
            <a:endParaRPr lang="en-US" sz="1600" dirty="0" smtClean="0">
              <a:effectLst/>
            </a:endParaRPr>
          </a:p>
          <a:p>
            <a:r>
              <a:rPr lang="en-US" sz="1600" dirty="0" smtClean="0">
                <a:effectLst/>
              </a:rPr>
              <a:t>Occurs earlier </a:t>
            </a:r>
            <a:r>
              <a:rPr lang="en-US" sz="1600" dirty="0">
                <a:effectLst/>
              </a:rPr>
              <a:t>in the life of free range flocks and barn systems than in caged flocks </a:t>
            </a:r>
          </a:p>
          <a:p>
            <a:r>
              <a:rPr lang="en-US" sz="1600" dirty="0" smtClean="0">
                <a:effectLst/>
              </a:rPr>
              <a:t>Clinical </a:t>
            </a:r>
            <a:r>
              <a:rPr lang="en-US" sz="1600" dirty="0">
                <a:effectLst/>
              </a:rPr>
              <a:t>signs of </a:t>
            </a:r>
            <a:r>
              <a:rPr lang="en-US" sz="1600" dirty="0" err="1">
                <a:effectLst/>
              </a:rPr>
              <a:t>Brachyspira</a:t>
            </a:r>
            <a:r>
              <a:rPr lang="en-US" sz="1600" dirty="0">
                <a:effectLst/>
              </a:rPr>
              <a:t> infection include the presence of </a:t>
            </a:r>
            <a:r>
              <a:rPr lang="en-US" sz="1600" dirty="0">
                <a:solidFill>
                  <a:srgbClr val="FF0000"/>
                </a:solidFill>
                <a:effectLst/>
              </a:rPr>
              <a:t>watery pasty brown </a:t>
            </a:r>
            <a:r>
              <a:rPr lang="en-US" sz="1600" dirty="0" err="1">
                <a:solidFill>
                  <a:srgbClr val="FF0000"/>
                </a:solidFill>
                <a:effectLst/>
              </a:rPr>
              <a:t>faeces</a:t>
            </a:r>
            <a:r>
              <a:rPr lang="en-US" sz="1600" dirty="0">
                <a:solidFill>
                  <a:srgbClr val="FF0000"/>
                </a:solidFill>
                <a:effectLst/>
              </a:rPr>
              <a:t>, and pale </a:t>
            </a:r>
            <a:r>
              <a:rPr lang="en-US" sz="1600" dirty="0" err="1">
                <a:solidFill>
                  <a:srgbClr val="FF0000"/>
                </a:solidFill>
                <a:effectLst/>
              </a:rPr>
              <a:t>caecal</a:t>
            </a:r>
            <a:r>
              <a:rPr lang="en-US" sz="1600" dirty="0">
                <a:solidFill>
                  <a:srgbClr val="FF0000"/>
                </a:solidFill>
                <a:effectLst/>
              </a:rPr>
              <a:t> </a:t>
            </a:r>
            <a:r>
              <a:rPr lang="en-US" sz="1600" dirty="0">
                <a:effectLst/>
              </a:rPr>
              <a:t>droppings have </a:t>
            </a:r>
            <a:r>
              <a:rPr lang="en-US" sz="1600" dirty="0" smtClean="0">
                <a:effectLst/>
              </a:rPr>
              <a:t>increase</a:t>
            </a:r>
          </a:p>
          <a:p>
            <a:r>
              <a:rPr lang="en-US" sz="1600" dirty="0" smtClean="0">
                <a:effectLst/>
              </a:rPr>
              <a:t>Sometimes in </a:t>
            </a:r>
            <a:r>
              <a:rPr lang="en-US" sz="1600" dirty="0">
                <a:effectLst/>
              </a:rPr>
              <a:t>fowl sick premises but also in more newly established sites </a:t>
            </a:r>
            <a:endParaRPr lang="en-US" sz="1600" dirty="0" smtClean="0">
              <a:effectLst/>
            </a:endParaRPr>
          </a:p>
          <a:p>
            <a:r>
              <a:rPr lang="en-US" sz="1600" dirty="0" smtClean="0">
                <a:effectLst/>
              </a:rPr>
              <a:t>These </a:t>
            </a:r>
            <a:r>
              <a:rPr lang="en-US" sz="1600" dirty="0">
                <a:effectLst/>
              </a:rPr>
              <a:t>have been associated with reduced egg production in breeders and layers especially on free range and are sometimes associated with poor body weights, increased mortality and reduced appetite </a:t>
            </a:r>
            <a:endParaRPr lang="en-US" sz="1600" dirty="0" smtClean="0">
              <a:effectLst/>
            </a:endParaRPr>
          </a:p>
          <a:p>
            <a:r>
              <a:rPr lang="en-US" sz="1600" dirty="0" smtClean="0">
                <a:effectLst/>
              </a:rPr>
              <a:t>Birds </a:t>
            </a:r>
            <a:r>
              <a:rPr lang="en-US" sz="1600" dirty="0">
                <a:effectLst/>
              </a:rPr>
              <a:t>appear to respond to specific therapy aimed at eliminating </a:t>
            </a:r>
            <a:r>
              <a:rPr lang="en-US" sz="1600" dirty="0" err="1">
                <a:effectLst/>
              </a:rPr>
              <a:t>Brachyspira</a:t>
            </a:r>
            <a:r>
              <a:rPr lang="en-US" sz="1600" dirty="0">
                <a:effectLst/>
              </a:rPr>
              <a:t> (e.g. with </a:t>
            </a:r>
            <a:r>
              <a:rPr lang="en-US" sz="1600" dirty="0" err="1">
                <a:effectLst/>
              </a:rPr>
              <a:t>tiamulin</a:t>
            </a:r>
            <a:r>
              <a:rPr lang="en-US" sz="1600" dirty="0">
                <a:effectLst/>
              </a:rPr>
              <a:t>, in countries where this product is licensed for use in laying hens) and re-establishing gut </a:t>
            </a:r>
            <a:r>
              <a:rPr lang="en-US" sz="1600" dirty="0" smtClean="0">
                <a:effectLst/>
              </a:rPr>
              <a:t>function</a:t>
            </a:r>
          </a:p>
          <a:p>
            <a:r>
              <a:rPr lang="en-US" sz="1600" dirty="0" smtClean="0">
                <a:effectLst/>
              </a:rPr>
              <a:t>This </a:t>
            </a:r>
            <a:r>
              <a:rPr lang="en-US" sz="1600" dirty="0">
                <a:effectLst/>
              </a:rPr>
              <a:t>must be coupled with environmental control of poached areas on range and often dietary control to address weight loss and unevenness while maintaining appropriate egg </a:t>
            </a:r>
            <a:r>
              <a:rPr lang="en-US" sz="1600" dirty="0" smtClean="0">
                <a:effectLst/>
              </a:rPr>
              <a:t>size</a:t>
            </a:r>
          </a:p>
          <a:p>
            <a:endParaRPr lang="en-US" sz="1600" dirty="0" smtClean="0">
              <a:effectLst/>
            </a:endParaRPr>
          </a:p>
        </p:txBody>
      </p:sp>
    </p:spTree>
    <p:extLst>
      <p:ext uri="{BB962C8B-B14F-4D97-AF65-F5344CB8AC3E}">
        <p14:creationId xmlns:p14="http://schemas.microsoft.com/office/powerpoint/2010/main" val="3579583696"/>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lstStyle/>
          <a:p>
            <a:pPr algn="l"/>
            <a:r>
              <a:rPr lang="en-US" dirty="0" smtClean="0"/>
              <a:t>3. </a:t>
            </a:r>
            <a:r>
              <a:rPr lang="en-US" dirty="0" err="1" smtClean="0"/>
              <a:t>Histomoniasis</a:t>
            </a:r>
            <a:endParaRPr lang="en-US" dirty="0"/>
          </a:p>
        </p:txBody>
      </p:sp>
      <p:sp>
        <p:nvSpPr>
          <p:cNvPr id="3" name="Content Placeholder 2"/>
          <p:cNvSpPr>
            <a:spLocks noGrp="1"/>
          </p:cNvSpPr>
          <p:nvPr>
            <p:ph idx="1"/>
          </p:nvPr>
        </p:nvSpPr>
        <p:spPr>
          <a:xfrm>
            <a:off x="800672" y="1216059"/>
            <a:ext cx="10766015" cy="4433740"/>
          </a:xfrm>
        </p:spPr>
        <p:txBody>
          <a:bodyPr>
            <a:noAutofit/>
          </a:bodyPr>
          <a:lstStyle/>
          <a:p>
            <a:r>
              <a:rPr lang="en-US" sz="2200" dirty="0" err="1">
                <a:effectLst/>
              </a:rPr>
              <a:t>Histomoniasis</a:t>
            </a:r>
            <a:r>
              <a:rPr lang="en-US" sz="2200" dirty="0">
                <a:effectLst/>
              </a:rPr>
              <a:t> (blackhead) is caused by a protozoal parasite, </a:t>
            </a:r>
            <a:r>
              <a:rPr lang="en-US" sz="2200" dirty="0" err="1">
                <a:effectLst/>
              </a:rPr>
              <a:t>Histomonas</a:t>
            </a:r>
            <a:r>
              <a:rPr lang="en-US" sz="2200" dirty="0">
                <a:effectLst/>
              </a:rPr>
              <a:t> </a:t>
            </a:r>
            <a:r>
              <a:rPr lang="en-US" sz="2200" dirty="0" err="1" smtClean="0">
                <a:effectLst/>
              </a:rPr>
              <a:t>meleagridis</a:t>
            </a:r>
            <a:r>
              <a:rPr lang="en-US" sz="2200" dirty="0" smtClean="0">
                <a:effectLst/>
              </a:rPr>
              <a:t>.</a:t>
            </a:r>
          </a:p>
          <a:p>
            <a:r>
              <a:rPr lang="en-US" sz="2200" dirty="0" smtClean="0">
                <a:effectLst/>
              </a:rPr>
              <a:t>It </a:t>
            </a:r>
            <a:r>
              <a:rPr lang="en-US" sz="2200" dirty="0">
                <a:effectLst/>
              </a:rPr>
              <a:t>affects the </a:t>
            </a:r>
            <a:r>
              <a:rPr lang="en-US" sz="2200" dirty="0">
                <a:solidFill>
                  <a:srgbClr val="FF0000"/>
                </a:solidFill>
                <a:effectLst/>
              </a:rPr>
              <a:t>liver and caeca </a:t>
            </a:r>
            <a:r>
              <a:rPr lang="en-US" sz="2200" dirty="0">
                <a:effectLst/>
              </a:rPr>
              <a:t>and can cause either sudden severe mortality in turkeys or more chronic infections in chickens and game </a:t>
            </a:r>
            <a:r>
              <a:rPr lang="en-US" sz="2200" dirty="0" smtClean="0">
                <a:effectLst/>
              </a:rPr>
              <a:t>birds</a:t>
            </a:r>
          </a:p>
          <a:p>
            <a:r>
              <a:rPr lang="en-US" sz="2200" dirty="0" smtClean="0">
                <a:effectLst/>
              </a:rPr>
              <a:t>The </a:t>
            </a:r>
            <a:r>
              <a:rPr lang="en-US" sz="2200" dirty="0" err="1">
                <a:effectLst/>
              </a:rPr>
              <a:t>Heterakis</a:t>
            </a:r>
            <a:r>
              <a:rPr lang="en-US" sz="2200" dirty="0">
                <a:effectLst/>
              </a:rPr>
              <a:t> worm can be important as a source of infection and range areas can become severely contaminated with both the </a:t>
            </a:r>
            <a:r>
              <a:rPr lang="en-US" sz="2200" dirty="0" err="1">
                <a:effectLst/>
              </a:rPr>
              <a:t>Heterakis</a:t>
            </a:r>
            <a:r>
              <a:rPr lang="en-US" sz="2200" dirty="0">
                <a:effectLst/>
              </a:rPr>
              <a:t> and </a:t>
            </a:r>
            <a:r>
              <a:rPr lang="en-US" sz="2200" dirty="0" err="1">
                <a:effectLst/>
              </a:rPr>
              <a:t>Histomonas</a:t>
            </a:r>
            <a:r>
              <a:rPr lang="en-US" sz="2200" dirty="0">
                <a:effectLst/>
              </a:rPr>
              <a:t> </a:t>
            </a:r>
            <a:r>
              <a:rPr lang="en-US" sz="2200" dirty="0" smtClean="0">
                <a:effectLst/>
              </a:rPr>
              <a:t>parasites</a:t>
            </a:r>
          </a:p>
          <a:p>
            <a:r>
              <a:rPr lang="en-US" sz="2200" dirty="0" smtClean="0">
                <a:effectLst/>
              </a:rPr>
              <a:t>Disease </a:t>
            </a:r>
            <a:r>
              <a:rPr lang="en-US" sz="2200" dirty="0">
                <a:effectLst/>
              </a:rPr>
              <a:t>is often precipitated by disturbance of soil on range either through human excavation work or by the birds' activities themselves when </a:t>
            </a:r>
            <a:r>
              <a:rPr lang="en-US" sz="2200" dirty="0" smtClean="0">
                <a:effectLst/>
              </a:rPr>
              <a:t>foraging</a:t>
            </a:r>
          </a:p>
          <a:p>
            <a:r>
              <a:rPr lang="en-US" sz="2200" dirty="0" smtClean="0">
                <a:effectLst/>
              </a:rPr>
              <a:t>Currently </a:t>
            </a:r>
            <a:r>
              <a:rPr lang="en-US" sz="2200" dirty="0">
                <a:effectLst/>
              </a:rPr>
              <a:t>there are no therapeutic or preventative medications licensed for food producing animals in the EU, so control is aimed at exclusion of the parasites and maintaining the drainage and quality of range areas.</a:t>
            </a:r>
          </a:p>
        </p:txBody>
      </p:sp>
    </p:spTree>
    <p:extLst>
      <p:ext uri="{BB962C8B-B14F-4D97-AF65-F5344CB8AC3E}">
        <p14:creationId xmlns:p14="http://schemas.microsoft.com/office/powerpoint/2010/main" val="339161014"/>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lstStyle/>
          <a:p>
            <a:r>
              <a:rPr lang="en-US" dirty="0"/>
              <a:t>Viral diseases</a:t>
            </a:r>
          </a:p>
        </p:txBody>
      </p:sp>
      <p:sp>
        <p:nvSpPr>
          <p:cNvPr id="3" name="Content Placeholder 2"/>
          <p:cNvSpPr>
            <a:spLocks noGrp="1"/>
          </p:cNvSpPr>
          <p:nvPr>
            <p:ph idx="1"/>
          </p:nvPr>
        </p:nvSpPr>
        <p:spPr>
          <a:xfrm>
            <a:off x="800672" y="1216059"/>
            <a:ext cx="10766015" cy="4433740"/>
          </a:xfrm>
        </p:spPr>
        <p:txBody>
          <a:bodyPr>
            <a:noAutofit/>
          </a:bodyPr>
          <a:lstStyle/>
          <a:p>
            <a:r>
              <a:rPr lang="en-US" sz="1800" dirty="0">
                <a:effectLst/>
              </a:rPr>
              <a:t>The most significant perceived risk of viral infection in alternative systems,  most specifically free range, must relate to the notifiable avian diseases of</a:t>
            </a:r>
            <a:r>
              <a:rPr lang="en-US" sz="1800" dirty="0">
                <a:solidFill>
                  <a:srgbClr val="FF0000"/>
                </a:solidFill>
                <a:effectLst/>
              </a:rPr>
              <a:t> avian  influenza (AI) and Newcastle disease </a:t>
            </a:r>
            <a:r>
              <a:rPr lang="en-US" sz="1800" dirty="0">
                <a:effectLst/>
              </a:rPr>
              <a:t>and the risk of introduction and spread by </a:t>
            </a:r>
            <a:r>
              <a:rPr lang="en-US" sz="1800" dirty="0" smtClean="0">
                <a:effectLst/>
              </a:rPr>
              <a:t>wild birds</a:t>
            </a:r>
          </a:p>
          <a:p>
            <a:r>
              <a:rPr lang="en-US" sz="1800" dirty="0" smtClean="0">
                <a:effectLst/>
              </a:rPr>
              <a:t>although </a:t>
            </a:r>
            <a:r>
              <a:rPr lang="en-US" sz="1800" dirty="0">
                <a:solidFill>
                  <a:srgbClr val="FF0000"/>
                </a:solidFill>
                <a:effectLst/>
              </a:rPr>
              <a:t>failures in biosecurity </a:t>
            </a:r>
            <a:r>
              <a:rPr lang="en-US" sz="1800" dirty="0">
                <a:effectLst/>
              </a:rPr>
              <a:t>can also result in such infections  gaining access to housed </a:t>
            </a:r>
            <a:r>
              <a:rPr lang="en-US" sz="1800" dirty="0" smtClean="0">
                <a:effectLst/>
              </a:rPr>
              <a:t>flocks</a:t>
            </a:r>
          </a:p>
          <a:p>
            <a:r>
              <a:rPr lang="en-US" sz="1800" dirty="0" smtClean="0">
                <a:effectLst/>
              </a:rPr>
              <a:t>The </a:t>
            </a:r>
            <a:r>
              <a:rPr lang="en-US" sz="1800" dirty="0">
                <a:effectLst/>
              </a:rPr>
              <a:t>UK Government appreciates the  risks involved with this, with the provision to enforce movement restrictions  and even housing orders in evaluated wild bird risk areas, when netting and </a:t>
            </a:r>
            <a:r>
              <a:rPr lang="en-US" sz="1800" dirty="0" smtClean="0">
                <a:effectLst/>
              </a:rPr>
              <a:t>other </a:t>
            </a:r>
            <a:r>
              <a:rPr lang="en-US" sz="1800" dirty="0">
                <a:effectLst/>
              </a:rPr>
              <a:t>controls to exclude contact with wild birds are not </a:t>
            </a:r>
            <a:r>
              <a:rPr lang="en-US" sz="1800" dirty="0" smtClean="0">
                <a:effectLst/>
              </a:rPr>
              <a:t>feasible</a:t>
            </a:r>
          </a:p>
          <a:p>
            <a:r>
              <a:rPr lang="en-US" sz="1800" dirty="0" smtClean="0">
                <a:effectLst/>
              </a:rPr>
              <a:t>Control  </a:t>
            </a:r>
            <a:r>
              <a:rPr lang="en-US" sz="1800" dirty="0">
                <a:effectLst/>
              </a:rPr>
              <a:t>strategies for </a:t>
            </a:r>
            <a:r>
              <a:rPr lang="en-US" sz="1800" dirty="0">
                <a:solidFill>
                  <a:srgbClr val="FF0000"/>
                </a:solidFill>
                <a:effectLst/>
              </a:rPr>
              <a:t>avian influenza</a:t>
            </a:r>
            <a:r>
              <a:rPr lang="en-US" sz="1800" dirty="0">
                <a:effectLst/>
              </a:rPr>
              <a:t> in the UK </a:t>
            </a:r>
            <a:r>
              <a:rPr lang="en-US" sz="1800" dirty="0" err="1">
                <a:effectLst/>
              </a:rPr>
              <a:t>centre</a:t>
            </a:r>
            <a:r>
              <a:rPr lang="en-US" sz="1800" dirty="0">
                <a:effectLst/>
              </a:rPr>
              <a:t> on the exclusion of infection  from the country, while for Newcastle disease this is reinforced by a </a:t>
            </a:r>
            <a:r>
              <a:rPr lang="en-US" sz="1800" dirty="0" smtClean="0">
                <a:effectLst/>
              </a:rPr>
              <a:t>voluntary </a:t>
            </a:r>
            <a:r>
              <a:rPr lang="en-US" sz="1800" dirty="0">
                <a:effectLst/>
              </a:rPr>
              <a:t>vaccination policy. </a:t>
            </a:r>
            <a:endParaRPr lang="en-US" sz="1800" dirty="0" smtClean="0">
              <a:effectLst/>
            </a:endParaRPr>
          </a:p>
          <a:p>
            <a:r>
              <a:rPr lang="en-US" sz="1800" dirty="0">
                <a:effectLst/>
              </a:rPr>
              <a:t>General biosecurity measures highlighted earlier are  important but specific additional control aspects include:</a:t>
            </a:r>
          </a:p>
          <a:p>
            <a:pPr lvl="1"/>
            <a:r>
              <a:rPr lang="en-US" dirty="0">
                <a:effectLst/>
              </a:rPr>
              <a:t>exclusion of wild birds to prevent contact with commercial stock;</a:t>
            </a:r>
          </a:p>
          <a:p>
            <a:pPr lvl="1"/>
            <a:r>
              <a:rPr lang="en-US" dirty="0">
                <a:effectLst/>
              </a:rPr>
              <a:t>clearing up of all feed spillages to discourage wild birds; and</a:t>
            </a:r>
          </a:p>
          <a:p>
            <a:pPr lvl="1"/>
            <a:r>
              <a:rPr lang="en-US" dirty="0">
                <a:effectLst/>
              </a:rPr>
              <a:t>avoidance of siting free range flocks near open water that may attract wild birds.</a:t>
            </a:r>
          </a:p>
          <a:p>
            <a:endParaRPr lang="en-US" sz="1800" dirty="0" smtClean="0">
              <a:effectLst/>
            </a:endParaRPr>
          </a:p>
        </p:txBody>
      </p:sp>
    </p:spTree>
    <p:extLst>
      <p:ext uri="{BB962C8B-B14F-4D97-AF65-F5344CB8AC3E}">
        <p14:creationId xmlns:p14="http://schemas.microsoft.com/office/powerpoint/2010/main" val="1083400398"/>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lstStyle/>
          <a:p>
            <a:r>
              <a:rPr lang="en-US" dirty="0"/>
              <a:t>Viral diseases</a:t>
            </a:r>
          </a:p>
        </p:txBody>
      </p:sp>
      <p:sp>
        <p:nvSpPr>
          <p:cNvPr id="3" name="Content Placeholder 2"/>
          <p:cNvSpPr>
            <a:spLocks noGrp="1"/>
          </p:cNvSpPr>
          <p:nvPr>
            <p:ph idx="1"/>
          </p:nvPr>
        </p:nvSpPr>
        <p:spPr>
          <a:xfrm>
            <a:off x="800672" y="1216059"/>
            <a:ext cx="10766015" cy="4433740"/>
          </a:xfrm>
        </p:spPr>
        <p:txBody>
          <a:bodyPr>
            <a:noAutofit/>
          </a:bodyPr>
          <a:lstStyle/>
          <a:p>
            <a:r>
              <a:rPr lang="en-US" dirty="0">
                <a:effectLst/>
              </a:rPr>
              <a:t>Other viruses such as </a:t>
            </a:r>
            <a:r>
              <a:rPr lang="en-US" dirty="0">
                <a:solidFill>
                  <a:srgbClr val="FF0000"/>
                </a:solidFill>
                <a:effectLst/>
              </a:rPr>
              <a:t>infectious bronchitis (IB) and avian </a:t>
            </a:r>
            <a:r>
              <a:rPr lang="en-US" dirty="0" err="1">
                <a:solidFill>
                  <a:srgbClr val="FF0000"/>
                </a:solidFill>
                <a:effectLst/>
              </a:rPr>
              <a:t>pneumovirus</a:t>
            </a:r>
            <a:r>
              <a:rPr lang="en-US" dirty="0">
                <a:solidFill>
                  <a:srgbClr val="FF0000"/>
                </a:solidFill>
                <a:effectLst/>
              </a:rPr>
              <a:t> </a:t>
            </a:r>
            <a:r>
              <a:rPr lang="en-US" dirty="0">
                <a:effectLst/>
              </a:rPr>
              <a:t>(APV,  also known as turkey </a:t>
            </a:r>
            <a:r>
              <a:rPr lang="en-US" dirty="0" err="1">
                <a:effectLst/>
              </a:rPr>
              <a:t>rhinotracheitis</a:t>
            </a:r>
            <a:r>
              <a:rPr lang="en-US" dirty="0">
                <a:effectLst/>
              </a:rPr>
              <a:t>, TRT) are capable of limited spread  between sites depending on the proximity of other susceptible flocks or  spreading of poultry litter adjacent to free range </a:t>
            </a:r>
            <a:r>
              <a:rPr lang="en-US" dirty="0" smtClean="0">
                <a:effectLst/>
              </a:rPr>
              <a:t>sites</a:t>
            </a:r>
          </a:p>
          <a:p>
            <a:r>
              <a:rPr lang="en-US" dirty="0" smtClean="0">
                <a:effectLst/>
              </a:rPr>
              <a:t>Vaccination </a:t>
            </a:r>
            <a:r>
              <a:rPr lang="en-US" dirty="0">
                <a:effectLst/>
              </a:rPr>
              <a:t>policies for  both viruses are commonly </a:t>
            </a:r>
            <a:r>
              <a:rPr lang="en-US" dirty="0" err="1">
                <a:effectLst/>
              </a:rPr>
              <a:t>practised</a:t>
            </a:r>
            <a:r>
              <a:rPr lang="en-US" dirty="0">
                <a:effectLst/>
              </a:rPr>
              <a:t> in housed and free range flocks with live </a:t>
            </a:r>
            <a:r>
              <a:rPr lang="en-US" dirty="0" smtClean="0">
                <a:effectLst/>
              </a:rPr>
              <a:t>and </a:t>
            </a:r>
            <a:r>
              <a:rPr lang="en-US" dirty="0">
                <a:effectLst/>
              </a:rPr>
              <a:t>inactivated programmes for birds in rear, often supplemented by live 'top  up' vaccination in </a:t>
            </a:r>
            <a:r>
              <a:rPr lang="en-US" dirty="0" smtClean="0">
                <a:effectLst/>
              </a:rPr>
              <a:t>lay</a:t>
            </a:r>
          </a:p>
          <a:p>
            <a:r>
              <a:rPr lang="en-US" dirty="0" smtClean="0">
                <a:effectLst/>
              </a:rPr>
              <a:t>Certain </a:t>
            </a:r>
            <a:r>
              <a:rPr lang="en-US" dirty="0">
                <a:effectLst/>
              </a:rPr>
              <a:t>viruses are resistant to many disinfectants and </a:t>
            </a:r>
            <a:r>
              <a:rPr lang="en-US" dirty="0" smtClean="0">
                <a:effectLst/>
              </a:rPr>
              <a:t>can </a:t>
            </a:r>
            <a:r>
              <a:rPr lang="en-US" dirty="0">
                <a:effectLst/>
              </a:rPr>
              <a:t>persist in litter, soil or on surfaces in houses or on </a:t>
            </a:r>
            <a:r>
              <a:rPr lang="en-US" dirty="0" smtClean="0">
                <a:effectLst/>
              </a:rPr>
              <a:t>equipment</a:t>
            </a:r>
          </a:p>
          <a:p>
            <a:r>
              <a:rPr lang="en-US" dirty="0" smtClean="0">
                <a:effectLst/>
              </a:rPr>
              <a:t>These </a:t>
            </a:r>
            <a:r>
              <a:rPr lang="en-US" dirty="0">
                <a:effectLst/>
              </a:rPr>
              <a:t>can  be a potential source of infection for meat birds and laying </a:t>
            </a:r>
            <a:r>
              <a:rPr lang="en-US" dirty="0" smtClean="0">
                <a:effectLst/>
              </a:rPr>
              <a:t>stock</a:t>
            </a:r>
          </a:p>
          <a:p>
            <a:r>
              <a:rPr lang="en-US" dirty="0" smtClean="0">
                <a:effectLst/>
              </a:rPr>
              <a:t>Enteric </a:t>
            </a:r>
            <a:r>
              <a:rPr lang="en-US" dirty="0">
                <a:effectLst/>
              </a:rPr>
              <a:t>viruses such as </a:t>
            </a:r>
            <a:r>
              <a:rPr lang="en-US" dirty="0">
                <a:solidFill>
                  <a:srgbClr val="FF0000"/>
                </a:solidFill>
                <a:effectLst/>
              </a:rPr>
              <a:t>rotavirus, </a:t>
            </a:r>
            <a:r>
              <a:rPr lang="en-US" dirty="0" err="1">
                <a:solidFill>
                  <a:srgbClr val="FF0000"/>
                </a:solidFill>
                <a:effectLst/>
              </a:rPr>
              <a:t>astroviruses</a:t>
            </a:r>
            <a:r>
              <a:rPr lang="en-US" dirty="0">
                <a:solidFill>
                  <a:srgbClr val="FF0000"/>
                </a:solidFill>
                <a:effectLst/>
              </a:rPr>
              <a:t> and coronaviruses </a:t>
            </a:r>
            <a:r>
              <a:rPr lang="en-US" dirty="0">
                <a:effectLst/>
              </a:rPr>
              <a:t>can lead to  significant stunting and unevenness in turkeys and in </a:t>
            </a:r>
            <a:r>
              <a:rPr lang="en-US" dirty="0" smtClean="0">
                <a:effectLst/>
              </a:rPr>
              <a:t>broilers</a:t>
            </a:r>
            <a:endParaRPr lang="en-US" dirty="0">
              <a:effectLst/>
            </a:endParaRPr>
          </a:p>
        </p:txBody>
      </p:sp>
    </p:spTree>
    <p:extLst>
      <p:ext uri="{BB962C8B-B14F-4D97-AF65-F5344CB8AC3E}">
        <p14:creationId xmlns:p14="http://schemas.microsoft.com/office/powerpoint/2010/main" val="3287034278"/>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Viral diseases</a:t>
            </a:r>
          </a:p>
        </p:txBody>
      </p:sp>
      <p:sp>
        <p:nvSpPr>
          <p:cNvPr id="3" name="Content Placeholder 2"/>
          <p:cNvSpPr>
            <a:spLocks noGrp="1"/>
          </p:cNvSpPr>
          <p:nvPr>
            <p:ph idx="1"/>
          </p:nvPr>
        </p:nvSpPr>
        <p:spPr>
          <a:xfrm>
            <a:off x="913795" y="1732449"/>
            <a:ext cx="10353762" cy="5035996"/>
          </a:xfrm>
        </p:spPr>
        <p:txBody>
          <a:bodyPr>
            <a:normAutofit fontScale="70000" lnSpcReduction="20000"/>
          </a:bodyPr>
          <a:lstStyle/>
          <a:p>
            <a:r>
              <a:rPr lang="en-US" dirty="0">
                <a:solidFill>
                  <a:srgbClr val="FF0000"/>
                </a:solidFill>
              </a:rPr>
              <a:t>Marek's disease </a:t>
            </a:r>
            <a:r>
              <a:rPr lang="en-US" dirty="0"/>
              <a:t>is a herpes virus which can result in </a:t>
            </a:r>
            <a:r>
              <a:rPr lang="en-US" dirty="0" err="1"/>
              <a:t>tumour</a:t>
            </a:r>
            <a:r>
              <a:rPr lang="en-US" dirty="0"/>
              <a:t> formation in broilers and </a:t>
            </a:r>
            <a:r>
              <a:rPr lang="en-US" dirty="0" smtClean="0"/>
              <a:t>layer</a:t>
            </a:r>
          </a:p>
          <a:p>
            <a:r>
              <a:rPr lang="en-US" dirty="0" smtClean="0"/>
              <a:t>Effective </a:t>
            </a:r>
            <a:r>
              <a:rPr lang="en-US" dirty="0"/>
              <a:t>vaccination programmes have been in place for many years in commercial layers and breeders </a:t>
            </a:r>
            <a:endParaRPr lang="en-US" dirty="0" smtClean="0"/>
          </a:p>
          <a:p>
            <a:r>
              <a:rPr lang="en-US" dirty="0" smtClean="0"/>
              <a:t>Challenge in </a:t>
            </a:r>
            <a:r>
              <a:rPr lang="en-US" dirty="0"/>
              <a:t>rear can put pressure on these vaccines and over the years new, more virulent pathotypes have emerged as the virus adapts to these </a:t>
            </a:r>
            <a:r>
              <a:rPr lang="en-US" dirty="0" smtClean="0"/>
              <a:t>pressures</a:t>
            </a:r>
          </a:p>
          <a:p>
            <a:r>
              <a:rPr lang="en-US" dirty="0" smtClean="0"/>
              <a:t>In </a:t>
            </a:r>
            <a:r>
              <a:rPr lang="en-US" dirty="0"/>
              <a:t>laying stock, disease is usually manifested as significant mortality from internal </a:t>
            </a:r>
            <a:r>
              <a:rPr lang="en-US" dirty="0" err="1" smtClean="0"/>
              <a:t>tumours</a:t>
            </a:r>
            <a:endParaRPr lang="en-US" dirty="0" smtClean="0"/>
          </a:p>
          <a:p>
            <a:r>
              <a:rPr lang="en-US" dirty="0" smtClean="0"/>
              <a:t>In </a:t>
            </a:r>
            <a:r>
              <a:rPr lang="en-US" dirty="0"/>
              <a:t>housed broilers in the UK, Marek's disease is rare and vaccination is seldom </a:t>
            </a:r>
            <a:r>
              <a:rPr lang="en-US" dirty="0" smtClean="0"/>
              <a:t>practiced</a:t>
            </a:r>
          </a:p>
          <a:p>
            <a:r>
              <a:rPr lang="en-US" dirty="0" smtClean="0"/>
              <a:t>In </a:t>
            </a:r>
            <a:r>
              <a:rPr lang="en-US" dirty="0"/>
              <a:t>the USA, where it is more commonplace to reuse litter between crops, there is heavier challenge pressure leading to skin Marek's </a:t>
            </a:r>
            <a:r>
              <a:rPr lang="en-US" dirty="0" err="1"/>
              <a:t>tumours</a:t>
            </a:r>
            <a:r>
              <a:rPr lang="en-US" dirty="0"/>
              <a:t> or internal lesions resulting in poorer performance, mortality and significant downgrading at </a:t>
            </a:r>
            <a:r>
              <a:rPr lang="en-US" dirty="0" smtClean="0"/>
              <a:t>processing</a:t>
            </a:r>
          </a:p>
          <a:p>
            <a:r>
              <a:rPr lang="en-US" dirty="0" smtClean="0"/>
              <a:t>As </a:t>
            </a:r>
            <a:r>
              <a:rPr lang="en-US" dirty="0"/>
              <a:t>a result, it is common for housed broilers in the USA to be vaccinated at day old in the </a:t>
            </a:r>
            <a:r>
              <a:rPr lang="en-US" dirty="0" smtClean="0"/>
              <a:t>hatchery</a:t>
            </a:r>
          </a:p>
          <a:p>
            <a:r>
              <a:rPr lang="en-US" dirty="0" smtClean="0"/>
              <a:t>In </a:t>
            </a:r>
            <a:r>
              <a:rPr lang="en-US" dirty="0"/>
              <a:t>the case of free range broilers in the EU, slower growing breeds are usually used, with killing at much older ages (84 </a:t>
            </a:r>
            <a:r>
              <a:rPr lang="en-US" dirty="0" smtClean="0"/>
              <a:t>days)</a:t>
            </a:r>
          </a:p>
          <a:p>
            <a:r>
              <a:rPr lang="en-US" dirty="0" smtClean="0"/>
              <a:t>Increased </a:t>
            </a:r>
            <a:r>
              <a:rPr lang="en-US" dirty="0"/>
              <a:t>challenge pressure through an inability to decontaminate pasture, means that disease is more likely to be seen or for there to be subclinical effects on flock </a:t>
            </a:r>
            <a:r>
              <a:rPr lang="en-US" dirty="0" smtClean="0"/>
              <a:t>performance</a:t>
            </a:r>
          </a:p>
          <a:p>
            <a:r>
              <a:rPr lang="en-US" dirty="0" smtClean="0"/>
              <a:t> </a:t>
            </a:r>
            <a:r>
              <a:rPr lang="en-US" dirty="0"/>
              <a:t>As a result, day-old vaccination of free range broilers against Marek's disease is more common in UK and </a:t>
            </a:r>
            <a:r>
              <a:rPr lang="en-US" dirty="0" smtClean="0"/>
              <a:t>Europe</a:t>
            </a:r>
          </a:p>
          <a:p>
            <a:r>
              <a:rPr lang="en-US" dirty="0" smtClean="0"/>
              <a:t>In </a:t>
            </a:r>
            <a:r>
              <a:rPr lang="en-US" dirty="0"/>
              <a:t>turkeys, infection, although rare, can be seen with significant mortality where turkeys are ranged on land previously populated by </a:t>
            </a:r>
            <a:r>
              <a:rPr lang="en-US" dirty="0" smtClean="0"/>
              <a:t>broilers</a:t>
            </a:r>
          </a:p>
          <a:p>
            <a:r>
              <a:rPr lang="en-US" dirty="0" smtClean="0"/>
              <a:t>In </a:t>
            </a:r>
            <a:r>
              <a:rPr lang="en-US" dirty="0"/>
              <a:t>such situations, Marek's disease vaccination can be used in turkeys but, more usually, measures to prevent turkeys having access to houses or pasture previously used for chickens is advised. </a:t>
            </a:r>
          </a:p>
        </p:txBody>
      </p:sp>
    </p:spTree>
    <p:extLst>
      <p:ext uri="{BB962C8B-B14F-4D97-AF65-F5344CB8AC3E}">
        <p14:creationId xmlns:p14="http://schemas.microsoft.com/office/powerpoint/2010/main" val="4181385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lstStyle/>
          <a:p>
            <a:r>
              <a:rPr lang="en-US" dirty="0"/>
              <a:t>INTRODUCTION</a:t>
            </a:r>
          </a:p>
        </p:txBody>
      </p:sp>
      <p:sp>
        <p:nvSpPr>
          <p:cNvPr id="3" name="Content Placeholder 2"/>
          <p:cNvSpPr>
            <a:spLocks noGrp="1"/>
          </p:cNvSpPr>
          <p:nvPr>
            <p:ph idx="1"/>
          </p:nvPr>
        </p:nvSpPr>
        <p:spPr>
          <a:xfrm>
            <a:off x="800672" y="1216059"/>
            <a:ext cx="10766015" cy="5081046"/>
          </a:xfrm>
        </p:spPr>
        <p:txBody>
          <a:bodyPr>
            <a:noAutofit/>
          </a:bodyPr>
          <a:lstStyle/>
          <a:p>
            <a:r>
              <a:rPr lang="en-US" sz="1600" dirty="0">
                <a:effectLst/>
              </a:rPr>
              <a:t>Disease and its impact on bird health, welfare and food safety is </a:t>
            </a:r>
            <a:r>
              <a:rPr lang="en-US" sz="1600" dirty="0" smtClean="0">
                <a:effectLst/>
              </a:rPr>
              <a:t>multifactorial</a:t>
            </a:r>
          </a:p>
          <a:p>
            <a:r>
              <a:rPr lang="en-US" sz="1600" dirty="0" smtClean="0">
                <a:effectLst/>
              </a:rPr>
              <a:t>It </a:t>
            </a:r>
            <a:r>
              <a:rPr lang="en-US" sz="1600" dirty="0">
                <a:effectLst/>
              </a:rPr>
              <a:t>involves a complex </a:t>
            </a:r>
            <a:r>
              <a:rPr lang="en-US" sz="1600" dirty="0">
                <a:solidFill>
                  <a:srgbClr val="FF0000"/>
                </a:solidFill>
                <a:effectLst/>
              </a:rPr>
              <a:t>interaction between the birds, the production system and the environment </a:t>
            </a:r>
            <a:r>
              <a:rPr lang="en-US" sz="1600" dirty="0">
                <a:effectLst/>
              </a:rPr>
              <a:t>in which the birds are kept and thus which range of pathogens and challenges the birds are exposed </a:t>
            </a:r>
            <a:r>
              <a:rPr lang="en-US" sz="1600" dirty="0" smtClean="0">
                <a:effectLst/>
              </a:rPr>
              <a:t>to</a:t>
            </a:r>
          </a:p>
          <a:p>
            <a:r>
              <a:rPr lang="en-US" sz="1600" dirty="0" smtClean="0">
                <a:effectLst/>
              </a:rPr>
              <a:t>A </a:t>
            </a:r>
            <a:r>
              <a:rPr lang="en-US" sz="1600" dirty="0">
                <a:effectLst/>
              </a:rPr>
              <a:t>key factor in all production systems is the level of management and </a:t>
            </a:r>
            <a:r>
              <a:rPr lang="en-US" sz="1600" dirty="0" err="1">
                <a:effectLst/>
              </a:rPr>
              <a:t>stockmanship</a:t>
            </a:r>
            <a:r>
              <a:rPr lang="en-US" sz="1600" dirty="0">
                <a:effectLst/>
              </a:rPr>
              <a:t> such that this is likely to have a bigger influence on bird health and welfare than the production system </a:t>
            </a:r>
            <a:r>
              <a:rPr lang="en-US" sz="1600" dirty="0" smtClean="0">
                <a:effectLst/>
              </a:rPr>
              <a:t>itself</a:t>
            </a:r>
          </a:p>
          <a:p>
            <a:r>
              <a:rPr lang="en-US" sz="1600" dirty="0" smtClean="0">
                <a:effectLst/>
              </a:rPr>
              <a:t>This </a:t>
            </a:r>
            <a:r>
              <a:rPr lang="en-US" sz="1600" dirty="0">
                <a:effectLst/>
              </a:rPr>
              <a:t>clash of 'nature versus nurture' means that the plusses and minuses of different production systems must not only consider perceived welfare benefits of alternative systems in providing 'a good life' </a:t>
            </a:r>
            <a:endParaRPr lang="en-US" sz="1600" dirty="0" smtClean="0">
              <a:effectLst/>
            </a:endParaRPr>
          </a:p>
          <a:p>
            <a:r>
              <a:rPr lang="en-US" sz="1600" dirty="0" smtClean="0">
                <a:effectLst/>
              </a:rPr>
              <a:t>consider </a:t>
            </a:r>
            <a:r>
              <a:rPr lang="en-US" sz="1600" dirty="0">
                <a:effectLst/>
              </a:rPr>
              <a:t>any adverse repercussions on poultry health and food safety that may be a consequence of such </a:t>
            </a:r>
            <a:r>
              <a:rPr lang="en-US" sz="1600" dirty="0" smtClean="0">
                <a:effectLst/>
              </a:rPr>
              <a:t>systems</a:t>
            </a:r>
          </a:p>
          <a:p>
            <a:r>
              <a:rPr lang="en-US" sz="1600" dirty="0">
                <a:effectLst/>
              </a:rPr>
              <a:t>Maintaining bird health requires an understanding of the pathogens and </a:t>
            </a:r>
            <a:r>
              <a:rPr lang="en-US" sz="1600" dirty="0" smtClean="0">
                <a:effectLst/>
              </a:rPr>
              <a:t>challenges</a:t>
            </a:r>
          </a:p>
          <a:p>
            <a:r>
              <a:rPr lang="en-US" sz="1600" dirty="0" smtClean="0">
                <a:effectLst/>
              </a:rPr>
              <a:t>In </a:t>
            </a:r>
            <a:r>
              <a:rPr lang="en-US" sz="1600" dirty="0">
                <a:effectLst/>
              </a:rPr>
              <a:t>many situations this is an inherent reaction between pathogen and bird and therefore general </a:t>
            </a:r>
            <a:r>
              <a:rPr lang="en-US" sz="1600" dirty="0">
                <a:solidFill>
                  <a:srgbClr val="FF0000"/>
                </a:solidFill>
                <a:effectLst/>
              </a:rPr>
              <a:t>disease control and biosecurity requirements </a:t>
            </a:r>
            <a:r>
              <a:rPr lang="en-US" sz="1600" dirty="0">
                <a:effectLst/>
              </a:rPr>
              <a:t>are fundamentally the same whatever production system the birds find themselves in, from backyard flocks through to large production </a:t>
            </a:r>
            <a:r>
              <a:rPr lang="en-US" sz="1600" dirty="0" smtClean="0">
                <a:effectLst/>
              </a:rPr>
              <a:t>systems</a:t>
            </a:r>
          </a:p>
          <a:p>
            <a:r>
              <a:rPr lang="en-US" sz="1600" dirty="0">
                <a:effectLst/>
              </a:rPr>
              <a:t>H</a:t>
            </a:r>
            <a:r>
              <a:rPr lang="en-US" sz="1600" dirty="0" smtClean="0">
                <a:effectLst/>
              </a:rPr>
              <a:t>owever</a:t>
            </a:r>
            <a:r>
              <a:rPr lang="en-US" sz="1600" dirty="0">
                <a:effectLst/>
              </a:rPr>
              <a:t>, environmental factors do play a major part in how birds may be exposed to pathogens, their ability to respond and resist challenges and other insults to the birds' immune system.</a:t>
            </a:r>
          </a:p>
        </p:txBody>
      </p:sp>
    </p:spTree>
    <p:extLst>
      <p:ext uri="{BB962C8B-B14F-4D97-AF65-F5344CB8AC3E}">
        <p14:creationId xmlns:p14="http://schemas.microsoft.com/office/powerpoint/2010/main" val="360843896"/>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lstStyle/>
          <a:p>
            <a:r>
              <a:rPr lang="en-US" dirty="0"/>
              <a:t>Parasitic diseases</a:t>
            </a:r>
          </a:p>
        </p:txBody>
      </p:sp>
      <p:sp>
        <p:nvSpPr>
          <p:cNvPr id="3" name="Content Placeholder 2"/>
          <p:cNvSpPr>
            <a:spLocks noGrp="1"/>
          </p:cNvSpPr>
          <p:nvPr>
            <p:ph idx="1"/>
          </p:nvPr>
        </p:nvSpPr>
        <p:spPr>
          <a:xfrm>
            <a:off x="800672" y="1216059"/>
            <a:ext cx="10766015" cy="4433740"/>
          </a:xfrm>
        </p:spPr>
        <p:txBody>
          <a:bodyPr>
            <a:noAutofit/>
          </a:bodyPr>
          <a:lstStyle/>
          <a:p>
            <a:r>
              <a:rPr lang="en-US" sz="1600" dirty="0">
                <a:effectLst/>
              </a:rPr>
              <a:t>In alternative systems where birds have more access to their own </a:t>
            </a:r>
            <a:r>
              <a:rPr lang="en-US" sz="1600" dirty="0" err="1">
                <a:effectLst/>
              </a:rPr>
              <a:t>faeces</a:t>
            </a:r>
            <a:r>
              <a:rPr lang="en-US" sz="1600" dirty="0">
                <a:effectLst/>
              </a:rPr>
              <a:t>, internal intestinal parasites are always going to be an issue </a:t>
            </a:r>
            <a:endParaRPr lang="en-US" sz="1600" dirty="0" smtClean="0">
              <a:effectLst/>
            </a:endParaRPr>
          </a:p>
          <a:p>
            <a:r>
              <a:rPr lang="en-US" sz="1600" dirty="0" smtClean="0">
                <a:effectLst/>
              </a:rPr>
              <a:t>Indeed</a:t>
            </a:r>
            <a:r>
              <a:rPr lang="en-US" sz="1600" dirty="0">
                <a:effectLst/>
              </a:rPr>
              <a:t>, control of coccidiosis and intestinal worm infestations was one of the main disease drivers for the move from traditional free range systems into cages for layers and, to a lesser extent, broilers and </a:t>
            </a:r>
            <a:r>
              <a:rPr lang="en-US" sz="1600" dirty="0" smtClean="0">
                <a:effectLst/>
              </a:rPr>
              <a:t>turkeys</a:t>
            </a:r>
          </a:p>
          <a:p>
            <a:r>
              <a:rPr lang="en-US" sz="1600" dirty="0" smtClean="0">
                <a:effectLst/>
              </a:rPr>
              <a:t>In </a:t>
            </a:r>
            <a:r>
              <a:rPr lang="en-US" sz="1600" dirty="0">
                <a:effectLst/>
              </a:rPr>
              <a:t>the case of game birds, both breeders and rearing birds may be raised on wire specifically to exclude contact with </a:t>
            </a:r>
            <a:r>
              <a:rPr lang="en-US" sz="1600" dirty="0" err="1" smtClean="0">
                <a:effectLst/>
              </a:rPr>
              <a:t>faeces</a:t>
            </a:r>
            <a:endParaRPr lang="en-US" sz="1600" dirty="0" smtClean="0">
              <a:effectLst/>
            </a:endParaRPr>
          </a:p>
          <a:p>
            <a:r>
              <a:rPr lang="en-US" sz="1600" dirty="0" smtClean="0">
                <a:effectLst/>
              </a:rPr>
              <a:t>In </a:t>
            </a:r>
            <a:r>
              <a:rPr lang="en-US" sz="1600" dirty="0">
                <a:effectLst/>
              </a:rPr>
              <a:t>these birds, this is aimed at controlling helminth worms and </a:t>
            </a:r>
            <a:r>
              <a:rPr lang="en-US" sz="1600" dirty="0" err="1">
                <a:effectLst/>
              </a:rPr>
              <a:t>coccidia</a:t>
            </a:r>
            <a:r>
              <a:rPr lang="en-US" sz="1600" dirty="0">
                <a:effectLst/>
              </a:rPr>
              <a:t> but also the protozoal agents of </a:t>
            </a:r>
            <a:r>
              <a:rPr lang="en-US" sz="1600" dirty="0" err="1">
                <a:effectLst/>
              </a:rPr>
              <a:t>Hexamita</a:t>
            </a:r>
            <a:r>
              <a:rPr lang="en-US" sz="1600" dirty="0">
                <a:effectLst/>
              </a:rPr>
              <a:t> spp. and Trichomonas spp. that can cause significant disease in floor pens on </a:t>
            </a:r>
            <a:r>
              <a:rPr lang="en-US" sz="1600" dirty="0" smtClean="0">
                <a:effectLst/>
              </a:rPr>
              <a:t>earth</a:t>
            </a:r>
            <a:endParaRPr lang="en-US" sz="1600" dirty="0">
              <a:effectLst/>
            </a:endParaRPr>
          </a:p>
        </p:txBody>
      </p:sp>
    </p:spTree>
    <p:extLst>
      <p:ext uri="{BB962C8B-B14F-4D97-AF65-F5344CB8AC3E}">
        <p14:creationId xmlns:p14="http://schemas.microsoft.com/office/powerpoint/2010/main" val="1200347205"/>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normAutofit/>
          </a:bodyPr>
          <a:lstStyle/>
          <a:p>
            <a:pPr algn="l"/>
            <a:r>
              <a:rPr lang="en-US" sz="3800" dirty="0" smtClean="0"/>
              <a:t>1. Coccidiosis</a:t>
            </a:r>
            <a:endParaRPr lang="en-US" sz="3800" dirty="0"/>
          </a:p>
        </p:txBody>
      </p:sp>
      <p:sp>
        <p:nvSpPr>
          <p:cNvPr id="3" name="Content Placeholder 2"/>
          <p:cNvSpPr>
            <a:spLocks noGrp="1"/>
          </p:cNvSpPr>
          <p:nvPr>
            <p:ph idx="1"/>
          </p:nvPr>
        </p:nvSpPr>
        <p:spPr>
          <a:xfrm>
            <a:off x="800672" y="1216059"/>
            <a:ext cx="10766015" cy="4433740"/>
          </a:xfrm>
        </p:spPr>
        <p:txBody>
          <a:bodyPr>
            <a:noAutofit/>
          </a:bodyPr>
          <a:lstStyle/>
          <a:p>
            <a:r>
              <a:rPr lang="en-US" dirty="0">
                <a:effectLst/>
              </a:rPr>
              <a:t>Coccidial oocysts (eggs) are sticky and persistent organisms often present in massive numbers in </a:t>
            </a:r>
            <a:r>
              <a:rPr lang="en-US" dirty="0" err="1" smtClean="0">
                <a:effectLst/>
              </a:rPr>
              <a:t>faeces</a:t>
            </a:r>
            <a:endParaRPr lang="en-US" dirty="0" smtClean="0">
              <a:effectLst/>
            </a:endParaRPr>
          </a:p>
          <a:p>
            <a:r>
              <a:rPr lang="en-US" dirty="0" smtClean="0">
                <a:effectLst/>
              </a:rPr>
              <a:t>The </a:t>
            </a:r>
            <a:r>
              <a:rPr lang="en-US" dirty="0">
                <a:effectLst/>
              </a:rPr>
              <a:t>strains involved tend to be species specific to chickens, turkeys or game </a:t>
            </a:r>
            <a:r>
              <a:rPr lang="en-US" dirty="0" smtClean="0">
                <a:effectLst/>
              </a:rPr>
              <a:t>birds</a:t>
            </a:r>
          </a:p>
          <a:p>
            <a:r>
              <a:rPr lang="en-US" dirty="0" smtClean="0">
                <a:effectLst/>
              </a:rPr>
              <a:t>Explosive </a:t>
            </a:r>
            <a:r>
              <a:rPr lang="en-US" dirty="0">
                <a:effectLst/>
              </a:rPr>
              <a:t>outbreaks of disease can occur in pens especially during warm, wet </a:t>
            </a:r>
            <a:r>
              <a:rPr lang="en-US" dirty="0" smtClean="0">
                <a:effectLst/>
              </a:rPr>
              <a:t>conditions</a:t>
            </a:r>
          </a:p>
          <a:p>
            <a:r>
              <a:rPr lang="en-US" dirty="0" smtClean="0">
                <a:effectLst/>
              </a:rPr>
              <a:t>Control </a:t>
            </a:r>
            <a:r>
              <a:rPr lang="en-US" dirty="0">
                <a:effectLst/>
              </a:rPr>
              <a:t>is aimed at reducing challenge pressure and litter for free range systems by maintaining dry, friable litter, reducing stocking density and good pasture management with rotation and resting </a:t>
            </a:r>
            <a:r>
              <a:rPr lang="en-US" dirty="0" smtClean="0">
                <a:effectLst/>
              </a:rPr>
              <a:t>periods</a:t>
            </a:r>
          </a:p>
          <a:p>
            <a:r>
              <a:rPr lang="en-US" dirty="0" smtClean="0">
                <a:effectLst/>
              </a:rPr>
              <a:t>This </a:t>
            </a:r>
            <a:r>
              <a:rPr lang="en-US" dirty="0">
                <a:effectLst/>
              </a:rPr>
              <a:t>can be coupled with either the use of in-feed </a:t>
            </a:r>
            <a:r>
              <a:rPr lang="en-US" dirty="0" err="1">
                <a:effectLst/>
              </a:rPr>
              <a:t>coccidiostats</a:t>
            </a:r>
            <a:r>
              <a:rPr lang="en-US" dirty="0">
                <a:effectLst/>
              </a:rPr>
              <a:t> or, in the case of chickens, a live </a:t>
            </a:r>
            <a:r>
              <a:rPr lang="en-US" dirty="0" smtClean="0">
                <a:effectLst/>
              </a:rPr>
              <a:t>vaccine</a:t>
            </a:r>
          </a:p>
          <a:p>
            <a:r>
              <a:rPr lang="en-US" dirty="0" smtClean="0">
                <a:effectLst/>
              </a:rPr>
              <a:t>Vaccination </a:t>
            </a:r>
            <a:r>
              <a:rPr lang="en-US" dirty="0">
                <a:effectLst/>
              </a:rPr>
              <a:t>is gaining in popularity as a result of its efficacy but also the ability to avoid the use of therapeutic </a:t>
            </a:r>
            <a:r>
              <a:rPr lang="en-US" dirty="0" smtClean="0">
                <a:effectLst/>
              </a:rPr>
              <a:t>medication</a:t>
            </a:r>
          </a:p>
          <a:p>
            <a:r>
              <a:rPr lang="en-US" dirty="0" smtClean="0">
                <a:effectLst/>
              </a:rPr>
              <a:t>As </a:t>
            </a:r>
            <a:r>
              <a:rPr lang="en-US" dirty="0">
                <a:effectLst/>
              </a:rPr>
              <a:t>with all vaccines, they must be properly applied with care and awareness that overwhelming environmental challenge can still overcome vaccination responses.</a:t>
            </a:r>
          </a:p>
          <a:p>
            <a:endParaRPr lang="en-US" sz="1600" dirty="0">
              <a:effectLst/>
            </a:endParaRPr>
          </a:p>
        </p:txBody>
      </p:sp>
    </p:spTree>
    <p:extLst>
      <p:ext uri="{BB962C8B-B14F-4D97-AF65-F5344CB8AC3E}">
        <p14:creationId xmlns:p14="http://schemas.microsoft.com/office/powerpoint/2010/main" val="570844291"/>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lstStyle/>
          <a:p>
            <a:pPr algn="l"/>
            <a:r>
              <a:rPr lang="en-US" dirty="0" smtClean="0"/>
              <a:t>2. </a:t>
            </a:r>
            <a:r>
              <a:rPr lang="en-US" dirty="0" err="1" smtClean="0"/>
              <a:t>Hexamita</a:t>
            </a:r>
            <a:r>
              <a:rPr lang="en-US" dirty="0" smtClean="0"/>
              <a:t> </a:t>
            </a:r>
            <a:r>
              <a:rPr lang="en-US" dirty="0"/>
              <a:t>and Trichomonas</a:t>
            </a:r>
          </a:p>
        </p:txBody>
      </p:sp>
      <p:sp>
        <p:nvSpPr>
          <p:cNvPr id="3" name="Content Placeholder 2"/>
          <p:cNvSpPr>
            <a:spLocks noGrp="1"/>
          </p:cNvSpPr>
          <p:nvPr>
            <p:ph idx="1"/>
          </p:nvPr>
        </p:nvSpPr>
        <p:spPr>
          <a:xfrm>
            <a:off x="800672" y="1216059"/>
            <a:ext cx="10766015" cy="4433740"/>
          </a:xfrm>
        </p:spPr>
        <p:txBody>
          <a:bodyPr>
            <a:noAutofit/>
          </a:bodyPr>
          <a:lstStyle/>
          <a:p>
            <a:r>
              <a:rPr lang="en-US" sz="1600" dirty="0">
                <a:effectLst/>
              </a:rPr>
              <a:t>In the case of the other protozoal infections in game birds and turkeys, </a:t>
            </a:r>
            <a:r>
              <a:rPr lang="en-US" sz="1600" dirty="0" err="1">
                <a:effectLst/>
              </a:rPr>
              <a:t>Hexamita</a:t>
            </a:r>
            <a:r>
              <a:rPr lang="en-US" sz="1600" dirty="0">
                <a:effectLst/>
              </a:rPr>
              <a:t> and Trichomonas, control is </a:t>
            </a:r>
            <a:r>
              <a:rPr lang="en-US" sz="1600" dirty="0" err="1">
                <a:effectLst/>
              </a:rPr>
              <a:t>centred</a:t>
            </a:r>
            <a:r>
              <a:rPr lang="en-US" sz="1600" dirty="0">
                <a:effectLst/>
              </a:rPr>
              <a:t> on good management, good litter control, optimal stocking rates and the strategic use of therapeutic </a:t>
            </a:r>
            <a:r>
              <a:rPr lang="en-US" sz="1600" dirty="0" smtClean="0">
                <a:effectLst/>
              </a:rPr>
              <a:t>medication</a:t>
            </a:r>
          </a:p>
          <a:p>
            <a:r>
              <a:rPr lang="en-US" sz="1600" dirty="0" smtClean="0">
                <a:effectLst/>
              </a:rPr>
              <a:t>Climatic </a:t>
            </a:r>
            <a:r>
              <a:rPr lang="en-US" sz="1600" dirty="0">
                <a:effectLst/>
              </a:rPr>
              <a:t>conditions, especially rain, can predispose to problems, so siting of pens can be highly significant.</a:t>
            </a:r>
          </a:p>
        </p:txBody>
      </p:sp>
    </p:spTree>
    <p:extLst>
      <p:ext uri="{BB962C8B-B14F-4D97-AF65-F5344CB8AC3E}">
        <p14:creationId xmlns:p14="http://schemas.microsoft.com/office/powerpoint/2010/main" val="1883139681"/>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normAutofit/>
          </a:bodyPr>
          <a:lstStyle/>
          <a:p>
            <a:pPr algn="l"/>
            <a:r>
              <a:rPr lang="en-US" sz="3800" dirty="0" smtClean="0"/>
              <a:t>3. Roundworms</a:t>
            </a:r>
            <a:endParaRPr lang="en-US" sz="3800" dirty="0"/>
          </a:p>
        </p:txBody>
      </p:sp>
      <p:sp>
        <p:nvSpPr>
          <p:cNvPr id="3" name="Content Placeholder 2"/>
          <p:cNvSpPr>
            <a:spLocks noGrp="1"/>
          </p:cNvSpPr>
          <p:nvPr>
            <p:ph idx="1"/>
          </p:nvPr>
        </p:nvSpPr>
        <p:spPr>
          <a:xfrm>
            <a:off x="800672" y="1216059"/>
            <a:ext cx="10766015" cy="4433740"/>
          </a:xfrm>
        </p:spPr>
        <p:txBody>
          <a:bodyPr>
            <a:noAutofit/>
          </a:bodyPr>
          <a:lstStyle/>
          <a:p>
            <a:r>
              <a:rPr lang="en-US" sz="1600" dirty="0">
                <a:effectLst/>
              </a:rPr>
              <a:t>Whenever birds have contact with their own droppings for any length of time, there is a likelihood of exposure to intestinal and other worms </a:t>
            </a:r>
            <a:endParaRPr lang="en-US" sz="1600" dirty="0" smtClean="0">
              <a:effectLst/>
            </a:endParaRPr>
          </a:p>
          <a:p>
            <a:r>
              <a:rPr lang="en-US" sz="1600" dirty="0" smtClean="0">
                <a:effectLst/>
              </a:rPr>
              <a:t>Worm infestations </a:t>
            </a:r>
            <a:r>
              <a:rPr lang="en-US" sz="1600" dirty="0">
                <a:effectLst/>
              </a:rPr>
              <a:t>in 96% of samples from free range flocks, which would require treatment </a:t>
            </a:r>
            <a:endParaRPr lang="en-US" sz="1600" dirty="0" smtClean="0">
              <a:effectLst/>
            </a:endParaRPr>
          </a:p>
          <a:p>
            <a:r>
              <a:rPr lang="en-US" sz="1600" dirty="0" smtClean="0">
                <a:effectLst/>
              </a:rPr>
              <a:t>The </a:t>
            </a:r>
            <a:r>
              <a:rPr lang="en-US" sz="1600" dirty="0">
                <a:effectLst/>
              </a:rPr>
              <a:t>infection cycle starts with eggs in droppings that are then picked up by the birds eating or foraging on anything contaminated with such </a:t>
            </a:r>
            <a:r>
              <a:rPr lang="en-US" sz="1600" dirty="0" smtClean="0">
                <a:effectLst/>
              </a:rPr>
              <a:t>droppings</a:t>
            </a:r>
          </a:p>
          <a:p>
            <a:r>
              <a:rPr lang="en-US" sz="1600" dirty="0" smtClean="0">
                <a:effectLst/>
              </a:rPr>
              <a:t>These </a:t>
            </a:r>
            <a:r>
              <a:rPr lang="en-US" sz="1600" dirty="0">
                <a:effectLst/>
              </a:rPr>
              <a:t>eggs hatch in the birds' intestine, maturing into adults ready to pass out in the droppings </a:t>
            </a:r>
            <a:r>
              <a:rPr lang="en-US" sz="1600" dirty="0" smtClean="0">
                <a:effectLst/>
              </a:rPr>
              <a:t>again</a:t>
            </a:r>
          </a:p>
          <a:p>
            <a:r>
              <a:rPr lang="en-US" sz="1600" dirty="0" smtClean="0">
                <a:effectLst/>
              </a:rPr>
              <a:t>The </a:t>
            </a:r>
            <a:r>
              <a:rPr lang="en-US" sz="1600" dirty="0">
                <a:effectLst/>
              </a:rPr>
              <a:t>likelihood and severity of disease problems depends on the balance between challenge and </a:t>
            </a:r>
            <a:r>
              <a:rPr lang="en-US" sz="1600" dirty="0" smtClean="0">
                <a:effectLst/>
              </a:rPr>
              <a:t>control</a:t>
            </a:r>
          </a:p>
          <a:p>
            <a:r>
              <a:rPr lang="en-US" sz="1600" dirty="0" smtClean="0">
                <a:effectLst/>
              </a:rPr>
              <a:t>Damage </a:t>
            </a:r>
            <a:r>
              <a:rPr lang="en-US" sz="1600" dirty="0">
                <a:effectLst/>
              </a:rPr>
              <a:t>associated with worm infestations can include: </a:t>
            </a:r>
            <a:endParaRPr lang="en-US" sz="1600" dirty="0" smtClean="0">
              <a:effectLst/>
            </a:endParaRPr>
          </a:p>
          <a:p>
            <a:pPr lvl="1"/>
            <a:r>
              <a:rPr lang="en-US" sz="1400" dirty="0">
                <a:effectLst/>
              </a:rPr>
              <a:t>loss of shell </a:t>
            </a:r>
            <a:r>
              <a:rPr lang="en-US" sz="1400" dirty="0" err="1">
                <a:effectLst/>
              </a:rPr>
              <a:t>colour</a:t>
            </a:r>
            <a:r>
              <a:rPr lang="en-US" sz="1400" dirty="0">
                <a:effectLst/>
              </a:rPr>
              <a:t>, strength, yolk </a:t>
            </a:r>
            <a:r>
              <a:rPr lang="en-US" sz="1400" dirty="0" err="1">
                <a:effectLst/>
              </a:rPr>
              <a:t>colour</a:t>
            </a:r>
            <a:r>
              <a:rPr lang="en-US" sz="1400" dirty="0">
                <a:effectLst/>
              </a:rPr>
              <a:t> and egg size;</a:t>
            </a:r>
          </a:p>
          <a:p>
            <a:pPr lvl="1"/>
            <a:r>
              <a:rPr lang="en-US" sz="1400" dirty="0">
                <a:effectLst/>
              </a:rPr>
              <a:t>poor body weight leading to unevenness;</a:t>
            </a:r>
          </a:p>
          <a:p>
            <a:pPr lvl="1"/>
            <a:r>
              <a:rPr lang="en-US" sz="1400" dirty="0">
                <a:effectLst/>
              </a:rPr>
              <a:t>poor feed conversion;</a:t>
            </a:r>
          </a:p>
          <a:p>
            <a:pPr lvl="1"/>
            <a:r>
              <a:rPr lang="en-US" sz="1400" dirty="0">
                <a:effectLst/>
              </a:rPr>
              <a:t>increased cannibalism due to vent pecking; and</a:t>
            </a:r>
          </a:p>
          <a:p>
            <a:pPr lvl="1"/>
            <a:r>
              <a:rPr lang="en-US" sz="1400" dirty="0">
                <a:effectLst/>
              </a:rPr>
              <a:t>increased risk of egg </a:t>
            </a:r>
            <a:r>
              <a:rPr lang="en-US" sz="1400" dirty="0" smtClean="0">
                <a:effectLst/>
              </a:rPr>
              <a:t>peritonitis</a:t>
            </a:r>
            <a:endParaRPr lang="en-US" sz="1400" dirty="0">
              <a:effectLst/>
            </a:endParaRPr>
          </a:p>
        </p:txBody>
      </p:sp>
    </p:spTree>
    <p:extLst>
      <p:ext uri="{BB962C8B-B14F-4D97-AF65-F5344CB8AC3E}">
        <p14:creationId xmlns:p14="http://schemas.microsoft.com/office/powerpoint/2010/main" val="4097854349"/>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normAutofit/>
          </a:bodyPr>
          <a:lstStyle/>
          <a:p>
            <a:pPr algn="l"/>
            <a:r>
              <a:rPr lang="en-US" sz="3800" dirty="0"/>
              <a:t>3. </a:t>
            </a:r>
            <a:r>
              <a:rPr lang="en-US" sz="3800" dirty="0" smtClean="0"/>
              <a:t>Roundworms</a:t>
            </a:r>
            <a:endParaRPr lang="en-US" sz="3800" dirty="0"/>
          </a:p>
        </p:txBody>
      </p:sp>
      <p:sp>
        <p:nvSpPr>
          <p:cNvPr id="3" name="Content Placeholder 2"/>
          <p:cNvSpPr>
            <a:spLocks noGrp="1"/>
          </p:cNvSpPr>
          <p:nvPr>
            <p:ph idx="1"/>
          </p:nvPr>
        </p:nvSpPr>
        <p:spPr>
          <a:xfrm>
            <a:off x="800672" y="1216059"/>
            <a:ext cx="10766015" cy="4433740"/>
          </a:xfrm>
        </p:spPr>
        <p:txBody>
          <a:bodyPr>
            <a:noAutofit/>
          </a:bodyPr>
          <a:lstStyle/>
          <a:p>
            <a:r>
              <a:rPr lang="en-US" dirty="0">
                <a:effectLst/>
              </a:rPr>
              <a:t>The main worms involved are the following</a:t>
            </a:r>
            <a:r>
              <a:rPr lang="en-US" dirty="0" smtClean="0">
                <a:effectLst/>
              </a:rPr>
              <a:t>.</a:t>
            </a:r>
          </a:p>
          <a:p>
            <a:pPr lvl="1"/>
            <a:r>
              <a:rPr lang="en-US" sz="2000" dirty="0">
                <a:solidFill>
                  <a:srgbClr val="FF0000"/>
                </a:solidFill>
                <a:effectLst/>
              </a:rPr>
              <a:t>Roundworms</a:t>
            </a:r>
            <a:r>
              <a:rPr lang="en-US" sz="2000" dirty="0">
                <a:effectLst/>
              </a:rPr>
              <a:t> (</a:t>
            </a:r>
            <a:r>
              <a:rPr lang="en-US" sz="2000" dirty="0" err="1">
                <a:effectLst/>
              </a:rPr>
              <a:t>Ascaridia</a:t>
            </a:r>
            <a:r>
              <a:rPr lang="en-US" sz="2000" dirty="0">
                <a:effectLst/>
              </a:rPr>
              <a:t> spp. - the biggest and most common). They </a:t>
            </a:r>
            <a:r>
              <a:rPr lang="en-US" sz="2000" dirty="0" smtClean="0">
                <a:effectLst/>
              </a:rPr>
              <a:t>are white</a:t>
            </a:r>
            <a:r>
              <a:rPr lang="en-US" sz="2000" dirty="0">
                <a:effectLst/>
              </a:rPr>
              <a:t>, up to 5 cm long and may be visible in droppings in </a:t>
            </a:r>
            <a:r>
              <a:rPr lang="en-US" sz="2000" dirty="0" smtClean="0">
                <a:effectLst/>
              </a:rPr>
              <a:t>heavy infestations</a:t>
            </a:r>
            <a:r>
              <a:rPr lang="en-US" sz="2000" dirty="0">
                <a:effectLst/>
              </a:rPr>
              <a:t>.</a:t>
            </a:r>
          </a:p>
          <a:p>
            <a:pPr lvl="1"/>
            <a:r>
              <a:rPr lang="en-US" sz="2000" dirty="0">
                <a:solidFill>
                  <a:srgbClr val="FF0000"/>
                </a:solidFill>
                <a:effectLst/>
              </a:rPr>
              <a:t>Hairworms</a:t>
            </a:r>
            <a:r>
              <a:rPr lang="en-US" sz="2000" dirty="0">
                <a:effectLst/>
              </a:rPr>
              <a:t> (</a:t>
            </a:r>
            <a:r>
              <a:rPr lang="en-US" sz="2000" dirty="0" err="1">
                <a:effectLst/>
              </a:rPr>
              <a:t>Capillaria</a:t>
            </a:r>
            <a:r>
              <a:rPr lang="en-US" sz="2000" dirty="0">
                <a:effectLst/>
              </a:rPr>
              <a:t> spp.). Much smaller, hair-like worms, rarely </a:t>
            </a:r>
            <a:r>
              <a:rPr lang="en-US" sz="2000" dirty="0" smtClean="0">
                <a:effectLst/>
              </a:rPr>
              <a:t>visible with </a:t>
            </a:r>
            <a:r>
              <a:rPr lang="en-US" sz="2000" dirty="0">
                <a:effectLst/>
              </a:rPr>
              <a:t>the naked eye but can cause significant damage even in </a:t>
            </a:r>
            <a:r>
              <a:rPr lang="en-US" sz="2000" dirty="0" smtClean="0">
                <a:effectLst/>
              </a:rPr>
              <a:t>only moderate </a:t>
            </a:r>
            <a:r>
              <a:rPr lang="en-US" sz="2000" dirty="0">
                <a:effectLst/>
              </a:rPr>
              <a:t>infestations.</a:t>
            </a:r>
          </a:p>
          <a:p>
            <a:pPr lvl="1"/>
            <a:r>
              <a:rPr lang="en-US" sz="2000" dirty="0" err="1">
                <a:solidFill>
                  <a:srgbClr val="FF0000"/>
                </a:solidFill>
                <a:effectLst/>
              </a:rPr>
              <a:t>Caecal</a:t>
            </a:r>
            <a:r>
              <a:rPr lang="en-US" sz="2000" dirty="0">
                <a:solidFill>
                  <a:srgbClr val="FF0000"/>
                </a:solidFill>
                <a:effectLst/>
              </a:rPr>
              <a:t> worms </a:t>
            </a:r>
            <a:r>
              <a:rPr lang="en-US" sz="2000" dirty="0">
                <a:effectLst/>
              </a:rPr>
              <a:t>(</a:t>
            </a:r>
            <a:r>
              <a:rPr lang="en-US" sz="2000" dirty="0" err="1">
                <a:effectLst/>
              </a:rPr>
              <a:t>Hetarakis</a:t>
            </a:r>
            <a:r>
              <a:rPr lang="en-US" sz="2000" dirty="0">
                <a:effectLst/>
              </a:rPr>
              <a:t> spp.). These populate the lower intestine </a:t>
            </a:r>
            <a:r>
              <a:rPr lang="en-US" sz="2000" dirty="0" smtClean="0">
                <a:effectLst/>
              </a:rPr>
              <a:t>and </a:t>
            </a:r>
            <a:r>
              <a:rPr lang="en-US" sz="2000" dirty="0" err="1" smtClean="0">
                <a:effectLst/>
              </a:rPr>
              <a:t>caecae</a:t>
            </a:r>
            <a:r>
              <a:rPr lang="en-US" sz="2000" dirty="0">
                <a:effectLst/>
              </a:rPr>
              <a:t>, frequently causing little direct damage or harm. However </a:t>
            </a:r>
            <a:r>
              <a:rPr lang="en-US" sz="2000" dirty="0" smtClean="0">
                <a:effectLst/>
              </a:rPr>
              <a:t>they can </a:t>
            </a:r>
            <a:r>
              <a:rPr lang="en-US" sz="2000" dirty="0">
                <a:effectLst/>
              </a:rPr>
              <a:t>carry the protozoal parasite, </a:t>
            </a:r>
            <a:r>
              <a:rPr lang="en-US" sz="2000" dirty="0" err="1">
                <a:effectLst/>
              </a:rPr>
              <a:t>Histomonas</a:t>
            </a:r>
            <a:r>
              <a:rPr lang="en-US" sz="2000" dirty="0">
                <a:effectLst/>
              </a:rPr>
              <a:t> spp., which is the cause </a:t>
            </a:r>
            <a:r>
              <a:rPr lang="en-US" sz="2000" dirty="0" smtClean="0">
                <a:effectLst/>
              </a:rPr>
              <a:t>of </a:t>
            </a:r>
            <a:r>
              <a:rPr lang="en-US" sz="2000" dirty="0" err="1" smtClean="0">
                <a:effectLst/>
              </a:rPr>
              <a:t>histomoniasis</a:t>
            </a:r>
            <a:r>
              <a:rPr lang="en-US" sz="2000" dirty="0" smtClean="0">
                <a:effectLst/>
              </a:rPr>
              <a:t> </a:t>
            </a:r>
            <a:r>
              <a:rPr lang="en-US" sz="2000" dirty="0">
                <a:effectLst/>
              </a:rPr>
              <a:t>(Blackhead).</a:t>
            </a:r>
          </a:p>
          <a:p>
            <a:pPr lvl="1"/>
            <a:r>
              <a:rPr lang="en-US" sz="2000" dirty="0">
                <a:solidFill>
                  <a:srgbClr val="FF0000"/>
                </a:solidFill>
                <a:effectLst/>
              </a:rPr>
              <a:t>Gapeworm</a:t>
            </a:r>
            <a:r>
              <a:rPr lang="en-US" sz="2000" dirty="0">
                <a:effectLst/>
              </a:rPr>
              <a:t> (</a:t>
            </a:r>
            <a:r>
              <a:rPr lang="en-US" sz="2000" dirty="0" err="1">
                <a:effectLst/>
              </a:rPr>
              <a:t>Syngamus</a:t>
            </a:r>
            <a:r>
              <a:rPr lang="en-US" sz="2000" dirty="0">
                <a:effectLst/>
              </a:rPr>
              <a:t> trachea). These are the cause of 'gapes' </a:t>
            </a:r>
            <a:r>
              <a:rPr lang="en-US" sz="2000" dirty="0" smtClean="0">
                <a:effectLst/>
              </a:rPr>
              <a:t>and respiratory </a:t>
            </a:r>
            <a:r>
              <a:rPr lang="en-US" sz="2000" dirty="0">
                <a:effectLst/>
              </a:rPr>
              <a:t>signs in chickens and game </a:t>
            </a:r>
            <a:r>
              <a:rPr lang="en-US" sz="2000" dirty="0" smtClean="0">
                <a:effectLst/>
              </a:rPr>
              <a:t>birds</a:t>
            </a:r>
          </a:p>
          <a:p>
            <a:endParaRPr lang="en-US" sz="2200" dirty="0">
              <a:effectLst/>
            </a:endParaRPr>
          </a:p>
          <a:p>
            <a:pPr lvl="1"/>
            <a:endParaRPr lang="en-US" sz="2000" dirty="0">
              <a:effectLst/>
            </a:endParaRPr>
          </a:p>
        </p:txBody>
      </p:sp>
    </p:spTree>
    <p:extLst>
      <p:ext uri="{BB962C8B-B14F-4D97-AF65-F5344CB8AC3E}">
        <p14:creationId xmlns:p14="http://schemas.microsoft.com/office/powerpoint/2010/main" val="459452988"/>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normAutofit/>
          </a:bodyPr>
          <a:lstStyle/>
          <a:p>
            <a:pPr algn="l"/>
            <a:r>
              <a:rPr lang="en-US" sz="3800" dirty="0"/>
              <a:t>3. Roundworms</a:t>
            </a:r>
          </a:p>
        </p:txBody>
      </p:sp>
      <p:sp>
        <p:nvSpPr>
          <p:cNvPr id="3" name="Content Placeholder 2"/>
          <p:cNvSpPr>
            <a:spLocks noGrp="1"/>
          </p:cNvSpPr>
          <p:nvPr>
            <p:ph idx="1"/>
          </p:nvPr>
        </p:nvSpPr>
        <p:spPr>
          <a:xfrm>
            <a:off x="800672" y="1216059"/>
            <a:ext cx="10766015" cy="4433740"/>
          </a:xfrm>
        </p:spPr>
        <p:txBody>
          <a:bodyPr>
            <a:noAutofit/>
          </a:bodyPr>
          <a:lstStyle/>
          <a:p>
            <a:r>
              <a:rPr lang="en-US" dirty="0">
                <a:effectLst/>
              </a:rPr>
              <a:t>Worm control is a combination of effective pasture management and rotation with monitoring to identify the incidence and severity of burdens. This may be achieved by:</a:t>
            </a:r>
          </a:p>
          <a:p>
            <a:pPr lvl="1"/>
            <a:r>
              <a:rPr lang="en-US" dirty="0">
                <a:effectLst/>
              </a:rPr>
              <a:t>targeted and regular worming in the water or in the feed on the basis </a:t>
            </a:r>
            <a:r>
              <a:rPr lang="en-US" dirty="0" smtClean="0">
                <a:effectLst/>
              </a:rPr>
              <a:t>of previous </a:t>
            </a:r>
            <a:r>
              <a:rPr lang="en-US" dirty="0">
                <a:effectLst/>
              </a:rPr>
              <a:t>experience and detection of worm burdens;</a:t>
            </a:r>
          </a:p>
          <a:p>
            <a:pPr lvl="1"/>
            <a:r>
              <a:rPr lang="en-US" dirty="0">
                <a:effectLst/>
              </a:rPr>
              <a:t>effective paddock rotation to reduce worm build-up and prevent </a:t>
            </a:r>
            <a:r>
              <a:rPr lang="en-US" dirty="0" smtClean="0">
                <a:effectLst/>
              </a:rPr>
              <a:t>land becoming </a:t>
            </a:r>
            <a:r>
              <a:rPr lang="en-US" dirty="0">
                <a:effectLst/>
              </a:rPr>
              <a:t>fowl sick;</a:t>
            </a:r>
          </a:p>
          <a:p>
            <a:pPr lvl="1"/>
            <a:r>
              <a:rPr lang="en-US" dirty="0">
                <a:effectLst/>
              </a:rPr>
              <a:t>use of well-drained land;</a:t>
            </a:r>
          </a:p>
          <a:p>
            <a:pPr lvl="1"/>
            <a:r>
              <a:rPr lang="en-US" dirty="0">
                <a:effectLst/>
              </a:rPr>
              <a:t>avoiding access to poached muddy areas;</a:t>
            </a:r>
          </a:p>
          <a:p>
            <a:pPr lvl="1"/>
            <a:r>
              <a:rPr lang="en-US" dirty="0">
                <a:effectLst/>
              </a:rPr>
              <a:t>use of stones close to pop holes to help clean feet and allow </a:t>
            </a:r>
            <a:r>
              <a:rPr lang="en-US" dirty="0" smtClean="0">
                <a:effectLst/>
              </a:rPr>
              <a:t>droppings passed </a:t>
            </a:r>
            <a:r>
              <a:rPr lang="en-US" dirty="0">
                <a:effectLst/>
              </a:rPr>
              <a:t>there to dry, be broken up and be exposed to ultraviolet </a:t>
            </a:r>
            <a:r>
              <a:rPr lang="en-US" dirty="0" smtClean="0">
                <a:effectLst/>
              </a:rPr>
              <a:t>in sunlight </a:t>
            </a:r>
            <a:r>
              <a:rPr lang="en-US" dirty="0">
                <a:effectLst/>
              </a:rPr>
              <a:t>which is lethal to worms; and</a:t>
            </a:r>
          </a:p>
          <a:p>
            <a:pPr lvl="1"/>
            <a:r>
              <a:rPr lang="en-US" dirty="0">
                <a:effectLst/>
              </a:rPr>
              <a:t>keeping pasture short, especially close to the house, again to </a:t>
            </a:r>
            <a:r>
              <a:rPr lang="en-US" dirty="0" smtClean="0">
                <a:effectLst/>
              </a:rPr>
              <a:t>allow ultraviolet </a:t>
            </a:r>
            <a:r>
              <a:rPr lang="en-US" dirty="0">
                <a:effectLst/>
              </a:rPr>
              <a:t>in sunlight access to droppings.</a:t>
            </a:r>
          </a:p>
        </p:txBody>
      </p:sp>
    </p:spTree>
    <p:extLst>
      <p:ext uri="{BB962C8B-B14F-4D97-AF65-F5344CB8AC3E}">
        <p14:creationId xmlns:p14="http://schemas.microsoft.com/office/powerpoint/2010/main" val="2354021683"/>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normAutofit/>
          </a:bodyPr>
          <a:lstStyle/>
          <a:p>
            <a:pPr algn="l"/>
            <a:r>
              <a:rPr lang="en-US" sz="3800" dirty="0" smtClean="0"/>
              <a:t>4. Red mite</a:t>
            </a:r>
            <a:endParaRPr lang="en-US" sz="3800" dirty="0"/>
          </a:p>
        </p:txBody>
      </p:sp>
      <p:sp>
        <p:nvSpPr>
          <p:cNvPr id="3" name="Content Placeholder 2"/>
          <p:cNvSpPr>
            <a:spLocks noGrp="1"/>
          </p:cNvSpPr>
          <p:nvPr>
            <p:ph idx="1"/>
          </p:nvPr>
        </p:nvSpPr>
        <p:spPr>
          <a:xfrm>
            <a:off x="800672" y="1216059"/>
            <a:ext cx="10766015" cy="4433740"/>
          </a:xfrm>
        </p:spPr>
        <p:txBody>
          <a:bodyPr>
            <a:noAutofit/>
          </a:bodyPr>
          <a:lstStyle/>
          <a:p>
            <a:r>
              <a:rPr lang="en-US" sz="1600" dirty="0">
                <a:effectLst/>
              </a:rPr>
              <a:t>Red mites are voracious blood-sucking parasites that affect a variety of avian  species probably having their origins as a nest mite of wild </a:t>
            </a:r>
            <a:r>
              <a:rPr lang="en-US" sz="1600" dirty="0" smtClean="0">
                <a:effectLst/>
              </a:rPr>
              <a:t>birds</a:t>
            </a:r>
          </a:p>
          <a:p>
            <a:r>
              <a:rPr lang="en-US" sz="1600" dirty="0" smtClean="0">
                <a:effectLst/>
              </a:rPr>
              <a:t>They </a:t>
            </a:r>
            <a:r>
              <a:rPr lang="en-US" sz="1600" dirty="0">
                <a:effectLst/>
              </a:rPr>
              <a:t>are  nocturnal in their activities and spend most of their time in dark recesses  within the house, only coming out to feed during the </a:t>
            </a:r>
            <a:r>
              <a:rPr lang="en-US" sz="1600" dirty="0" smtClean="0">
                <a:effectLst/>
              </a:rPr>
              <a:t>night</a:t>
            </a:r>
          </a:p>
          <a:p>
            <a:r>
              <a:rPr lang="en-US" sz="1600" dirty="0" smtClean="0">
                <a:effectLst/>
              </a:rPr>
              <a:t>In </a:t>
            </a:r>
            <a:r>
              <a:rPr lang="en-US" sz="1600" dirty="0">
                <a:effectLst/>
              </a:rPr>
              <a:t>heavy infestations  there can be over half a million mites for every bird in the </a:t>
            </a:r>
            <a:r>
              <a:rPr lang="en-US" sz="1600" dirty="0" smtClean="0">
                <a:effectLst/>
              </a:rPr>
              <a:t>house</a:t>
            </a:r>
          </a:p>
          <a:p>
            <a:r>
              <a:rPr lang="en-US" sz="1600" dirty="0" smtClean="0">
                <a:effectLst/>
              </a:rPr>
              <a:t>Infestations  </a:t>
            </a:r>
            <a:r>
              <a:rPr lang="en-US" sz="1600" dirty="0">
                <a:effectLst/>
              </a:rPr>
              <a:t>can cause physical irritation, reduced in egg production, blood staining of eggs  and even mortality through </a:t>
            </a:r>
            <a:r>
              <a:rPr lang="en-US" sz="1600" dirty="0" err="1">
                <a:effectLst/>
              </a:rPr>
              <a:t>anaemia</a:t>
            </a:r>
            <a:r>
              <a:rPr lang="en-US" sz="1600" dirty="0">
                <a:effectLst/>
              </a:rPr>
              <a:t> and secondary </a:t>
            </a:r>
            <a:r>
              <a:rPr lang="en-US" sz="1600" dirty="0" smtClean="0">
                <a:effectLst/>
              </a:rPr>
              <a:t>diseases</a:t>
            </a:r>
          </a:p>
          <a:p>
            <a:r>
              <a:rPr lang="en-US" sz="1600" dirty="0" smtClean="0">
                <a:effectLst/>
              </a:rPr>
              <a:t>The </a:t>
            </a:r>
            <a:r>
              <a:rPr lang="en-US" sz="1600" dirty="0">
                <a:effectLst/>
              </a:rPr>
              <a:t>mites can  also </a:t>
            </a:r>
            <a:r>
              <a:rPr lang="en-US" sz="1600" dirty="0" err="1">
                <a:effectLst/>
              </a:rPr>
              <a:t>harbour</a:t>
            </a:r>
            <a:r>
              <a:rPr lang="en-US" sz="1600" dirty="0">
                <a:effectLst/>
              </a:rPr>
              <a:t> a variety of pathogens, including Salmonella, Erysipelas and  Newcastle disease virus </a:t>
            </a:r>
            <a:endParaRPr lang="en-US" sz="1600" dirty="0" smtClean="0">
              <a:effectLst/>
            </a:endParaRPr>
          </a:p>
          <a:p>
            <a:r>
              <a:rPr lang="en-US" sz="1600" dirty="0" smtClean="0">
                <a:effectLst/>
              </a:rPr>
              <a:t>House </a:t>
            </a:r>
            <a:r>
              <a:rPr lang="en-US" sz="1600" dirty="0">
                <a:effectLst/>
              </a:rPr>
              <a:t>design providing safe  </a:t>
            </a:r>
            <a:r>
              <a:rPr lang="en-US" sz="1600" dirty="0" err="1">
                <a:effectLst/>
              </a:rPr>
              <a:t>harbourage</a:t>
            </a:r>
            <a:r>
              <a:rPr lang="en-US" sz="1600" dirty="0">
                <a:effectLst/>
              </a:rPr>
              <a:t> for the parasites is a significant issue with respect to incidence and  control and surveys indicate higher incidence in some alternative systems  </a:t>
            </a:r>
            <a:endParaRPr lang="en-US" sz="1600" dirty="0" smtClean="0">
              <a:effectLst/>
            </a:endParaRPr>
          </a:p>
          <a:p>
            <a:r>
              <a:rPr lang="en-US" sz="1600" dirty="0" smtClean="0">
                <a:effectLst/>
              </a:rPr>
              <a:t>Control </a:t>
            </a:r>
            <a:r>
              <a:rPr lang="en-US" sz="1600" dirty="0">
                <a:effectLst/>
              </a:rPr>
              <a:t>is through the use of </a:t>
            </a:r>
            <a:r>
              <a:rPr lang="en-US" sz="1600" dirty="0">
                <a:solidFill>
                  <a:srgbClr val="FF0000"/>
                </a:solidFill>
                <a:effectLst/>
              </a:rPr>
              <a:t>chemical treatments </a:t>
            </a:r>
            <a:r>
              <a:rPr lang="en-US" sz="1600" dirty="0">
                <a:effectLst/>
              </a:rPr>
              <a:t>and  possibly future </a:t>
            </a:r>
            <a:r>
              <a:rPr lang="en-US" sz="1600" dirty="0">
                <a:solidFill>
                  <a:srgbClr val="FF0000"/>
                </a:solidFill>
                <a:effectLst/>
              </a:rPr>
              <a:t>vaccines</a:t>
            </a:r>
            <a:r>
              <a:rPr lang="en-US" sz="1600" dirty="0">
                <a:effectLst/>
              </a:rPr>
              <a:t>, but a fundamental aspect is in the design of alternative  systems to avoid providing places for the mites to hide under perches and in  other equipment where they can persist and </a:t>
            </a:r>
            <a:r>
              <a:rPr lang="en-US" sz="1600" dirty="0" smtClean="0">
                <a:effectLst/>
              </a:rPr>
              <a:t>multiply</a:t>
            </a:r>
            <a:endParaRPr lang="en-US" sz="1600" dirty="0">
              <a:effectLst/>
            </a:endParaRPr>
          </a:p>
        </p:txBody>
      </p:sp>
    </p:spTree>
    <p:extLst>
      <p:ext uri="{BB962C8B-B14F-4D97-AF65-F5344CB8AC3E}">
        <p14:creationId xmlns:p14="http://schemas.microsoft.com/office/powerpoint/2010/main" val="2183018926"/>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lstStyle/>
          <a:p>
            <a:r>
              <a:rPr lang="en-US" dirty="0"/>
              <a:t>CONCLUSION</a:t>
            </a:r>
          </a:p>
        </p:txBody>
      </p:sp>
      <p:sp>
        <p:nvSpPr>
          <p:cNvPr id="3" name="Content Placeholder 2"/>
          <p:cNvSpPr>
            <a:spLocks noGrp="1"/>
          </p:cNvSpPr>
          <p:nvPr>
            <p:ph idx="1"/>
          </p:nvPr>
        </p:nvSpPr>
        <p:spPr>
          <a:xfrm>
            <a:off x="800672" y="1216059"/>
            <a:ext cx="10766015" cy="4433740"/>
          </a:xfrm>
        </p:spPr>
        <p:txBody>
          <a:bodyPr>
            <a:noAutofit/>
          </a:bodyPr>
          <a:lstStyle/>
          <a:p>
            <a:r>
              <a:rPr lang="en-US" sz="1600" dirty="0">
                <a:effectLst/>
              </a:rPr>
              <a:t>The maintenance of poultry health and prevention of disease in commercial poultry flocks is a constant challenge in all production </a:t>
            </a:r>
            <a:r>
              <a:rPr lang="en-US" sz="1600" dirty="0" smtClean="0">
                <a:effectLst/>
              </a:rPr>
              <a:t>systems</a:t>
            </a:r>
          </a:p>
          <a:p>
            <a:r>
              <a:rPr lang="en-US" sz="1600" dirty="0" smtClean="0">
                <a:effectLst/>
              </a:rPr>
              <a:t>Control </a:t>
            </a:r>
            <a:r>
              <a:rPr lang="en-US" sz="1600" dirty="0">
                <a:effectLst/>
              </a:rPr>
              <a:t>of disease in alternative systems can present additional or unique challenges, either through inherent aspects of the specific production system or through the bird's response to such </a:t>
            </a:r>
            <a:r>
              <a:rPr lang="en-US" sz="1600" dirty="0" smtClean="0">
                <a:effectLst/>
              </a:rPr>
              <a:t>systems</a:t>
            </a:r>
          </a:p>
          <a:p>
            <a:r>
              <a:rPr lang="en-US" sz="1600" dirty="0" smtClean="0">
                <a:effectLst/>
              </a:rPr>
              <a:t>This </a:t>
            </a:r>
            <a:r>
              <a:rPr lang="en-US" sz="1600" dirty="0">
                <a:effectLst/>
              </a:rPr>
              <a:t>can be manifest in a number of ways ranging from additional or novel management and husbandry aspects requiring a reappraisal of </a:t>
            </a:r>
            <a:r>
              <a:rPr lang="en-US" sz="1600" dirty="0" err="1">
                <a:effectLst/>
              </a:rPr>
              <a:t>stockmanship</a:t>
            </a:r>
            <a:r>
              <a:rPr lang="en-US" sz="1600" dirty="0">
                <a:effectLst/>
              </a:rPr>
              <a:t> requirements and techniques, or additional biosecurity measures aimed at controlling access to </a:t>
            </a:r>
            <a:r>
              <a:rPr lang="en-US" sz="1600" dirty="0" err="1">
                <a:effectLst/>
              </a:rPr>
              <a:t>faecal</a:t>
            </a:r>
            <a:r>
              <a:rPr lang="en-US" sz="1600" dirty="0">
                <a:effectLst/>
              </a:rPr>
              <a:t> contamination, wild birds, vermin, extremes of weather and a reassessment of cleansing and disinfection </a:t>
            </a:r>
            <a:r>
              <a:rPr lang="en-US" sz="1600" dirty="0" smtClean="0">
                <a:effectLst/>
              </a:rPr>
              <a:t>procedures</a:t>
            </a:r>
          </a:p>
          <a:p>
            <a:r>
              <a:rPr lang="en-US" sz="1600" dirty="0" smtClean="0">
                <a:effectLst/>
              </a:rPr>
              <a:t>None </a:t>
            </a:r>
            <a:r>
              <a:rPr lang="en-US" sz="1600" dirty="0">
                <a:effectLst/>
              </a:rPr>
              <a:t>of these problems are insurmountable in alternative systems if there is good knowledge of the risks presented and the intervention policies likely to avoid the adverse effects of such systems on health and response of the birds to </a:t>
            </a:r>
            <a:r>
              <a:rPr lang="en-US" sz="1600" dirty="0" smtClean="0">
                <a:effectLst/>
              </a:rPr>
              <a:t>disease</a:t>
            </a:r>
          </a:p>
          <a:p>
            <a:r>
              <a:rPr lang="en-US" sz="1600" dirty="0" smtClean="0">
                <a:effectLst/>
              </a:rPr>
              <a:t>The </a:t>
            </a:r>
            <a:r>
              <a:rPr lang="en-US" sz="1600" dirty="0">
                <a:effectLst/>
              </a:rPr>
              <a:t>keys to success include good house design, effective management of the birds' total environment, levels of </a:t>
            </a:r>
            <a:r>
              <a:rPr lang="en-US" sz="1600" dirty="0" err="1">
                <a:effectLst/>
              </a:rPr>
              <a:t>stockmanship</a:t>
            </a:r>
            <a:r>
              <a:rPr lang="en-US" sz="1600" dirty="0">
                <a:effectLst/>
              </a:rPr>
              <a:t> and access to effective veterinary advice through well-planned communication and veterinary health and welfare </a:t>
            </a:r>
            <a:r>
              <a:rPr lang="en-US" sz="1600" dirty="0" smtClean="0">
                <a:effectLst/>
              </a:rPr>
              <a:t>planning</a:t>
            </a:r>
            <a:endParaRPr lang="en-US" sz="1600" dirty="0">
              <a:effectLst/>
            </a:endParaRPr>
          </a:p>
        </p:txBody>
      </p:sp>
    </p:spTree>
    <p:extLst>
      <p:ext uri="{BB962C8B-B14F-4D97-AF65-F5344CB8AC3E}">
        <p14:creationId xmlns:p14="http://schemas.microsoft.com/office/powerpoint/2010/main" val="4219983456"/>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lstStyle/>
          <a:p>
            <a:r>
              <a:rPr lang="en-US" dirty="0"/>
              <a:t>INTRODUCTION</a:t>
            </a:r>
          </a:p>
        </p:txBody>
      </p:sp>
      <p:sp>
        <p:nvSpPr>
          <p:cNvPr id="3" name="Content Placeholder 2"/>
          <p:cNvSpPr>
            <a:spLocks noGrp="1"/>
          </p:cNvSpPr>
          <p:nvPr>
            <p:ph idx="1"/>
          </p:nvPr>
        </p:nvSpPr>
        <p:spPr>
          <a:xfrm>
            <a:off x="800672" y="1216059"/>
            <a:ext cx="10766015" cy="4433740"/>
          </a:xfrm>
        </p:spPr>
        <p:txBody>
          <a:bodyPr>
            <a:noAutofit/>
          </a:bodyPr>
          <a:lstStyle/>
          <a:p>
            <a:r>
              <a:rPr lang="en-US" dirty="0">
                <a:effectLst/>
              </a:rPr>
              <a:t>In addition to the direct effects on the birds' environment in terms of </a:t>
            </a:r>
            <a:r>
              <a:rPr lang="en-US" dirty="0">
                <a:solidFill>
                  <a:srgbClr val="FF0000"/>
                </a:solidFill>
                <a:effectLst/>
              </a:rPr>
              <a:t>space allowance, air quality, temperature variation and thermal comfort</a:t>
            </a:r>
            <a:r>
              <a:rPr lang="en-US" dirty="0">
                <a:effectLst/>
              </a:rPr>
              <a:t>, the introduction of alternative systems is often intimately tied into particular farm assurance systems or specifications, including what are known in the European Union (EU) as 'special marketing </a:t>
            </a:r>
            <a:r>
              <a:rPr lang="en-US" dirty="0" smtClean="0">
                <a:effectLst/>
              </a:rPr>
              <a:t>terms</a:t>
            </a:r>
          </a:p>
          <a:p>
            <a:r>
              <a:rPr lang="en-US" dirty="0" smtClean="0">
                <a:effectLst/>
              </a:rPr>
              <a:t>provision </a:t>
            </a:r>
            <a:r>
              <a:rPr lang="en-US" dirty="0">
                <a:effectLst/>
              </a:rPr>
              <a:t>of particular diets, requirements on the composition of feed (e.g. percentage of whole grains or maize in the diet), reduced reliance or restrictions on the use of medicines and a requirement for outdoor access, all of which can have additive influences, impacts or adverse effects on bird </a:t>
            </a:r>
            <a:r>
              <a:rPr lang="en-US" dirty="0" smtClean="0">
                <a:effectLst/>
              </a:rPr>
              <a:t>health</a:t>
            </a:r>
          </a:p>
          <a:p>
            <a:r>
              <a:rPr lang="en-US" dirty="0" smtClean="0">
                <a:effectLst/>
              </a:rPr>
              <a:t>For </a:t>
            </a:r>
            <a:r>
              <a:rPr lang="en-US" dirty="0">
                <a:effectLst/>
              </a:rPr>
              <a:t>example outdoor access can result in an increase in contact with wild birds and their </a:t>
            </a:r>
            <a:r>
              <a:rPr lang="en-US" dirty="0" err="1" smtClean="0">
                <a:effectLst/>
              </a:rPr>
              <a:t>faeces</a:t>
            </a:r>
            <a:endParaRPr lang="en-US" dirty="0" smtClean="0">
              <a:effectLst/>
            </a:endParaRPr>
          </a:p>
        </p:txBody>
      </p:sp>
    </p:spTree>
    <p:extLst>
      <p:ext uri="{BB962C8B-B14F-4D97-AF65-F5344CB8AC3E}">
        <p14:creationId xmlns:p14="http://schemas.microsoft.com/office/powerpoint/2010/main" val="3679227214"/>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INTRODUCTION</a:t>
            </a:r>
          </a:p>
        </p:txBody>
      </p:sp>
      <p:sp>
        <p:nvSpPr>
          <p:cNvPr id="3" name="Content Placeholder 2"/>
          <p:cNvSpPr>
            <a:spLocks noGrp="1"/>
          </p:cNvSpPr>
          <p:nvPr>
            <p:ph idx="1"/>
          </p:nvPr>
        </p:nvSpPr>
        <p:spPr/>
        <p:txBody>
          <a:bodyPr/>
          <a:lstStyle/>
          <a:p>
            <a:r>
              <a:rPr lang="en-US" dirty="0">
                <a:effectLst/>
              </a:rPr>
              <a:t>While there may be differences of opinion as to whether a move from `</a:t>
            </a:r>
            <a:r>
              <a:rPr lang="en-US" dirty="0">
                <a:solidFill>
                  <a:srgbClr val="FF0000"/>
                </a:solidFill>
                <a:effectLst/>
              </a:rPr>
              <a:t>conventional'</a:t>
            </a:r>
            <a:r>
              <a:rPr lang="en-US" dirty="0">
                <a:effectLst/>
              </a:rPr>
              <a:t> housing to </a:t>
            </a:r>
            <a:r>
              <a:rPr lang="en-US" dirty="0">
                <a:solidFill>
                  <a:srgbClr val="FF0000"/>
                </a:solidFill>
                <a:effectLst/>
              </a:rPr>
              <a:t>more extensive or free range 'alternative' systems </a:t>
            </a:r>
            <a:r>
              <a:rPr lang="en-US" dirty="0">
                <a:effectLst/>
              </a:rPr>
              <a:t>represents </a:t>
            </a:r>
            <a:r>
              <a:rPr lang="en-US" dirty="0" smtClean="0">
                <a:effectLst/>
              </a:rPr>
              <a:t>progress</a:t>
            </a:r>
          </a:p>
          <a:p>
            <a:r>
              <a:rPr lang="en-US" dirty="0" smtClean="0">
                <a:effectLst/>
              </a:rPr>
              <a:t>It </a:t>
            </a:r>
            <a:r>
              <a:rPr lang="en-US" dirty="0">
                <a:effectLst/>
              </a:rPr>
              <a:t>is clear that there must be an awareness and appreciation of the potential impacts on poultry health and disease</a:t>
            </a:r>
          </a:p>
          <a:p>
            <a:r>
              <a:rPr lang="en-US" dirty="0">
                <a:effectLst/>
              </a:rPr>
              <a:t>There is nothing to prevent the development of satisfactory alternative systems in terms of maintaining disease control, but it requires a holistic approach considering all aspects of such systems that may influence bird health. </a:t>
            </a:r>
          </a:p>
          <a:p>
            <a:endParaRPr lang="en-US" dirty="0">
              <a:effectLst/>
            </a:endParaRPr>
          </a:p>
        </p:txBody>
      </p:sp>
    </p:spTree>
    <p:extLst>
      <p:ext uri="{BB962C8B-B14F-4D97-AF65-F5344CB8AC3E}">
        <p14:creationId xmlns:p14="http://schemas.microsoft.com/office/powerpoint/2010/main" val="1600903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normAutofit fontScale="90000"/>
          </a:bodyPr>
          <a:lstStyle/>
          <a:p>
            <a:r>
              <a:rPr lang="en-US" dirty="0"/>
              <a:t>The Environment and Its Impact on Disease and</a:t>
            </a:r>
            <a:br>
              <a:rPr lang="en-US" dirty="0"/>
            </a:br>
            <a:r>
              <a:rPr lang="en-US" dirty="0"/>
              <a:t>Bird Health</a:t>
            </a:r>
          </a:p>
        </p:txBody>
      </p:sp>
      <p:sp>
        <p:nvSpPr>
          <p:cNvPr id="3" name="Content Placeholder 2"/>
          <p:cNvSpPr>
            <a:spLocks noGrp="1"/>
          </p:cNvSpPr>
          <p:nvPr>
            <p:ph idx="1"/>
          </p:nvPr>
        </p:nvSpPr>
        <p:spPr>
          <a:xfrm>
            <a:off x="800672" y="1216059"/>
            <a:ext cx="10766015" cy="4433740"/>
          </a:xfrm>
        </p:spPr>
        <p:txBody>
          <a:bodyPr>
            <a:noAutofit/>
          </a:bodyPr>
          <a:lstStyle/>
          <a:p>
            <a:r>
              <a:rPr lang="en-US" sz="1600" dirty="0">
                <a:effectLst/>
              </a:rPr>
              <a:t>There is a range of alternative systems available for meat birds (broilers and turkeys) and </a:t>
            </a:r>
            <a:r>
              <a:rPr lang="en-US" sz="1600" dirty="0" smtClean="0">
                <a:effectLst/>
              </a:rPr>
              <a:t>layers</a:t>
            </a:r>
          </a:p>
          <a:p>
            <a:r>
              <a:rPr lang="en-US" sz="1600" dirty="0" smtClean="0">
                <a:effectLst/>
              </a:rPr>
              <a:t>Other </a:t>
            </a:r>
            <a:r>
              <a:rPr lang="en-US" sz="1600" dirty="0">
                <a:effectLst/>
              </a:rPr>
              <a:t>species such as ducks, geese or game birds have always tended to remain as more traditional extensive outdoor </a:t>
            </a:r>
            <a:r>
              <a:rPr lang="en-US" sz="1600" dirty="0" smtClean="0">
                <a:effectLst/>
              </a:rPr>
              <a:t>systems</a:t>
            </a:r>
          </a:p>
          <a:p>
            <a:r>
              <a:rPr lang="en-US" sz="1600" dirty="0" smtClean="0">
                <a:effectLst/>
              </a:rPr>
              <a:t>Even </a:t>
            </a:r>
            <a:r>
              <a:rPr lang="en-US" sz="1600" dirty="0">
                <a:effectLst/>
              </a:rPr>
              <a:t>in the case of game birds there has been the introduction of more confined cage systems, predominantly for breeding pheasant and partridge, bringing with it issues concerning bird welfare as well as disease control </a:t>
            </a:r>
            <a:endParaRPr lang="en-US" sz="1600" dirty="0" smtClean="0">
              <a:effectLst/>
            </a:endParaRPr>
          </a:p>
          <a:p>
            <a:r>
              <a:rPr lang="en-US" sz="1600" dirty="0">
                <a:effectLst/>
              </a:rPr>
              <a:t>The term 'alternative' can encompass a wide range of husbandry systems that usually involve a cage-free environment and/or access to outdoor free range paddocks or </a:t>
            </a:r>
            <a:r>
              <a:rPr lang="en-US" sz="1600" dirty="0" smtClean="0">
                <a:effectLst/>
              </a:rPr>
              <a:t>pens</a:t>
            </a:r>
          </a:p>
          <a:p>
            <a:r>
              <a:rPr lang="en-US" sz="1600" dirty="0" smtClean="0">
                <a:effectLst/>
              </a:rPr>
              <a:t>In </a:t>
            </a:r>
            <a:r>
              <a:rPr lang="en-US" sz="1600" dirty="0">
                <a:effectLst/>
              </a:rPr>
              <a:t>line with EU special marketing terms or the requirements for specific retail or other farm assurance schemes </a:t>
            </a:r>
            <a:r>
              <a:rPr lang="en-US" sz="1600" dirty="0" smtClean="0">
                <a:effectLst/>
              </a:rPr>
              <a:t>this </a:t>
            </a:r>
            <a:r>
              <a:rPr lang="en-US" sz="1600" dirty="0">
                <a:effectLst/>
              </a:rPr>
              <a:t>often also involves specification of </a:t>
            </a:r>
            <a:r>
              <a:rPr lang="en-US" sz="1600" dirty="0">
                <a:solidFill>
                  <a:srgbClr val="FF0000"/>
                </a:solidFill>
                <a:effectLst/>
              </a:rPr>
              <a:t>maximum flock size, stocking density or other aspects of environmental </a:t>
            </a:r>
            <a:r>
              <a:rPr lang="en-US" sz="1600" dirty="0">
                <a:effectLst/>
              </a:rPr>
              <a:t>enrichment. </a:t>
            </a:r>
            <a:endParaRPr lang="en-US" sz="1600" dirty="0" smtClean="0">
              <a:effectLst/>
            </a:endParaRPr>
          </a:p>
        </p:txBody>
      </p:sp>
    </p:spTree>
    <p:extLst>
      <p:ext uri="{BB962C8B-B14F-4D97-AF65-F5344CB8AC3E}">
        <p14:creationId xmlns:p14="http://schemas.microsoft.com/office/powerpoint/2010/main" val="758810829"/>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normAutofit fontScale="90000"/>
          </a:bodyPr>
          <a:lstStyle/>
          <a:p>
            <a:r>
              <a:rPr lang="en-US" dirty="0"/>
              <a:t>The Environment and Its Impact on Disease and</a:t>
            </a:r>
            <a:br>
              <a:rPr lang="en-US" dirty="0"/>
            </a:br>
            <a:r>
              <a:rPr lang="en-US" dirty="0"/>
              <a:t>Bird Health</a:t>
            </a:r>
          </a:p>
        </p:txBody>
      </p:sp>
      <p:sp>
        <p:nvSpPr>
          <p:cNvPr id="3" name="Content Placeholder 2"/>
          <p:cNvSpPr>
            <a:spLocks noGrp="1"/>
          </p:cNvSpPr>
          <p:nvPr>
            <p:ph idx="1"/>
          </p:nvPr>
        </p:nvSpPr>
        <p:spPr>
          <a:xfrm>
            <a:off x="800672" y="1216059"/>
            <a:ext cx="10766015" cy="4433740"/>
          </a:xfrm>
        </p:spPr>
        <p:txBody>
          <a:bodyPr>
            <a:noAutofit/>
          </a:bodyPr>
          <a:lstStyle/>
          <a:p>
            <a:r>
              <a:rPr lang="en-US" dirty="0" smtClean="0">
                <a:effectLst/>
              </a:rPr>
              <a:t>A </a:t>
            </a:r>
            <a:r>
              <a:rPr lang="en-US" dirty="0">
                <a:effectLst/>
              </a:rPr>
              <a:t>common driver </a:t>
            </a:r>
            <a:r>
              <a:rPr lang="en-US" dirty="0" smtClean="0">
                <a:effectLst/>
              </a:rPr>
              <a:t>is animal </a:t>
            </a:r>
            <a:r>
              <a:rPr lang="en-US" dirty="0">
                <a:effectLst/>
              </a:rPr>
              <a:t>welfare </a:t>
            </a:r>
            <a:r>
              <a:rPr lang="en-US" dirty="0" smtClean="0">
                <a:effectLst/>
              </a:rPr>
              <a:t>benefits</a:t>
            </a:r>
          </a:p>
          <a:p>
            <a:r>
              <a:rPr lang="en-US" dirty="0" smtClean="0">
                <a:effectLst/>
              </a:rPr>
              <a:t>Such </a:t>
            </a:r>
            <a:r>
              <a:rPr lang="en-US" dirty="0">
                <a:effectLst/>
              </a:rPr>
              <a:t>standards can have an effect on disease control, bird health and food </a:t>
            </a:r>
            <a:r>
              <a:rPr lang="en-US" dirty="0" smtClean="0">
                <a:effectLst/>
              </a:rPr>
              <a:t>safety</a:t>
            </a:r>
          </a:p>
          <a:p>
            <a:r>
              <a:rPr lang="en-US" dirty="0" smtClean="0">
                <a:effectLst/>
              </a:rPr>
              <a:t>There </a:t>
            </a:r>
            <a:r>
              <a:rPr lang="en-US" dirty="0">
                <a:effectLst/>
              </a:rPr>
              <a:t>is a whole range of interrelated factors to consider in these different systems in terms of their effects on bird health and welfare. For example, the EU LAYWEL project (http://www.laywel.eu) has attempted to assess the health and welfare implications of different categories of housing systems for laying hens (</a:t>
            </a:r>
            <a:r>
              <a:rPr lang="en-US" dirty="0" err="1">
                <a:effectLst/>
              </a:rPr>
              <a:t>Blokhuis</a:t>
            </a:r>
            <a:r>
              <a:rPr lang="en-US" dirty="0">
                <a:effectLst/>
              </a:rPr>
              <a:t> et al., 2007). </a:t>
            </a:r>
            <a:endParaRPr lang="en-US" dirty="0" smtClean="0">
              <a:effectLst/>
            </a:endParaRPr>
          </a:p>
          <a:p>
            <a:r>
              <a:rPr lang="en-US" dirty="0" smtClean="0">
                <a:effectLst/>
              </a:rPr>
              <a:t>extensive </a:t>
            </a:r>
            <a:r>
              <a:rPr lang="en-US" dirty="0">
                <a:effectLst/>
              </a:rPr>
              <a:t>alternative systems had a beneficial impact on </a:t>
            </a:r>
            <a:r>
              <a:rPr lang="en-US" dirty="0" err="1">
                <a:effectLst/>
              </a:rPr>
              <a:t>behaviour</a:t>
            </a:r>
            <a:r>
              <a:rPr lang="en-US" dirty="0">
                <a:effectLst/>
              </a:rPr>
              <a:t> such as foraging, dust bathing and access to nesting areas and </a:t>
            </a:r>
            <a:r>
              <a:rPr lang="en-US" dirty="0" smtClean="0">
                <a:effectLst/>
              </a:rPr>
              <a:t>perches</a:t>
            </a:r>
          </a:p>
          <a:p>
            <a:r>
              <a:rPr lang="en-US" dirty="0" smtClean="0">
                <a:effectLst/>
              </a:rPr>
              <a:t>However</a:t>
            </a:r>
            <a:r>
              <a:rPr lang="en-US" dirty="0">
                <a:effectLst/>
              </a:rPr>
              <a:t>, non-cage and outdoor systems faired less well in relation to mortality, feather pecking, cannibalism, incidence of foot problems and, in non-cage indoor systems, aspects of air </a:t>
            </a:r>
            <a:r>
              <a:rPr lang="en-US" dirty="0" smtClean="0">
                <a:effectLst/>
              </a:rPr>
              <a:t>quality</a:t>
            </a:r>
          </a:p>
          <a:p>
            <a:r>
              <a:rPr lang="en-US" dirty="0" smtClean="0">
                <a:effectLst/>
              </a:rPr>
              <a:t>Some </a:t>
            </a:r>
            <a:r>
              <a:rPr lang="en-US" dirty="0">
                <a:effectLst/>
              </a:rPr>
              <a:t>of the more significant influences of production systems affecting bird health that require consideration in the planning and implementation of any production system include some or all of the </a:t>
            </a:r>
            <a:r>
              <a:rPr lang="en-US" dirty="0" smtClean="0">
                <a:effectLst/>
              </a:rPr>
              <a:t>following </a:t>
            </a:r>
            <a:endParaRPr lang="en-US" dirty="0">
              <a:effectLst/>
            </a:endParaRPr>
          </a:p>
        </p:txBody>
      </p:sp>
    </p:spTree>
    <p:extLst>
      <p:ext uri="{BB962C8B-B14F-4D97-AF65-F5344CB8AC3E}">
        <p14:creationId xmlns:p14="http://schemas.microsoft.com/office/powerpoint/2010/main" val="3945810245"/>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normAutofit/>
          </a:bodyPr>
          <a:lstStyle/>
          <a:p>
            <a:pPr algn="l"/>
            <a:r>
              <a:rPr lang="en-US" dirty="0" smtClean="0">
                <a:effectLst/>
              </a:rPr>
              <a:t>1. Exposure </a:t>
            </a:r>
            <a:r>
              <a:rPr lang="en-US" dirty="0">
                <a:effectLst/>
              </a:rPr>
              <a:t>to pathogens</a:t>
            </a:r>
          </a:p>
        </p:txBody>
      </p:sp>
      <p:sp>
        <p:nvSpPr>
          <p:cNvPr id="3" name="Content Placeholder 2"/>
          <p:cNvSpPr>
            <a:spLocks noGrp="1"/>
          </p:cNvSpPr>
          <p:nvPr>
            <p:ph idx="1"/>
          </p:nvPr>
        </p:nvSpPr>
        <p:spPr>
          <a:xfrm>
            <a:off x="800672" y="1216059"/>
            <a:ext cx="10766015" cy="4433740"/>
          </a:xfrm>
        </p:spPr>
        <p:txBody>
          <a:bodyPr>
            <a:noAutofit/>
          </a:bodyPr>
          <a:lstStyle/>
          <a:p>
            <a:r>
              <a:rPr lang="en-US" sz="1600" dirty="0">
                <a:effectLst/>
              </a:rPr>
              <a:t>In the case of layers alternative systems mean a move from cage to indoor floor systems or into free range systems. </a:t>
            </a:r>
            <a:endParaRPr lang="en-US" sz="1600" dirty="0" smtClean="0">
              <a:effectLst/>
            </a:endParaRPr>
          </a:p>
          <a:p>
            <a:r>
              <a:rPr lang="en-US" sz="1600" dirty="0" smtClean="0">
                <a:effectLst/>
              </a:rPr>
              <a:t>For </a:t>
            </a:r>
            <a:r>
              <a:rPr lang="en-US" sz="1600" dirty="0">
                <a:effectLst/>
              </a:rPr>
              <a:t>meat birds, alternative systems most often mean a move from housed systems to free </a:t>
            </a:r>
            <a:r>
              <a:rPr lang="en-US" sz="1600" dirty="0" smtClean="0">
                <a:effectLst/>
              </a:rPr>
              <a:t>range</a:t>
            </a:r>
          </a:p>
          <a:p>
            <a:r>
              <a:rPr lang="en-US" sz="1600" dirty="0" smtClean="0">
                <a:effectLst/>
              </a:rPr>
              <a:t>In </a:t>
            </a:r>
            <a:r>
              <a:rPr lang="en-US" sz="1600" dirty="0">
                <a:effectLst/>
              </a:rPr>
              <a:t>the move from cage to floor or free range systems birds will have increased and constant exposure to litter and other substrates contaminated with the birds' </a:t>
            </a:r>
            <a:r>
              <a:rPr lang="en-US" sz="1600" dirty="0" err="1">
                <a:effectLst/>
              </a:rPr>
              <a:t>faeces</a:t>
            </a:r>
            <a:r>
              <a:rPr lang="en-US" sz="1600" dirty="0">
                <a:effectLst/>
              </a:rPr>
              <a:t> and, </a:t>
            </a:r>
            <a:endParaRPr lang="en-US" sz="1600" dirty="0" smtClean="0">
              <a:effectLst/>
            </a:endParaRPr>
          </a:p>
          <a:p>
            <a:r>
              <a:rPr lang="en-US" sz="1600" dirty="0" smtClean="0">
                <a:effectLst/>
              </a:rPr>
              <a:t>in </a:t>
            </a:r>
            <a:r>
              <a:rPr lang="en-US" sz="1600" dirty="0">
                <a:effectLst/>
              </a:rPr>
              <a:t>the case of free range flocks, </a:t>
            </a:r>
            <a:r>
              <a:rPr lang="en-US" sz="1600" dirty="0" err="1">
                <a:effectLst/>
              </a:rPr>
              <a:t>faeces</a:t>
            </a:r>
            <a:r>
              <a:rPr lang="en-US" sz="1600" dirty="0">
                <a:effectLst/>
              </a:rPr>
              <a:t> of wild birds and other </a:t>
            </a:r>
            <a:r>
              <a:rPr lang="en-US" sz="1600" dirty="0" smtClean="0">
                <a:effectLst/>
              </a:rPr>
              <a:t>animals</a:t>
            </a:r>
          </a:p>
          <a:p>
            <a:r>
              <a:rPr lang="en-US" sz="1600" dirty="0" smtClean="0">
                <a:effectLst/>
              </a:rPr>
              <a:t>Accommodation </a:t>
            </a:r>
            <a:r>
              <a:rPr lang="en-US" sz="1600" dirty="0">
                <a:effectLst/>
              </a:rPr>
              <a:t>with litter had ten times more airborne bacteria in the environment and </a:t>
            </a:r>
            <a:r>
              <a:rPr lang="en-US" sz="1600" dirty="0">
                <a:solidFill>
                  <a:srgbClr val="FF0000"/>
                </a:solidFill>
                <a:effectLst/>
              </a:rPr>
              <a:t>20 to 30 </a:t>
            </a:r>
            <a:r>
              <a:rPr lang="en-US" sz="1600" dirty="0">
                <a:effectLst/>
              </a:rPr>
              <a:t>times more bacteria on egg shells as compared with cage housing </a:t>
            </a:r>
            <a:r>
              <a:rPr lang="en-US" sz="1600" dirty="0" smtClean="0">
                <a:effectLst/>
              </a:rPr>
              <a:t>systems</a:t>
            </a:r>
          </a:p>
          <a:p>
            <a:r>
              <a:rPr lang="en-US" sz="1600" dirty="0" smtClean="0">
                <a:effectLst/>
              </a:rPr>
              <a:t>This </a:t>
            </a:r>
            <a:r>
              <a:rPr lang="en-US" sz="1600" dirty="0">
                <a:effectLst/>
              </a:rPr>
              <a:t>exposure to pathogens may increase the challenge 'load' on birds in terms of bacterial, viral, parasitic or fungal organisms. </a:t>
            </a:r>
          </a:p>
        </p:txBody>
      </p:sp>
    </p:spTree>
    <p:extLst>
      <p:ext uri="{BB962C8B-B14F-4D97-AF65-F5344CB8AC3E}">
        <p14:creationId xmlns:p14="http://schemas.microsoft.com/office/powerpoint/2010/main" val="4062936543"/>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normAutofit fontScale="90000"/>
          </a:bodyPr>
          <a:lstStyle/>
          <a:p>
            <a:pPr algn="l"/>
            <a:r>
              <a:rPr lang="en-US" dirty="0" smtClean="0"/>
              <a:t>2. Temperature </a:t>
            </a:r>
            <a:r>
              <a:rPr lang="en-US" dirty="0"/>
              <a:t>and other external environmental fluctuations</a:t>
            </a:r>
          </a:p>
        </p:txBody>
      </p:sp>
      <p:sp>
        <p:nvSpPr>
          <p:cNvPr id="3" name="Content Placeholder 2"/>
          <p:cNvSpPr>
            <a:spLocks noGrp="1"/>
          </p:cNvSpPr>
          <p:nvPr>
            <p:ph idx="1"/>
          </p:nvPr>
        </p:nvSpPr>
        <p:spPr>
          <a:xfrm>
            <a:off x="800672" y="1216059"/>
            <a:ext cx="10766015" cy="4433740"/>
          </a:xfrm>
        </p:spPr>
        <p:txBody>
          <a:bodyPr>
            <a:noAutofit/>
          </a:bodyPr>
          <a:lstStyle/>
          <a:p>
            <a:r>
              <a:rPr lang="en-US" sz="1600" dirty="0">
                <a:effectLst/>
              </a:rPr>
              <a:t>Access to outdoor conditions can lead to thermal stress due to extremes of temperature or significant diurnal fluctuations, although this needs to be balanced against the potential for significant heat stress issues in housed </a:t>
            </a:r>
            <a:r>
              <a:rPr lang="en-US" sz="1600" dirty="0" smtClean="0">
                <a:effectLst/>
              </a:rPr>
              <a:t>flocks</a:t>
            </a:r>
          </a:p>
          <a:p>
            <a:r>
              <a:rPr lang="en-US" sz="1600" dirty="0" smtClean="0">
                <a:effectLst/>
              </a:rPr>
              <a:t>These </a:t>
            </a:r>
            <a:r>
              <a:rPr lang="en-US" sz="1600" dirty="0">
                <a:effectLst/>
              </a:rPr>
              <a:t>fluctuations and extremes can cause physiological stress that can affect the birds' immune response to </a:t>
            </a:r>
            <a:r>
              <a:rPr lang="en-US" sz="1600" dirty="0" smtClean="0">
                <a:effectLst/>
              </a:rPr>
              <a:t>pathogens</a:t>
            </a:r>
          </a:p>
          <a:p>
            <a:r>
              <a:rPr lang="en-US" sz="1600" dirty="0" smtClean="0">
                <a:effectLst/>
              </a:rPr>
              <a:t>Low </a:t>
            </a:r>
            <a:r>
              <a:rPr lang="en-US" sz="1600" dirty="0">
                <a:effectLst/>
              </a:rPr>
              <a:t>environmental temperatures can increase feed maintenance requirements that can have nutritional allowance </a:t>
            </a:r>
            <a:r>
              <a:rPr lang="en-US" sz="1600" dirty="0" smtClean="0">
                <a:effectLst/>
              </a:rPr>
              <a:t>implications</a:t>
            </a:r>
          </a:p>
          <a:p>
            <a:r>
              <a:rPr lang="en-US" sz="1600" dirty="0" smtClean="0">
                <a:effectLst/>
              </a:rPr>
              <a:t>Excessive </a:t>
            </a:r>
            <a:r>
              <a:rPr lang="en-US" sz="1600" dirty="0">
                <a:effectLst/>
              </a:rPr>
              <a:t>rain can result in deterioration of the quality of the range and contribute to heavy pathogen </a:t>
            </a:r>
            <a:r>
              <a:rPr lang="en-US" sz="1600" dirty="0" smtClean="0">
                <a:effectLst/>
              </a:rPr>
              <a:t>challenge </a:t>
            </a:r>
            <a:endParaRPr lang="en-US" sz="1600" dirty="0">
              <a:effectLst/>
            </a:endParaRPr>
          </a:p>
        </p:txBody>
      </p:sp>
    </p:spTree>
    <p:extLst>
      <p:ext uri="{BB962C8B-B14F-4D97-AF65-F5344CB8AC3E}">
        <p14:creationId xmlns:p14="http://schemas.microsoft.com/office/powerpoint/2010/main" val="2543697503"/>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Palatino">
      <a:majorFont>
        <a:latin typeface="Palatino Linotype"/>
        <a:ea typeface=""/>
        <a:cs typeface=""/>
      </a:majorFont>
      <a:minorFont>
        <a:latin typeface="Palatino Linotyp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TC104033929[[fn=Slate]]</Template>
  <TotalTime>3470</TotalTime>
  <Words>5380</Words>
  <Application>Microsoft Office PowerPoint</Application>
  <PresentationFormat>Custom</PresentationFormat>
  <Paragraphs>265</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Slate</vt:lpstr>
      <vt:lpstr>The Effects of Alternative Systems on Disease and Health of Poultry</vt:lpstr>
      <vt:lpstr>ABSTRACT</vt:lpstr>
      <vt:lpstr>INTRODUCTION</vt:lpstr>
      <vt:lpstr>INTRODUCTION</vt:lpstr>
      <vt:lpstr>INTRODUCTION</vt:lpstr>
      <vt:lpstr>The Environment and Its Impact on Disease and Bird Health</vt:lpstr>
      <vt:lpstr>The Environment and Its Impact on Disease and Bird Health</vt:lpstr>
      <vt:lpstr>1. Exposure to pathogens</vt:lpstr>
      <vt:lpstr>2. Temperature and other external environmental fluctuations</vt:lpstr>
      <vt:lpstr>3. Air quality</vt:lpstr>
      <vt:lpstr>3. Air quality</vt:lpstr>
      <vt:lpstr>4. Increased bird activity</vt:lpstr>
      <vt:lpstr>4. Increased bird activity</vt:lpstr>
      <vt:lpstr>5. Stocking density and flock size</vt:lpstr>
      <vt:lpstr>6. Pasture access in free range systems</vt:lpstr>
      <vt:lpstr>7. Cover on range</vt:lpstr>
      <vt:lpstr>8. Single- versus multi-age sites</vt:lpstr>
      <vt:lpstr>BIOSECURITY AND DISEASE CONTROL</vt:lpstr>
      <vt:lpstr>BIOSECURITY AND DISEASE CONTROL</vt:lpstr>
      <vt:lpstr>BIOSECURITY AND DISEASE CONTROL</vt:lpstr>
      <vt:lpstr>BIOSECURITY AND DISEASE CONTROL</vt:lpstr>
      <vt:lpstr>SPECIFIC DISEASE CONSIDERATIONS</vt:lpstr>
      <vt:lpstr>Bacterial infections and soil-borne pathogens</vt:lpstr>
      <vt:lpstr>1. Erysipelas</vt:lpstr>
      <vt:lpstr>2. Brachyspira</vt:lpstr>
      <vt:lpstr>3. Histomoniasis</vt:lpstr>
      <vt:lpstr>Viral diseases</vt:lpstr>
      <vt:lpstr>Viral diseases</vt:lpstr>
      <vt:lpstr>Viral diseases</vt:lpstr>
      <vt:lpstr>Parasitic diseases</vt:lpstr>
      <vt:lpstr>1. Coccidiosis</vt:lpstr>
      <vt:lpstr>2. Hexamita and Trichomonas</vt:lpstr>
      <vt:lpstr>3. Roundworms</vt:lpstr>
      <vt:lpstr>3. Roundworms</vt:lpstr>
      <vt:lpstr>3. Roundworms</vt:lpstr>
      <vt:lpstr>4. Red mite</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Raising/Management of Breeder Flocks</dc:title>
  <dc:creator>Zaib ur Rehman</dc:creator>
  <cp:lastModifiedBy>kahlon</cp:lastModifiedBy>
  <cp:revision>144</cp:revision>
  <dcterms:created xsi:type="dcterms:W3CDTF">2014-04-15T07:17:33Z</dcterms:created>
  <dcterms:modified xsi:type="dcterms:W3CDTF">2020-10-18T09:53:07Z</dcterms:modified>
</cp:coreProperties>
</file>