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7" d="100"/>
          <a:sy n="67" d="100"/>
        </p:scale>
        <p:origin x="-612"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F1BC41E-4531-44FF-A6AD-0120A012C4C6}"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BC1F64-74F2-445D-B310-EBC2F7A9BF3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1BC41E-4531-44FF-A6AD-0120A012C4C6}"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BC1F64-74F2-445D-B310-EBC2F7A9BF3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1BC41E-4531-44FF-A6AD-0120A012C4C6}"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BC1F64-74F2-445D-B310-EBC2F7A9BF3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1BC41E-4531-44FF-A6AD-0120A012C4C6}"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BC1F64-74F2-445D-B310-EBC2F7A9BF3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1BC41E-4531-44FF-A6AD-0120A012C4C6}"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BC1F64-74F2-445D-B310-EBC2F7A9BF3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F1BC41E-4531-44FF-A6AD-0120A012C4C6}" type="datetimeFigureOut">
              <a:rPr lang="en-US" smtClean="0"/>
              <a:pPr/>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BC1F64-74F2-445D-B310-EBC2F7A9BF3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F1BC41E-4531-44FF-A6AD-0120A012C4C6}" type="datetimeFigureOut">
              <a:rPr lang="en-US" smtClean="0"/>
              <a:pPr/>
              <a:t>4/6/2020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BC1F64-74F2-445D-B310-EBC2F7A9BF3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F1BC41E-4531-44FF-A6AD-0120A012C4C6}" type="datetimeFigureOut">
              <a:rPr lang="en-US" smtClean="0"/>
              <a:pPr/>
              <a:t>4/6/2020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BC1F64-74F2-445D-B310-EBC2F7A9BF3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1BC41E-4531-44FF-A6AD-0120A012C4C6}" type="datetimeFigureOut">
              <a:rPr lang="en-US" smtClean="0"/>
              <a:pPr/>
              <a:t>4/6/2020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BC1F64-74F2-445D-B310-EBC2F7A9BF3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1BC41E-4531-44FF-A6AD-0120A012C4C6}" type="datetimeFigureOut">
              <a:rPr lang="en-US" smtClean="0"/>
              <a:pPr/>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BC1F64-74F2-445D-B310-EBC2F7A9BF3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1BC41E-4531-44FF-A6AD-0120A012C4C6}" type="datetimeFigureOut">
              <a:rPr lang="en-US" smtClean="0"/>
              <a:pPr/>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BC1F64-74F2-445D-B310-EBC2F7A9BF3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1BC41E-4531-44FF-A6AD-0120A012C4C6}" type="datetimeFigureOut">
              <a:rPr lang="en-US" smtClean="0"/>
              <a:pPr/>
              <a:t>4/6/2020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BC1F64-74F2-445D-B310-EBC2F7A9BF3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Patterns of Organization</a:t>
            </a:r>
            <a:endParaRPr lang="en-US" b="1"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Conclusion </a:t>
            </a:r>
            <a:endParaRPr lang="en-US" b="1" dirty="0"/>
          </a:p>
        </p:txBody>
      </p:sp>
      <p:sp>
        <p:nvSpPr>
          <p:cNvPr id="3" name="Content Placeholder 2"/>
          <p:cNvSpPr>
            <a:spLocks noGrp="1"/>
          </p:cNvSpPr>
          <p:nvPr>
            <p:ph idx="1"/>
          </p:nvPr>
        </p:nvSpPr>
        <p:spPr/>
        <p:txBody>
          <a:bodyPr/>
          <a:lstStyle/>
          <a:p>
            <a:pPr>
              <a:buNone/>
            </a:pPr>
            <a:r>
              <a:rPr lang="en-US" dirty="0" smtClean="0"/>
              <a:t>Recognizing pattern of organization is important</a:t>
            </a:r>
          </a:p>
          <a:p>
            <a:r>
              <a:rPr lang="en-US" dirty="0" smtClean="0"/>
              <a:t>to be a good reader</a:t>
            </a:r>
          </a:p>
          <a:p>
            <a:r>
              <a:rPr lang="en-US" dirty="0" smtClean="0"/>
              <a:t>to understand and follow writer’s ideas efficiently.</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 General Pattern of Organization </a:t>
            </a:r>
            <a:endParaRPr lang="en-US" b="1" dirty="0"/>
          </a:p>
        </p:txBody>
      </p:sp>
      <p:sp>
        <p:nvSpPr>
          <p:cNvPr id="3" name="Content Placeholder 2"/>
          <p:cNvSpPr>
            <a:spLocks noGrp="1"/>
          </p:cNvSpPr>
          <p:nvPr>
            <p:ph idx="1"/>
          </p:nvPr>
        </p:nvSpPr>
        <p:spPr/>
        <p:txBody>
          <a:bodyPr/>
          <a:lstStyle/>
          <a:p>
            <a:r>
              <a:rPr lang="en-US" dirty="0" smtClean="0"/>
              <a:t>Introduction</a:t>
            </a:r>
            <a:endParaRPr lang="en-US" dirty="0" smtClean="0"/>
          </a:p>
          <a:p>
            <a:pPr>
              <a:buNone/>
            </a:pPr>
            <a:r>
              <a:rPr lang="en-US" dirty="0"/>
              <a:t>	</a:t>
            </a:r>
            <a:r>
              <a:rPr lang="en-US" dirty="0" smtClean="0"/>
              <a:t>(Thesis Statement, Main Idea are included)</a:t>
            </a:r>
          </a:p>
          <a:p>
            <a:r>
              <a:rPr lang="en-US" dirty="0" smtClean="0"/>
              <a:t>Supporting </a:t>
            </a:r>
            <a:r>
              <a:rPr lang="en-US" dirty="0" smtClean="0"/>
              <a:t>Detail</a:t>
            </a:r>
            <a:endParaRPr lang="en-US" dirty="0" smtClean="0"/>
          </a:p>
          <a:p>
            <a:r>
              <a:rPr lang="en-US" dirty="0" smtClean="0"/>
              <a:t>Conclusion</a:t>
            </a:r>
            <a:endParaRPr lang="en-US" dirty="0" smtClean="0"/>
          </a:p>
          <a:p>
            <a:r>
              <a:rPr lang="en-US" dirty="0" smtClean="0"/>
              <a:t>Signal words: Sign posts/ Discourse Markers/ Connectors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 of Patterns of Organization </a:t>
            </a:r>
            <a:endParaRPr lang="en-US" b="1" dirty="0"/>
          </a:p>
        </p:txBody>
      </p:sp>
      <p:sp>
        <p:nvSpPr>
          <p:cNvPr id="3" name="Content Placeholder 2"/>
          <p:cNvSpPr>
            <a:spLocks noGrp="1"/>
          </p:cNvSpPr>
          <p:nvPr>
            <p:ph idx="1"/>
          </p:nvPr>
        </p:nvSpPr>
        <p:spPr/>
        <p:txBody>
          <a:bodyPr/>
          <a:lstStyle/>
          <a:p>
            <a:pPr>
              <a:buNone/>
            </a:pPr>
            <a:r>
              <a:rPr lang="en-US" dirty="0"/>
              <a:t>S</a:t>
            </a:r>
            <a:r>
              <a:rPr lang="en-US" dirty="0" smtClean="0"/>
              <a:t>ix common patterns in paragraphs in English</a:t>
            </a:r>
          </a:p>
          <a:p>
            <a:pPr marL="514350" indent="-514350">
              <a:buFont typeface="+mj-lt"/>
              <a:buAutoNum type="arabicPeriod"/>
            </a:pPr>
            <a:r>
              <a:rPr lang="en-US" dirty="0" smtClean="0"/>
              <a:t>Listing</a:t>
            </a:r>
          </a:p>
          <a:p>
            <a:pPr marL="514350" indent="-514350">
              <a:buFont typeface="+mj-lt"/>
              <a:buAutoNum type="arabicPeriod"/>
            </a:pPr>
            <a:r>
              <a:rPr lang="en-US" dirty="0" smtClean="0"/>
              <a:t>Sequence</a:t>
            </a:r>
          </a:p>
          <a:p>
            <a:pPr marL="514350" indent="-514350">
              <a:buFont typeface="+mj-lt"/>
              <a:buAutoNum type="arabicPeriod"/>
            </a:pPr>
            <a:r>
              <a:rPr lang="en-US" dirty="0" smtClean="0"/>
              <a:t>Comparison/Contrast</a:t>
            </a:r>
          </a:p>
          <a:p>
            <a:pPr marL="514350" indent="-514350">
              <a:buFont typeface="+mj-lt"/>
              <a:buAutoNum type="arabicPeriod"/>
            </a:pPr>
            <a:r>
              <a:rPr lang="en-US" dirty="0" smtClean="0"/>
              <a:t>Cause/Effect</a:t>
            </a:r>
          </a:p>
          <a:p>
            <a:pPr marL="514350" indent="-514350">
              <a:buFont typeface="+mj-lt"/>
              <a:buAutoNum type="arabicPeriod"/>
            </a:pPr>
            <a:r>
              <a:rPr lang="en-US" dirty="0" smtClean="0"/>
              <a:t>Problem/Solution</a:t>
            </a:r>
          </a:p>
          <a:p>
            <a:pPr marL="514350" indent="-514350">
              <a:buFont typeface="+mj-lt"/>
              <a:buAutoNum type="arabicPeriod"/>
            </a:pPr>
            <a:r>
              <a:rPr lang="en-US" dirty="0" smtClean="0"/>
              <a:t>Extended Definition</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 Listing</a:t>
            </a:r>
          </a:p>
        </p:txBody>
      </p:sp>
      <p:sp>
        <p:nvSpPr>
          <p:cNvPr id="3" name="Content Placeholder 2"/>
          <p:cNvSpPr>
            <a:spLocks noGrp="1"/>
          </p:cNvSpPr>
          <p:nvPr>
            <p:ph idx="1"/>
          </p:nvPr>
        </p:nvSpPr>
        <p:spPr/>
        <p:txBody>
          <a:bodyPr>
            <a:normAutofit lnSpcReduction="10000"/>
          </a:bodyPr>
          <a:lstStyle/>
          <a:p>
            <a:r>
              <a:rPr lang="en-US" dirty="0" smtClean="0"/>
              <a:t>Main idea: in the form of a generalization</a:t>
            </a:r>
          </a:p>
          <a:p>
            <a:r>
              <a:rPr lang="en-US" dirty="0" smtClean="0"/>
              <a:t>A list of details/examples to support that general statement</a:t>
            </a:r>
          </a:p>
          <a:p>
            <a:pPr>
              <a:buNone/>
            </a:pPr>
            <a:r>
              <a:rPr lang="en-US" dirty="0" smtClean="0"/>
              <a:t>• Key words/phrases in Main idea: many, several, a number of, a variety of, a few, kinds of</a:t>
            </a:r>
          </a:p>
          <a:p>
            <a:pPr>
              <a:buNone/>
            </a:pPr>
            <a:r>
              <a:rPr lang="en-US" dirty="0" smtClean="0"/>
              <a:t>• Signal words/phrases: for example, for instance, first, second, another, also, besides, in addition, final, last, most important.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Sequence</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Main idea</a:t>
            </a:r>
          </a:p>
          <a:p>
            <a:pPr marL="514350" indent="-514350">
              <a:buAutoNum type="arabicPeriod"/>
            </a:pPr>
            <a:r>
              <a:rPr lang="en-US" dirty="0" smtClean="0"/>
              <a:t>Chronological order: series of events, one after the other</a:t>
            </a:r>
          </a:p>
          <a:p>
            <a:pPr marL="514350" indent="-514350">
              <a:buAutoNum type="arabicPeriod"/>
            </a:pPr>
            <a:r>
              <a:rPr lang="en-US" dirty="0" smtClean="0"/>
              <a:t>Procedural order: steps in a process one after the other</a:t>
            </a:r>
          </a:p>
          <a:p>
            <a:r>
              <a:rPr lang="en-US" dirty="0" smtClean="0"/>
              <a:t>Key word/phrases in main idea: began, account, story, process, history, sequence</a:t>
            </a:r>
          </a:p>
          <a:p>
            <a:r>
              <a:rPr lang="en-US" dirty="0" smtClean="0"/>
              <a:t>Signal words/phrases: first, second, then, next, after, while, since, then, soon, finally, at last, in 1965, last June, later, over time, the next step, the following week.</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 Comparison/Contrast</a:t>
            </a:r>
            <a:endParaRPr lang="en-US" b="1" dirty="0"/>
          </a:p>
        </p:txBody>
      </p:sp>
      <p:sp>
        <p:nvSpPr>
          <p:cNvPr id="3" name="Content Placeholder 2"/>
          <p:cNvSpPr>
            <a:spLocks noGrp="1"/>
          </p:cNvSpPr>
          <p:nvPr>
            <p:ph idx="1"/>
          </p:nvPr>
        </p:nvSpPr>
        <p:spPr/>
        <p:txBody>
          <a:bodyPr>
            <a:normAutofit fontScale="77500" lnSpcReduction="20000"/>
          </a:bodyPr>
          <a:lstStyle/>
          <a:p>
            <a:r>
              <a:rPr lang="en-US" dirty="0" smtClean="0"/>
              <a:t>Main idea: </a:t>
            </a:r>
            <a:r>
              <a:rPr lang="en-US" dirty="0"/>
              <a:t>G</a:t>
            </a:r>
            <a:r>
              <a:rPr lang="en-US" dirty="0" smtClean="0"/>
              <a:t>eneral statement about two things, their similarities and/or differences.</a:t>
            </a:r>
          </a:p>
          <a:p>
            <a:pPr marL="514350" indent="-514350">
              <a:buAutoNum type="arabicPeriod"/>
            </a:pPr>
            <a:r>
              <a:rPr lang="en-US" dirty="0" smtClean="0"/>
              <a:t>Comparison: both similarities and differences, or only similarities</a:t>
            </a:r>
          </a:p>
          <a:p>
            <a:pPr marL="514350" indent="-514350">
              <a:buAutoNum type="arabicPeriod"/>
            </a:pPr>
            <a:r>
              <a:rPr lang="en-US" dirty="0" smtClean="0"/>
              <a:t>Contrast : differences only</a:t>
            </a:r>
          </a:p>
          <a:p>
            <a:r>
              <a:rPr lang="en-US" dirty="0" smtClean="0"/>
              <a:t>Key words/phrases in main idea: similarities, differences, both, in common, same, different, compare, comparison</a:t>
            </a:r>
          </a:p>
          <a:p>
            <a:r>
              <a:rPr lang="en-US" dirty="0" smtClean="0"/>
              <a:t>Signal words/phrases</a:t>
            </a:r>
          </a:p>
          <a:p>
            <a:pPr marL="514350" indent="-514350">
              <a:buAutoNum type="arabicPeriod"/>
            </a:pPr>
            <a:r>
              <a:rPr lang="en-US" dirty="0" smtClean="0"/>
              <a:t>Similarities: similarly, also, in the same way, as, like, both, in common</a:t>
            </a:r>
          </a:p>
          <a:p>
            <a:pPr marL="514350" indent="-514350">
              <a:buAutoNum type="arabicPeriod"/>
            </a:pPr>
            <a:r>
              <a:rPr lang="en-US" dirty="0" smtClean="0"/>
              <a:t>Differences: however, but, on the other hand, although, while, in contrast, than, conversely, yet, unlike.</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4. Cause/Effect</a:t>
            </a:r>
            <a:endParaRPr lang="en-US" b="1" dirty="0"/>
          </a:p>
        </p:txBody>
      </p:sp>
      <p:sp>
        <p:nvSpPr>
          <p:cNvPr id="3" name="Content Placeholder 2"/>
          <p:cNvSpPr>
            <a:spLocks noGrp="1"/>
          </p:cNvSpPr>
          <p:nvPr>
            <p:ph idx="1"/>
          </p:nvPr>
        </p:nvSpPr>
        <p:spPr/>
        <p:txBody>
          <a:bodyPr>
            <a:normAutofit lnSpcReduction="10000"/>
          </a:bodyPr>
          <a:lstStyle/>
          <a:p>
            <a:r>
              <a:rPr lang="en-US" dirty="0" smtClean="0"/>
              <a:t>Main idea: one event/action caused another event/action</a:t>
            </a:r>
          </a:p>
          <a:p>
            <a:r>
              <a:rPr lang="en-US" dirty="0" smtClean="0"/>
              <a:t>Key words/phrases in main idea and signal words for S.D. : causes, leads to, is the cause of results in, creates, brings about, makes, provokes, produces, gives rise to, contributes to, is due to, is the result of, comes from, results from, is produced by, is a consequence of, follows, is caused by</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5. Problem/Solution</a:t>
            </a:r>
            <a:endParaRPr lang="en-US" b="1" dirty="0"/>
          </a:p>
        </p:txBody>
      </p:sp>
      <p:sp>
        <p:nvSpPr>
          <p:cNvPr id="3" name="Content Placeholder 2"/>
          <p:cNvSpPr>
            <a:spLocks noGrp="1"/>
          </p:cNvSpPr>
          <p:nvPr>
            <p:ph idx="1"/>
          </p:nvPr>
        </p:nvSpPr>
        <p:spPr/>
        <p:txBody>
          <a:bodyPr>
            <a:normAutofit/>
          </a:bodyPr>
          <a:lstStyle/>
          <a:p>
            <a:r>
              <a:rPr lang="en-US" dirty="0"/>
              <a:t>M</a:t>
            </a:r>
            <a:r>
              <a:rPr lang="en-US" dirty="0" smtClean="0"/>
              <a:t>ain idea: a problem + one or more solutions</a:t>
            </a:r>
          </a:p>
          <a:p>
            <a:r>
              <a:rPr lang="en-US" dirty="0" smtClean="0"/>
              <a:t>Paragraph(two parts):</a:t>
            </a:r>
          </a:p>
          <a:p>
            <a:pPr>
              <a:buNone/>
            </a:pPr>
            <a:r>
              <a:rPr lang="en-US" dirty="0" smtClean="0"/>
              <a:t>1) a statement</a:t>
            </a:r>
          </a:p>
          <a:p>
            <a:pPr>
              <a:buNone/>
            </a:pPr>
            <a:r>
              <a:rPr lang="en-US" dirty="0" smtClean="0"/>
              <a:t>2) a description + explanation of its solution</a:t>
            </a:r>
          </a:p>
          <a:p>
            <a:r>
              <a:rPr lang="en-US" dirty="0" smtClean="0"/>
              <a:t>Key words/phrases in main idea: situation, trouble, crisis, dilemma or issue</a:t>
            </a:r>
          </a:p>
          <a:p>
            <a:r>
              <a:rPr lang="en-US" dirty="0"/>
              <a:t>K</a:t>
            </a:r>
            <a:r>
              <a:rPr lang="en-US" dirty="0" smtClean="0"/>
              <a:t>ey words include: solve, solution, resolved</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6. Extended Definition</a:t>
            </a:r>
            <a:endParaRPr lang="en-US" b="1" dirty="0"/>
          </a:p>
        </p:txBody>
      </p:sp>
      <p:sp>
        <p:nvSpPr>
          <p:cNvPr id="3" name="Content Placeholder 2"/>
          <p:cNvSpPr>
            <a:spLocks noGrp="1"/>
          </p:cNvSpPr>
          <p:nvPr>
            <p:ph idx="1"/>
          </p:nvPr>
        </p:nvSpPr>
        <p:spPr/>
        <p:txBody>
          <a:bodyPr>
            <a:normAutofit lnSpcReduction="10000"/>
          </a:bodyPr>
          <a:lstStyle/>
          <a:p>
            <a:pPr>
              <a:buNone/>
            </a:pPr>
            <a:r>
              <a:rPr lang="en-US" dirty="0"/>
              <a:t>W</a:t>
            </a:r>
            <a:r>
              <a:rPr lang="en-US" dirty="0" smtClean="0"/>
              <a:t>riter names a concept/complicated process that the paragraph will define and explain</a:t>
            </a:r>
          </a:p>
          <a:p>
            <a:pPr>
              <a:buNone/>
            </a:pPr>
            <a:r>
              <a:rPr lang="en-US" dirty="0"/>
              <a:t>M</a:t>
            </a:r>
            <a:r>
              <a:rPr lang="en-US" dirty="0" smtClean="0"/>
              <a:t>ain idea/first sentence: a dictionary definition of the concept or process</a:t>
            </a:r>
          </a:p>
          <a:p>
            <a:pPr>
              <a:buNone/>
            </a:pPr>
            <a:r>
              <a:rPr lang="en-US" dirty="0" smtClean="0"/>
              <a:t>Following sentences: </a:t>
            </a:r>
            <a:r>
              <a:rPr lang="en-US" dirty="0"/>
              <a:t>D</a:t>
            </a:r>
            <a:r>
              <a:rPr lang="en-US" dirty="0" smtClean="0"/>
              <a:t>escription and/or an explanation.</a:t>
            </a:r>
          </a:p>
          <a:p>
            <a:r>
              <a:rPr lang="en-US" dirty="0"/>
              <a:t>N</a:t>
            </a:r>
            <a:r>
              <a:rPr lang="en-US" dirty="0" smtClean="0"/>
              <a:t>o signal words for the details</a:t>
            </a:r>
          </a:p>
          <a:p>
            <a:r>
              <a:rPr lang="en-US" dirty="0" smtClean="0"/>
              <a:t>Key words/phrases in main idea: consists of, is, seems to be, are</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1601</TotalTime>
  <Words>505</Words>
  <Application>Microsoft Office PowerPoint</Application>
  <PresentationFormat>On-screen Show (4:3)</PresentationFormat>
  <Paragraphs>54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Patterns of Organization</vt:lpstr>
      <vt:lpstr>A General Pattern of Organization </vt:lpstr>
      <vt:lpstr>Types of Patterns of Organization </vt:lpstr>
      <vt:lpstr>1. Listing</vt:lpstr>
      <vt:lpstr>2. Sequence</vt:lpstr>
      <vt:lpstr>3. Comparison/Contrast</vt:lpstr>
      <vt:lpstr>4. Cause/Effect</vt:lpstr>
      <vt:lpstr>5. Problem/Solution</vt:lpstr>
      <vt:lpstr>6. Extended Definition</vt:lpstr>
      <vt:lpstr>Conclusion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Patterns of Organization</dc:title>
  <dc:creator>GM</dc:creator>
  <cp:lastModifiedBy>GM</cp:lastModifiedBy>
  <cp:revision>85</cp:revision>
  <dcterms:created xsi:type="dcterms:W3CDTF">2020-04-06T08:46:38Z</dcterms:created>
  <dcterms:modified xsi:type="dcterms:W3CDTF">2020-04-07T11:28:34Z</dcterms:modified>
</cp:coreProperties>
</file>