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7" r:id="rId2"/>
    <p:sldId id="258" r:id="rId3"/>
    <p:sldId id="259" r:id="rId4"/>
    <p:sldId id="260" r:id="rId5"/>
    <p:sldId id="261" r:id="rId6"/>
    <p:sldId id="262" r:id="rId7"/>
    <p:sldId id="263" r:id="rId8"/>
    <p:sldId id="264" r:id="rId9"/>
    <p:sldId id="266" r:id="rId10"/>
    <p:sldId id="267" r:id="rId11"/>
    <p:sldId id="269" r:id="rId12"/>
    <p:sldId id="265" r:id="rId13"/>
    <p:sldId id="270" r:id="rId14"/>
    <p:sldId id="271" r:id="rId15"/>
    <p:sldId id="268" r:id="rId16"/>
    <p:sldId id="272" r:id="rId17"/>
    <p:sldId id="273" r:id="rId18"/>
    <p:sldId id="274" r:id="rId19"/>
    <p:sldId id="275" r:id="rId20"/>
    <p:sldId id="276" r:id="rId21"/>
    <p:sldId id="280" r:id="rId22"/>
    <p:sldId id="277" r:id="rId23"/>
    <p:sldId id="278" r:id="rId24"/>
    <p:sldId id="27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A75CBC-AC17-4CD1-AACD-20CA9AF594F1}" type="datetimeFigureOut">
              <a:rPr lang="en-US" smtClean="0"/>
              <a:pPr/>
              <a:t>5/4/2020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9CCB91-3EBF-4329-B1B9-D350D162379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B63AA9-D993-4493-B4FF-80AAB05DC37B}" type="datetimeFigureOut">
              <a:rPr lang="en-US" smtClean="0"/>
              <a:pPr/>
              <a:t>5/4/2020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B63AA9-D993-4493-B4FF-80AAB05DC37B}"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B63AA9-D993-4493-B4FF-80AAB05DC37B}"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B63AA9-D993-4493-B4FF-80AAB05DC37B}"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B63AA9-D993-4493-B4FF-80AAB05DC37B}"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B63AA9-D993-4493-B4FF-80AAB05DC37B}"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B63AA9-D993-4493-B4FF-80AAB05DC37B}"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B63AA9-D993-4493-B4FF-80AAB05DC37B}"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63AA9-D993-4493-B4FF-80AAB05DC37B}"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B63AA9-D993-4493-B4FF-80AAB05DC37B}"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823E1-A9B9-4A4A-916D-7E74086D2F6D}" type="slidenum">
              <a:rPr lang="en-US" smtClean="0"/>
              <a:pPr/>
              <a:t>‹#›</a:t>
            </a:fld>
            <a:endParaRPr 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B63AA9-D993-4493-B4FF-80AAB05DC37B}"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54823E1-A9B9-4A4A-916D-7E74086D2F6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B63AA9-D993-4493-B4FF-80AAB05DC37B}" type="datetimeFigureOut">
              <a:rPr lang="en-US" smtClean="0"/>
              <a:pPr/>
              <a:t>5/4/2020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4823E1-A9B9-4A4A-916D-7E74086D2F6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se.iastate.edu/microscopy/second2.html" TargetMode="External"/><Relationship Id="rId2" Type="http://schemas.openxmlformats.org/officeDocument/2006/relationships/hyperlink" Target="http://www.mse.iastate.edu/microscopy/backscat2.html"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mse.iastate.edu/microscopy/proimage.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Raster_sca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2400"/>
            <a:ext cx="4038600" cy="646331"/>
          </a:xfrm>
          <a:prstGeom prst="rect">
            <a:avLst/>
          </a:prstGeom>
          <a:solidFill>
            <a:schemeClr val="bg1">
              <a:lumMod val="95000"/>
            </a:schemeClr>
          </a:solidFill>
        </p:spPr>
        <p:txBody>
          <a:bodyPr wrap="square" rtlCol="0">
            <a:spAutoFit/>
          </a:bodyPr>
          <a:lstStyle/>
          <a:p>
            <a:r>
              <a:rPr lang="en-US" sz="3600" b="1" dirty="0" smtClean="0"/>
              <a:t>PRESENTATION </a:t>
            </a:r>
            <a:endParaRPr lang="en-US" sz="3600" b="1" dirty="0"/>
          </a:p>
        </p:txBody>
      </p:sp>
      <p:sp>
        <p:nvSpPr>
          <p:cNvPr id="7" name="Oval 6"/>
          <p:cNvSpPr/>
          <p:nvPr/>
        </p:nvSpPr>
        <p:spPr>
          <a:xfrm>
            <a:off x="381000" y="2362200"/>
            <a:ext cx="13716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Topic</a:t>
            </a:r>
            <a:endParaRPr lang="en-US" dirty="0"/>
          </a:p>
        </p:txBody>
      </p:sp>
      <p:sp>
        <p:nvSpPr>
          <p:cNvPr id="8" name="Flowchart: Punched Tape 7"/>
          <p:cNvSpPr/>
          <p:nvPr/>
        </p:nvSpPr>
        <p:spPr>
          <a:xfrm>
            <a:off x="2133600" y="2895600"/>
            <a:ext cx="4114800" cy="2209800"/>
          </a:xfrm>
          <a:prstGeom prst="flowChartPunchedTape">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SEM (scanning electron microscope)</a:t>
            </a:r>
            <a:endParaRPr lang="en-US" sz="3600" dirty="0">
              <a:latin typeface="Times New Roman" pitchFamily="18" charset="0"/>
              <a:cs typeface="Times New Roman" pitchFamily="18" charset="0"/>
            </a:endParaRPr>
          </a:p>
        </p:txBody>
      </p:sp>
      <p:sp>
        <p:nvSpPr>
          <p:cNvPr id="9" name="TextBox 8"/>
          <p:cNvSpPr txBox="1"/>
          <p:nvPr/>
        </p:nvSpPr>
        <p:spPr>
          <a:xfrm>
            <a:off x="1524000" y="5257800"/>
            <a:ext cx="6477000" cy="830997"/>
          </a:xfrm>
          <a:prstGeom prst="rect">
            <a:avLst/>
          </a:prstGeom>
          <a:solidFill>
            <a:srgbClr val="FF0000"/>
          </a:solidFill>
        </p:spPr>
        <p:txBody>
          <a:bodyPr wrap="square" rtlCol="0">
            <a:spAutoFit/>
          </a:bodyPr>
          <a:lstStyle/>
          <a:p>
            <a:r>
              <a:rPr lang="en-US" sz="2400" i="1" dirty="0" smtClean="0"/>
              <a:t>University college of agriculture, University 0f Sargodha. </a:t>
            </a:r>
            <a:endParaRPr lang="en-US" sz="2400" i="1"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33400"/>
            <a:ext cx="6317166"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Times New Roman" pitchFamily="18" charset="0"/>
                <a:ea typeface="+mj-ea"/>
                <a:cs typeface="Times New Roman" pitchFamily="18" charset="0"/>
              </a:rPr>
              <a:t>Scanning Electron Microscope</a:t>
            </a:r>
            <a:br>
              <a:rPr kumimoji="0" lang="en-US" sz="3600" b="0"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en-US" sz="2800" b="0" i="0" u="none" strike="noStrike" kern="1200" cap="none" spc="0" normalizeH="0" baseline="0" noProof="0" dirty="0" smtClean="0">
                <a:ln>
                  <a:noFill/>
                </a:ln>
                <a:effectLst/>
                <a:uLnTx/>
                <a:uFillTx/>
                <a:latin typeface="Times New Roman" pitchFamily="18" charset="0"/>
                <a:ea typeface="+mj-ea"/>
                <a:cs typeface="Times New Roman" pitchFamily="18" charset="0"/>
              </a:rPr>
              <a:t>(simplified drawing)</a:t>
            </a:r>
            <a:endParaRPr kumimoji="0" lang="en-US" sz="2800" b="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3" name="Group 3"/>
          <p:cNvGrpSpPr>
            <a:grpSpLocks/>
          </p:cNvGrpSpPr>
          <p:nvPr/>
        </p:nvGrpSpPr>
        <p:grpSpPr bwMode="auto">
          <a:xfrm>
            <a:off x="1600200" y="1828800"/>
            <a:ext cx="6172200" cy="4800600"/>
            <a:chOff x="1210" y="431"/>
            <a:chExt cx="3480" cy="2676"/>
          </a:xfrm>
        </p:grpSpPr>
        <p:sp>
          <p:nvSpPr>
            <p:cNvPr id="4" name="Freeform 4"/>
            <p:cNvSpPr>
              <a:spLocks/>
            </p:cNvSpPr>
            <p:nvPr/>
          </p:nvSpPr>
          <p:spPr bwMode="auto">
            <a:xfrm>
              <a:off x="1584" y="432"/>
              <a:ext cx="240" cy="288"/>
            </a:xfrm>
            <a:custGeom>
              <a:avLst/>
              <a:gdLst/>
              <a:ahLst/>
              <a:cxnLst>
                <a:cxn ang="0">
                  <a:pos x="0" y="0"/>
                </a:cxn>
                <a:cxn ang="0">
                  <a:pos x="240" y="288"/>
                </a:cxn>
                <a:cxn ang="0">
                  <a:pos x="432" y="0"/>
                </a:cxn>
              </a:cxnLst>
              <a:rect l="0" t="0" r="r" b="b"/>
              <a:pathLst>
                <a:path w="432" h="288">
                  <a:moveTo>
                    <a:pt x="0" y="0"/>
                  </a:moveTo>
                  <a:cubicBezTo>
                    <a:pt x="84" y="144"/>
                    <a:pt x="168" y="288"/>
                    <a:pt x="240" y="288"/>
                  </a:cubicBezTo>
                  <a:cubicBezTo>
                    <a:pt x="312" y="288"/>
                    <a:pt x="400" y="48"/>
                    <a:pt x="432" y="0"/>
                  </a:cubicBezTo>
                </a:path>
              </a:pathLst>
            </a:custGeom>
            <a:noFill/>
            <a:ln w="9525">
              <a:solidFill>
                <a:schemeClr val="tx1"/>
              </a:solidFill>
              <a:round/>
              <a:headEnd/>
              <a:tailEnd/>
            </a:ln>
            <a:effectLst/>
          </p:spPr>
          <p:txBody>
            <a:bodyPr/>
            <a:lstStyle/>
            <a:p>
              <a:endParaRPr lang="en-US"/>
            </a:p>
          </p:txBody>
        </p:sp>
        <p:sp>
          <p:nvSpPr>
            <p:cNvPr id="5" name="Rectangle 5"/>
            <p:cNvSpPr>
              <a:spLocks noChangeArrowheads="1"/>
            </p:cNvSpPr>
            <p:nvPr/>
          </p:nvSpPr>
          <p:spPr bwMode="auto">
            <a:xfrm>
              <a:off x="1218" y="787"/>
              <a:ext cx="288" cy="48"/>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6" name="Rectangle 6"/>
            <p:cNvSpPr>
              <a:spLocks noChangeArrowheads="1"/>
            </p:cNvSpPr>
            <p:nvPr/>
          </p:nvSpPr>
          <p:spPr bwMode="auto">
            <a:xfrm>
              <a:off x="1940" y="777"/>
              <a:ext cx="288" cy="48"/>
            </a:xfrm>
            <a:prstGeom prst="rect">
              <a:avLst/>
            </a:prstGeom>
            <a:solidFill>
              <a:srgbClr val="3366FF"/>
            </a:solidFill>
            <a:ln w="9525">
              <a:solidFill>
                <a:schemeClr val="tx1"/>
              </a:solidFill>
              <a:miter lim="800000"/>
              <a:headEnd/>
              <a:tailEnd/>
            </a:ln>
            <a:effectLst/>
          </p:spPr>
          <p:txBody>
            <a:bodyPr wrap="none" anchor="ctr"/>
            <a:lstStyle/>
            <a:p>
              <a:endParaRPr lang="en-US"/>
            </a:p>
          </p:txBody>
        </p:sp>
        <p:sp>
          <p:nvSpPr>
            <p:cNvPr id="7" name="Line 7"/>
            <p:cNvSpPr>
              <a:spLocks noChangeShapeType="1"/>
            </p:cNvSpPr>
            <p:nvPr/>
          </p:nvSpPr>
          <p:spPr bwMode="auto">
            <a:xfrm>
              <a:off x="1210" y="979"/>
              <a:ext cx="307" cy="0"/>
            </a:xfrm>
            <a:prstGeom prst="line">
              <a:avLst/>
            </a:prstGeom>
            <a:noFill/>
            <a:ln w="9525">
              <a:solidFill>
                <a:schemeClr val="tx1"/>
              </a:solidFill>
              <a:round/>
              <a:headEnd/>
              <a:tailEnd/>
            </a:ln>
            <a:effectLst/>
          </p:spPr>
          <p:txBody>
            <a:bodyPr/>
            <a:lstStyle/>
            <a:p>
              <a:endParaRPr lang="en-US"/>
            </a:p>
          </p:txBody>
        </p:sp>
        <p:sp>
          <p:nvSpPr>
            <p:cNvPr id="8" name="Line 8"/>
            <p:cNvSpPr>
              <a:spLocks noChangeShapeType="1"/>
            </p:cNvSpPr>
            <p:nvPr/>
          </p:nvSpPr>
          <p:spPr bwMode="auto">
            <a:xfrm>
              <a:off x="1938" y="971"/>
              <a:ext cx="297" cy="0"/>
            </a:xfrm>
            <a:prstGeom prst="line">
              <a:avLst/>
            </a:prstGeom>
            <a:noFill/>
            <a:ln w="9525">
              <a:solidFill>
                <a:schemeClr val="tx1"/>
              </a:solidFill>
              <a:round/>
              <a:headEnd/>
              <a:tailEnd/>
            </a:ln>
            <a:effectLst/>
          </p:spPr>
          <p:txBody>
            <a:bodyPr/>
            <a:lstStyle/>
            <a:p>
              <a:endParaRPr lang="en-US"/>
            </a:p>
          </p:txBody>
        </p:sp>
        <p:sp>
          <p:nvSpPr>
            <p:cNvPr id="9" name="Rectangle 9"/>
            <p:cNvSpPr>
              <a:spLocks noChangeArrowheads="1"/>
            </p:cNvSpPr>
            <p:nvPr/>
          </p:nvSpPr>
          <p:spPr bwMode="auto">
            <a:xfrm>
              <a:off x="1219" y="1459"/>
              <a:ext cx="288" cy="9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0" name="Rectangle 10"/>
            <p:cNvSpPr>
              <a:spLocks noChangeArrowheads="1"/>
            </p:cNvSpPr>
            <p:nvPr/>
          </p:nvSpPr>
          <p:spPr bwMode="auto">
            <a:xfrm>
              <a:off x="1949" y="1450"/>
              <a:ext cx="288" cy="9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1" name="Rectangle 11"/>
            <p:cNvSpPr>
              <a:spLocks noChangeArrowheads="1"/>
            </p:cNvSpPr>
            <p:nvPr/>
          </p:nvSpPr>
          <p:spPr bwMode="auto">
            <a:xfrm>
              <a:off x="1219" y="1766"/>
              <a:ext cx="288" cy="9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2" name="Rectangle 12"/>
            <p:cNvSpPr>
              <a:spLocks noChangeArrowheads="1"/>
            </p:cNvSpPr>
            <p:nvPr/>
          </p:nvSpPr>
          <p:spPr bwMode="auto">
            <a:xfrm>
              <a:off x="1958" y="1766"/>
              <a:ext cx="288" cy="9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 name="Rectangle 13"/>
            <p:cNvSpPr>
              <a:spLocks noChangeArrowheads="1"/>
            </p:cNvSpPr>
            <p:nvPr/>
          </p:nvSpPr>
          <p:spPr bwMode="auto">
            <a:xfrm>
              <a:off x="1219" y="2160"/>
              <a:ext cx="288" cy="9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 name="Rectangle 14"/>
            <p:cNvSpPr>
              <a:spLocks noChangeArrowheads="1"/>
            </p:cNvSpPr>
            <p:nvPr/>
          </p:nvSpPr>
          <p:spPr bwMode="auto">
            <a:xfrm>
              <a:off x="1949" y="2160"/>
              <a:ext cx="288" cy="9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5" name="Text Box 15"/>
            <p:cNvSpPr txBox="1">
              <a:spLocks noChangeArrowheads="1"/>
            </p:cNvSpPr>
            <p:nvPr/>
          </p:nvSpPr>
          <p:spPr bwMode="auto">
            <a:xfrm>
              <a:off x="1229" y="2889"/>
              <a:ext cx="1008" cy="218"/>
            </a:xfrm>
            <a:prstGeom prst="rect">
              <a:avLst/>
            </a:prstGeom>
            <a:noFill/>
            <a:ln w="9525">
              <a:solidFill>
                <a:schemeClr val="tx1"/>
              </a:solidFill>
              <a:miter lim="800000"/>
              <a:headEnd/>
              <a:tailEnd/>
            </a:ln>
            <a:effectLst/>
          </p:spPr>
          <p:txBody>
            <a:bodyPr>
              <a:spAutoFit/>
            </a:bodyPr>
            <a:lstStyle/>
            <a:p>
              <a:pPr algn="ctr" eaLnBrk="1" hangingPunct="1">
                <a:spcBef>
                  <a:spcPct val="50000"/>
                </a:spcBef>
              </a:pPr>
              <a:r>
                <a:rPr lang="en-US" dirty="0"/>
                <a:t>sample</a:t>
              </a:r>
            </a:p>
          </p:txBody>
        </p:sp>
        <p:sp>
          <p:nvSpPr>
            <p:cNvPr id="16" name="Text Box 16"/>
            <p:cNvSpPr txBox="1">
              <a:spLocks noChangeArrowheads="1"/>
            </p:cNvSpPr>
            <p:nvPr/>
          </p:nvSpPr>
          <p:spPr bwMode="auto">
            <a:xfrm>
              <a:off x="1910" y="431"/>
              <a:ext cx="2271" cy="215"/>
            </a:xfrm>
            <a:prstGeom prst="rect">
              <a:avLst/>
            </a:prstGeom>
            <a:noFill/>
            <a:ln w="9525">
              <a:noFill/>
              <a:miter lim="800000"/>
              <a:headEnd/>
              <a:tailEnd/>
            </a:ln>
            <a:effectLst/>
          </p:spPr>
          <p:txBody>
            <a:bodyPr wrap="none">
              <a:spAutoFit/>
            </a:bodyPr>
            <a:lstStyle/>
            <a:p>
              <a:pPr eaLnBrk="1" hangingPunct="1"/>
              <a:r>
                <a:rPr lang="en-US" dirty="0"/>
                <a:t>tungsten filament (electron source)</a:t>
              </a:r>
            </a:p>
          </p:txBody>
        </p:sp>
        <p:sp>
          <p:nvSpPr>
            <p:cNvPr id="17" name="Text Box 17"/>
            <p:cNvSpPr txBox="1">
              <a:spLocks noChangeArrowheads="1"/>
            </p:cNvSpPr>
            <p:nvPr/>
          </p:nvSpPr>
          <p:spPr bwMode="auto">
            <a:xfrm>
              <a:off x="2323" y="692"/>
              <a:ext cx="1668" cy="215"/>
            </a:xfrm>
            <a:prstGeom prst="rect">
              <a:avLst/>
            </a:prstGeom>
            <a:noFill/>
            <a:ln w="9525">
              <a:noFill/>
              <a:miter lim="800000"/>
              <a:headEnd/>
              <a:tailEnd/>
            </a:ln>
            <a:effectLst/>
          </p:spPr>
          <p:txBody>
            <a:bodyPr wrap="none">
              <a:spAutoFit/>
            </a:bodyPr>
            <a:lstStyle/>
            <a:p>
              <a:pPr eaLnBrk="1" hangingPunct="1"/>
              <a:r>
                <a:rPr lang="en-US" dirty="0"/>
                <a:t>electrostatic lens (</a:t>
              </a:r>
              <a:r>
                <a:rPr lang="en-US" b="1" dirty="0"/>
                <a:t>F</a:t>
              </a:r>
              <a:r>
                <a:rPr lang="en-US" dirty="0"/>
                <a:t> = </a:t>
              </a:r>
              <a:r>
                <a:rPr lang="en-US" dirty="0" err="1"/>
                <a:t>q</a:t>
              </a:r>
              <a:r>
                <a:rPr lang="en-US" b="1" dirty="0" err="1"/>
                <a:t>E</a:t>
              </a:r>
              <a:r>
                <a:rPr lang="en-US" dirty="0"/>
                <a:t>)</a:t>
              </a:r>
            </a:p>
          </p:txBody>
        </p:sp>
        <p:sp>
          <p:nvSpPr>
            <p:cNvPr id="18" name="Text Box 18"/>
            <p:cNvSpPr txBox="1">
              <a:spLocks noChangeArrowheads="1"/>
            </p:cNvSpPr>
            <p:nvPr/>
          </p:nvSpPr>
          <p:spPr bwMode="auto">
            <a:xfrm>
              <a:off x="2294" y="873"/>
              <a:ext cx="1717" cy="215"/>
            </a:xfrm>
            <a:prstGeom prst="rect">
              <a:avLst/>
            </a:prstGeom>
            <a:noFill/>
            <a:ln w="9525">
              <a:noFill/>
              <a:miter lim="800000"/>
              <a:headEnd/>
              <a:tailEnd/>
            </a:ln>
            <a:effectLst/>
          </p:spPr>
          <p:txBody>
            <a:bodyPr wrap="none">
              <a:spAutoFit/>
            </a:bodyPr>
            <a:lstStyle/>
            <a:p>
              <a:pPr eaLnBrk="1" hangingPunct="1"/>
              <a:r>
                <a:rPr lang="en-US" dirty="0"/>
                <a:t>accelerating voltage anode</a:t>
              </a:r>
            </a:p>
          </p:txBody>
        </p:sp>
        <p:sp>
          <p:nvSpPr>
            <p:cNvPr id="19" name="Text Box 19"/>
            <p:cNvSpPr txBox="1">
              <a:spLocks noChangeArrowheads="1"/>
            </p:cNvSpPr>
            <p:nvPr/>
          </p:nvSpPr>
          <p:spPr bwMode="auto">
            <a:xfrm>
              <a:off x="2343" y="1479"/>
              <a:ext cx="2279" cy="376"/>
            </a:xfrm>
            <a:prstGeom prst="rect">
              <a:avLst/>
            </a:prstGeom>
            <a:noFill/>
            <a:ln w="9525">
              <a:noFill/>
              <a:miter lim="800000"/>
              <a:headEnd/>
              <a:tailEnd/>
            </a:ln>
            <a:effectLst/>
          </p:spPr>
          <p:txBody>
            <a:bodyPr wrap="none">
              <a:spAutoFit/>
            </a:bodyPr>
            <a:lstStyle/>
            <a:p>
              <a:pPr algn="ctr" eaLnBrk="1" hangingPunct="1"/>
              <a:r>
                <a:rPr lang="en-US" dirty="0"/>
                <a:t>electromagnetic lenses (</a:t>
              </a:r>
              <a:r>
                <a:rPr lang="en-US" b="1" dirty="0"/>
                <a:t>F</a:t>
              </a:r>
              <a:r>
                <a:rPr lang="en-US" dirty="0"/>
                <a:t> = q </a:t>
              </a:r>
              <a:r>
                <a:rPr lang="en-US" b="1" dirty="0"/>
                <a:t>v</a:t>
              </a:r>
              <a:r>
                <a:rPr lang="en-US" dirty="0"/>
                <a:t> x </a:t>
              </a:r>
              <a:r>
                <a:rPr lang="en-US" b="1" dirty="0"/>
                <a:t>B</a:t>
              </a:r>
              <a:r>
                <a:rPr lang="en-US" dirty="0"/>
                <a:t>)</a:t>
              </a:r>
            </a:p>
            <a:p>
              <a:pPr algn="ctr" eaLnBrk="1" hangingPunct="1"/>
              <a:r>
                <a:rPr lang="en-US" dirty="0"/>
                <a:t>(condenser lenses)</a:t>
              </a:r>
            </a:p>
          </p:txBody>
        </p:sp>
        <p:sp>
          <p:nvSpPr>
            <p:cNvPr id="20" name="Text Box 20"/>
            <p:cNvSpPr txBox="1">
              <a:spLocks noChangeArrowheads="1"/>
            </p:cNvSpPr>
            <p:nvPr/>
          </p:nvSpPr>
          <p:spPr bwMode="auto">
            <a:xfrm>
              <a:off x="2346" y="2064"/>
              <a:ext cx="2344" cy="376"/>
            </a:xfrm>
            <a:prstGeom prst="rect">
              <a:avLst/>
            </a:prstGeom>
            <a:noFill/>
            <a:ln w="9525">
              <a:noFill/>
              <a:miter lim="800000"/>
              <a:headEnd/>
              <a:tailEnd/>
            </a:ln>
            <a:effectLst/>
          </p:spPr>
          <p:txBody>
            <a:bodyPr wrap="none">
              <a:spAutoFit/>
            </a:bodyPr>
            <a:lstStyle/>
            <a:p>
              <a:pPr eaLnBrk="1" hangingPunct="1"/>
              <a:r>
                <a:rPr lang="en-US" dirty="0"/>
                <a:t>electromagnetic lens (objective lens)</a:t>
              </a:r>
            </a:p>
            <a:p>
              <a:pPr eaLnBrk="1" hangingPunct="1"/>
              <a:r>
                <a:rPr lang="en-US" dirty="0"/>
                <a:t>&amp; deflector coils (raster scan)</a:t>
              </a:r>
            </a:p>
          </p:txBody>
        </p:sp>
        <p:sp>
          <p:nvSpPr>
            <p:cNvPr id="21" name="Line 21"/>
            <p:cNvSpPr>
              <a:spLocks noChangeShapeType="1"/>
            </p:cNvSpPr>
            <p:nvPr/>
          </p:nvSpPr>
          <p:spPr bwMode="auto">
            <a:xfrm flipH="1">
              <a:off x="1718" y="902"/>
              <a:ext cx="9" cy="413"/>
            </a:xfrm>
            <a:prstGeom prst="line">
              <a:avLst/>
            </a:prstGeom>
            <a:noFill/>
            <a:ln w="9525">
              <a:solidFill>
                <a:schemeClr val="tx1"/>
              </a:solidFill>
              <a:round/>
              <a:headEnd/>
              <a:tailEnd type="triangle" w="med" len="med"/>
            </a:ln>
            <a:effectLst/>
          </p:spPr>
          <p:txBody>
            <a:bodyPr/>
            <a:lstStyle/>
            <a:p>
              <a:endParaRPr lang="en-US"/>
            </a:p>
          </p:txBody>
        </p:sp>
        <p:sp>
          <p:nvSpPr>
            <p:cNvPr id="22" name="Text Box 22"/>
            <p:cNvSpPr txBox="1">
              <a:spLocks noChangeArrowheads="1"/>
            </p:cNvSpPr>
            <p:nvPr/>
          </p:nvSpPr>
          <p:spPr bwMode="auto">
            <a:xfrm>
              <a:off x="1622" y="701"/>
              <a:ext cx="216" cy="212"/>
            </a:xfrm>
            <a:prstGeom prst="rect">
              <a:avLst/>
            </a:prstGeom>
            <a:noFill/>
            <a:ln w="9525">
              <a:noFill/>
              <a:miter lim="800000"/>
              <a:headEnd/>
              <a:tailEnd/>
            </a:ln>
            <a:effectLst/>
          </p:spPr>
          <p:txBody>
            <a:bodyPr wrap="none">
              <a:spAutoFit/>
            </a:bodyPr>
            <a:lstStyle/>
            <a:p>
              <a:pPr eaLnBrk="1" hangingPunct="1"/>
              <a:r>
                <a:rPr lang="en-US" sz="1600"/>
                <a:t>e</a:t>
              </a:r>
              <a:r>
                <a:rPr lang="en-US" sz="1600" baseline="30000"/>
                <a:t>-</a:t>
              </a:r>
            </a:p>
          </p:txBody>
        </p:sp>
        <p:sp>
          <p:nvSpPr>
            <p:cNvPr id="23" name="Line 23"/>
            <p:cNvSpPr>
              <a:spLocks noChangeShapeType="1"/>
            </p:cNvSpPr>
            <p:nvPr/>
          </p:nvSpPr>
          <p:spPr bwMode="auto">
            <a:xfrm flipV="1">
              <a:off x="1728" y="2746"/>
              <a:ext cx="422" cy="105"/>
            </a:xfrm>
            <a:prstGeom prst="line">
              <a:avLst/>
            </a:prstGeom>
            <a:noFill/>
            <a:ln w="9525">
              <a:solidFill>
                <a:schemeClr val="tx1"/>
              </a:solidFill>
              <a:round/>
              <a:headEnd/>
              <a:tailEnd type="triangle" w="med" len="med"/>
            </a:ln>
            <a:effectLst/>
          </p:spPr>
          <p:txBody>
            <a:bodyPr/>
            <a:lstStyle/>
            <a:p>
              <a:endParaRPr lang="en-US"/>
            </a:p>
          </p:txBody>
        </p:sp>
        <p:sp>
          <p:nvSpPr>
            <p:cNvPr id="24" name="Rectangle 24"/>
            <p:cNvSpPr>
              <a:spLocks noChangeArrowheads="1"/>
            </p:cNvSpPr>
            <p:nvPr/>
          </p:nvSpPr>
          <p:spPr bwMode="auto">
            <a:xfrm rot="20700000">
              <a:off x="2199" y="2574"/>
              <a:ext cx="403" cy="211"/>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5" name="Text Box 25"/>
            <p:cNvSpPr txBox="1">
              <a:spLocks noChangeArrowheads="1"/>
            </p:cNvSpPr>
            <p:nvPr/>
          </p:nvSpPr>
          <p:spPr bwMode="auto">
            <a:xfrm>
              <a:off x="2688" y="2534"/>
              <a:ext cx="652" cy="215"/>
            </a:xfrm>
            <a:prstGeom prst="rect">
              <a:avLst/>
            </a:prstGeom>
            <a:noFill/>
            <a:ln w="9525">
              <a:noFill/>
              <a:miter lim="800000"/>
              <a:headEnd/>
              <a:tailEnd/>
            </a:ln>
            <a:effectLst/>
          </p:spPr>
          <p:txBody>
            <a:bodyPr wrap="none">
              <a:spAutoFit/>
            </a:bodyPr>
            <a:lstStyle/>
            <a:p>
              <a:pPr eaLnBrk="1" hangingPunct="1"/>
              <a:r>
                <a:rPr lang="en-US" dirty="0"/>
                <a:t>detector </a:t>
              </a:r>
            </a:p>
          </p:txBody>
        </p:sp>
        <p:sp>
          <p:nvSpPr>
            <p:cNvPr id="26" name="Text Box 26"/>
            <p:cNvSpPr txBox="1">
              <a:spLocks noChangeArrowheads="1"/>
            </p:cNvSpPr>
            <p:nvPr/>
          </p:nvSpPr>
          <p:spPr bwMode="auto">
            <a:xfrm>
              <a:off x="1805" y="2582"/>
              <a:ext cx="268" cy="215"/>
            </a:xfrm>
            <a:prstGeom prst="rect">
              <a:avLst/>
            </a:prstGeom>
            <a:noFill/>
            <a:ln w="9525">
              <a:noFill/>
              <a:miter lim="800000"/>
              <a:headEnd/>
              <a:tailEnd/>
            </a:ln>
            <a:effectLst/>
          </p:spPr>
          <p:txBody>
            <a:bodyPr wrap="none">
              <a:spAutoFit/>
            </a:bodyPr>
            <a:lstStyle/>
            <a:p>
              <a:pPr eaLnBrk="1" hangingPunct="1"/>
              <a:r>
                <a:rPr lang="en-US" dirty="0" smtClean="0"/>
                <a:t>SE</a:t>
              </a:r>
              <a:endParaRPr lang="en-US" dirty="0"/>
            </a:p>
          </p:txBody>
        </p:sp>
      </p:gr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2296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       HOW THE  SEM WORKS?</a:t>
            </a:r>
            <a:endParaRPr kumimoji="0" lang="en-US"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
        <p:nvSpPr>
          <p:cNvPr id="3" name="Rectangle 5"/>
          <p:cNvSpPr>
            <a:spLocks noChangeArrowheads="1"/>
          </p:cNvSpPr>
          <p:nvPr/>
        </p:nvSpPr>
        <p:spPr bwMode="auto">
          <a:xfrm>
            <a:off x="0" y="1066800"/>
            <a:ext cx="4953000" cy="5262979"/>
          </a:xfrm>
          <a:prstGeom prst="rect">
            <a:avLst/>
          </a:prstGeom>
          <a:noFill/>
          <a:ln w="9525">
            <a:noFill/>
            <a:miter lim="800000"/>
            <a:headEnd/>
            <a:tailEnd/>
          </a:ln>
        </p:spPr>
        <p:txBody>
          <a:bodyPr wrap="square">
            <a:spAutoFit/>
          </a:bodyPr>
          <a:lstStyle/>
          <a:p>
            <a:pPr>
              <a:lnSpc>
                <a:spcPct val="150000"/>
              </a:lnSpc>
              <a:buFont typeface="Wingdings" pitchFamily="2" charset="2"/>
              <a:buChar char="Ø"/>
            </a:pPr>
            <a:r>
              <a:rPr lang="en-US" sz="1600" b="1" dirty="0">
                <a:latin typeface="Times New Roman" pitchFamily="18" charset="0"/>
                <a:cs typeface="Times New Roman" pitchFamily="18" charset="0"/>
              </a:rPr>
              <a:t> The SEM uses electrons instead of light to form an image. </a:t>
            </a:r>
          </a:p>
          <a:p>
            <a:pPr>
              <a:lnSpc>
                <a:spcPct val="150000"/>
              </a:lnSpc>
              <a:buFont typeface="Wingdings" pitchFamily="2" charset="2"/>
              <a:buChar char="Ø"/>
            </a:pPr>
            <a:r>
              <a:rPr lang="en-US" sz="1600" b="1" dirty="0">
                <a:latin typeface="Times New Roman" pitchFamily="18" charset="0"/>
                <a:cs typeface="Times New Roman" pitchFamily="18" charset="0"/>
              </a:rPr>
              <a:t> A beam of electrons is produced at the top of the microscope by heating of a metallic filament.</a:t>
            </a:r>
          </a:p>
          <a:p>
            <a:pPr>
              <a:lnSpc>
                <a:spcPct val="150000"/>
              </a:lnSpc>
              <a:buFont typeface="Wingdings" pitchFamily="2" charset="2"/>
              <a:buChar char="Ø"/>
            </a:pPr>
            <a:r>
              <a:rPr lang="en-US" sz="1600" b="1" dirty="0">
                <a:latin typeface="Times New Roman" pitchFamily="18" charset="0"/>
                <a:cs typeface="Times New Roman" pitchFamily="18" charset="0"/>
              </a:rPr>
              <a:t> The electron beam follows a vertical path through the column of the microscope. It makes its way through electromagnetic lenses which focus and direct the beam down towards the sample.</a:t>
            </a:r>
          </a:p>
          <a:p>
            <a:pPr>
              <a:lnSpc>
                <a:spcPct val="150000"/>
              </a:lnSpc>
              <a:buFont typeface="Wingdings" pitchFamily="2" charset="2"/>
              <a:buChar char="Ø"/>
            </a:pPr>
            <a:r>
              <a:rPr lang="en-US" sz="1600" b="1" dirty="0">
                <a:latin typeface="Times New Roman" pitchFamily="18" charset="0"/>
                <a:cs typeface="Times New Roman" pitchFamily="18" charset="0"/>
              </a:rPr>
              <a:t> Once it hits the sample, other electrons </a:t>
            </a:r>
          </a:p>
          <a:p>
            <a:pPr>
              <a:lnSpc>
                <a:spcPct val="150000"/>
              </a:lnSpc>
            </a:pPr>
            <a:r>
              <a:rPr lang="en-US" sz="1600" b="1" dirty="0">
                <a:latin typeface="Times New Roman" pitchFamily="18" charset="0"/>
                <a:cs typeface="Times New Roman" pitchFamily="18" charset="0"/>
              </a:rPr>
              <a:t>( </a:t>
            </a:r>
            <a:r>
              <a:rPr lang="en-US" sz="1600" b="1" u="sng" dirty="0">
                <a:latin typeface="Times New Roman" pitchFamily="18" charset="0"/>
                <a:cs typeface="Times New Roman" pitchFamily="18" charset="0"/>
                <a:hlinkClick r:id="rId2"/>
              </a:rPr>
              <a:t>backscattered</a:t>
            </a:r>
            <a:r>
              <a:rPr lang="en-US" sz="1600" b="1" dirty="0">
                <a:latin typeface="Times New Roman" pitchFamily="18" charset="0"/>
                <a:cs typeface="Times New Roman" pitchFamily="18" charset="0"/>
              </a:rPr>
              <a:t> or </a:t>
            </a:r>
            <a:r>
              <a:rPr lang="en-US" sz="1600" b="1" u="sng" dirty="0">
                <a:latin typeface="Times New Roman" pitchFamily="18" charset="0"/>
                <a:cs typeface="Times New Roman" pitchFamily="18" charset="0"/>
                <a:hlinkClick r:id="rId3"/>
              </a:rPr>
              <a:t>secondary</a:t>
            </a:r>
            <a:r>
              <a:rPr lang="en-US" sz="1600" b="1" dirty="0">
                <a:latin typeface="Times New Roman" pitchFamily="18" charset="0"/>
                <a:cs typeface="Times New Roman" pitchFamily="18" charset="0"/>
              </a:rPr>
              <a:t> ) are ejected from the sample. Detectors collect the secondary or backscattered electrons, and convert them to a signal that is sent to a viewing screen similar to the one in an ordinary television, </a:t>
            </a:r>
            <a:r>
              <a:rPr lang="en-US" sz="1600" b="1" u="sng" dirty="0">
                <a:latin typeface="Times New Roman" pitchFamily="18" charset="0"/>
                <a:cs typeface="Times New Roman" pitchFamily="18" charset="0"/>
                <a:hlinkClick r:id="rId4"/>
              </a:rPr>
              <a:t>producing an image.</a:t>
            </a:r>
            <a:endParaRPr lang="en-US" sz="1600" b="1" dirty="0">
              <a:latin typeface="Times New Roman" pitchFamily="18" charset="0"/>
              <a:cs typeface="Times New Roman" pitchFamily="18" charset="0"/>
            </a:endParaRPr>
          </a:p>
        </p:txBody>
      </p:sp>
      <p:pic>
        <p:nvPicPr>
          <p:cNvPr id="4" name="Picture 5"/>
          <p:cNvPicPr>
            <a:picLocks noChangeAspect="1" noChangeArrowheads="1"/>
          </p:cNvPicPr>
          <p:nvPr/>
        </p:nvPicPr>
        <p:blipFill>
          <a:blip r:embed="rId5"/>
          <a:srcRect/>
          <a:stretch>
            <a:fillRect/>
          </a:stretch>
        </p:blipFill>
        <p:spPr bwMode="auto">
          <a:xfrm>
            <a:off x="5029200" y="1600200"/>
            <a:ext cx="3657600" cy="43164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4000" b="1" dirty="0" smtClean="0">
                <a:latin typeface="Times New Roman" pitchFamily="18" charset="0"/>
                <a:cs typeface="Times New Roman" pitchFamily="18" charset="0"/>
              </a:rPr>
              <a:t>WORKING PRINCIPLE </a:t>
            </a:r>
            <a:r>
              <a:rPr lang="en-US" sz="3200" b="1" dirty="0" smtClean="0">
                <a:latin typeface="Times New Roman" pitchFamily="18" charset="0"/>
                <a:cs typeface="Times New Roman" pitchFamily="18" charset="0"/>
              </a:rPr>
              <a:t>(simple form)</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3200" dirty="0" smtClean="0">
                <a:latin typeface="Times New Roman" pitchFamily="18" charset="0"/>
                <a:cs typeface="Times New Roman" pitchFamily="18" charset="0"/>
              </a:rPr>
              <a:t>When the accelerated primary electrons strikes the sample , it produces secondary electrons . these secondary electrons are collected by a positive charged electron detector which in turn gives a 3- dimensional image of the sample.</a:t>
            </a:r>
            <a:endParaRPr lang="en-US" sz="32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445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smtClean="0">
                <a:ln>
                  <a:noFill/>
                </a:ln>
                <a:solidFill>
                  <a:schemeClr val="tx2"/>
                </a:solidFill>
                <a:effectLst/>
                <a:uLnTx/>
                <a:uFillTx/>
                <a:latin typeface="+mj-lt"/>
                <a:ea typeface="+mj-ea"/>
                <a:cs typeface="+mj-cs"/>
              </a:rPr>
              <a:t>How do we get an image? </a:t>
            </a:r>
          </a:p>
        </p:txBody>
      </p:sp>
      <p:grpSp>
        <p:nvGrpSpPr>
          <p:cNvPr id="3" name="Group 22"/>
          <p:cNvGrpSpPr>
            <a:grpSpLocks/>
          </p:cNvGrpSpPr>
          <p:nvPr/>
        </p:nvGrpSpPr>
        <p:grpSpPr bwMode="auto">
          <a:xfrm>
            <a:off x="107950" y="4113213"/>
            <a:ext cx="4284663" cy="1763712"/>
            <a:chOff x="68" y="2183"/>
            <a:chExt cx="2699" cy="1111"/>
          </a:xfrm>
        </p:grpSpPr>
        <p:pic>
          <p:nvPicPr>
            <p:cNvPr id="4" name="Picture 4" descr="Er2Ti2O7"/>
            <p:cNvPicPr>
              <a:picLocks noChangeAspect="1" noChangeArrowheads="1"/>
            </p:cNvPicPr>
            <p:nvPr/>
          </p:nvPicPr>
          <p:blipFill>
            <a:blip r:embed="rId2"/>
            <a:srcRect l="26033" t="20807" r="20845" b="12546"/>
            <a:stretch>
              <a:fillRect/>
            </a:stretch>
          </p:blipFill>
          <p:spPr bwMode="auto">
            <a:xfrm>
              <a:off x="68" y="2205"/>
              <a:ext cx="1157" cy="1089"/>
            </a:xfrm>
            <a:prstGeom prst="rect">
              <a:avLst/>
            </a:prstGeom>
            <a:noFill/>
            <a:ln w="9525">
              <a:noFill/>
              <a:miter lim="800000"/>
              <a:headEnd/>
              <a:tailEnd/>
            </a:ln>
          </p:spPr>
        </p:pic>
        <p:sp>
          <p:nvSpPr>
            <p:cNvPr id="5" name="Line 5"/>
            <p:cNvSpPr>
              <a:spLocks noChangeShapeType="1"/>
            </p:cNvSpPr>
            <p:nvPr/>
          </p:nvSpPr>
          <p:spPr bwMode="auto">
            <a:xfrm flipH="1">
              <a:off x="884" y="2183"/>
              <a:ext cx="817" cy="431"/>
            </a:xfrm>
            <a:prstGeom prst="line">
              <a:avLst/>
            </a:prstGeom>
            <a:noFill/>
            <a:ln w="25400">
              <a:solidFill>
                <a:schemeClr val="accent2"/>
              </a:solidFill>
              <a:round/>
              <a:headEnd/>
              <a:tailEnd/>
            </a:ln>
          </p:spPr>
          <p:txBody>
            <a:bodyPr/>
            <a:lstStyle/>
            <a:p>
              <a:endParaRPr lang="en-US"/>
            </a:p>
          </p:txBody>
        </p:sp>
        <p:sp>
          <p:nvSpPr>
            <p:cNvPr id="6" name="Line 6"/>
            <p:cNvSpPr>
              <a:spLocks noChangeShapeType="1"/>
            </p:cNvSpPr>
            <p:nvPr/>
          </p:nvSpPr>
          <p:spPr bwMode="auto">
            <a:xfrm flipH="1" flipV="1">
              <a:off x="884" y="2727"/>
              <a:ext cx="817" cy="567"/>
            </a:xfrm>
            <a:prstGeom prst="line">
              <a:avLst/>
            </a:prstGeom>
            <a:noFill/>
            <a:ln w="25400">
              <a:solidFill>
                <a:schemeClr val="accent2"/>
              </a:solidFill>
              <a:round/>
              <a:headEnd/>
              <a:tailEnd/>
            </a:ln>
          </p:spPr>
          <p:txBody>
            <a:bodyPr/>
            <a:lstStyle/>
            <a:p>
              <a:endParaRPr lang="en-US"/>
            </a:p>
          </p:txBody>
        </p:sp>
        <p:sp>
          <p:nvSpPr>
            <p:cNvPr id="7" name="Rectangle 7"/>
            <p:cNvSpPr>
              <a:spLocks noChangeArrowheads="1"/>
            </p:cNvSpPr>
            <p:nvPr/>
          </p:nvSpPr>
          <p:spPr bwMode="auto">
            <a:xfrm>
              <a:off x="771" y="2614"/>
              <a:ext cx="113" cy="114"/>
            </a:xfrm>
            <a:prstGeom prst="rect">
              <a:avLst/>
            </a:prstGeom>
            <a:noFill/>
            <a:ln w="25400">
              <a:solidFill>
                <a:schemeClr val="accent2"/>
              </a:solidFill>
              <a:miter lim="800000"/>
              <a:headEnd/>
              <a:tailEnd/>
            </a:ln>
          </p:spPr>
          <p:txBody>
            <a:bodyPr wrap="none" anchor="ctr"/>
            <a:lstStyle/>
            <a:p>
              <a:endParaRPr lang="en-IN"/>
            </a:p>
          </p:txBody>
        </p:sp>
        <p:sp>
          <p:nvSpPr>
            <p:cNvPr id="8" name="Rectangle 8"/>
            <p:cNvSpPr>
              <a:spLocks noChangeArrowheads="1"/>
            </p:cNvSpPr>
            <p:nvPr/>
          </p:nvSpPr>
          <p:spPr bwMode="auto">
            <a:xfrm>
              <a:off x="1701" y="2183"/>
              <a:ext cx="1066" cy="1111"/>
            </a:xfrm>
            <a:prstGeom prst="rect">
              <a:avLst/>
            </a:prstGeom>
            <a:solidFill>
              <a:srgbClr val="FF00FF"/>
            </a:solidFill>
            <a:ln w="9525">
              <a:noFill/>
              <a:miter lim="800000"/>
              <a:headEnd/>
              <a:tailEnd/>
            </a:ln>
          </p:spPr>
          <p:txBody>
            <a:bodyPr wrap="none" anchor="ctr"/>
            <a:lstStyle/>
            <a:p>
              <a:endParaRPr lang="en-IN"/>
            </a:p>
          </p:txBody>
        </p:sp>
        <p:sp>
          <p:nvSpPr>
            <p:cNvPr id="9" name="Line 9"/>
            <p:cNvSpPr>
              <a:spLocks noChangeShapeType="1"/>
            </p:cNvSpPr>
            <p:nvPr/>
          </p:nvSpPr>
          <p:spPr bwMode="auto">
            <a:xfrm>
              <a:off x="1882" y="2183"/>
              <a:ext cx="0" cy="1111"/>
            </a:xfrm>
            <a:prstGeom prst="line">
              <a:avLst/>
            </a:prstGeom>
            <a:noFill/>
            <a:ln w="15875">
              <a:solidFill>
                <a:schemeClr val="tx1"/>
              </a:solidFill>
              <a:round/>
              <a:headEnd/>
              <a:tailEnd/>
            </a:ln>
          </p:spPr>
          <p:txBody>
            <a:bodyPr/>
            <a:lstStyle/>
            <a:p>
              <a:endParaRPr lang="en-US"/>
            </a:p>
          </p:txBody>
        </p:sp>
        <p:sp>
          <p:nvSpPr>
            <p:cNvPr id="10" name="Line 10"/>
            <p:cNvSpPr>
              <a:spLocks noChangeShapeType="1"/>
            </p:cNvSpPr>
            <p:nvPr/>
          </p:nvSpPr>
          <p:spPr bwMode="auto">
            <a:xfrm>
              <a:off x="2064" y="2183"/>
              <a:ext cx="0" cy="1111"/>
            </a:xfrm>
            <a:prstGeom prst="line">
              <a:avLst/>
            </a:prstGeom>
            <a:noFill/>
            <a:ln w="15875">
              <a:solidFill>
                <a:schemeClr val="tx1"/>
              </a:solidFill>
              <a:round/>
              <a:headEnd/>
              <a:tailEnd/>
            </a:ln>
          </p:spPr>
          <p:txBody>
            <a:bodyPr/>
            <a:lstStyle/>
            <a:p>
              <a:endParaRPr lang="en-US"/>
            </a:p>
          </p:txBody>
        </p:sp>
        <p:sp>
          <p:nvSpPr>
            <p:cNvPr id="11" name="Line 11"/>
            <p:cNvSpPr>
              <a:spLocks noChangeShapeType="1"/>
            </p:cNvSpPr>
            <p:nvPr/>
          </p:nvSpPr>
          <p:spPr bwMode="auto">
            <a:xfrm>
              <a:off x="2245" y="2183"/>
              <a:ext cx="0" cy="1111"/>
            </a:xfrm>
            <a:prstGeom prst="line">
              <a:avLst/>
            </a:prstGeom>
            <a:noFill/>
            <a:ln w="15875">
              <a:solidFill>
                <a:schemeClr val="tx1"/>
              </a:solidFill>
              <a:round/>
              <a:headEnd/>
              <a:tailEnd/>
            </a:ln>
          </p:spPr>
          <p:txBody>
            <a:bodyPr/>
            <a:lstStyle/>
            <a:p>
              <a:endParaRPr lang="en-US"/>
            </a:p>
          </p:txBody>
        </p:sp>
        <p:sp>
          <p:nvSpPr>
            <p:cNvPr id="12" name="Line 12"/>
            <p:cNvSpPr>
              <a:spLocks noChangeShapeType="1"/>
            </p:cNvSpPr>
            <p:nvPr/>
          </p:nvSpPr>
          <p:spPr bwMode="auto">
            <a:xfrm>
              <a:off x="2426" y="2183"/>
              <a:ext cx="0" cy="1111"/>
            </a:xfrm>
            <a:prstGeom prst="line">
              <a:avLst/>
            </a:prstGeom>
            <a:noFill/>
            <a:ln w="15875">
              <a:solidFill>
                <a:schemeClr val="tx1"/>
              </a:solidFill>
              <a:round/>
              <a:headEnd/>
              <a:tailEnd/>
            </a:ln>
          </p:spPr>
          <p:txBody>
            <a:bodyPr/>
            <a:lstStyle/>
            <a:p>
              <a:endParaRPr lang="en-US"/>
            </a:p>
          </p:txBody>
        </p:sp>
        <p:sp>
          <p:nvSpPr>
            <p:cNvPr id="13" name="Line 13"/>
            <p:cNvSpPr>
              <a:spLocks noChangeShapeType="1"/>
            </p:cNvSpPr>
            <p:nvPr/>
          </p:nvSpPr>
          <p:spPr bwMode="auto">
            <a:xfrm>
              <a:off x="2608" y="2183"/>
              <a:ext cx="0" cy="1111"/>
            </a:xfrm>
            <a:prstGeom prst="line">
              <a:avLst/>
            </a:prstGeom>
            <a:noFill/>
            <a:ln w="15875">
              <a:solidFill>
                <a:schemeClr val="tx1"/>
              </a:solidFill>
              <a:round/>
              <a:headEnd/>
              <a:tailEnd/>
            </a:ln>
          </p:spPr>
          <p:txBody>
            <a:bodyPr/>
            <a:lstStyle/>
            <a:p>
              <a:endParaRPr lang="en-US"/>
            </a:p>
          </p:txBody>
        </p:sp>
        <p:sp>
          <p:nvSpPr>
            <p:cNvPr id="14" name="Line 15"/>
            <p:cNvSpPr>
              <a:spLocks noChangeShapeType="1"/>
            </p:cNvSpPr>
            <p:nvPr/>
          </p:nvSpPr>
          <p:spPr bwMode="auto">
            <a:xfrm flipH="1">
              <a:off x="1701" y="2341"/>
              <a:ext cx="1066" cy="0"/>
            </a:xfrm>
            <a:prstGeom prst="line">
              <a:avLst/>
            </a:prstGeom>
            <a:noFill/>
            <a:ln w="15875">
              <a:solidFill>
                <a:schemeClr val="tx1"/>
              </a:solidFill>
              <a:round/>
              <a:headEnd/>
              <a:tailEnd/>
            </a:ln>
          </p:spPr>
          <p:txBody>
            <a:bodyPr/>
            <a:lstStyle/>
            <a:p>
              <a:endParaRPr lang="en-US"/>
            </a:p>
          </p:txBody>
        </p:sp>
        <p:sp>
          <p:nvSpPr>
            <p:cNvPr id="15" name="Line 16"/>
            <p:cNvSpPr>
              <a:spLocks noChangeShapeType="1"/>
            </p:cNvSpPr>
            <p:nvPr/>
          </p:nvSpPr>
          <p:spPr bwMode="auto">
            <a:xfrm flipH="1">
              <a:off x="1701" y="2500"/>
              <a:ext cx="1066" cy="0"/>
            </a:xfrm>
            <a:prstGeom prst="line">
              <a:avLst/>
            </a:prstGeom>
            <a:noFill/>
            <a:ln w="15875">
              <a:solidFill>
                <a:schemeClr val="tx1"/>
              </a:solidFill>
              <a:round/>
              <a:headEnd/>
              <a:tailEnd/>
            </a:ln>
          </p:spPr>
          <p:txBody>
            <a:bodyPr/>
            <a:lstStyle/>
            <a:p>
              <a:endParaRPr lang="en-US"/>
            </a:p>
          </p:txBody>
        </p:sp>
        <p:sp>
          <p:nvSpPr>
            <p:cNvPr id="16" name="Line 17"/>
            <p:cNvSpPr>
              <a:spLocks noChangeShapeType="1"/>
            </p:cNvSpPr>
            <p:nvPr/>
          </p:nvSpPr>
          <p:spPr bwMode="auto">
            <a:xfrm flipH="1">
              <a:off x="1701" y="2659"/>
              <a:ext cx="1066" cy="0"/>
            </a:xfrm>
            <a:prstGeom prst="line">
              <a:avLst/>
            </a:prstGeom>
            <a:noFill/>
            <a:ln w="15875">
              <a:solidFill>
                <a:schemeClr val="tx1"/>
              </a:solidFill>
              <a:round/>
              <a:headEnd/>
              <a:tailEnd/>
            </a:ln>
          </p:spPr>
          <p:txBody>
            <a:bodyPr/>
            <a:lstStyle/>
            <a:p>
              <a:endParaRPr lang="en-US"/>
            </a:p>
          </p:txBody>
        </p:sp>
        <p:sp>
          <p:nvSpPr>
            <p:cNvPr id="17" name="Line 18"/>
            <p:cNvSpPr>
              <a:spLocks noChangeShapeType="1"/>
            </p:cNvSpPr>
            <p:nvPr/>
          </p:nvSpPr>
          <p:spPr bwMode="auto">
            <a:xfrm flipH="1">
              <a:off x="1701" y="2818"/>
              <a:ext cx="1066" cy="0"/>
            </a:xfrm>
            <a:prstGeom prst="line">
              <a:avLst/>
            </a:prstGeom>
            <a:noFill/>
            <a:ln w="15875">
              <a:solidFill>
                <a:schemeClr val="tx1"/>
              </a:solidFill>
              <a:round/>
              <a:headEnd/>
              <a:tailEnd/>
            </a:ln>
          </p:spPr>
          <p:txBody>
            <a:bodyPr/>
            <a:lstStyle/>
            <a:p>
              <a:endParaRPr lang="en-US"/>
            </a:p>
          </p:txBody>
        </p:sp>
        <p:sp>
          <p:nvSpPr>
            <p:cNvPr id="18" name="Line 19"/>
            <p:cNvSpPr>
              <a:spLocks noChangeShapeType="1"/>
            </p:cNvSpPr>
            <p:nvPr/>
          </p:nvSpPr>
          <p:spPr bwMode="auto">
            <a:xfrm flipH="1">
              <a:off x="1701" y="2976"/>
              <a:ext cx="1066" cy="0"/>
            </a:xfrm>
            <a:prstGeom prst="line">
              <a:avLst/>
            </a:prstGeom>
            <a:noFill/>
            <a:ln w="15875">
              <a:solidFill>
                <a:schemeClr val="tx1"/>
              </a:solidFill>
              <a:round/>
              <a:headEnd/>
              <a:tailEnd/>
            </a:ln>
          </p:spPr>
          <p:txBody>
            <a:bodyPr/>
            <a:lstStyle/>
            <a:p>
              <a:endParaRPr lang="en-US"/>
            </a:p>
          </p:txBody>
        </p:sp>
        <p:sp>
          <p:nvSpPr>
            <p:cNvPr id="19" name="Line 20"/>
            <p:cNvSpPr>
              <a:spLocks noChangeShapeType="1"/>
            </p:cNvSpPr>
            <p:nvPr/>
          </p:nvSpPr>
          <p:spPr bwMode="auto">
            <a:xfrm flipH="1">
              <a:off x="1701" y="3135"/>
              <a:ext cx="1066" cy="0"/>
            </a:xfrm>
            <a:prstGeom prst="line">
              <a:avLst/>
            </a:prstGeom>
            <a:noFill/>
            <a:ln w="15875">
              <a:solidFill>
                <a:schemeClr val="tx1"/>
              </a:solidFill>
              <a:round/>
              <a:headEnd/>
              <a:tailEnd/>
            </a:ln>
          </p:spPr>
          <p:txBody>
            <a:bodyPr/>
            <a:lstStyle/>
            <a:p>
              <a:endParaRPr lang="en-US"/>
            </a:p>
          </p:txBody>
        </p:sp>
      </p:grpSp>
      <p:grpSp>
        <p:nvGrpSpPr>
          <p:cNvPr id="20" name="Group 27"/>
          <p:cNvGrpSpPr>
            <a:grpSpLocks/>
          </p:cNvGrpSpPr>
          <p:nvPr/>
        </p:nvGrpSpPr>
        <p:grpSpPr bwMode="auto">
          <a:xfrm>
            <a:off x="3348038" y="1916113"/>
            <a:ext cx="360362" cy="1136650"/>
            <a:chOff x="2109" y="1412"/>
            <a:chExt cx="227" cy="716"/>
          </a:xfrm>
        </p:grpSpPr>
        <p:sp>
          <p:nvSpPr>
            <p:cNvPr id="21" name="Rectangle 23"/>
            <p:cNvSpPr>
              <a:spLocks noChangeArrowheads="1"/>
            </p:cNvSpPr>
            <p:nvPr/>
          </p:nvSpPr>
          <p:spPr bwMode="auto">
            <a:xfrm>
              <a:off x="2109" y="1412"/>
              <a:ext cx="227" cy="522"/>
            </a:xfrm>
            <a:prstGeom prst="rect">
              <a:avLst/>
            </a:prstGeom>
            <a:solidFill>
              <a:srgbClr val="339966"/>
            </a:solidFill>
            <a:ln w="9525">
              <a:solidFill>
                <a:schemeClr val="tx1"/>
              </a:solidFill>
              <a:miter lim="800000"/>
              <a:headEnd/>
              <a:tailEnd/>
            </a:ln>
          </p:spPr>
          <p:txBody>
            <a:bodyPr wrap="none" anchor="ctr"/>
            <a:lstStyle/>
            <a:p>
              <a:endParaRPr lang="en-IN"/>
            </a:p>
          </p:txBody>
        </p:sp>
        <p:sp>
          <p:nvSpPr>
            <p:cNvPr id="22" name="Line 24"/>
            <p:cNvSpPr>
              <a:spLocks noChangeShapeType="1"/>
            </p:cNvSpPr>
            <p:nvPr/>
          </p:nvSpPr>
          <p:spPr bwMode="auto">
            <a:xfrm>
              <a:off x="2109" y="1933"/>
              <a:ext cx="91" cy="159"/>
            </a:xfrm>
            <a:prstGeom prst="line">
              <a:avLst/>
            </a:prstGeom>
            <a:noFill/>
            <a:ln w="9525">
              <a:solidFill>
                <a:schemeClr val="tx1"/>
              </a:solidFill>
              <a:round/>
              <a:headEnd/>
              <a:tailEnd/>
            </a:ln>
          </p:spPr>
          <p:txBody>
            <a:bodyPr/>
            <a:lstStyle/>
            <a:p>
              <a:endParaRPr lang="en-US"/>
            </a:p>
          </p:txBody>
        </p:sp>
        <p:sp>
          <p:nvSpPr>
            <p:cNvPr id="23" name="Line 25"/>
            <p:cNvSpPr>
              <a:spLocks noChangeShapeType="1"/>
            </p:cNvSpPr>
            <p:nvPr/>
          </p:nvSpPr>
          <p:spPr bwMode="auto">
            <a:xfrm flipH="1">
              <a:off x="2245" y="1933"/>
              <a:ext cx="91" cy="159"/>
            </a:xfrm>
            <a:prstGeom prst="line">
              <a:avLst/>
            </a:prstGeom>
            <a:noFill/>
            <a:ln w="9525">
              <a:solidFill>
                <a:schemeClr val="tx1"/>
              </a:solidFill>
              <a:round/>
              <a:headEnd/>
              <a:tailEnd/>
            </a:ln>
          </p:spPr>
          <p:txBody>
            <a:bodyPr/>
            <a:lstStyle/>
            <a:p>
              <a:endParaRPr lang="en-US"/>
            </a:p>
          </p:txBody>
        </p:sp>
        <p:sp>
          <p:nvSpPr>
            <p:cNvPr id="24" name="Oval 26"/>
            <p:cNvSpPr>
              <a:spLocks noChangeArrowheads="1"/>
            </p:cNvSpPr>
            <p:nvPr/>
          </p:nvSpPr>
          <p:spPr bwMode="auto">
            <a:xfrm flipH="1" flipV="1">
              <a:off x="2194" y="2069"/>
              <a:ext cx="59" cy="59"/>
            </a:xfrm>
            <a:prstGeom prst="ellipse">
              <a:avLst/>
            </a:prstGeom>
            <a:solidFill>
              <a:schemeClr val="accent2"/>
            </a:solidFill>
            <a:ln w="9525">
              <a:solidFill>
                <a:schemeClr val="tx1"/>
              </a:solidFill>
              <a:round/>
              <a:headEnd/>
              <a:tailEnd/>
            </a:ln>
          </p:spPr>
          <p:txBody>
            <a:bodyPr wrap="none" anchor="ctr"/>
            <a:lstStyle/>
            <a:p>
              <a:endParaRPr lang="en-IN"/>
            </a:p>
          </p:txBody>
        </p:sp>
      </p:grpSp>
      <p:sp>
        <p:nvSpPr>
          <p:cNvPr id="25" name="AutoShape 56"/>
          <p:cNvSpPr>
            <a:spLocks noChangeArrowheads="1"/>
          </p:cNvSpPr>
          <p:nvPr/>
        </p:nvSpPr>
        <p:spPr bwMode="auto">
          <a:xfrm rot="2943560">
            <a:off x="5484813" y="3021013"/>
            <a:ext cx="323850" cy="349250"/>
          </a:xfrm>
          <a:prstGeom prst="can">
            <a:avLst>
              <a:gd name="adj" fmla="val 26961"/>
            </a:avLst>
          </a:prstGeom>
          <a:solidFill>
            <a:schemeClr val="accent2"/>
          </a:solidFill>
          <a:ln w="9525">
            <a:solidFill>
              <a:schemeClr val="tx1"/>
            </a:solidFill>
            <a:round/>
            <a:headEnd/>
            <a:tailEnd/>
          </a:ln>
        </p:spPr>
        <p:txBody>
          <a:bodyPr wrap="none" anchor="ctr"/>
          <a:lstStyle/>
          <a:p>
            <a:endParaRPr lang="en-IN"/>
          </a:p>
        </p:txBody>
      </p:sp>
      <p:sp>
        <p:nvSpPr>
          <p:cNvPr id="26" name="Arc 59"/>
          <p:cNvSpPr>
            <a:spLocks/>
          </p:cNvSpPr>
          <p:nvPr/>
        </p:nvSpPr>
        <p:spPr bwMode="auto">
          <a:xfrm rot="11465626" flipV="1">
            <a:off x="2911475" y="3067050"/>
            <a:ext cx="2484438" cy="1260475"/>
          </a:xfrm>
          <a:custGeom>
            <a:avLst/>
            <a:gdLst>
              <a:gd name="T0" fmla="*/ 0 w 21600"/>
              <a:gd name="T1" fmla="*/ 0 h 21600"/>
              <a:gd name="T2" fmla="*/ 285760761 w 21600"/>
              <a:gd name="T3" fmla="*/ 73555430 h 21600"/>
              <a:gd name="T4" fmla="*/ 0 w 21600"/>
              <a:gd name="T5" fmla="*/ 735554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chemeClr val="tx1"/>
            </a:solidFill>
            <a:prstDash val="dash"/>
            <a:round/>
            <a:headEnd/>
            <a:tailEnd/>
          </a:ln>
        </p:spPr>
        <p:txBody>
          <a:bodyPr wrap="none" anchor="ctr"/>
          <a:lstStyle/>
          <a:p>
            <a:endParaRPr lang="en-IN"/>
          </a:p>
        </p:txBody>
      </p:sp>
      <p:grpSp>
        <p:nvGrpSpPr>
          <p:cNvPr id="27" name="Group 78"/>
          <p:cNvGrpSpPr>
            <a:grpSpLocks/>
          </p:cNvGrpSpPr>
          <p:nvPr/>
        </p:nvGrpSpPr>
        <p:grpSpPr bwMode="auto">
          <a:xfrm>
            <a:off x="6624638" y="4149725"/>
            <a:ext cx="1692275" cy="1763713"/>
            <a:chOff x="4354" y="2659"/>
            <a:chExt cx="1066" cy="1111"/>
          </a:xfrm>
        </p:grpSpPr>
        <p:sp>
          <p:nvSpPr>
            <p:cNvPr id="28" name="Rectangle 66"/>
            <p:cNvSpPr>
              <a:spLocks noChangeArrowheads="1"/>
            </p:cNvSpPr>
            <p:nvPr/>
          </p:nvSpPr>
          <p:spPr bwMode="auto">
            <a:xfrm>
              <a:off x="4354" y="2659"/>
              <a:ext cx="1066" cy="1111"/>
            </a:xfrm>
            <a:prstGeom prst="rect">
              <a:avLst/>
            </a:prstGeom>
            <a:solidFill>
              <a:schemeClr val="bg1"/>
            </a:solidFill>
            <a:ln w="9525">
              <a:solidFill>
                <a:schemeClr val="tx1"/>
              </a:solidFill>
              <a:miter lim="800000"/>
              <a:headEnd/>
              <a:tailEnd/>
            </a:ln>
          </p:spPr>
          <p:txBody>
            <a:bodyPr wrap="none" anchor="ctr"/>
            <a:lstStyle/>
            <a:p>
              <a:endParaRPr lang="en-IN"/>
            </a:p>
          </p:txBody>
        </p:sp>
        <p:sp>
          <p:nvSpPr>
            <p:cNvPr id="29" name="Line 67"/>
            <p:cNvSpPr>
              <a:spLocks noChangeShapeType="1"/>
            </p:cNvSpPr>
            <p:nvPr/>
          </p:nvSpPr>
          <p:spPr bwMode="auto">
            <a:xfrm>
              <a:off x="4535" y="2659"/>
              <a:ext cx="0" cy="1111"/>
            </a:xfrm>
            <a:prstGeom prst="line">
              <a:avLst/>
            </a:prstGeom>
            <a:noFill/>
            <a:ln w="15875">
              <a:solidFill>
                <a:schemeClr val="tx1"/>
              </a:solidFill>
              <a:round/>
              <a:headEnd/>
              <a:tailEnd/>
            </a:ln>
          </p:spPr>
          <p:txBody>
            <a:bodyPr/>
            <a:lstStyle/>
            <a:p>
              <a:endParaRPr lang="en-US"/>
            </a:p>
          </p:txBody>
        </p:sp>
        <p:sp>
          <p:nvSpPr>
            <p:cNvPr id="30" name="Line 68"/>
            <p:cNvSpPr>
              <a:spLocks noChangeShapeType="1"/>
            </p:cNvSpPr>
            <p:nvPr/>
          </p:nvSpPr>
          <p:spPr bwMode="auto">
            <a:xfrm>
              <a:off x="4717" y="2659"/>
              <a:ext cx="0" cy="1111"/>
            </a:xfrm>
            <a:prstGeom prst="line">
              <a:avLst/>
            </a:prstGeom>
            <a:noFill/>
            <a:ln w="15875">
              <a:solidFill>
                <a:schemeClr val="tx1"/>
              </a:solidFill>
              <a:round/>
              <a:headEnd/>
              <a:tailEnd/>
            </a:ln>
          </p:spPr>
          <p:txBody>
            <a:bodyPr/>
            <a:lstStyle/>
            <a:p>
              <a:endParaRPr lang="en-US"/>
            </a:p>
          </p:txBody>
        </p:sp>
        <p:sp>
          <p:nvSpPr>
            <p:cNvPr id="31" name="Line 69"/>
            <p:cNvSpPr>
              <a:spLocks noChangeShapeType="1"/>
            </p:cNvSpPr>
            <p:nvPr/>
          </p:nvSpPr>
          <p:spPr bwMode="auto">
            <a:xfrm>
              <a:off x="4898" y="2659"/>
              <a:ext cx="0" cy="1111"/>
            </a:xfrm>
            <a:prstGeom prst="line">
              <a:avLst/>
            </a:prstGeom>
            <a:noFill/>
            <a:ln w="15875">
              <a:solidFill>
                <a:schemeClr val="tx1"/>
              </a:solidFill>
              <a:round/>
              <a:headEnd/>
              <a:tailEnd/>
            </a:ln>
          </p:spPr>
          <p:txBody>
            <a:bodyPr/>
            <a:lstStyle/>
            <a:p>
              <a:endParaRPr lang="en-US"/>
            </a:p>
          </p:txBody>
        </p:sp>
        <p:sp>
          <p:nvSpPr>
            <p:cNvPr id="32" name="Line 70"/>
            <p:cNvSpPr>
              <a:spLocks noChangeShapeType="1"/>
            </p:cNvSpPr>
            <p:nvPr/>
          </p:nvSpPr>
          <p:spPr bwMode="auto">
            <a:xfrm>
              <a:off x="5079" y="2659"/>
              <a:ext cx="0" cy="1111"/>
            </a:xfrm>
            <a:prstGeom prst="line">
              <a:avLst/>
            </a:prstGeom>
            <a:noFill/>
            <a:ln w="15875">
              <a:solidFill>
                <a:schemeClr val="tx1"/>
              </a:solidFill>
              <a:round/>
              <a:headEnd/>
              <a:tailEnd/>
            </a:ln>
          </p:spPr>
          <p:txBody>
            <a:bodyPr/>
            <a:lstStyle/>
            <a:p>
              <a:endParaRPr lang="en-US"/>
            </a:p>
          </p:txBody>
        </p:sp>
        <p:sp>
          <p:nvSpPr>
            <p:cNvPr id="33" name="Line 71"/>
            <p:cNvSpPr>
              <a:spLocks noChangeShapeType="1"/>
            </p:cNvSpPr>
            <p:nvPr/>
          </p:nvSpPr>
          <p:spPr bwMode="auto">
            <a:xfrm>
              <a:off x="5261" y="2659"/>
              <a:ext cx="0" cy="1111"/>
            </a:xfrm>
            <a:prstGeom prst="line">
              <a:avLst/>
            </a:prstGeom>
            <a:noFill/>
            <a:ln w="15875">
              <a:solidFill>
                <a:schemeClr val="tx1"/>
              </a:solidFill>
              <a:round/>
              <a:headEnd/>
              <a:tailEnd/>
            </a:ln>
          </p:spPr>
          <p:txBody>
            <a:bodyPr/>
            <a:lstStyle/>
            <a:p>
              <a:endParaRPr lang="en-US"/>
            </a:p>
          </p:txBody>
        </p:sp>
        <p:sp>
          <p:nvSpPr>
            <p:cNvPr id="34" name="Line 72"/>
            <p:cNvSpPr>
              <a:spLocks noChangeShapeType="1"/>
            </p:cNvSpPr>
            <p:nvPr/>
          </p:nvSpPr>
          <p:spPr bwMode="auto">
            <a:xfrm flipH="1">
              <a:off x="4354" y="2817"/>
              <a:ext cx="1066" cy="0"/>
            </a:xfrm>
            <a:prstGeom prst="line">
              <a:avLst/>
            </a:prstGeom>
            <a:noFill/>
            <a:ln w="15875">
              <a:solidFill>
                <a:schemeClr val="tx1"/>
              </a:solidFill>
              <a:round/>
              <a:headEnd/>
              <a:tailEnd/>
            </a:ln>
          </p:spPr>
          <p:txBody>
            <a:bodyPr/>
            <a:lstStyle/>
            <a:p>
              <a:endParaRPr lang="en-US"/>
            </a:p>
          </p:txBody>
        </p:sp>
        <p:sp>
          <p:nvSpPr>
            <p:cNvPr id="35" name="Line 73"/>
            <p:cNvSpPr>
              <a:spLocks noChangeShapeType="1"/>
            </p:cNvSpPr>
            <p:nvPr/>
          </p:nvSpPr>
          <p:spPr bwMode="auto">
            <a:xfrm flipH="1">
              <a:off x="4354" y="2976"/>
              <a:ext cx="1066" cy="0"/>
            </a:xfrm>
            <a:prstGeom prst="line">
              <a:avLst/>
            </a:prstGeom>
            <a:noFill/>
            <a:ln w="15875">
              <a:solidFill>
                <a:schemeClr val="tx1"/>
              </a:solidFill>
              <a:round/>
              <a:headEnd/>
              <a:tailEnd/>
            </a:ln>
          </p:spPr>
          <p:txBody>
            <a:bodyPr/>
            <a:lstStyle/>
            <a:p>
              <a:endParaRPr lang="en-US"/>
            </a:p>
          </p:txBody>
        </p:sp>
        <p:sp>
          <p:nvSpPr>
            <p:cNvPr id="36" name="Line 74"/>
            <p:cNvSpPr>
              <a:spLocks noChangeShapeType="1"/>
            </p:cNvSpPr>
            <p:nvPr/>
          </p:nvSpPr>
          <p:spPr bwMode="auto">
            <a:xfrm flipH="1">
              <a:off x="4354" y="3135"/>
              <a:ext cx="1066" cy="0"/>
            </a:xfrm>
            <a:prstGeom prst="line">
              <a:avLst/>
            </a:prstGeom>
            <a:noFill/>
            <a:ln w="15875">
              <a:solidFill>
                <a:schemeClr val="tx1"/>
              </a:solidFill>
              <a:round/>
              <a:headEnd/>
              <a:tailEnd/>
            </a:ln>
          </p:spPr>
          <p:txBody>
            <a:bodyPr/>
            <a:lstStyle/>
            <a:p>
              <a:endParaRPr lang="en-US"/>
            </a:p>
          </p:txBody>
        </p:sp>
        <p:sp>
          <p:nvSpPr>
            <p:cNvPr id="37" name="Line 75"/>
            <p:cNvSpPr>
              <a:spLocks noChangeShapeType="1"/>
            </p:cNvSpPr>
            <p:nvPr/>
          </p:nvSpPr>
          <p:spPr bwMode="auto">
            <a:xfrm flipH="1">
              <a:off x="4354" y="3294"/>
              <a:ext cx="1066" cy="0"/>
            </a:xfrm>
            <a:prstGeom prst="line">
              <a:avLst/>
            </a:prstGeom>
            <a:noFill/>
            <a:ln w="15875">
              <a:solidFill>
                <a:schemeClr val="tx1"/>
              </a:solidFill>
              <a:round/>
              <a:headEnd/>
              <a:tailEnd/>
            </a:ln>
          </p:spPr>
          <p:txBody>
            <a:bodyPr/>
            <a:lstStyle/>
            <a:p>
              <a:endParaRPr lang="en-US"/>
            </a:p>
          </p:txBody>
        </p:sp>
        <p:sp>
          <p:nvSpPr>
            <p:cNvPr id="38" name="Line 76"/>
            <p:cNvSpPr>
              <a:spLocks noChangeShapeType="1"/>
            </p:cNvSpPr>
            <p:nvPr/>
          </p:nvSpPr>
          <p:spPr bwMode="auto">
            <a:xfrm flipH="1">
              <a:off x="4354" y="3452"/>
              <a:ext cx="1066" cy="0"/>
            </a:xfrm>
            <a:prstGeom prst="line">
              <a:avLst/>
            </a:prstGeom>
            <a:noFill/>
            <a:ln w="15875">
              <a:solidFill>
                <a:schemeClr val="tx1"/>
              </a:solidFill>
              <a:round/>
              <a:headEnd/>
              <a:tailEnd/>
            </a:ln>
          </p:spPr>
          <p:txBody>
            <a:bodyPr/>
            <a:lstStyle/>
            <a:p>
              <a:endParaRPr lang="en-US"/>
            </a:p>
          </p:txBody>
        </p:sp>
        <p:sp>
          <p:nvSpPr>
            <p:cNvPr id="39" name="Line 77"/>
            <p:cNvSpPr>
              <a:spLocks noChangeShapeType="1"/>
            </p:cNvSpPr>
            <p:nvPr/>
          </p:nvSpPr>
          <p:spPr bwMode="auto">
            <a:xfrm flipH="1">
              <a:off x="4354" y="3611"/>
              <a:ext cx="1066" cy="0"/>
            </a:xfrm>
            <a:prstGeom prst="line">
              <a:avLst/>
            </a:prstGeom>
            <a:noFill/>
            <a:ln w="15875">
              <a:solidFill>
                <a:schemeClr val="tx1"/>
              </a:solidFill>
              <a:round/>
              <a:headEnd/>
              <a:tailEnd/>
            </a:ln>
          </p:spPr>
          <p:txBody>
            <a:bodyPr/>
            <a:lstStyle/>
            <a:p>
              <a:endParaRPr lang="en-US"/>
            </a:p>
          </p:txBody>
        </p:sp>
      </p:grpSp>
      <p:sp>
        <p:nvSpPr>
          <p:cNvPr id="40" name="Rectangle 79"/>
          <p:cNvSpPr>
            <a:spLocks noChangeArrowheads="1"/>
          </p:cNvSpPr>
          <p:nvPr/>
        </p:nvSpPr>
        <p:spPr bwMode="auto">
          <a:xfrm>
            <a:off x="6624638" y="4148138"/>
            <a:ext cx="280987" cy="252412"/>
          </a:xfrm>
          <a:prstGeom prst="rect">
            <a:avLst/>
          </a:prstGeom>
          <a:solidFill>
            <a:schemeClr val="bg2"/>
          </a:solidFill>
          <a:ln w="9525">
            <a:solidFill>
              <a:schemeClr val="tx1"/>
            </a:solidFill>
            <a:miter lim="800000"/>
            <a:headEnd/>
            <a:tailEnd/>
          </a:ln>
        </p:spPr>
        <p:txBody>
          <a:bodyPr wrap="none" anchor="ctr"/>
          <a:lstStyle/>
          <a:p>
            <a:endParaRPr lang="en-IN"/>
          </a:p>
        </p:txBody>
      </p:sp>
      <p:sp>
        <p:nvSpPr>
          <p:cNvPr id="41" name="AutoShape 80"/>
          <p:cNvSpPr>
            <a:spLocks noChangeArrowheads="1"/>
          </p:cNvSpPr>
          <p:nvPr/>
        </p:nvSpPr>
        <p:spPr bwMode="auto">
          <a:xfrm>
            <a:off x="5867400" y="1484313"/>
            <a:ext cx="1981200" cy="609600"/>
          </a:xfrm>
          <a:prstGeom prst="wedgeRoundRectCallout">
            <a:avLst>
              <a:gd name="adj1" fmla="val -52644"/>
              <a:gd name="adj2" fmla="val 211718"/>
              <a:gd name="adj3" fmla="val 16667"/>
            </a:avLst>
          </a:prstGeom>
          <a:noFill/>
          <a:ln w="9525">
            <a:solidFill>
              <a:schemeClr val="tx1"/>
            </a:solidFill>
            <a:miter lim="800000"/>
            <a:headEnd/>
            <a:tailEnd/>
          </a:ln>
        </p:spPr>
        <p:txBody>
          <a:bodyPr/>
          <a:lstStyle/>
          <a:p>
            <a:pPr algn="ctr"/>
            <a:r>
              <a:rPr lang="en-GB"/>
              <a:t>156 electrons!</a:t>
            </a:r>
          </a:p>
        </p:txBody>
      </p:sp>
      <p:sp>
        <p:nvSpPr>
          <p:cNvPr id="42" name="Text Box 81"/>
          <p:cNvSpPr txBox="1">
            <a:spLocks noChangeArrowheads="1"/>
          </p:cNvSpPr>
          <p:nvPr/>
        </p:nvSpPr>
        <p:spPr bwMode="auto">
          <a:xfrm>
            <a:off x="6985000" y="3614738"/>
            <a:ext cx="962025" cy="427037"/>
          </a:xfrm>
          <a:prstGeom prst="rect">
            <a:avLst/>
          </a:prstGeom>
          <a:noFill/>
          <a:ln w="9525">
            <a:noFill/>
            <a:miter lim="800000"/>
            <a:headEnd/>
            <a:tailEnd/>
          </a:ln>
        </p:spPr>
        <p:txBody>
          <a:bodyPr wrap="none">
            <a:spAutoFit/>
          </a:bodyPr>
          <a:lstStyle/>
          <a:p>
            <a:r>
              <a:rPr lang="en-GB" sz="2200"/>
              <a:t>Image</a:t>
            </a:r>
          </a:p>
        </p:txBody>
      </p:sp>
      <p:sp>
        <p:nvSpPr>
          <p:cNvPr id="43" name="Text Box 83"/>
          <p:cNvSpPr txBox="1">
            <a:spLocks noChangeArrowheads="1"/>
          </p:cNvSpPr>
          <p:nvPr/>
        </p:nvSpPr>
        <p:spPr bwMode="auto">
          <a:xfrm>
            <a:off x="2700338" y="1304925"/>
            <a:ext cx="1754187" cy="427038"/>
          </a:xfrm>
          <a:prstGeom prst="rect">
            <a:avLst/>
          </a:prstGeom>
          <a:noFill/>
          <a:ln w="9525">
            <a:noFill/>
            <a:miter lim="800000"/>
            <a:headEnd/>
            <a:tailEnd/>
          </a:ln>
        </p:spPr>
        <p:txBody>
          <a:bodyPr wrap="none">
            <a:spAutoFit/>
          </a:bodyPr>
          <a:lstStyle/>
          <a:p>
            <a:r>
              <a:rPr lang="en-GB" sz="2200"/>
              <a:t>Electron gun</a:t>
            </a:r>
          </a:p>
        </p:txBody>
      </p:sp>
      <p:sp>
        <p:nvSpPr>
          <p:cNvPr id="44" name="Rectangle 86"/>
          <p:cNvSpPr>
            <a:spLocks noChangeArrowheads="1"/>
          </p:cNvSpPr>
          <p:nvPr/>
        </p:nvSpPr>
        <p:spPr bwMode="auto">
          <a:xfrm>
            <a:off x="6911975" y="4149725"/>
            <a:ext cx="280988" cy="252413"/>
          </a:xfrm>
          <a:prstGeom prst="rect">
            <a:avLst/>
          </a:prstGeom>
          <a:solidFill>
            <a:srgbClr val="C0C0C0"/>
          </a:solidFill>
          <a:ln w="9525">
            <a:solidFill>
              <a:schemeClr val="tx1"/>
            </a:solidFill>
            <a:miter lim="800000"/>
            <a:headEnd/>
            <a:tailEnd/>
          </a:ln>
        </p:spPr>
        <p:txBody>
          <a:bodyPr wrap="none" anchor="ctr"/>
          <a:lstStyle/>
          <a:p>
            <a:endParaRPr lang="en-IN"/>
          </a:p>
        </p:txBody>
      </p:sp>
      <p:sp>
        <p:nvSpPr>
          <p:cNvPr id="45" name="Rectangle 88"/>
          <p:cNvSpPr>
            <a:spLocks noChangeArrowheads="1"/>
          </p:cNvSpPr>
          <p:nvPr/>
        </p:nvSpPr>
        <p:spPr bwMode="auto">
          <a:xfrm>
            <a:off x="7207250" y="4149725"/>
            <a:ext cx="280988" cy="252413"/>
          </a:xfrm>
          <a:prstGeom prst="rect">
            <a:avLst/>
          </a:prstGeom>
          <a:solidFill>
            <a:srgbClr val="777777"/>
          </a:solidFill>
          <a:ln w="9525">
            <a:solidFill>
              <a:schemeClr val="tx1"/>
            </a:solidFill>
            <a:miter lim="800000"/>
            <a:headEnd/>
            <a:tailEnd/>
          </a:ln>
        </p:spPr>
        <p:txBody>
          <a:bodyPr wrap="none" anchor="ctr"/>
          <a:lstStyle/>
          <a:p>
            <a:endParaRPr lang="en-IN"/>
          </a:p>
        </p:txBody>
      </p:sp>
      <p:sp>
        <p:nvSpPr>
          <p:cNvPr id="46" name="Rectangle 89"/>
          <p:cNvSpPr>
            <a:spLocks noChangeArrowheads="1"/>
          </p:cNvSpPr>
          <p:nvPr/>
        </p:nvSpPr>
        <p:spPr bwMode="auto">
          <a:xfrm>
            <a:off x="7775575" y="4149725"/>
            <a:ext cx="280988" cy="252413"/>
          </a:xfrm>
          <a:prstGeom prst="rect">
            <a:avLst/>
          </a:prstGeom>
          <a:solidFill>
            <a:srgbClr val="C0C0C0"/>
          </a:solidFill>
          <a:ln w="9525">
            <a:solidFill>
              <a:schemeClr val="tx1"/>
            </a:solidFill>
            <a:miter lim="800000"/>
            <a:headEnd/>
            <a:tailEnd/>
          </a:ln>
        </p:spPr>
        <p:txBody>
          <a:bodyPr wrap="none" anchor="ctr"/>
          <a:lstStyle/>
          <a:p>
            <a:endParaRPr lang="en-IN"/>
          </a:p>
        </p:txBody>
      </p:sp>
      <p:sp>
        <p:nvSpPr>
          <p:cNvPr id="47" name="Rectangle 90"/>
          <p:cNvSpPr>
            <a:spLocks noChangeArrowheads="1"/>
          </p:cNvSpPr>
          <p:nvPr/>
        </p:nvSpPr>
        <p:spPr bwMode="auto">
          <a:xfrm>
            <a:off x="8070850" y="4149725"/>
            <a:ext cx="246063" cy="252413"/>
          </a:xfrm>
          <a:prstGeom prst="rect">
            <a:avLst/>
          </a:prstGeom>
          <a:solidFill>
            <a:srgbClr val="000000"/>
          </a:solidFill>
          <a:ln w="9525">
            <a:solidFill>
              <a:schemeClr val="tx1"/>
            </a:solidFill>
            <a:miter lim="800000"/>
            <a:headEnd/>
            <a:tailEnd/>
          </a:ln>
        </p:spPr>
        <p:txBody>
          <a:bodyPr wrap="none" anchor="ctr"/>
          <a:lstStyle/>
          <a:p>
            <a:endParaRPr lang="en-IN"/>
          </a:p>
        </p:txBody>
      </p:sp>
      <p:pic>
        <p:nvPicPr>
          <p:cNvPr id="48" name="Picture 93"/>
          <p:cNvPicPr>
            <a:picLocks noChangeAspect="1" noChangeArrowheads="1"/>
          </p:cNvPicPr>
          <p:nvPr/>
        </p:nvPicPr>
        <p:blipFill>
          <a:blip r:embed="rId3"/>
          <a:srcRect/>
          <a:stretch>
            <a:fillRect/>
          </a:stretch>
        </p:blipFill>
        <p:spPr bwMode="auto">
          <a:xfrm>
            <a:off x="6840538" y="1844675"/>
            <a:ext cx="1828800" cy="1516063"/>
          </a:xfrm>
          <a:prstGeom prst="rect">
            <a:avLst/>
          </a:prstGeom>
          <a:noFill/>
          <a:ln w="9525">
            <a:noFill/>
            <a:miter lim="800000"/>
            <a:headEnd/>
            <a:tailEnd/>
          </a:ln>
        </p:spPr>
      </p:pic>
      <p:sp>
        <p:nvSpPr>
          <p:cNvPr id="49" name="Line 94"/>
          <p:cNvSpPr>
            <a:spLocks noChangeShapeType="1"/>
          </p:cNvSpPr>
          <p:nvPr/>
        </p:nvSpPr>
        <p:spPr bwMode="auto">
          <a:xfrm flipV="1">
            <a:off x="5976938" y="3105150"/>
            <a:ext cx="647700" cy="106363"/>
          </a:xfrm>
          <a:prstGeom prst="line">
            <a:avLst/>
          </a:prstGeom>
          <a:noFill/>
          <a:ln w="25400">
            <a:solidFill>
              <a:schemeClr val="tx1"/>
            </a:solidFill>
            <a:round/>
            <a:headEnd/>
            <a:tailEnd type="arrow" w="med" len="med"/>
          </a:ln>
        </p:spPr>
        <p:txBody>
          <a:bodyPr/>
          <a:lstStyle/>
          <a:p>
            <a:endParaRPr lang="en-US"/>
          </a:p>
        </p:txBody>
      </p:sp>
      <p:cxnSp>
        <p:nvCxnSpPr>
          <p:cNvPr id="51" name="Straight Arrow Connector 50"/>
          <p:cNvCxnSpPr>
            <a:endCxn id="12" idx="0"/>
          </p:cNvCxnSpPr>
          <p:nvPr/>
        </p:nvCxnSpPr>
        <p:spPr>
          <a:xfrm rot="16200000" flipH="1">
            <a:off x="3107531" y="3369468"/>
            <a:ext cx="1141413" cy="346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4" idx="7"/>
            <a:endCxn id="8" idx="0"/>
          </p:cNvCxnSpPr>
          <p:nvPr/>
        </p:nvCxnSpPr>
        <p:spPr>
          <a:xfrm rot="16200000" flipH="1">
            <a:off x="2984500" y="3551237"/>
            <a:ext cx="1074166" cy="49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4" idx="7"/>
          </p:cNvCxnSpPr>
          <p:nvPr/>
        </p:nvCxnSpPr>
        <p:spPr>
          <a:xfrm rot="5400000">
            <a:off x="2848770" y="3466878"/>
            <a:ext cx="1075753" cy="220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40" grpId="0" animBg="1"/>
      <p:bldP spid="41" grpId="0" animBg="1"/>
      <p:bldP spid="41" grpId="1" animBg="1"/>
      <p:bldP spid="44" grpId="0" animBg="1"/>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5888"/>
            <a:ext cx="8229600" cy="8540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Times New Roman" pitchFamily="18" charset="0"/>
                <a:ea typeface="+mj-ea"/>
                <a:cs typeface="Times New Roman" pitchFamily="18" charset="0"/>
              </a:rPr>
              <a:t>Signals from the sample</a:t>
            </a:r>
          </a:p>
        </p:txBody>
      </p:sp>
      <p:sp>
        <p:nvSpPr>
          <p:cNvPr id="3" name="Rectangle 4"/>
          <p:cNvSpPr>
            <a:spLocks noChangeArrowheads="1"/>
          </p:cNvSpPr>
          <p:nvPr/>
        </p:nvSpPr>
        <p:spPr bwMode="auto">
          <a:xfrm>
            <a:off x="2195513" y="5445125"/>
            <a:ext cx="5005387" cy="684213"/>
          </a:xfrm>
          <a:prstGeom prst="rect">
            <a:avLst/>
          </a:prstGeom>
          <a:solidFill>
            <a:srgbClr val="FF00FF"/>
          </a:solidFill>
          <a:ln w="9525">
            <a:noFill/>
            <a:miter lim="800000"/>
            <a:headEnd/>
            <a:tailEnd/>
          </a:ln>
        </p:spPr>
        <p:txBody>
          <a:bodyPr wrap="none" anchor="ctr"/>
          <a:lstStyle/>
          <a:p>
            <a:r>
              <a:rPr lang="en-IN" sz="4000" dirty="0" smtClean="0"/>
              <a:t>             sample</a:t>
            </a:r>
            <a:endParaRPr lang="en-IN" sz="4000" dirty="0"/>
          </a:p>
        </p:txBody>
      </p:sp>
      <p:sp>
        <p:nvSpPr>
          <p:cNvPr id="4" name="Line 5"/>
          <p:cNvSpPr>
            <a:spLocks noChangeShapeType="1"/>
          </p:cNvSpPr>
          <p:nvPr/>
        </p:nvSpPr>
        <p:spPr bwMode="auto">
          <a:xfrm>
            <a:off x="4679950" y="1592263"/>
            <a:ext cx="36513" cy="3816350"/>
          </a:xfrm>
          <a:prstGeom prst="line">
            <a:avLst/>
          </a:prstGeom>
          <a:noFill/>
          <a:ln w="63500" cap="rnd">
            <a:solidFill>
              <a:schemeClr val="accent2"/>
            </a:solidFill>
            <a:prstDash val="sysDot"/>
            <a:round/>
            <a:headEnd/>
            <a:tailEnd type="arrow" w="med" len="med"/>
          </a:ln>
        </p:spPr>
        <p:txBody>
          <a:bodyPr/>
          <a:lstStyle/>
          <a:p>
            <a:endParaRPr lang="en-US"/>
          </a:p>
        </p:txBody>
      </p:sp>
      <p:sp>
        <p:nvSpPr>
          <p:cNvPr id="5" name="Text Box 6"/>
          <p:cNvSpPr txBox="1">
            <a:spLocks noChangeArrowheads="1"/>
          </p:cNvSpPr>
          <p:nvPr/>
        </p:nvSpPr>
        <p:spPr bwMode="auto">
          <a:xfrm>
            <a:off x="3419475" y="1196975"/>
            <a:ext cx="2532063" cy="427038"/>
          </a:xfrm>
          <a:prstGeom prst="rect">
            <a:avLst/>
          </a:prstGeom>
          <a:noFill/>
          <a:ln w="9525">
            <a:noFill/>
            <a:miter lim="800000"/>
            <a:headEnd/>
            <a:tailEnd/>
          </a:ln>
        </p:spPr>
        <p:txBody>
          <a:bodyPr wrap="none">
            <a:spAutoFit/>
          </a:bodyPr>
          <a:lstStyle/>
          <a:p>
            <a:r>
              <a:rPr lang="en-GB" sz="2200"/>
              <a:t>Incoming electrons</a:t>
            </a:r>
          </a:p>
        </p:txBody>
      </p:sp>
      <p:sp>
        <p:nvSpPr>
          <p:cNvPr id="7" name="Line 8"/>
          <p:cNvSpPr>
            <a:spLocks noChangeShapeType="1"/>
          </p:cNvSpPr>
          <p:nvPr/>
        </p:nvSpPr>
        <p:spPr bwMode="auto">
          <a:xfrm flipH="1" flipV="1">
            <a:off x="1295400" y="2241550"/>
            <a:ext cx="1368425" cy="3094038"/>
          </a:xfrm>
          <a:prstGeom prst="line">
            <a:avLst/>
          </a:prstGeom>
          <a:noFill/>
          <a:ln w="50800" cap="rnd">
            <a:solidFill>
              <a:schemeClr val="tx1"/>
            </a:solidFill>
            <a:prstDash val="sysDot"/>
            <a:round/>
            <a:headEnd/>
            <a:tailEnd type="arrow" w="med" len="med"/>
          </a:ln>
        </p:spPr>
        <p:txBody>
          <a:bodyPr/>
          <a:lstStyle/>
          <a:p>
            <a:endParaRPr lang="en-US"/>
          </a:p>
        </p:txBody>
      </p:sp>
      <p:sp>
        <p:nvSpPr>
          <p:cNvPr id="8" name="Line 9"/>
          <p:cNvSpPr>
            <a:spLocks noChangeShapeType="1"/>
          </p:cNvSpPr>
          <p:nvPr/>
        </p:nvSpPr>
        <p:spPr bwMode="auto">
          <a:xfrm flipH="1" flipV="1">
            <a:off x="3384550" y="3357563"/>
            <a:ext cx="827088" cy="2087562"/>
          </a:xfrm>
          <a:prstGeom prst="line">
            <a:avLst/>
          </a:prstGeom>
          <a:noFill/>
          <a:ln w="50800" cap="rnd">
            <a:solidFill>
              <a:schemeClr val="tx1"/>
            </a:solidFill>
            <a:prstDash val="sysDot"/>
            <a:round/>
            <a:headEnd/>
            <a:tailEnd type="arrow" w="med" len="med"/>
          </a:ln>
        </p:spPr>
        <p:txBody>
          <a:bodyPr/>
          <a:lstStyle/>
          <a:p>
            <a:endParaRPr lang="en-US"/>
          </a:p>
        </p:txBody>
      </p:sp>
      <p:sp>
        <p:nvSpPr>
          <p:cNvPr id="9" name="Text Box 10"/>
          <p:cNvSpPr txBox="1">
            <a:spLocks noChangeArrowheads="1"/>
          </p:cNvSpPr>
          <p:nvPr/>
        </p:nvSpPr>
        <p:spPr bwMode="auto">
          <a:xfrm>
            <a:off x="168275" y="1592263"/>
            <a:ext cx="2733675" cy="427037"/>
          </a:xfrm>
          <a:prstGeom prst="rect">
            <a:avLst/>
          </a:prstGeom>
          <a:noFill/>
          <a:ln w="9525">
            <a:noFill/>
            <a:miter lim="800000"/>
            <a:headEnd/>
            <a:tailEnd/>
          </a:ln>
        </p:spPr>
        <p:txBody>
          <a:bodyPr wrap="none">
            <a:spAutoFit/>
          </a:bodyPr>
          <a:lstStyle/>
          <a:p>
            <a:r>
              <a:rPr lang="en-GB" sz="2200"/>
              <a:t>Secondary electrons</a:t>
            </a:r>
          </a:p>
        </p:txBody>
      </p:sp>
      <p:sp>
        <p:nvSpPr>
          <p:cNvPr id="10" name="Text Box 11"/>
          <p:cNvSpPr txBox="1">
            <a:spLocks noChangeArrowheads="1"/>
          </p:cNvSpPr>
          <p:nvPr/>
        </p:nvSpPr>
        <p:spPr bwMode="auto">
          <a:xfrm>
            <a:off x="2255838" y="2528888"/>
            <a:ext cx="1955800" cy="762000"/>
          </a:xfrm>
          <a:prstGeom prst="rect">
            <a:avLst/>
          </a:prstGeom>
          <a:noFill/>
          <a:ln w="9525">
            <a:noFill/>
            <a:miter lim="800000"/>
            <a:headEnd/>
            <a:tailEnd/>
          </a:ln>
        </p:spPr>
        <p:txBody>
          <a:bodyPr wrap="none">
            <a:spAutoFit/>
          </a:bodyPr>
          <a:lstStyle/>
          <a:p>
            <a:pPr algn="ctr"/>
            <a:r>
              <a:rPr lang="en-GB" sz="2200" dirty="0"/>
              <a:t>Backscattered</a:t>
            </a:r>
          </a:p>
          <a:p>
            <a:pPr algn="ctr"/>
            <a:r>
              <a:rPr lang="en-GB" sz="2200" dirty="0"/>
              <a:t> electrons</a:t>
            </a:r>
          </a:p>
        </p:txBody>
      </p:sp>
      <p:sp>
        <p:nvSpPr>
          <p:cNvPr id="12" name="Freeform 13"/>
          <p:cNvSpPr>
            <a:spLocks/>
          </p:cNvSpPr>
          <p:nvPr/>
        </p:nvSpPr>
        <p:spPr bwMode="auto">
          <a:xfrm>
            <a:off x="5759450" y="4005263"/>
            <a:ext cx="876300" cy="1368425"/>
          </a:xfrm>
          <a:custGeom>
            <a:avLst/>
            <a:gdLst>
              <a:gd name="T0" fmla="*/ 161925 w 552"/>
              <a:gd name="T1" fmla="*/ 1368425 h 1021"/>
              <a:gd name="T2" fmla="*/ 53975 w 552"/>
              <a:gd name="T3" fmla="*/ 1034696 h 1021"/>
              <a:gd name="T4" fmla="*/ 485775 w 552"/>
              <a:gd name="T5" fmla="*/ 973043 h 1021"/>
              <a:gd name="T6" fmla="*/ 269875 w 552"/>
              <a:gd name="T7" fmla="*/ 668799 h 1021"/>
              <a:gd name="T8" fmla="*/ 666750 w 552"/>
              <a:gd name="T9" fmla="*/ 639313 h 1021"/>
              <a:gd name="T10" fmla="*/ 449262 w 552"/>
              <a:gd name="T11" fmla="*/ 304243 h 1021"/>
              <a:gd name="T12" fmla="*/ 846138 w 552"/>
              <a:gd name="T13" fmla="*/ 304243 h 1021"/>
              <a:gd name="T14" fmla="*/ 630237 w 552"/>
              <a:gd name="T15" fmla="*/ 0 h 1021"/>
              <a:gd name="T16" fmla="*/ 0 60000 65536"/>
              <a:gd name="T17" fmla="*/ 0 60000 65536"/>
              <a:gd name="T18" fmla="*/ 0 60000 65536"/>
              <a:gd name="T19" fmla="*/ 0 60000 65536"/>
              <a:gd name="T20" fmla="*/ 0 60000 65536"/>
              <a:gd name="T21" fmla="*/ 0 60000 65536"/>
              <a:gd name="T22" fmla="*/ 0 60000 65536"/>
              <a:gd name="T23" fmla="*/ 0 60000 65536"/>
              <a:gd name="T24" fmla="*/ 0 w 552"/>
              <a:gd name="T25" fmla="*/ 0 h 1021"/>
              <a:gd name="T26" fmla="*/ 552 w 552"/>
              <a:gd name="T27" fmla="*/ 1021 h 10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2" h="1021">
                <a:moveTo>
                  <a:pt x="102" y="1021"/>
                </a:moveTo>
                <a:cubicBezTo>
                  <a:pt x="51" y="921"/>
                  <a:pt x="0" y="821"/>
                  <a:pt x="34" y="772"/>
                </a:cubicBezTo>
                <a:cubicBezTo>
                  <a:pt x="68" y="723"/>
                  <a:pt x="283" y="771"/>
                  <a:pt x="306" y="726"/>
                </a:cubicBezTo>
                <a:cubicBezTo>
                  <a:pt x="329" y="681"/>
                  <a:pt x="151" y="540"/>
                  <a:pt x="170" y="499"/>
                </a:cubicBezTo>
                <a:cubicBezTo>
                  <a:pt x="189" y="458"/>
                  <a:pt x="401" y="522"/>
                  <a:pt x="420" y="477"/>
                </a:cubicBezTo>
                <a:cubicBezTo>
                  <a:pt x="439" y="432"/>
                  <a:pt x="264" y="269"/>
                  <a:pt x="283" y="227"/>
                </a:cubicBezTo>
                <a:cubicBezTo>
                  <a:pt x="302" y="185"/>
                  <a:pt x="514" y="265"/>
                  <a:pt x="533" y="227"/>
                </a:cubicBezTo>
                <a:cubicBezTo>
                  <a:pt x="552" y="189"/>
                  <a:pt x="420" y="38"/>
                  <a:pt x="397" y="0"/>
                </a:cubicBezTo>
              </a:path>
            </a:pathLst>
          </a:custGeom>
          <a:noFill/>
          <a:ln w="25400">
            <a:solidFill>
              <a:schemeClr val="tx1"/>
            </a:solidFill>
            <a:round/>
            <a:headEnd/>
            <a:tailEnd type="arrow" w="med" len="med"/>
          </a:ln>
        </p:spPr>
        <p:txBody>
          <a:bodyPr/>
          <a:lstStyle/>
          <a:p>
            <a:endParaRPr lang="en-IN"/>
          </a:p>
        </p:txBody>
      </p:sp>
      <p:sp>
        <p:nvSpPr>
          <p:cNvPr id="13" name="Text Box 14"/>
          <p:cNvSpPr txBox="1">
            <a:spLocks noChangeArrowheads="1"/>
          </p:cNvSpPr>
          <p:nvPr/>
        </p:nvSpPr>
        <p:spPr bwMode="auto">
          <a:xfrm>
            <a:off x="5903913" y="3541713"/>
            <a:ext cx="992187" cy="427037"/>
          </a:xfrm>
          <a:prstGeom prst="rect">
            <a:avLst/>
          </a:prstGeom>
          <a:noFill/>
          <a:ln w="9525">
            <a:noFill/>
            <a:miter lim="800000"/>
            <a:headEnd/>
            <a:tailEnd/>
          </a:ln>
        </p:spPr>
        <p:txBody>
          <a:bodyPr wrap="none">
            <a:spAutoFit/>
          </a:bodyPr>
          <a:lstStyle/>
          <a:p>
            <a:r>
              <a:rPr lang="en-GB" sz="2200"/>
              <a:t>X-rays</a:t>
            </a: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143000"/>
          </a:xfrm>
        </p:spPr>
        <p:txBody>
          <a:bodyPr>
            <a:normAutofit/>
          </a:bodyPr>
          <a:lstStyle/>
          <a:p>
            <a:r>
              <a:rPr lang="en-US" sz="4000" b="1" i="1" dirty="0" smtClean="0">
                <a:solidFill>
                  <a:schemeClr val="tx1"/>
                </a:solidFill>
                <a:latin typeface="Times New Roman" pitchFamily="18" charset="0"/>
                <a:cs typeface="Times New Roman" pitchFamily="18" charset="0"/>
              </a:rPr>
              <a:t>COMPONENTS OF SEM</a:t>
            </a:r>
            <a:endParaRPr lang="en-US" sz="4000" b="1" i="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GB" sz="3200" b="1" dirty="0" smtClean="0">
                <a:latin typeface="Times New Roman" pitchFamily="18" charset="0"/>
                <a:cs typeface="Times New Roman" pitchFamily="18" charset="0"/>
              </a:rPr>
              <a:t> electron gun (filament)</a:t>
            </a:r>
          </a:p>
          <a:p>
            <a:pPr marL="514350" indent="-514350">
              <a:buFont typeface="+mj-lt"/>
              <a:buAutoNum type="arabicPeriod"/>
            </a:pPr>
            <a:r>
              <a:rPr lang="en-GB" sz="3200" b="1" dirty="0" smtClean="0">
                <a:latin typeface="Times New Roman" pitchFamily="18" charset="0"/>
                <a:cs typeface="Times New Roman" pitchFamily="18" charset="0"/>
              </a:rPr>
              <a:t> electromagnetic optics</a:t>
            </a:r>
          </a:p>
          <a:p>
            <a:pPr marL="514350" indent="-514350">
              <a:buFont typeface="+mj-lt"/>
              <a:buAutoNum type="arabicPeriod"/>
            </a:pPr>
            <a:r>
              <a:rPr lang="en-GB" sz="3200" b="1" dirty="0" smtClean="0">
                <a:latin typeface="Times New Roman" pitchFamily="18" charset="0"/>
                <a:cs typeface="Times New Roman" pitchFamily="18" charset="0"/>
              </a:rPr>
              <a:t> scan coils</a:t>
            </a:r>
          </a:p>
          <a:p>
            <a:pPr marL="514350" indent="-514350">
              <a:buFont typeface="+mj-lt"/>
              <a:buAutoNum type="arabicPeriod"/>
            </a:pPr>
            <a:r>
              <a:rPr lang="en-GB" sz="3200" b="1" dirty="0" smtClean="0">
                <a:latin typeface="Times New Roman" pitchFamily="18" charset="0"/>
                <a:cs typeface="Times New Roman" pitchFamily="18" charset="0"/>
              </a:rPr>
              <a:t> sample stage</a:t>
            </a:r>
          </a:p>
          <a:p>
            <a:pPr marL="514350" indent="-514350">
              <a:buFont typeface="+mj-lt"/>
              <a:buAutoNum type="arabicPeriod"/>
            </a:pPr>
            <a:r>
              <a:rPr lang="en-GB" sz="3200" b="1" dirty="0" smtClean="0">
                <a:latin typeface="Times New Roman" pitchFamily="18" charset="0"/>
                <a:cs typeface="Times New Roman" pitchFamily="18" charset="0"/>
              </a:rPr>
              <a:t> detectors</a:t>
            </a:r>
          </a:p>
          <a:p>
            <a:pPr marL="514350" indent="-514350">
              <a:buFont typeface="+mj-lt"/>
              <a:buAutoNum type="arabicPeriod"/>
            </a:pPr>
            <a:r>
              <a:rPr lang="en-GB" sz="3200" b="1" dirty="0" smtClean="0">
                <a:latin typeface="Times New Roman" pitchFamily="18" charset="0"/>
                <a:cs typeface="Times New Roman" pitchFamily="18" charset="0"/>
              </a:rPr>
              <a:t> vacuum system</a:t>
            </a:r>
          </a:p>
          <a:p>
            <a:pPr marL="514350" indent="-514350">
              <a:buFont typeface="+mj-lt"/>
              <a:buAutoNum type="arabicPeriod"/>
            </a:pPr>
            <a:r>
              <a:rPr lang="en-GB" sz="3200" b="1" dirty="0" smtClean="0">
                <a:latin typeface="Times New Roman" pitchFamily="18" charset="0"/>
                <a:cs typeface="Times New Roman" pitchFamily="18" charset="0"/>
              </a:rPr>
              <a:t> computer hardware and software </a:t>
            </a:r>
          </a:p>
          <a:p>
            <a:endParaRPr lang="en-US" sz="3200" b="1"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1. ELECTRON GUN</a:t>
            </a:r>
            <a:endParaRPr lang="en-US" sz="4000" b="1" dirty="0">
              <a:latin typeface="Times New Roman" pitchFamily="18" charset="0"/>
              <a:cs typeface="Times New Roman" pitchFamily="18" charset="0"/>
            </a:endParaRPr>
          </a:p>
        </p:txBody>
      </p:sp>
      <p:pic>
        <p:nvPicPr>
          <p:cNvPr id="5" name="Content Placeholder 4" descr="gun_parts.png"/>
          <p:cNvPicPr>
            <a:picLocks noGrp="1" noChangeAspect="1"/>
          </p:cNvPicPr>
          <p:nvPr>
            <p:ph sz="half" idx="1"/>
          </p:nvPr>
        </p:nvPicPr>
        <p:blipFill>
          <a:blip r:embed="rId2"/>
          <a:stretch>
            <a:fillRect/>
          </a:stretch>
        </p:blipFill>
        <p:spPr>
          <a:xfrm>
            <a:off x="0" y="1981200"/>
            <a:ext cx="4724400" cy="4648200"/>
          </a:xfrm>
        </p:spPr>
      </p:pic>
      <p:sp>
        <p:nvSpPr>
          <p:cNvPr id="4" name="Content Placeholder 3"/>
          <p:cNvSpPr>
            <a:spLocks noGrp="1"/>
          </p:cNvSpPr>
          <p:nvPr>
            <p:ph sz="half" idx="2"/>
          </p:nvPr>
        </p:nvSpPr>
        <p:spPr>
          <a:xfrm>
            <a:off x="4876800" y="1905000"/>
            <a:ext cx="4038600" cy="4434840"/>
          </a:xfrm>
        </p:spPr>
        <p:txBody>
          <a:bodyPr/>
          <a:lstStyle/>
          <a:p>
            <a:pPr fontAlgn="t"/>
            <a:endParaRPr lang="en-US" dirty="0" smtClean="0"/>
          </a:p>
          <a:p>
            <a:r>
              <a:rPr lang="en-US" dirty="0" smtClean="0"/>
              <a:t>The </a:t>
            </a:r>
            <a:r>
              <a:rPr lang="en-US" b="1" dirty="0" smtClean="0"/>
              <a:t>electron gun</a:t>
            </a:r>
            <a:r>
              <a:rPr lang="en-US" dirty="0" smtClean="0"/>
              <a:t>. The </a:t>
            </a:r>
            <a:r>
              <a:rPr lang="en-US" b="1" dirty="0" smtClean="0"/>
              <a:t>electron gun</a:t>
            </a:r>
            <a:r>
              <a:rPr lang="en-US" dirty="0" smtClean="0"/>
              <a:t> refers to the top region of the </a:t>
            </a:r>
            <a:r>
              <a:rPr lang="en-US" b="1" dirty="0" smtClean="0"/>
              <a:t>SEM</a:t>
            </a:r>
            <a:r>
              <a:rPr lang="en-US" dirty="0" smtClean="0"/>
              <a:t> that generates a </a:t>
            </a:r>
            <a:r>
              <a:rPr lang="en-US" b="1" dirty="0" smtClean="0"/>
              <a:t>beam</a:t>
            </a:r>
            <a:r>
              <a:rPr lang="en-US" dirty="0" smtClean="0"/>
              <a:t> of </a:t>
            </a:r>
            <a:r>
              <a:rPr lang="en-US" b="1" dirty="0" smtClean="0"/>
              <a:t>electrons</a:t>
            </a:r>
            <a:r>
              <a:rPr lang="en-US" dirty="0" smtClean="0"/>
              <a:t>. The simplest and cheapest </a:t>
            </a:r>
            <a:r>
              <a:rPr lang="en-US" b="1" dirty="0" smtClean="0"/>
              <a:t>gun</a:t>
            </a:r>
            <a:r>
              <a:rPr lang="en-US" dirty="0" smtClean="0"/>
              <a:t> uses a heated tungsten wire to produce </a:t>
            </a:r>
            <a:r>
              <a:rPr lang="en-US" b="1" dirty="0" smtClean="0"/>
              <a:t>electrons</a:t>
            </a:r>
            <a:endParaRPr lang="en-US" dirty="0" smtClean="0"/>
          </a:p>
          <a:p>
            <a:endParaRPr lang="en-US" dirty="0"/>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sz="4000" b="1" dirty="0" smtClean="0">
                <a:solidFill>
                  <a:schemeClr val="tx1"/>
                </a:solidFill>
                <a:latin typeface="Times New Roman" pitchFamily="18" charset="0"/>
                <a:cs typeface="Times New Roman" pitchFamily="18" charset="0"/>
              </a:rPr>
              <a:t>2. ELECTRO-MAGNETIC LENS</a:t>
            </a: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noAutofit/>
          </a:bodyPr>
          <a:lstStyle/>
          <a:p>
            <a:r>
              <a:rPr lang="en-US" sz="2400" dirty="0" smtClean="0">
                <a:latin typeface="Times New Roman" pitchFamily="18" charset="0"/>
                <a:cs typeface="Times New Roman" pitchFamily="18" charset="0"/>
              </a:rPr>
              <a:t>A </a:t>
            </a:r>
            <a:r>
              <a:rPr lang="en-US" sz="2400" b="1" dirty="0" smtClean="0">
                <a:latin typeface="Times New Roman" pitchFamily="18" charset="0"/>
                <a:cs typeface="Times New Roman" pitchFamily="18" charset="0"/>
              </a:rPr>
              <a:t>magnetic lens</a:t>
            </a:r>
            <a:r>
              <a:rPr lang="en-US" sz="2400" dirty="0" smtClean="0">
                <a:latin typeface="Times New Roman" pitchFamily="18" charset="0"/>
                <a:cs typeface="Times New Roman" pitchFamily="18" charset="0"/>
              </a:rPr>
              <a:t> is a device for the focusing or deflection of moving charged particles, such as electrons or ions, by use of the </a:t>
            </a:r>
            <a:r>
              <a:rPr lang="en-US" sz="2400" b="1" dirty="0" smtClean="0">
                <a:latin typeface="Times New Roman" pitchFamily="18" charset="0"/>
                <a:cs typeface="Times New Roman" pitchFamily="18" charset="0"/>
              </a:rPr>
              <a:t>magnetic</a:t>
            </a:r>
            <a:r>
              <a:rPr lang="en-US" sz="2400" dirty="0" smtClean="0">
                <a:latin typeface="Times New Roman" pitchFamily="18" charset="0"/>
                <a:cs typeface="Times New Roman" pitchFamily="18" charset="0"/>
              </a:rPr>
              <a:t> Lorentz force. Its strength can often be varied by usage of </a:t>
            </a:r>
            <a:r>
              <a:rPr lang="en-US" sz="2400" b="1" dirty="0" smtClean="0">
                <a:latin typeface="Times New Roman" pitchFamily="18" charset="0"/>
                <a:cs typeface="Times New Roman" pitchFamily="18" charset="0"/>
              </a:rPr>
              <a:t>electromagnets</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Magnetic lenses</a:t>
            </a:r>
            <a:r>
              <a:rPr lang="en-US" sz="2400" dirty="0" smtClean="0">
                <a:latin typeface="Times New Roman" pitchFamily="18" charset="0"/>
                <a:cs typeface="Times New Roman" pitchFamily="18" charset="0"/>
              </a:rPr>
              <a:t> are used in diverse applications, from cathode ray tubes over electron microscopy to particle .</a:t>
            </a:r>
            <a:endParaRPr lang="en-US" sz="2400" dirty="0">
              <a:latin typeface="Times New Roman" pitchFamily="18" charset="0"/>
              <a:cs typeface="Times New Roman" pitchFamily="18" charset="0"/>
            </a:endParaRPr>
          </a:p>
        </p:txBody>
      </p:sp>
      <p:pic>
        <p:nvPicPr>
          <p:cNvPr id="5" name="Content Placeholder 4" descr="sem2.gif"/>
          <p:cNvPicPr>
            <a:picLocks noGrp="1" noChangeAspect="1"/>
          </p:cNvPicPr>
          <p:nvPr>
            <p:ph sz="half" idx="2"/>
          </p:nvPr>
        </p:nvPicPr>
        <p:blipFill>
          <a:blip r:embed="rId2"/>
          <a:stretch>
            <a:fillRect/>
          </a:stretch>
        </p:blipFill>
        <p:spPr>
          <a:xfrm>
            <a:off x="4953000" y="1828800"/>
            <a:ext cx="3962400" cy="4572000"/>
          </a:xfrm>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latin typeface="Times New Roman" pitchFamily="18" charset="0"/>
                <a:cs typeface="Times New Roman" pitchFamily="18" charset="0"/>
              </a:rPr>
              <a:t>  3. SCAN COILS</a:t>
            </a: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noAutofit/>
          </a:bodyPr>
          <a:lstStyle/>
          <a:p>
            <a:r>
              <a:rPr lang="en-US" sz="2800" dirty="0" smtClean="0">
                <a:latin typeface="Times New Roman" pitchFamily="18" charset="0"/>
                <a:cs typeface="Times New Roman" pitchFamily="18" charset="0"/>
              </a:rPr>
              <a:t>The beam passes through pairs of </a:t>
            </a:r>
            <a:r>
              <a:rPr lang="en-US" sz="2800" b="1" dirty="0" smtClean="0">
                <a:latin typeface="Times New Roman" pitchFamily="18" charset="0"/>
                <a:cs typeface="Times New Roman" pitchFamily="18" charset="0"/>
              </a:rPr>
              <a:t>scanning coils</a:t>
            </a:r>
            <a:r>
              <a:rPr lang="en-US" sz="2800" dirty="0" smtClean="0">
                <a:latin typeface="Times New Roman" pitchFamily="18" charset="0"/>
                <a:cs typeface="Times New Roman" pitchFamily="18" charset="0"/>
              </a:rPr>
              <a:t> or pairs of deflector plates in the electron column, so that it </a:t>
            </a:r>
            <a:r>
              <a:rPr lang="en-US" sz="2800" b="1" dirty="0" smtClean="0">
                <a:latin typeface="Times New Roman" pitchFamily="18" charset="0"/>
                <a:cs typeface="Times New Roman" pitchFamily="18" charset="0"/>
              </a:rPr>
              <a:t>scans</a:t>
            </a:r>
            <a:r>
              <a:rPr lang="en-US" sz="2800" dirty="0" smtClean="0">
                <a:latin typeface="Times New Roman" pitchFamily="18" charset="0"/>
                <a:cs typeface="Times New Roman" pitchFamily="18" charset="0"/>
              </a:rPr>
              <a:t> in a raster fashion over a rectangular area of the sample surface.</a:t>
            </a:r>
            <a:endParaRPr lang="en-US" sz="2800" dirty="0">
              <a:latin typeface="Times New Roman" pitchFamily="18" charset="0"/>
              <a:cs typeface="Times New Roman" pitchFamily="18" charset="0"/>
            </a:endParaRPr>
          </a:p>
        </p:txBody>
      </p:sp>
      <p:pic>
        <p:nvPicPr>
          <p:cNvPr id="5" name="Content Placeholder 4" descr="lens.jpg"/>
          <p:cNvPicPr>
            <a:picLocks noGrp="1" noChangeAspect="1"/>
          </p:cNvPicPr>
          <p:nvPr>
            <p:ph sz="half" idx="2"/>
          </p:nvPr>
        </p:nvPicPr>
        <p:blipFill>
          <a:blip r:embed="rId2"/>
          <a:stretch>
            <a:fillRect/>
          </a:stretch>
        </p:blipFill>
        <p:spPr>
          <a:xfrm>
            <a:off x="4724400" y="1219200"/>
            <a:ext cx="3657600" cy="4876800"/>
          </a:xfrm>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smtClean="0">
                <a:solidFill>
                  <a:schemeClr val="tx1"/>
                </a:solidFill>
                <a:latin typeface="Times New Roman" pitchFamily="18" charset="0"/>
                <a:cs typeface="Times New Roman" pitchFamily="18" charset="0"/>
              </a:rPr>
              <a:t>4.  DETECTORS</a:t>
            </a: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lnSpcReduction="10000"/>
          </a:bodyPr>
          <a:lstStyle/>
          <a:p>
            <a:r>
              <a:rPr lang="en-US" b="1" dirty="0" smtClean="0">
                <a:latin typeface="Times New Roman" pitchFamily="18" charset="0"/>
                <a:cs typeface="Times New Roman" pitchFamily="18" charset="0"/>
              </a:rPr>
              <a:t>Detectors</a:t>
            </a:r>
            <a:r>
              <a:rPr lang="en-US" dirty="0" smtClean="0">
                <a:latin typeface="Times New Roman" pitchFamily="18" charset="0"/>
                <a:cs typeface="Times New Roman" pitchFamily="18" charset="0"/>
              </a:rPr>
              <a:t>. When the electron beam interacts with a sample in a </a:t>
            </a:r>
            <a:r>
              <a:rPr lang="en-US" b="1" dirty="0" smtClean="0">
                <a:latin typeface="Times New Roman" pitchFamily="18" charset="0"/>
                <a:cs typeface="Times New Roman" pitchFamily="18" charset="0"/>
              </a:rPr>
              <a:t>scanning electron microscope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SEM</a:t>
            </a:r>
            <a:r>
              <a:rPr lang="en-US" dirty="0" smtClean="0">
                <a:latin typeface="Times New Roman" pitchFamily="18" charset="0"/>
                <a:cs typeface="Times New Roman" pitchFamily="18" charset="0"/>
              </a:rPr>
              <a:t>), multiple events happen. In general, different </a:t>
            </a:r>
            <a:r>
              <a:rPr lang="en-US" b="1" dirty="0" smtClean="0">
                <a:latin typeface="Times New Roman" pitchFamily="18" charset="0"/>
                <a:cs typeface="Times New Roman" pitchFamily="18" charset="0"/>
              </a:rPr>
              <a:t>detectors</a:t>
            </a:r>
            <a:r>
              <a:rPr lang="en-US" dirty="0" smtClean="0">
                <a:latin typeface="Times New Roman" pitchFamily="18" charset="0"/>
                <a:cs typeface="Times New Roman" pitchFamily="18" charset="0"/>
              </a:rPr>
              <a:t> are needed to distinguish secondary electrons, backscattered electrons, or characteristic x-rays.</a:t>
            </a:r>
            <a:endParaRPr lang="en-US" dirty="0">
              <a:latin typeface="Times New Roman" pitchFamily="18" charset="0"/>
              <a:cs typeface="Times New Roman" pitchFamily="18" charset="0"/>
            </a:endParaRPr>
          </a:p>
        </p:txBody>
      </p:sp>
      <p:pic>
        <p:nvPicPr>
          <p:cNvPr id="5" name="Content Placeholder 4" descr="b40aeb87619e1b33a634c7c6867f5ddb_f1777.png"/>
          <p:cNvPicPr>
            <a:picLocks noGrp="1" noChangeAspect="1"/>
          </p:cNvPicPr>
          <p:nvPr>
            <p:ph sz="half" idx="2"/>
          </p:nvPr>
        </p:nvPicPr>
        <p:blipFill>
          <a:blip r:embed="rId2"/>
          <a:stretch>
            <a:fillRect/>
          </a:stretch>
        </p:blipFill>
        <p:spPr>
          <a:xfrm>
            <a:off x="4876800" y="1600200"/>
            <a:ext cx="3581400" cy="4724400"/>
          </a:xfrm>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4000" b="1" dirty="0" smtClean="0">
                <a:solidFill>
                  <a:schemeClr val="tx1"/>
                </a:solidFill>
                <a:latin typeface="Times New Roman" pitchFamily="18" charset="0"/>
                <a:cs typeface="Times New Roman" pitchFamily="18" charset="0"/>
              </a:rPr>
              <a:t>BACK-GROUND -STORY</a:t>
            </a: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389120"/>
          </a:xfrm>
        </p:spPr>
        <p:txBody>
          <a:bodyPr>
            <a:normAutofit fontScale="92500"/>
          </a:bodyPr>
          <a:lstStyle/>
          <a:p>
            <a:pPr>
              <a:lnSpc>
                <a:spcPct val="150000"/>
              </a:lnSpc>
            </a:pPr>
            <a:r>
              <a:rPr lang="en-US" sz="2800" dirty="0" smtClean="0">
                <a:latin typeface="Times New Roman" pitchFamily="18" charset="0"/>
                <a:cs typeface="Times New Roman" pitchFamily="18" charset="0"/>
              </a:rPr>
              <a:t>Light microscope was used light source as an illumination.</a:t>
            </a:r>
          </a:p>
          <a:p>
            <a:pPr>
              <a:lnSpc>
                <a:spcPct val="150000"/>
              </a:lnSpc>
            </a:pPr>
            <a:r>
              <a:rPr lang="en-US" sz="2800" dirty="0" smtClean="0">
                <a:latin typeface="Times New Roman" pitchFamily="18" charset="0"/>
                <a:cs typeface="Times New Roman" pitchFamily="18" charset="0"/>
              </a:rPr>
              <a:t>Visible light which is sensitive to our eyes, so things used visible light are seen under light microscope</a:t>
            </a:r>
            <a:r>
              <a:rPr lang="en-US" i="1" dirty="0" smtClean="0">
                <a:latin typeface="Times New Roman" pitchFamily="18" charset="0"/>
                <a:cs typeface="Times New Roman" pitchFamily="18" charset="0"/>
              </a:rPr>
              <a:t>. (ranges 400-700 nm, i.e one nanometer is one billionth of a meter)</a:t>
            </a:r>
          </a:p>
          <a:p>
            <a:pPr>
              <a:lnSpc>
                <a:spcPct val="150000"/>
              </a:lnSpc>
            </a:pPr>
            <a:r>
              <a:rPr lang="en-US" sz="2800" dirty="0" smtClean="0">
                <a:latin typeface="Times New Roman" pitchFamily="18" charset="0"/>
                <a:cs typeface="Times New Roman" pitchFamily="18" charset="0"/>
              </a:rPr>
              <a:t>This means that we cannot observe things that are much smaller using visible light. </a:t>
            </a: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5. WHY NEED A VACCUME?</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457200" indent="-457200" algn="just"/>
            <a:r>
              <a:rPr lang="en-US" altLang="en-US" sz="2800" dirty="0" smtClean="0">
                <a:latin typeface="Times New Roman" pitchFamily="18" charset="0"/>
                <a:cs typeface="Times New Roman" pitchFamily="18" charset="0"/>
              </a:rPr>
              <a:t>When a SEM is used, the electron-optical column  and sample chamber must always be at a vacuum</a:t>
            </a:r>
            <a:r>
              <a:rPr lang="en-US" altLang="en-US" sz="2400" dirty="0" smtClean="0">
                <a:latin typeface="Times New Roman" pitchFamily="18" charset="0"/>
                <a:cs typeface="Times New Roman" pitchFamily="18" charset="0"/>
              </a:rPr>
              <a:t>. </a:t>
            </a:r>
          </a:p>
          <a:p>
            <a:pPr marL="457200" indent="-457200" algn="just"/>
            <a:endParaRPr lang="en-US" altLang="en-US" sz="2400" dirty="0" smtClean="0">
              <a:latin typeface="Times New Roman" pitchFamily="18" charset="0"/>
              <a:cs typeface="Times New Roman" pitchFamily="18" charset="0"/>
            </a:endParaRPr>
          </a:p>
          <a:p>
            <a:pPr marL="457200" indent="-457200" algn="just">
              <a:buFont typeface="Wingdings" pitchFamily="2" charset="2"/>
              <a:buChar char="§"/>
            </a:pPr>
            <a:r>
              <a:rPr lang="en-US" altLang="en-US" sz="2400" dirty="0" smtClean="0">
                <a:latin typeface="Times New Roman" pitchFamily="18" charset="0"/>
                <a:cs typeface="Times New Roman" pitchFamily="18" charset="0"/>
              </a:rPr>
              <a:t> If the column is in a gas filled environment, electrons will be scattered by gas molecules which  would lead to reduction of the beam intensity and stability. </a:t>
            </a:r>
          </a:p>
          <a:p>
            <a:pPr marL="457200" indent="-457200" algn="just"/>
            <a:endParaRPr lang="en-US" altLang="en-US" sz="2400" dirty="0" smtClean="0">
              <a:latin typeface="Times New Roman" pitchFamily="18" charset="0"/>
              <a:cs typeface="Times New Roman" pitchFamily="18" charset="0"/>
            </a:endParaRPr>
          </a:p>
          <a:p>
            <a:pPr marL="457200" indent="-457200" algn="just"/>
            <a:r>
              <a:rPr lang="en-US" altLang="en-US" sz="2400" dirty="0" smtClean="0">
                <a:latin typeface="Times New Roman" pitchFamily="18" charset="0"/>
                <a:cs typeface="Times New Roman" pitchFamily="18" charset="0"/>
              </a:rPr>
              <a:t>	Other gas molecules, which could come from the sample or the microscope itself, could form compounds and condense on the sample. This would lower the contrast and obscure detail in the image. </a:t>
            </a:r>
          </a:p>
          <a:p>
            <a:pPr>
              <a:buNone/>
            </a:pPr>
            <a:endParaRPr lang="en-US" sz="24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4000" b="1" dirty="0" smtClean="0">
                <a:solidFill>
                  <a:schemeClr val="tx1"/>
                </a:solidFill>
                <a:latin typeface="Times New Roman" pitchFamily="18" charset="0"/>
                <a:cs typeface="Times New Roman" pitchFamily="18" charset="0"/>
              </a:rPr>
              <a:t>MAIN APPLICATION</a:t>
            </a: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562600"/>
          </a:xfrm>
        </p:spPr>
        <p:txBody>
          <a:bodyPr>
            <a:noAutofit/>
          </a:bodyPr>
          <a:lstStyle/>
          <a:p>
            <a:pPr algn="just"/>
            <a:r>
              <a:rPr lang="en-US" altLang="en-US" sz="2400" b="1" dirty="0" smtClean="0">
                <a:latin typeface="Times New Roman" pitchFamily="18" charset="0"/>
                <a:cs typeface="Times New Roman" pitchFamily="18" charset="0"/>
              </a:rPr>
              <a:t>Topography </a:t>
            </a:r>
          </a:p>
          <a:p>
            <a:pPr lvl="1" algn="just">
              <a:buNone/>
            </a:pPr>
            <a:r>
              <a:rPr lang="en-US" altLang="en-US" b="1" dirty="0" smtClean="0">
                <a:latin typeface="Times New Roman" pitchFamily="18" charset="0"/>
                <a:cs typeface="Times New Roman" pitchFamily="18" charset="0"/>
              </a:rPr>
              <a:t>	</a:t>
            </a:r>
            <a:r>
              <a:rPr lang="en-US" altLang="en-US" sz="2000" b="1" dirty="0" smtClean="0">
                <a:latin typeface="Times New Roman" pitchFamily="18" charset="0"/>
                <a:cs typeface="Times New Roman" pitchFamily="18" charset="0"/>
              </a:rPr>
              <a:t>The surface features of an object and its texture (hardness, reflectivity… etc.) </a:t>
            </a:r>
          </a:p>
          <a:p>
            <a:pPr algn="just"/>
            <a:r>
              <a:rPr lang="en-US" altLang="en-US" sz="2400" b="1" dirty="0" smtClean="0">
                <a:latin typeface="Times New Roman" pitchFamily="18" charset="0"/>
                <a:cs typeface="Times New Roman" pitchFamily="18" charset="0"/>
              </a:rPr>
              <a:t>Morphology </a:t>
            </a:r>
          </a:p>
          <a:p>
            <a:pPr lvl="1" algn="just">
              <a:buNone/>
            </a:pPr>
            <a:r>
              <a:rPr lang="en-US" altLang="en-US" b="1" dirty="0" smtClean="0">
                <a:latin typeface="Times New Roman" pitchFamily="18" charset="0"/>
                <a:cs typeface="Times New Roman" pitchFamily="18" charset="0"/>
              </a:rPr>
              <a:t>	</a:t>
            </a:r>
            <a:r>
              <a:rPr lang="en-US" altLang="en-US" sz="2000" b="1" dirty="0" smtClean="0">
                <a:latin typeface="Times New Roman" pitchFamily="18" charset="0"/>
                <a:cs typeface="Times New Roman" pitchFamily="18" charset="0"/>
              </a:rPr>
              <a:t>The shape and size of the particles making up the object (strength, defects in IC and chips...etc.)</a:t>
            </a:r>
          </a:p>
          <a:p>
            <a:pPr algn="just"/>
            <a:r>
              <a:rPr lang="en-US" altLang="en-US" sz="2400" b="1" dirty="0" smtClean="0">
                <a:latin typeface="Times New Roman" pitchFamily="18" charset="0"/>
                <a:cs typeface="Times New Roman" pitchFamily="18" charset="0"/>
              </a:rPr>
              <a:t>Composition </a:t>
            </a:r>
          </a:p>
          <a:p>
            <a:pPr lvl="1" algn="just">
              <a:buNone/>
            </a:pPr>
            <a:r>
              <a:rPr lang="en-US" altLang="en-US" b="1" dirty="0" smtClean="0">
                <a:latin typeface="Times New Roman" pitchFamily="18" charset="0"/>
                <a:cs typeface="Times New Roman" pitchFamily="18" charset="0"/>
              </a:rPr>
              <a:t>	</a:t>
            </a:r>
            <a:r>
              <a:rPr lang="en-US" altLang="en-US" sz="2000" b="1" dirty="0" smtClean="0">
                <a:latin typeface="Times New Roman" pitchFamily="18" charset="0"/>
                <a:cs typeface="Times New Roman" pitchFamily="18" charset="0"/>
              </a:rPr>
              <a:t>The elements and compounds that the object is composed of and the relative amounts of them (melting point, reactivity, hardness...etc.) </a:t>
            </a:r>
          </a:p>
          <a:p>
            <a:pPr algn="just"/>
            <a:r>
              <a:rPr lang="en-US" altLang="en-US" sz="2400" b="1" dirty="0" smtClean="0">
                <a:latin typeface="Times New Roman" pitchFamily="18" charset="0"/>
                <a:cs typeface="Times New Roman" pitchFamily="18" charset="0"/>
              </a:rPr>
              <a:t>Crystallographic Information </a:t>
            </a:r>
          </a:p>
          <a:p>
            <a:pPr lvl="1" algn="just">
              <a:buNone/>
            </a:pPr>
            <a:r>
              <a:rPr lang="en-US" altLang="en-US" sz="2000" b="1" dirty="0" smtClean="0">
                <a:latin typeface="Times New Roman" pitchFamily="18" charset="0"/>
                <a:cs typeface="Times New Roman" pitchFamily="18" charset="0"/>
              </a:rPr>
              <a:t>	How the grains are arranged in the object  (conductivity, electrical properties, strength...etc.)</a:t>
            </a:r>
          </a:p>
          <a:p>
            <a:endParaRPr lang="en-US" sz="24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56488"/>
          </a:xfrm>
        </p:spPr>
        <p:txBody>
          <a:bodyPr>
            <a:normAutofit/>
          </a:bodyPr>
          <a:lstStyle/>
          <a:p>
            <a:r>
              <a:rPr lang="en-US" sz="4000" b="1" dirty="0" smtClean="0">
                <a:solidFill>
                  <a:schemeClr val="tx1"/>
                </a:solidFill>
                <a:latin typeface="Times New Roman" pitchFamily="18" charset="0"/>
                <a:cs typeface="Times New Roman" pitchFamily="18" charset="0"/>
              </a:rPr>
              <a:t>COMPARISON OF SEM &amp; TEM</a:t>
            </a:r>
            <a:endParaRPr lang="en-US" sz="4000" b="1" dirty="0">
              <a:solidFill>
                <a:schemeClr val="tx1"/>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533400" y="1295400"/>
            <a:ext cx="3048000" cy="659352"/>
          </a:xfrm>
        </p:spPr>
        <p:txBody>
          <a:bodyPr/>
          <a:lstStyle/>
          <a:p>
            <a:r>
              <a:rPr lang="en-US" dirty="0" smtClean="0">
                <a:solidFill>
                  <a:srgbClr val="00B050"/>
                </a:solidFill>
              </a:rPr>
              <a:t>               </a:t>
            </a:r>
            <a:r>
              <a:rPr lang="en-US" sz="2800" dirty="0" smtClean="0">
                <a:solidFill>
                  <a:srgbClr val="00B050"/>
                </a:solidFill>
                <a:latin typeface="Times New Roman" pitchFamily="18" charset="0"/>
                <a:cs typeface="Times New Roman" pitchFamily="18" charset="0"/>
              </a:rPr>
              <a:t>SEM</a:t>
            </a:r>
            <a:endParaRPr lang="en-US" sz="2800" dirty="0">
              <a:solidFill>
                <a:srgbClr val="00B050"/>
              </a:solidFill>
              <a:latin typeface="Times New Roman" pitchFamily="18" charset="0"/>
              <a:cs typeface="Times New Roman" pitchFamily="18" charset="0"/>
            </a:endParaRPr>
          </a:p>
        </p:txBody>
      </p:sp>
      <p:sp>
        <p:nvSpPr>
          <p:cNvPr id="4" name="Text Placeholder 3"/>
          <p:cNvSpPr>
            <a:spLocks noGrp="1"/>
          </p:cNvSpPr>
          <p:nvPr>
            <p:ph type="body" sz="half" idx="3"/>
          </p:nvPr>
        </p:nvSpPr>
        <p:spPr>
          <a:xfrm>
            <a:off x="4648200" y="1295400"/>
            <a:ext cx="4041775" cy="654843"/>
          </a:xfrm>
        </p:spPr>
        <p:txBody>
          <a:bodyPr>
            <a:normAutofit/>
          </a:bodyPr>
          <a:lstStyle/>
          <a:p>
            <a:r>
              <a:rPr lang="en-US" sz="2800" dirty="0" smtClean="0">
                <a:solidFill>
                  <a:srgbClr val="00B050"/>
                </a:solidFill>
              </a:rPr>
              <a:t>                 </a:t>
            </a:r>
            <a:r>
              <a:rPr lang="en-US" sz="2800" dirty="0" smtClean="0">
                <a:solidFill>
                  <a:srgbClr val="00B050"/>
                </a:solidFill>
                <a:latin typeface="Times New Roman" pitchFamily="18" charset="0"/>
                <a:cs typeface="Times New Roman" pitchFamily="18" charset="0"/>
              </a:rPr>
              <a:t>TEM</a:t>
            </a:r>
            <a:endParaRPr lang="en-US" sz="2800" dirty="0">
              <a:solidFill>
                <a:srgbClr val="00B050"/>
              </a:solidFill>
              <a:latin typeface="Times New Roman" pitchFamily="18" charset="0"/>
              <a:cs typeface="Times New Roman" pitchFamily="18" charset="0"/>
            </a:endParaRPr>
          </a:p>
        </p:txBody>
      </p:sp>
      <p:sp>
        <p:nvSpPr>
          <p:cNvPr id="5" name="Content Placeholder 4"/>
          <p:cNvSpPr>
            <a:spLocks noGrp="1"/>
          </p:cNvSpPr>
          <p:nvPr>
            <p:ph sz="quarter" idx="2"/>
          </p:nvPr>
        </p:nvSpPr>
        <p:spPr>
          <a:xfrm>
            <a:off x="457200" y="2057400"/>
            <a:ext cx="4040188" cy="4800600"/>
          </a:xfrm>
        </p:spPr>
        <p:txBody>
          <a:bodyPr>
            <a:noAutofit/>
          </a:bodyPr>
          <a:lstStyle/>
          <a:p>
            <a:r>
              <a:rPr lang="en-US" sz="2300" dirty="0" smtClean="0">
                <a:latin typeface="Times New Roman" pitchFamily="18" charset="0"/>
                <a:cs typeface="Times New Roman" pitchFamily="18" charset="0"/>
              </a:rPr>
              <a:t>SEM is based on scattered electrons.</a:t>
            </a:r>
          </a:p>
          <a:p>
            <a:r>
              <a:rPr lang="en-US" sz="2300" dirty="0" smtClean="0">
                <a:latin typeface="Times New Roman" pitchFamily="18" charset="0"/>
                <a:cs typeface="Times New Roman" pitchFamily="18" charset="0"/>
              </a:rPr>
              <a:t>SEM focuses on the sample’s surface and its composition.</a:t>
            </a:r>
          </a:p>
          <a:p>
            <a:pPr>
              <a:buNone/>
            </a:pPr>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The sample in SEM not need to cut thinner.</a:t>
            </a:r>
          </a:p>
          <a:p>
            <a:r>
              <a:rPr lang="en-US" sz="2300" dirty="0" smtClean="0">
                <a:latin typeface="Times New Roman" pitchFamily="18" charset="0"/>
                <a:cs typeface="Times New Roman" pitchFamily="18" charset="0"/>
              </a:rPr>
              <a:t>SEM has shorter resolution.</a:t>
            </a:r>
          </a:p>
          <a:p>
            <a:r>
              <a:rPr lang="en-US" sz="2300" dirty="0" smtClean="0">
                <a:latin typeface="Times New Roman" pitchFamily="18" charset="0"/>
                <a:cs typeface="Times New Roman" pitchFamily="18" charset="0"/>
              </a:rPr>
              <a:t>• In SEM, pictures are shown on moniter.</a:t>
            </a:r>
          </a:p>
          <a:p>
            <a:r>
              <a:rPr lang="pt-BR" sz="2300" dirty="0" smtClean="0">
                <a:latin typeface="Times New Roman" pitchFamily="18" charset="0"/>
                <a:cs typeface="Times New Roman" pitchFamily="18" charset="0"/>
              </a:rPr>
              <a:t>SEM also provides a 3-dimensional image </a:t>
            </a:r>
            <a:endParaRPr lang="en-US" sz="2300" dirty="0" smtClean="0">
              <a:latin typeface="Times New Roman" pitchFamily="18" charset="0"/>
              <a:cs typeface="Times New Roman" pitchFamily="18" charset="0"/>
            </a:endParaRPr>
          </a:p>
          <a:p>
            <a:endParaRPr lang="en-US" sz="2300" dirty="0">
              <a:latin typeface="Times New Roman" pitchFamily="18" charset="0"/>
              <a:cs typeface="Times New Roman" pitchFamily="18" charset="0"/>
            </a:endParaRPr>
          </a:p>
        </p:txBody>
      </p:sp>
      <p:sp>
        <p:nvSpPr>
          <p:cNvPr id="6" name="Content Placeholder 5"/>
          <p:cNvSpPr>
            <a:spLocks noGrp="1"/>
          </p:cNvSpPr>
          <p:nvPr>
            <p:ph sz="quarter" idx="4"/>
          </p:nvPr>
        </p:nvSpPr>
        <p:spPr>
          <a:xfrm>
            <a:off x="4648200" y="2057400"/>
            <a:ext cx="4041775" cy="4800600"/>
          </a:xfrm>
        </p:spPr>
        <p:txBody>
          <a:bodyPr>
            <a:normAutofit/>
          </a:bodyPr>
          <a:lstStyle/>
          <a:p>
            <a:r>
              <a:rPr lang="en-US" sz="2300" dirty="0" smtClean="0">
                <a:latin typeface="Times New Roman" pitchFamily="18" charset="0"/>
                <a:cs typeface="Times New Roman" pitchFamily="18" charset="0"/>
              </a:rPr>
              <a:t>while TEM is based on transmitted electrons.</a:t>
            </a:r>
          </a:p>
          <a:p>
            <a:r>
              <a:rPr lang="en-US" sz="2300" dirty="0" smtClean="0">
                <a:latin typeface="Times New Roman" pitchFamily="18" charset="0"/>
                <a:cs typeface="Times New Roman" pitchFamily="18" charset="0"/>
              </a:rPr>
              <a:t>whereas TEM provides the details about internal composition.</a:t>
            </a:r>
          </a:p>
          <a:p>
            <a:r>
              <a:rPr lang="en-US" sz="2300" dirty="0" smtClean="0">
                <a:latin typeface="Times New Roman" pitchFamily="18" charset="0"/>
                <a:cs typeface="Times New Roman" pitchFamily="18" charset="0"/>
              </a:rPr>
              <a:t> where as there is a need of cut the sample in thin form.</a:t>
            </a:r>
          </a:p>
          <a:p>
            <a:r>
              <a:rPr lang="en-US" sz="2300" dirty="0" smtClean="0">
                <a:latin typeface="Times New Roman" pitchFamily="18" charset="0"/>
                <a:cs typeface="Times New Roman" pitchFamily="18" charset="0"/>
              </a:rPr>
              <a:t>TEM has higher resolution.</a:t>
            </a:r>
          </a:p>
          <a:p>
            <a:r>
              <a:rPr lang="en-US" sz="2300" dirty="0" smtClean="0">
                <a:latin typeface="Times New Roman" pitchFamily="18" charset="0"/>
                <a:cs typeface="Times New Roman" pitchFamily="18" charset="0"/>
              </a:rPr>
              <a:t>In TEM pictures are shown on fluorescent screen.</a:t>
            </a:r>
          </a:p>
          <a:p>
            <a:r>
              <a:rPr lang="en-US" sz="2300" dirty="0" smtClean="0">
                <a:latin typeface="Times New Roman" pitchFamily="18" charset="0"/>
                <a:cs typeface="Times New Roman" pitchFamily="18" charset="0"/>
              </a:rPr>
              <a:t>while TEM provides a 2-dimensional image.</a:t>
            </a:r>
          </a:p>
          <a:p>
            <a:endParaRPr lang="en-US" sz="23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50" descr="Fig"/>
          <p:cNvPicPr>
            <a:picLocks noChangeAspect="1" noChangeArrowheads="1"/>
          </p:cNvPicPr>
          <p:nvPr/>
        </p:nvPicPr>
        <p:blipFill>
          <a:blip r:embed="rId2"/>
          <a:srcRect/>
          <a:stretch>
            <a:fillRect/>
          </a:stretch>
        </p:blipFill>
        <p:spPr bwMode="auto">
          <a:xfrm>
            <a:off x="1447800" y="685800"/>
            <a:ext cx="6126163" cy="4525963"/>
          </a:xfrm>
          <a:prstGeom prst="rect">
            <a:avLst/>
          </a:prstGeom>
          <a:noFill/>
          <a:ln w="9525">
            <a:noFill/>
            <a:miter lim="800000"/>
            <a:headEnd/>
            <a:tailEnd/>
          </a:ln>
        </p:spPr>
      </p:pic>
      <p:sp>
        <p:nvSpPr>
          <p:cNvPr id="3" name="Text Box 2051"/>
          <p:cNvSpPr txBox="1">
            <a:spLocks noChangeArrowheads="1"/>
          </p:cNvSpPr>
          <p:nvPr/>
        </p:nvSpPr>
        <p:spPr bwMode="auto">
          <a:xfrm>
            <a:off x="228600" y="5486400"/>
            <a:ext cx="8763000" cy="1006475"/>
          </a:xfrm>
          <a:prstGeom prst="rect">
            <a:avLst/>
          </a:prstGeom>
          <a:noFill/>
          <a:ln w="9525">
            <a:noFill/>
            <a:miter lim="800000"/>
            <a:headEnd/>
            <a:tailEnd/>
          </a:ln>
        </p:spPr>
        <p:txBody>
          <a:bodyPr>
            <a:spAutoFit/>
          </a:bodyPr>
          <a:lstStyle/>
          <a:p>
            <a:pPr algn="just" eaLnBrk="1" hangingPunct="1"/>
            <a:r>
              <a:rPr lang="en-US" altLang="en-US" sz="2000" b="1"/>
              <a:t>Principal features of an optical microscope, a transmission electron microscope and a scanning electron microscope, drawn to emphasize the similarities of overall design.</a:t>
            </a:r>
            <a:r>
              <a:rPr lang="en-US" altLang="en-US" sz="2000" b="1">
                <a:solidFill>
                  <a:schemeClr val="hlink"/>
                </a:solidFill>
              </a:rPr>
              <a:t> </a:t>
            </a:r>
          </a:p>
        </p:txBody>
      </p:sp>
      <p:sp>
        <p:nvSpPr>
          <p:cNvPr id="4" name="Text Box 2053"/>
          <p:cNvSpPr txBox="1">
            <a:spLocks noChangeArrowheads="1"/>
          </p:cNvSpPr>
          <p:nvPr/>
        </p:nvSpPr>
        <p:spPr bwMode="auto">
          <a:xfrm>
            <a:off x="1676400" y="4394200"/>
            <a:ext cx="641350" cy="396875"/>
          </a:xfrm>
          <a:prstGeom prst="rect">
            <a:avLst/>
          </a:prstGeom>
          <a:noFill/>
          <a:ln w="9525">
            <a:noFill/>
            <a:miter lim="800000"/>
            <a:headEnd/>
            <a:tailEnd/>
          </a:ln>
        </p:spPr>
        <p:txBody>
          <a:bodyPr wrap="none">
            <a:spAutoFit/>
          </a:bodyPr>
          <a:lstStyle/>
          <a:p>
            <a:pPr eaLnBrk="1" hangingPunct="1"/>
            <a:r>
              <a:rPr lang="en-US" altLang="en-US" sz="2000" b="1">
                <a:solidFill>
                  <a:srgbClr val="0000FF"/>
                </a:solidFill>
              </a:rPr>
              <a:t>OM</a:t>
            </a:r>
          </a:p>
        </p:txBody>
      </p:sp>
      <p:sp>
        <p:nvSpPr>
          <p:cNvPr id="5" name="Text Box 2054"/>
          <p:cNvSpPr txBox="1">
            <a:spLocks noChangeArrowheads="1"/>
          </p:cNvSpPr>
          <p:nvPr/>
        </p:nvSpPr>
        <p:spPr bwMode="auto">
          <a:xfrm>
            <a:off x="3870325" y="4425950"/>
            <a:ext cx="771525" cy="396875"/>
          </a:xfrm>
          <a:prstGeom prst="rect">
            <a:avLst/>
          </a:prstGeom>
          <a:noFill/>
          <a:ln w="9525">
            <a:noFill/>
            <a:miter lim="800000"/>
            <a:headEnd/>
            <a:tailEnd/>
          </a:ln>
        </p:spPr>
        <p:txBody>
          <a:bodyPr wrap="none">
            <a:spAutoFit/>
          </a:bodyPr>
          <a:lstStyle/>
          <a:p>
            <a:pPr eaLnBrk="1" hangingPunct="1"/>
            <a:r>
              <a:rPr lang="en-US" altLang="en-US" sz="2000" b="1">
                <a:solidFill>
                  <a:srgbClr val="0000FF"/>
                </a:solidFill>
              </a:rPr>
              <a:t>TEM</a:t>
            </a:r>
          </a:p>
        </p:txBody>
      </p:sp>
      <p:sp>
        <p:nvSpPr>
          <p:cNvPr id="6" name="Text Box 2055"/>
          <p:cNvSpPr txBox="1">
            <a:spLocks noChangeArrowheads="1"/>
          </p:cNvSpPr>
          <p:nvPr/>
        </p:nvSpPr>
        <p:spPr bwMode="auto">
          <a:xfrm>
            <a:off x="5638800" y="4419600"/>
            <a:ext cx="779463" cy="396875"/>
          </a:xfrm>
          <a:prstGeom prst="rect">
            <a:avLst/>
          </a:prstGeom>
          <a:noFill/>
          <a:ln w="9525">
            <a:noFill/>
            <a:miter lim="800000"/>
            <a:headEnd/>
            <a:tailEnd/>
          </a:ln>
        </p:spPr>
        <p:txBody>
          <a:bodyPr wrap="none">
            <a:spAutoFit/>
          </a:bodyPr>
          <a:lstStyle/>
          <a:p>
            <a:pPr eaLnBrk="1" hangingPunct="1"/>
            <a:r>
              <a:rPr lang="en-US" altLang="en-US" sz="2000" b="1" dirty="0">
                <a:solidFill>
                  <a:srgbClr val="0000FF"/>
                </a:solidFill>
              </a:rPr>
              <a:t>SEM</a:t>
            </a:r>
          </a:p>
        </p:txBody>
      </p:sp>
      <p:sp>
        <p:nvSpPr>
          <p:cNvPr id="7" name="Text Box 2056"/>
          <p:cNvSpPr txBox="1">
            <a:spLocks noChangeArrowheads="1"/>
          </p:cNvSpPr>
          <p:nvPr/>
        </p:nvSpPr>
        <p:spPr bwMode="auto">
          <a:xfrm>
            <a:off x="4495800" y="1524000"/>
            <a:ext cx="1216025" cy="531813"/>
          </a:xfrm>
          <a:prstGeom prst="rect">
            <a:avLst/>
          </a:prstGeom>
          <a:noFill/>
          <a:ln w="9525">
            <a:noFill/>
            <a:miter lim="800000"/>
            <a:headEnd/>
            <a:tailEnd/>
          </a:ln>
        </p:spPr>
        <p:txBody>
          <a:bodyPr>
            <a:spAutoFit/>
          </a:bodyPr>
          <a:lstStyle/>
          <a:p>
            <a:pPr eaLnBrk="1" hangingPunct="1"/>
            <a:r>
              <a:rPr lang="en-US" altLang="en-US" sz="1600" b="1"/>
              <a:t>Magnetic</a:t>
            </a:r>
          </a:p>
          <a:p>
            <a:pPr eaLnBrk="1" hangingPunct="1">
              <a:lnSpc>
                <a:spcPct val="80000"/>
              </a:lnSpc>
            </a:pPr>
            <a:r>
              <a:rPr lang="en-US" altLang="en-US" sz="1600" b="1"/>
              <a:t>  lenses</a:t>
            </a:r>
          </a:p>
        </p:txBody>
      </p:sp>
      <p:sp>
        <p:nvSpPr>
          <p:cNvPr id="8" name="Rectangle 2057"/>
          <p:cNvSpPr>
            <a:spLocks noChangeArrowheads="1"/>
          </p:cNvSpPr>
          <p:nvPr/>
        </p:nvSpPr>
        <p:spPr bwMode="auto">
          <a:xfrm>
            <a:off x="6324600" y="3962400"/>
            <a:ext cx="609600" cy="2286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9" name="Text Box 2058"/>
          <p:cNvSpPr txBox="1">
            <a:spLocks noChangeArrowheads="1"/>
          </p:cNvSpPr>
          <p:nvPr/>
        </p:nvSpPr>
        <p:spPr bwMode="auto">
          <a:xfrm>
            <a:off x="6019800" y="3886200"/>
            <a:ext cx="1238250" cy="396875"/>
          </a:xfrm>
          <a:prstGeom prst="rect">
            <a:avLst/>
          </a:prstGeom>
          <a:noFill/>
          <a:ln w="9525">
            <a:noFill/>
            <a:miter lim="800000"/>
            <a:headEnd/>
            <a:tailEnd/>
          </a:ln>
        </p:spPr>
        <p:txBody>
          <a:bodyPr wrap="none">
            <a:spAutoFit/>
          </a:bodyPr>
          <a:lstStyle/>
          <a:p>
            <a:pPr eaLnBrk="1" hangingPunct="1"/>
            <a:r>
              <a:rPr lang="en-US" altLang="en-US" sz="2000"/>
              <a:t>detector</a:t>
            </a:r>
          </a:p>
        </p:txBody>
      </p:sp>
      <p:sp>
        <p:nvSpPr>
          <p:cNvPr id="10" name="Rectangle 2059"/>
          <p:cNvSpPr>
            <a:spLocks noChangeArrowheads="1"/>
          </p:cNvSpPr>
          <p:nvPr/>
        </p:nvSpPr>
        <p:spPr bwMode="auto">
          <a:xfrm>
            <a:off x="6858000" y="2895600"/>
            <a:ext cx="685800" cy="6096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11" name="Text Box 2060"/>
          <p:cNvSpPr txBox="1">
            <a:spLocks noChangeArrowheads="1"/>
          </p:cNvSpPr>
          <p:nvPr/>
        </p:nvSpPr>
        <p:spPr bwMode="auto">
          <a:xfrm>
            <a:off x="6781800" y="2819400"/>
            <a:ext cx="739775" cy="396875"/>
          </a:xfrm>
          <a:prstGeom prst="rect">
            <a:avLst/>
          </a:prstGeom>
          <a:noFill/>
          <a:ln w="9525">
            <a:noFill/>
            <a:miter lim="800000"/>
            <a:headEnd/>
            <a:tailEnd/>
          </a:ln>
        </p:spPr>
        <p:txBody>
          <a:bodyPr wrap="none">
            <a:spAutoFit/>
          </a:bodyPr>
          <a:lstStyle/>
          <a:p>
            <a:pPr eaLnBrk="1" hangingPunct="1"/>
            <a:r>
              <a:rPr lang="en-US" altLang="en-US" sz="2000" b="1"/>
              <a:t>CRT</a:t>
            </a:r>
          </a:p>
        </p:txBody>
      </p:sp>
      <p:sp>
        <p:nvSpPr>
          <p:cNvPr id="12" name="Text Box 2061"/>
          <p:cNvSpPr txBox="1">
            <a:spLocks noChangeArrowheads="1"/>
          </p:cNvSpPr>
          <p:nvPr/>
        </p:nvSpPr>
        <p:spPr bwMode="auto">
          <a:xfrm>
            <a:off x="6781800" y="3124200"/>
            <a:ext cx="1539875" cy="587375"/>
          </a:xfrm>
          <a:prstGeom prst="rect">
            <a:avLst/>
          </a:prstGeom>
          <a:noFill/>
          <a:ln w="9525">
            <a:noFill/>
            <a:miter lim="800000"/>
            <a:headEnd/>
            <a:tailEnd/>
          </a:ln>
        </p:spPr>
        <p:txBody>
          <a:bodyPr>
            <a:spAutoFit/>
          </a:bodyPr>
          <a:lstStyle/>
          <a:p>
            <a:pPr eaLnBrk="1" hangingPunct="1">
              <a:lnSpc>
                <a:spcPct val="90000"/>
              </a:lnSpc>
            </a:pPr>
            <a:r>
              <a:rPr lang="en-US" altLang="en-US" sz="1800" b="1"/>
              <a:t>Cathode Ray Tube</a:t>
            </a:r>
          </a:p>
        </p:txBody>
      </p:sp>
      <p:sp>
        <p:nvSpPr>
          <p:cNvPr id="13" name="Rectangle 2062"/>
          <p:cNvSpPr>
            <a:spLocks noChangeArrowheads="1"/>
          </p:cNvSpPr>
          <p:nvPr/>
        </p:nvSpPr>
        <p:spPr bwMode="auto">
          <a:xfrm>
            <a:off x="2438400" y="990600"/>
            <a:ext cx="609600" cy="1524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14" name="Text Box 2063"/>
          <p:cNvSpPr txBox="1">
            <a:spLocks noChangeArrowheads="1"/>
          </p:cNvSpPr>
          <p:nvPr/>
        </p:nvSpPr>
        <p:spPr bwMode="auto">
          <a:xfrm>
            <a:off x="2209800" y="838200"/>
            <a:ext cx="1593850" cy="336550"/>
          </a:xfrm>
          <a:prstGeom prst="rect">
            <a:avLst/>
          </a:prstGeom>
          <a:noFill/>
          <a:ln w="9525">
            <a:noFill/>
            <a:miter lim="800000"/>
            <a:headEnd/>
            <a:tailEnd/>
          </a:ln>
        </p:spPr>
        <p:txBody>
          <a:bodyPr wrap="none">
            <a:spAutoFit/>
          </a:bodyPr>
          <a:lstStyle/>
          <a:p>
            <a:pPr eaLnBrk="1" hangingPunct="1"/>
            <a:r>
              <a:rPr lang="en-US" altLang="en-US" sz="1600" b="1">
                <a:solidFill>
                  <a:srgbClr val="C00000"/>
                </a:solidFill>
              </a:rPr>
              <a:t>Light source</a:t>
            </a:r>
          </a:p>
        </p:txBody>
      </p:sp>
      <p:sp>
        <p:nvSpPr>
          <p:cNvPr id="15" name="Rectangle 2064"/>
          <p:cNvSpPr>
            <a:spLocks noChangeArrowheads="1"/>
          </p:cNvSpPr>
          <p:nvPr/>
        </p:nvSpPr>
        <p:spPr bwMode="auto">
          <a:xfrm>
            <a:off x="4495800" y="762000"/>
            <a:ext cx="1143000" cy="3810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16" name="Text Box 2065"/>
          <p:cNvSpPr txBox="1">
            <a:spLocks noChangeArrowheads="1"/>
          </p:cNvSpPr>
          <p:nvPr/>
        </p:nvSpPr>
        <p:spPr bwMode="auto">
          <a:xfrm>
            <a:off x="4419600" y="685800"/>
            <a:ext cx="1333500" cy="531813"/>
          </a:xfrm>
          <a:prstGeom prst="rect">
            <a:avLst/>
          </a:prstGeom>
          <a:noFill/>
          <a:ln w="9525">
            <a:noFill/>
            <a:miter lim="800000"/>
            <a:headEnd/>
            <a:tailEnd/>
          </a:ln>
        </p:spPr>
        <p:txBody>
          <a:bodyPr wrap="none">
            <a:spAutoFit/>
          </a:bodyPr>
          <a:lstStyle/>
          <a:p>
            <a:pPr eaLnBrk="1" hangingPunct="1"/>
            <a:r>
              <a:rPr lang="en-US" altLang="en-US" sz="1600" b="1">
                <a:solidFill>
                  <a:srgbClr val="C00000"/>
                </a:solidFill>
              </a:rPr>
              <a:t>Source of </a:t>
            </a:r>
          </a:p>
          <a:p>
            <a:pPr eaLnBrk="1" hangingPunct="1">
              <a:lnSpc>
                <a:spcPct val="80000"/>
              </a:lnSpc>
            </a:pPr>
            <a:r>
              <a:rPr lang="en-US" altLang="en-US" sz="1600" b="1">
                <a:solidFill>
                  <a:srgbClr val="C00000"/>
                </a:solidFill>
              </a:rPr>
              <a:t>electrons</a:t>
            </a:r>
            <a:endParaRPr lang="en-US" altLang="en-US">
              <a:solidFill>
                <a:srgbClr val="C00000"/>
              </a:solidFill>
              <a:latin typeface="Times New Roman" pitchFamily="18" charset="0"/>
            </a:endParaRPr>
          </a:p>
        </p:txBody>
      </p:sp>
      <p:sp>
        <p:nvSpPr>
          <p:cNvPr id="17" name="Rectangle 2066"/>
          <p:cNvSpPr>
            <a:spLocks noChangeArrowheads="1"/>
          </p:cNvSpPr>
          <p:nvPr/>
        </p:nvSpPr>
        <p:spPr bwMode="auto">
          <a:xfrm>
            <a:off x="2438400" y="1295400"/>
            <a:ext cx="838200" cy="2286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18" name="Text Box 2067"/>
          <p:cNvSpPr txBox="1">
            <a:spLocks noChangeArrowheads="1"/>
          </p:cNvSpPr>
          <p:nvPr/>
        </p:nvSpPr>
        <p:spPr bwMode="auto">
          <a:xfrm>
            <a:off x="2498725" y="3724275"/>
            <a:ext cx="184150" cy="519113"/>
          </a:xfrm>
          <a:prstGeom prst="rect">
            <a:avLst/>
          </a:prstGeom>
          <a:noFill/>
          <a:ln w="9525">
            <a:noFill/>
            <a:miter lim="800000"/>
            <a:headEnd/>
            <a:tailEnd/>
          </a:ln>
        </p:spPr>
        <p:txBody>
          <a:bodyPr wrap="none">
            <a:spAutoFit/>
          </a:bodyPr>
          <a:lstStyle/>
          <a:p>
            <a:pPr eaLnBrk="1" hangingPunct="1"/>
            <a:endParaRPr lang="en-US" altLang="en-US">
              <a:latin typeface="Times New Roman" pitchFamily="18" charset="0"/>
            </a:endParaRPr>
          </a:p>
        </p:txBody>
      </p:sp>
      <p:sp>
        <p:nvSpPr>
          <p:cNvPr id="19" name="Text Box 2068"/>
          <p:cNvSpPr txBox="1">
            <a:spLocks noChangeArrowheads="1"/>
          </p:cNvSpPr>
          <p:nvPr/>
        </p:nvSpPr>
        <p:spPr bwMode="auto">
          <a:xfrm>
            <a:off x="2286000" y="1219200"/>
            <a:ext cx="1395413" cy="336550"/>
          </a:xfrm>
          <a:prstGeom prst="rect">
            <a:avLst/>
          </a:prstGeom>
          <a:noFill/>
          <a:ln w="9525">
            <a:noFill/>
            <a:miter lim="800000"/>
            <a:headEnd/>
            <a:tailEnd/>
          </a:ln>
        </p:spPr>
        <p:txBody>
          <a:bodyPr wrap="none">
            <a:spAutoFit/>
          </a:bodyPr>
          <a:lstStyle/>
          <a:p>
            <a:pPr eaLnBrk="1" hangingPunct="1"/>
            <a:r>
              <a:rPr lang="en-US" altLang="en-US" sz="1600" b="1"/>
              <a:t>Condenser</a:t>
            </a:r>
          </a:p>
        </p:txBody>
      </p:sp>
      <p:sp>
        <p:nvSpPr>
          <p:cNvPr id="20" name="Rectangle 2069"/>
          <p:cNvSpPr>
            <a:spLocks noChangeArrowheads="1"/>
          </p:cNvSpPr>
          <p:nvPr/>
        </p:nvSpPr>
        <p:spPr bwMode="auto">
          <a:xfrm>
            <a:off x="2590800" y="1905000"/>
            <a:ext cx="685800" cy="2286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21" name="Text Box 2070"/>
          <p:cNvSpPr txBox="1">
            <a:spLocks noChangeArrowheads="1"/>
          </p:cNvSpPr>
          <p:nvPr/>
        </p:nvSpPr>
        <p:spPr bwMode="auto">
          <a:xfrm>
            <a:off x="2514600" y="1905000"/>
            <a:ext cx="1289050" cy="336550"/>
          </a:xfrm>
          <a:prstGeom prst="rect">
            <a:avLst/>
          </a:prstGeom>
          <a:noFill/>
          <a:ln w="9525">
            <a:noFill/>
            <a:miter lim="800000"/>
            <a:headEnd/>
            <a:tailEnd/>
          </a:ln>
        </p:spPr>
        <p:txBody>
          <a:bodyPr wrap="none">
            <a:spAutoFit/>
          </a:bodyPr>
          <a:lstStyle/>
          <a:p>
            <a:pPr eaLnBrk="1" hangingPunct="1"/>
            <a:r>
              <a:rPr lang="en-US" altLang="en-US" sz="1600" b="1"/>
              <a:t>Specimen</a:t>
            </a:r>
          </a:p>
        </p:txBody>
      </p:sp>
      <p:sp>
        <p:nvSpPr>
          <p:cNvPr id="22" name="Rectangle 2071"/>
          <p:cNvSpPr>
            <a:spLocks noChangeArrowheads="1"/>
          </p:cNvSpPr>
          <p:nvPr/>
        </p:nvSpPr>
        <p:spPr bwMode="auto">
          <a:xfrm>
            <a:off x="2590800" y="2286000"/>
            <a:ext cx="1066800" cy="3048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23" name="Text Box 2072"/>
          <p:cNvSpPr txBox="1">
            <a:spLocks noChangeArrowheads="1"/>
          </p:cNvSpPr>
          <p:nvPr/>
        </p:nvSpPr>
        <p:spPr bwMode="auto">
          <a:xfrm>
            <a:off x="2438400" y="2209800"/>
            <a:ext cx="1265238" cy="336550"/>
          </a:xfrm>
          <a:prstGeom prst="rect">
            <a:avLst/>
          </a:prstGeom>
          <a:noFill/>
          <a:ln w="9525">
            <a:noFill/>
            <a:miter lim="800000"/>
            <a:headEnd/>
            <a:tailEnd/>
          </a:ln>
        </p:spPr>
        <p:txBody>
          <a:bodyPr wrap="none">
            <a:spAutoFit/>
          </a:bodyPr>
          <a:lstStyle/>
          <a:p>
            <a:pPr eaLnBrk="1" hangingPunct="1"/>
            <a:r>
              <a:rPr lang="en-US" altLang="en-US" sz="1600" b="1"/>
              <a:t>Objective</a:t>
            </a:r>
          </a:p>
        </p:txBody>
      </p:sp>
      <p:sp>
        <p:nvSpPr>
          <p:cNvPr id="24" name="Rectangle 2073"/>
          <p:cNvSpPr>
            <a:spLocks noChangeArrowheads="1"/>
          </p:cNvSpPr>
          <p:nvPr/>
        </p:nvSpPr>
        <p:spPr bwMode="auto">
          <a:xfrm>
            <a:off x="2209800" y="3124200"/>
            <a:ext cx="533400" cy="3048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25" name="Text Box 2074"/>
          <p:cNvSpPr txBox="1">
            <a:spLocks noChangeArrowheads="1"/>
          </p:cNvSpPr>
          <p:nvPr/>
        </p:nvSpPr>
        <p:spPr bwMode="auto">
          <a:xfrm>
            <a:off x="1981200" y="2971800"/>
            <a:ext cx="1190625" cy="336550"/>
          </a:xfrm>
          <a:prstGeom prst="rect">
            <a:avLst/>
          </a:prstGeom>
          <a:noFill/>
          <a:ln w="9525">
            <a:noFill/>
            <a:miter lim="800000"/>
            <a:headEnd/>
            <a:tailEnd/>
          </a:ln>
        </p:spPr>
        <p:txBody>
          <a:bodyPr wrap="none">
            <a:spAutoFit/>
          </a:bodyPr>
          <a:lstStyle/>
          <a:p>
            <a:pPr eaLnBrk="1" hangingPunct="1"/>
            <a:r>
              <a:rPr lang="en-US" altLang="en-US" sz="1600" b="1" dirty="0"/>
              <a:t>Eyepiece</a:t>
            </a:r>
          </a:p>
        </p:txBody>
      </p:sp>
      <p:sp>
        <p:nvSpPr>
          <p:cNvPr id="26" name="Rectangle 2075"/>
          <p:cNvSpPr>
            <a:spLocks noChangeArrowheads="1"/>
          </p:cNvSpPr>
          <p:nvPr/>
        </p:nvSpPr>
        <p:spPr bwMode="auto">
          <a:xfrm>
            <a:off x="3124200" y="3200400"/>
            <a:ext cx="609600" cy="2286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27" name="Rectangle 2076"/>
          <p:cNvSpPr>
            <a:spLocks noChangeArrowheads="1"/>
          </p:cNvSpPr>
          <p:nvPr/>
        </p:nvSpPr>
        <p:spPr bwMode="auto">
          <a:xfrm>
            <a:off x="3124200" y="3352800"/>
            <a:ext cx="304800" cy="1524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28" name="Text Box 2077"/>
          <p:cNvSpPr txBox="1">
            <a:spLocks noChangeArrowheads="1"/>
          </p:cNvSpPr>
          <p:nvPr/>
        </p:nvSpPr>
        <p:spPr bwMode="auto">
          <a:xfrm>
            <a:off x="2971800" y="2819400"/>
            <a:ext cx="1244600" cy="336550"/>
          </a:xfrm>
          <a:prstGeom prst="rect">
            <a:avLst/>
          </a:prstGeom>
          <a:noFill/>
          <a:ln w="9525">
            <a:noFill/>
            <a:miter lim="800000"/>
            <a:headEnd/>
            <a:tailEnd/>
          </a:ln>
        </p:spPr>
        <p:txBody>
          <a:bodyPr wrap="none">
            <a:spAutoFit/>
          </a:bodyPr>
          <a:lstStyle/>
          <a:p>
            <a:pPr eaLnBrk="1" hangingPunct="1"/>
            <a:r>
              <a:rPr lang="en-US" altLang="en-US" sz="1600" b="1"/>
              <a:t>Projector</a:t>
            </a:r>
          </a:p>
        </p:txBody>
      </p:sp>
      <p:sp>
        <p:nvSpPr>
          <p:cNvPr id="29" name="Line 2078"/>
          <p:cNvSpPr>
            <a:spLocks noChangeShapeType="1"/>
          </p:cNvSpPr>
          <p:nvPr/>
        </p:nvSpPr>
        <p:spPr bwMode="auto">
          <a:xfrm>
            <a:off x="3429000" y="3124200"/>
            <a:ext cx="457200" cy="304800"/>
          </a:xfrm>
          <a:prstGeom prst="line">
            <a:avLst/>
          </a:prstGeom>
          <a:noFill/>
          <a:ln w="28575">
            <a:solidFill>
              <a:schemeClr val="tx1"/>
            </a:solidFill>
            <a:round/>
            <a:headEnd/>
            <a:tailEnd/>
          </a:ln>
        </p:spPr>
        <p:txBody>
          <a:bodyPr wrap="none"/>
          <a:lstStyle/>
          <a:p>
            <a:endParaRPr lang="en-US"/>
          </a:p>
        </p:txBody>
      </p:sp>
      <p:sp>
        <p:nvSpPr>
          <p:cNvPr id="30" name="Rectangle 2079"/>
          <p:cNvSpPr>
            <a:spLocks noChangeArrowheads="1"/>
          </p:cNvSpPr>
          <p:nvPr/>
        </p:nvSpPr>
        <p:spPr bwMode="auto">
          <a:xfrm>
            <a:off x="4572000" y="2743200"/>
            <a:ext cx="838200" cy="304800"/>
          </a:xfrm>
          <a:prstGeom prst="rect">
            <a:avLst/>
          </a:prstGeom>
          <a:solidFill>
            <a:srgbClr val="FFFFFF"/>
          </a:solidFill>
          <a:ln w="9525">
            <a:noFill/>
            <a:miter lim="800000"/>
            <a:headEnd/>
            <a:tailEnd/>
          </a:ln>
        </p:spPr>
        <p:txBody>
          <a:bodyPr wrap="none" anchor="ctr"/>
          <a:lstStyle/>
          <a:p>
            <a:pPr eaLnBrk="1" hangingPunct="1"/>
            <a:endParaRPr lang="en-US" altLang="en-US"/>
          </a:p>
        </p:txBody>
      </p:sp>
      <p:sp>
        <p:nvSpPr>
          <p:cNvPr id="31" name="Text Box 2080"/>
          <p:cNvSpPr txBox="1">
            <a:spLocks noChangeArrowheads="1"/>
          </p:cNvSpPr>
          <p:nvPr/>
        </p:nvSpPr>
        <p:spPr bwMode="auto">
          <a:xfrm>
            <a:off x="4343400" y="2743200"/>
            <a:ext cx="1289050" cy="336550"/>
          </a:xfrm>
          <a:prstGeom prst="rect">
            <a:avLst/>
          </a:prstGeom>
          <a:noFill/>
          <a:ln w="9525">
            <a:noFill/>
            <a:miter lim="800000"/>
            <a:headEnd/>
            <a:tailEnd/>
          </a:ln>
        </p:spPr>
        <p:txBody>
          <a:bodyPr wrap="none">
            <a:spAutoFit/>
          </a:bodyPr>
          <a:lstStyle/>
          <a:p>
            <a:pPr eaLnBrk="1" hangingPunct="1"/>
            <a:r>
              <a:rPr lang="en-US" altLang="en-US" sz="1600" b="1"/>
              <a:t>Specimen</a:t>
            </a:r>
          </a:p>
        </p:txBody>
      </p:sp>
      <p:pic>
        <p:nvPicPr>
          <p:cNvPr id="32" name="Picture 3" descr="C:\Users\apzkx\Desktop\Z Xu\AP5301\Optical_microscope_nikon_alphaphot.jpg"/>
          <p:cNvPicPr>
            <a:picLocks noChangeAspect="1" noChangeArrowheads="1"/>
          </p:cNvPicPr>
          <p:nvPr/>
        </p:nvPicPr>
        <p:blipFill>
          <a:blip r:embed="rId3"/>
          <a:srcRect/>
          <a:stretch>
            <a:fillRect/>
          </a:stretch>
        </p:blipFill>
        <p:spPr bwMode="auto">
          <a:xfrm>
            <a:off x="66675" y="838200"/>
            <a:ext cx="1352550" cy="2047875"/>
          </a:xfrm>
          <a:prstGeom prst="rect">
            <a:avLst/>
          </a:prstGeom>
          <a:noFill/>
          <a:ln w="9525">
            <a:noFill/>
            <a:miter lim="800000"/>
            <a:headEnd/>
            <a:tailEnd/>
          </a:ln>
        </p:spPr>
      </p:pic>
      <p:pic>
        <p:nvPicPr>
          <p:cNvPr id="33" name="Picture 3" descr="new_SEM"/>
          <p:cNvPicPr>
            <a:picLocks noChangeAspect="1" noChangeArrowheads="1"/>
          </p:cNvPicPr>
          <p:nvPr/>
        </p:nvPicPr>
        <p:blipFill>
          <a:blip r:embed="rId4"/>
          <a:srcRect/>
          <a:stretch>
            <a:fillRect/>
          </a:stretch>
        </p:blipFill>
        <p:spPr bwMode="auto">
          <a:xfrm>
            <a:off x="7400925" y="3990975"/>
            <a:ext cx="1711325" cy="1387475"/>
          </a:xfrm>
          <a:prstGeom prst="rect">
            <a:avLst/>
          </a:prstGeom>
          <a:noFill/>
          <a:ln w="9525">
            <a:noFill/>
            <a:miter lim="800000"/>
            <a:headEnd/>
            <a:tailEnd/>
          </a:ln>
        </p:spPr>
      </p:pic>
      <p:sp>
        <p:nvSpPr>
          <p:cNvPr id="34" name="TextBox 1"/>
          <p:cNvSpPr txBox="1">
            <a:spLocks noChangeArrowheads="1"/>
          </p:cNvSpPr>
          <p:nvPr/>
        </p:nvSpPr>
        <p:spPr bwMode="auto">
          <a:xfrm>
            <a:off x="3475038" y="325438"/>
            <a:ext cx="944562" cy="369887"/>
          </a:xfrm>
          <a:prstGeom prst="rect">
            <a:avLst/>
          </a:prstGeom>
          <a:noFill/>
          <a:ln w="9525">
            <a:noFill/>
            <a:miter lim="800000"/>
            <a:headEnd/>
            <a:tailEnd/>
          </a:ln>
        </p:spPr>
        <p:txBody>
          <a:bodyPr wrap="none">
            <a:spAutoFit/>
          </a:bodyPr>
          <a:lstStyle/>
          <a:p>
            <a:pPr eaLnBrk="1" hangingPunct="1"/>
            <a:r>
              <a:rPr lang="en-US" altLang="en-US" sz="1800" b="1">
                <a:solidFill>
                  <a:srgbClr val="C00000"/>
                </a:solidFill>
              </a:rPr>
              <a:t>Probe</a:t>
            </a:r>
          </a:p>
        </p:txBody>
      </p:sp>
      <p:cxnSp>
        <p:nvCxnSpPr>
          <p:cNvPr id="35" name="Straight Connector 34"/>
          <p:cNvCxnSpPr>
            <a:stCxn id="34" idx="2"/>
          </p:cNvCxnSpPr>
          <p:nvPr/>
        </p:nvCxnSpPr>
        <p:spPr>
          <a:xfrm flipH="1">
            <a:off x="3429000" y="695325"/>
            <a:ext cx="519113" cy="14287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2"/>
          </p:cNvCxnSpPr>
          <p:nvPr/>
        </p:nvCxnSpPr>
        <p:spPr>
          <a:xfrm>
            <a:off x="3948113" y="695325"/>
            <a:ext cx="547687" cy="13335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7" name="Picture 1027" descr="cm200"/>
          <p:cNvPicPr>
            <a:picLocks noChangeAspect="1" noChangeArrowheads="1"/>
          </p:cNvPicPr>
          <p:nvPr/>
        </p:nvPicPr>
        <p:blipFill>
          <a:blip r:embed="rId5"/>
          <a:srcRect/>
          <a:stretch>
            <a:fillRect/>
          </a:stretch>
        </p:blipFill>
        <p:spPr bwMode="auto">
          <a:xfrm>
            <a:off x="7588250" y="515938"/>
            <a:ext cx="1466850" cy="19685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smtClean="0">
                <a:ln>
                  <a:noFill/>
                </a:ln>
                <a:effectLst/>
                <a:uLnTx/>
                <a:uFillTx/>
                <a:latin typeface="Times New Roman" pitchFamily="18" charset="0"/>
                <a:ea typeface="+mj-ea"/>
                <a:cs typeface="Times New Roman" pitchFamily="18" charset="0"/>
              </a:rPr>
              <a:t>Optical Microscopy (OM ) </a:t>
            </a:r>
            <a:r>
              <a:rPr kumimoji="0" lang="en-US" altLang="en-US" sz="3600" b="1" i="0" u="none" strike="noStrike" kern="1200" cap="none" spc="0" normalizeH="0" baseline="0" noProof="0" dirty="0" err="1" smtClean="0">
                <a:ln>
                  <a:noFill/>
                </a:ln>
                <a:effectLst/>
                <a:uLnTx/>
                <a:uFillTx/>
                <a:latin typeface="Times New Roman" pitchFamily="18" charset="0"/>
                <a:ea typeface="+mj-ea"/>
                <a:cs typeface="Times New Roman" pitchFamily="18" charset="0"/>
              </a:rPr>
              <a:t>vs</a:t>
            </a:r>
            <a:r>
              <a:rPr kumimoji="0" lang="en-US" altLang="en-US" sz="3600" b="1" i="0" u="none" strike="noStrike" kern="1200" cap="none" spc="0" normalizeH="0" baseline="0" noProof="0" dirty="0" smtClean="0">
                <a:ln>
                  <a:noFill/>
                </a:ln>
                <a:effectLst/>
                <a:uLnTx/>
                <a:uFillTx/>
                <a:latin typeface="Times New Roman" pitchFamily="18" charset="0"/>
                <a:ea typeface="+mj-ea"/>
                <a:cs typeface="Times New Roman" pitchFamily="18" charset="0"/>
              </a:rPr>
              <a:t> </a:t>
            </a:r>
            <a:br>
              <a:rPr kumimoji="0" lang="en-US" altLang="en-US" sz="3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en-US" altLang="en-US" sz="3600" b="1" i="0" u="none" strike="noStrike" kern="1200" cap="none" spc="0" normalizeH="0" baseline="0" noProof="0" dirty="0" smtClean="0">
                <a:ln>
                  <a:noFill/>
                </a:ln>
                <a:effectLst/>
                <a:uLnTx/>
                <a:uFillTx/>
                <a:latin typeface="Times New Roman" pitchFamily="18" charset="0"/>
                <a:ea typeface="+mj-ea"/>
                <a:cs typeface="Times New Roman" pitchFamily="18" charset="0"/>
              </a:rPr>
              <a:t>Scanning Electron Microscopy (SEM) </a:t>
            </a:r>
          </a:p>
        </p:txBody>
      </p:sp>
      <p:pic>
        <p:nvPicPr>
          <p:cNvPr id="3" name="Picture 3" descr="optical"/>
          <p:cNvPicPr>
            <a:picLocks noChangeAspect="1" noChangeArrowheads="1"/>
          </p:cNvPicPr>
          <p:nvPr/>
        </p:nvPicPr>
        <p:blipFill>
          <a:blip r:embed="rId2"/>
          <a:srcRect/>
          <a:stretch>
            <a:fillRect/>
          </a:stretch>
        </p:blipFill>
        <p:spPr bwMode="auto">
          <a:xfrm>
            <a:off x="685800" y="1676400"/>
            <a:ext cx="3733800" cy="3032125"/>
          </a:xfrm>
          <a:prstGeom prst="rect">
            <a:avLst/>
          </a:prstGeom>
          <a:noFill/>
          <a:ln w="9525">
            <a:noFill/>
            <a:miter lim="800000"/>
            <a:headEnd/>
            <a:tailEnd/>
          </a:ln>
        </p:spPr>
      </p:pic>
      <p:pic>
        <p:nvPicPr>
          <p:cNvPr id="4" name="Picture 4" descr="electron"/>
          <p:cNvPicPr>
            <a:picLocks noChangeAspect="1" noChangeArrowheads="1"/>
          </p:cNvPicPr>
          <p:nvPr/>
        </p:nvPicPr>
        <p:blipFill>
          <a:blip r:embed="rId3"/>
          <a:srcRect/>
          <a:stretch>
            <a:fillRect/>
          </a:stretch>
        </p:blipFill>
        <p:spPr bwMode="auto">
          <a:xfrm>
            <a:off x="4800600" y="1676400"/>
            <a:ext cx="3733800" cy="3016250"/>
          </a:xfrm>
          <a:prstGeom prst="rect">
            <a:avLst/>
          </a:prstGeom>
          <a:noFill/>
          <a:ln w="9525">
            <a:noFill/>
            <a:miter lim="800000"/>
            <a:headEnd/>
            <a:tailEnd/>
          </a:ln>
        </p:spPr>
      </p:pic>
      <p:sp>
        <p:nvSpPr>
          <p:cNvPr id="5" name="Rectangle 5"/>
          <p:cNvSpPr>
            <a:spLocks noChangeArrowheads="1"/>
          </p:cNvSpPr>
          <p:nvPr/>
        </p:nvSpPr>
        <p:spPr bwMode="auto">
          <a:xfrm>
            <a:off x="3886200" y="4495800"/>
            <a:ext cx="457200" cy="76200"/>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p>
        </p:txBody>
      </p:sp>
      <p:sp>
        <p:nvSpPr>
          <p:cNvPr id="6" name="Rectangle 6"/>
          <p:cNvSpPr>
            <a:spLocks noChangeArrowheads="1"/>
          </p:cNvSpPr>
          <p:nvPr/>
        </p:nvSpPr>
        <p:spPr bwMode="auto">
          <a:xfrm>
            <a:off x="3962400" y="4495800"/>
            <a:ext cx="381000" cy="152400"/>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p>
        </p:txBody>
      </p:sp>
      <p:sp>
        <p:nvSpPr>
          <p:cNvPr id="7" name="Line 7"/>
          <p:cNvSpPr>
            <a:spLocks noChangeShapeType="1"/>
          </p:cNvSpPr>
          <p:nvPr/>
        </p:nvSpPr>
        <p:spPr bwMode="auto">
          <a:xfrm>
            <a:off x="3886200" y="4495800"/>
            <a:ext cx="457200" cy="0"/>
          </a:xfrm>
          <a:prstGeom prst="line">
            <a:avLst/>
          </a:prstGeom>
          <a:noFill/>
          <a:ln w="38100">
            <a:solidFill>
              <a:schemeClr val="bg1"/>
            </a:solidFill>
            <a:round/>
            <a:headEnd/>
            <a:tailEnd/>
          </a:ln>
        </p:spPr>
        <p:txBody>
          <a:bodyPr/>
          <a:lstStyle/>
          <a:p>
            <a:endParaRPr lang="en-US"/>
          </a:p>
        </p:txBody>
      </p:sp>
      <p:sp>
        <p:nvSpPr>
          <p:cNvPr id="8" name="Text Box 8"/>
          <p:cNvSpPr txBox="1">
            <a:spLocks noChangeArrowheads="1"/>
          </p:cNvSpPr>
          <p:nvPr/>
        </p:nvSpPr>
        <p:spPr bwMode="auto">
          <a:xfrm>
            <a:off x="3733800" y="4038600"/>
            <a:ext cx="703263" cy="336550"/>
          </a:xfrm>
          <a:prstGeom prst="rect">
            <a:avLst/>
          </a:prstGeom>
          <a:noFill/>
          <a:ln w="9525">
            <a:noFill/>
            <a:miter lim="800000"/>
            <a:headEnd/>
            <a:tailEnd/>
          </a:ln>
        </p:spPr>
        <p:txBody>
          <a:bodyPr wrap="none">
            <a:spAutoFit/>
          </a:bodyPr>
          <a:lstStyle/>
          <a:p>
            <a:pPr eaLnBrk="1" hangingPunct="1"/>
            <a:r>
              <a:rPr lang="en-US" altLang="en-US" sz="1600">
                <a:solidFill>
                  <a:schemeClr val="bg1"/>
                </a:solidFill>
                <a:latin typeface="Symbol" pitchFamily="18" charset="2"/>
              </a:rPr>
              <a:t>25m</a:t>
            </a:r>
            <a:r>
              <a:rPr lang="en-US" altLang="en-US" sz="1600">
                <a:solidFill>
                  <a:schemeClr val="bg1"/>
                </a:solidFill>
              </a:rPr>
              <a:t>m</a:t>
            </a:r>
          </a:p>
        </p:txBody>
      </p:sp>
      <p:sp>
        <p:nvSpPr>
          <p:cNvPr id="9" name="Text Box 9"/>
          <p:cNvSpPr txBox="1">
            <a:spLocks noChangeArrowheads="1"/>
          </p:cNvSpPr>
          <p:nvPr/>
        </p:nvSpPr>
        <p:spPr bwMode="auto">
          <a:xfrm>
            <a:off x="1905000" y="4648200"/>
            <a:ext cx="731838" cy="457200"/>
          </a:xfrm>
          <a:prstGeom prst="rect">
            <a:avLst/>
          </a:prstGeom>
          <a:noFill/>
          <a:ln w="9525">
            <a:noFill/>
            <a:miter lim="800000"/>
            <a:headEnd/>
            <a:tailEnd/>
          </a:ln>
        </p:spPr>
        <p:txBody>
          <a:bodyPr wrap="none">
            <a:spAutoFit/>
          </a:bodyPr>
          <a:lstStyle/>
          <a:p>
            <a:pPr eaLnBrk="1" hangingPunct="1"/>
            <a:r>
              <a:rPr lang="en-US" altLang="en-US" sz="2400" b="1">
                <a:solidFill>
                  <a:srgbClr val="0000FF"/>
                </a:solidFill>
              </a:rPr>
              <a:t>OM</a:t>
            </a:r>
          </a:p>
        </p:txBody>
      </p:sp>
      <p:sp>
        <p:nvSpPr>
          <p:cNvPr id="10" name="Text Box 10"/>
          <p:cNvSpPr txBox="1">
            <a:spLocks noChangeArrowheads="1"/>
          </p:cNvSpPr>
          <p:nvPr/>
        </p:nvSpPr>
        <p:spPr bwMode="auto">
          <a:xfrm>
            <a:off x="6156325" y="4679950"/>
            <a:ext cx="930275" cy="822325"/>
          </a:xfrm>
          <a:prstGeom prst="rect">
            <a:avLst/>
          </a:prstGeom>
          <a:noFill/>
          <a:ln w="9525">
            <a:noFill/>
            <a:miter lim="800000"/>
            <a:headEnd/>
            <a:tailEnd/>
          </a:ln>
        </p:spPr>
        <p:txBody>
          <a:bodyPr>
            <a:spAutoFit/>
          </a:bodyPr>
          <a:lstStyle/>
          <a:p>
            <a:pPr eaLnBrk="1" hangingPunct="1"/>
            <a:r>
              <a:rPr lang="en-US" altLang="en-US" sz="2400" b="1" dirty="0">
                <a:solidFill>
                  <a:srgbClr val="0000FF"/>
                </a:solidFill>
              </a:rPr>
              <a:t>SEM</a:t>
            </a:r>
          </a:p>
          <a:p>
            <a:pPr eaLnBrk="1" hangingPunct="1"/>
            <a:endParaRPr lang="en-US" altLang="en-US" sz="2400" dirty="0"/>
          </a:p>
        </p:txBody>
      </p:sp>
      <p:sp>
        <p:nvSpPr>
          <p:cNvPr id="11" name="Text Box 11"/>
          <p:cNvSpPr txBox="1">
            <a:spLocks noChangeArrowheads="1"/>
          </p:cNvSpPr>
          <p:nvPr/>
        </p:nvSpPr>
        <p:spPr bwMode="auto">
          <a:xfrm>
            <a:off x="838200" y="5257800"/>
            <a:ext cx="3559175" cy="830263"/>
          </a:xfrm>
          <a:prstGeom prst="rect">
            <a:avLst/>
          </a:prstGeom>
          <a:noFill/>
          <a:ln w="9525">
            <a:noFill/>
            <a:miter lim="800000"/>
            <a:headEnd/>
            <a:tailEnd/>
          </a:ln>
        </p:spPr>
        <p:txBody>
          <a:bodyPr wrap="none">
            <a:spAutoFit/>
          </a:bodyPr>
          <a:lstStyle/>
          <a:p>
            <a:pPr eaLnBrk="1" hangingPunct="1"/>
            <a:r>
              <a:rPr lang="en-US" altLang="en-US" sz="2400" b="1">
                <a:solidFill>
                  <a:srgbClr val="FF0000"/>
                </a:solidFill>
              </a:rPr>
              <a:t>Small depth of field</a:t>
            </a:r>
          </a:p>
          <a:p>
            <a:pPr eaLnBrk="1" hangingPunct="1"/>
            <a:r>
              <a:rPr lang="en-US" altLang="en-US" sz="2400" b="1">
                <a:solidFill>
                  <a:srgbClr val="FF3300"/>
                </a:solidFill>
              </a:rPr>
              <a:t>   </a:t>
            </a:r>
            <a:r>
              <a:rPr lang="en-US" altLang="en-US" sz="2400" b="1"/>
              <a:t>Low resolution</a:t>
            </a:r>
          </a:p>
        </p:txBody>
      </p:sp>
      <p:sp>
        <p:nvSpPr>
          <p:cNvPr id="12" name="Text Box 12"/>
          <p:cNvSpPr txBox="1">
            <a:spLocks noChangeArrowheads="1"/>
          </p:cNvSpPr>
          <p:nvPr/>
        </p:nvSpPr>
        <p:spPr bwMode="auto">
          <a:xfrm>
            <a:off x="4876800" y="5257800"/>
            <a:ext cx="3571875" cy="830263"/>
          </a:xfrm>
          <a:prstGeom prst="rect">
            <a:avLst/>
          </a:prstGeom>
          <a:noFill/>
          <a:ln w="9525">
            <a:noFill/>
            <a:miter lim="800000"/>
            <a:headEnd/>
            <a:tailEnd/>
          </a:ln>
        </p:spPr>
        <p:txBody>
          <a:bodyPr wrap="none">
            <a:spAutoFit/>
          </a:bodyPr>
          <a:lstStyle/>
          <a:p>
            <a:pPr eaLnBrk="1" hangingPunct="1"/>
            <a:r>
              <a:rPr lang="en-US" altLang="en-US" sz="2400" b="1">
                <a:solidFill>
                  <a:srgbClr val="FF0000"/>
                </a:solidFill>
              </a:rPr>
              <a:t>Large depth of field</a:t>
            </a:r>
          </a:p>
          <a:p>
            <a:pPr eaLnBrk="1" hangingPunct="1"/>
            <a:r>
              <a:rPr lang="en-US" altLang="en-US" sz="2400" b="1">
                <a:solidFill>
                  <a:srgbClr val="FF3300"/>
                </a:solidFill>
              </a:rPr>
              <a:t>   </a:t>
            </a:r>
            <a:r>
              <a:rPr lang="en-US" altLang="en-US" sz="2400" b="1"/>
              <a:t>High resolution</a:t>
            </a:r>
          </a:p>
        </p:txBody>
      </p:sp>
      <p:sp>
        <p:nvSpPr>
          <p:cNvPr id="13" name="Text Box 13"/>
          <p:cNvSpPr txBox="1">
            <a:spLocks noChangeArrowheads="1"/>
          </p:cNvSpPr>
          <p:nvPr/>
        </p:nvSpPr>
        <p:spPr bwMode="auto">
          <a:xfrm>
            <a:off x="685800" y="4267200"/>
            <a:ext cx="1539875" cy="396875"/>
          </a:xfrm>
          <a:prstGeom prst="rect">
            <a:avLst/>
          </a:prstGeom>
          <a:noFill/>
          <a:ln w="9525">
            <a:noFill/>
            <a:miter lim="800000"/>
            <a:headEnd/>
            <a:tailEnd/>
          </a:ln>
        </p:spPr>
        <p:txBody>
          <a:bodyPr wrap="none">
            <a:spAutoFit/>
          </a:bodyPr>
          <a:lstStyle/>
          <a:p>
            <a:pPr eaLnBrk="1" hangingPunct="1"/>
            <a:r>
              <a:rPr lang="en-US" altLang="en-US" sz="2000">
                <a:solidFill>
                  <a:schemeClr val="bg1"/>
                </a:solidFill>
              </a:rPr>
              <a:t>radiolarian</a:t>
            </a:r>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_you_00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latin typeface="Times New Roman" pitchFamily="18" charset="0"/>
                <a:cs typeface="Times New Roman" pitchFamily="18" charset="0"/>
              </a:rPr>
              <a:t>BACK-GROUND -STORY</a:t>
            </a: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latin typeface="Times New Roman" pitchFamily="18" charset="0"/>
                <a:cs typeface="Times New Roman" pitchFamily="18" charset="0"/>
              </a:rPr>
              <a:t>For example we cannot see cell organelles and atoms using visible light.</a:t>
            </a:r>
          </a:p>
          <a:p>
            <a:pPr>
              <a:lnSpc>
                <a:spcPct val="150000"/>
              </a:lnSpc>
            </a:pPr>
            <a:r>
              <a:rPr lang="en-US" sz="2800" dirty="0" smtClean="0">
                <a:latin typeface="Times New Roman" pitchFamily="18" charset="0"/>
                <a:cs typeface="Times New Roman" pitchFamily="18" charset="0"/>
              </a:rPr>
              <a:t>Therefore to observe cell organelles and atoms </a:t>
            </a:r>
            <a:r>
              <a:rPr lang="en-US" i="1" dirty="0" smtClean="0">
                <a:latin typeface="Times New Roman" pitchFamily="18" charset="0"/>
                <a:cs typeface="Times New Roman" pitchFamily="18" charset="0"/>
              </a:rPr>
              <a:t>(which are just fractions of a nanometer)</a:t>
            </a:r>
            <a:r>
              <a:rPr lang="en-US" sz="2800" dirty="0" smtClean="0">
                <a:latin typeface="Times New Roman" pitchFamily="18" charset="0"/>
                <a:cs typeface="Times New Roman" pitchFamily="18" charset="0"/>
              </a:rPr>
              <a:t> we need a microscope that use much smaller wavelength of light waves to see much smaller objects.</a:t>
            </a:r>
          </a:p>
          <a:p>
            <a:pPr>
              <a:lnSpc>
                <a:spcPct val="150000"/>
              </a:lnSpc>
            </a:pPr>
            <a:r>
              <a:rPr lang="en-US" sz="2800" dirty="0" smtClean="0">
                <a:latin typeface="Times New Roman" pitchFamily="18" charset="0"/>
                <a:cs typeface="Times New Roman" pitchFamily="18" charset="0"/>
              </a:rPr>
              <a:t>For this purpose EM (electron microscope) was invented.</a:t>
            </a:r>
            <a:endParaRPr lang="en-US" sz="28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sz="4000" dirty="0" smtClean="0">
                <a:solidFill>
                  <a:schemeClr val="tx1"/>
                </a:solidFill>
                <a:latin typeface="Times New Roman" pitchFamily="18" charset="0"/>
                <a:cs typeface="Times New Roman" pitchFamily="18" charset="0"/>
              </a:rPr>
              <a:t>EM (Electron microscope)</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305800" cy="4724400"/>
          </a:xfrm>
        </p:spPr>
        <p:txBody>
          <a:bodyPr>
            <a:noAutofit/>
          </a:bodyPr>
          <a:lstStyle/>
          <a:p>
            <a:pPr>
              <a:lnSpc>
                <a:spcPct val="150000"/>
              </a:lnSpc>
            </a:pPr>
            <a:r>
              <a:rPr lang="en-US" sz="2400" dirty="0" smtClean="0">
                <a:latin typeface="Times New Roman" pitchFamily="18" charset="0"/>
                <a:cs typeface="Times New Roman" pitchFamily="18" charset="0"/>
              </a:rPr>
              <a:t>EM allows to see those small objects which are not seen by visible light.</a:t>
            </a:r>
          </a:p>
          <a:p>
            <a:pPr>
              <a:lnSpc>
                <a:spcPct val="150000"/>
              </a:lnSpc>
            </a:pPr>
            <a:r>
              <a:rPr lang="en-US" sz="2400" dirty="0" smtClean="0">
                <a:latin typeface="Times New Roman" pitchFamily="18" charset="0"/>
                <a:cs typeface="Times New Roman" pitchFamily="18" charset="0"/>
              </a:rPr>
              <a:t>It works by using an electron beam instead of visible light and an electron detector instead of our eye.</a:t>
            </a:r>
          </a:p>
          <a:p>
            <a:pPr>
              <a:lnSpc>
                <a:spcPct val="150000"/>
              </a:lnSpc>
            </a:pPr>
            <a:r>
              <a:rPr lang="en-US" sz="2400" dirty="0" smtClean="0">
                <a:latin typeface="Times New Roman" pitchFamily="18" charset="0"/>
                <a:cs typeface="Times New Roman" pitchFamily="18" charset="0"/>
              </a:rPr>
              <a:t>These electrons behave as a light and have properties of a wave with a wavelength that is much smaller than visible light.</a:t>
            </a:r>
            <a:endParaRPr lang="en-US" sz="2400" i="1"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with this smaller  wavelength we can distinguish features down to  a  fraction of a nanometer.</a:t>
            </a:r>
            <a:endParaRPr lang="en-US" sz="24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ctron-microscop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SEM</a:t>
            </a:r>
            <a:r>
              <a:rPr lang="en-US" dirty="0" smtClean="0"/>
              <a:t> </a:t>
            </a:r>
            <a:r>
              <a:rPr lang="en-US" sz="3600" dirty="0" smtClean="0">
                <a:latin typeface="Times New Roman" pitchFamily="18" charset="0"/>
                <a:cs typeface="Times New Roman" pitchFamily="18" charset="0"/>
              </a:rPr>
              <a:t>(Scanning electron microscope)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200" dirty="0" smtClean="0">
                <a:latin typeface="Times New Roman" pitchFamily="18" charset="0"/>
                <a:cs typeface="Times New Roman" pitchFamily="18" charset="0"/>
              </a:rPr>
              <a:t>A </a:t>
            </a:r>
            <a:r>
              <a:rPr lang="en-US" sz="2200" b="1" dirty="0" smtClean="0">
                <a:latin typeface="Times New Roman" pitchFamily="18" charset="0"/>
                <a:cs typeface="Times New Roman" pitchFamily="18" charset="0"/>
              </a:rPr>
              <a:t>scanning electron microscope</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SEM</a:t>
            </a:r>
            <a:r>
              <a:rPr lang="en-US" sz="2200" dirty="0" smtClean="0">
                <a:latin typeface="Times New Roman" pitchFamily="18" charset="0"/>
                <a:cs typeface="Times New Roman" pitchFamily="18" charset="0"/>
              </a:rPr>
              <a:t>) is a type of </a:t>
            </a:r>
            <a:r>
              <a:rPr lang="en-US" sz="2200" b="1" dirty="0" smtClean="0">
                <a:latin typeface="Times New Roman" pitchFamily="18" charset="0"/>
                <a:cs typeface="Times New Roman" pitchFamily="18" charset="0"/>
              </a:rPr>
              <a:t>electron microscope</a:t>
            </a:r>
            <a:r>
              <a:rPr lang="en-US" sz="2200" dirty="0" smtClean="0">
                <a:latin typeface="Times New Roman" pitchFamily="18" charset="0"/>
                <a:cs typeface="Times New Roman" pitchFamily="18" charset="0"/>
              </a:rPr>
              <a:t> that produces images of a sample by </a:t>
            </a:r>
            <a:r>
              <a:rPr lang="en-US" sz="2200" b="1" dirty="0" smtClean="0">
                <a:latin typeface="Times New Roman" pitchFamily="18" charset="0"/>
                <a:cs typeface="Times New Roman" pitchFamily="18" charset="0"/>
              </a:rPr>
              <a:t>scanning</a:t>
            </a:r>
            <a:r>
              <a:rPr lang="en-US" sz="2200" dirty="0" smtClean="0">
                <a:latin typeface="Times New Roman" pitchFamily="18" charset="0"/>
                <a:cs typeface="Times New Roman" pitchFamily="18" charset="0"/>
              </a:rPr>
              <a:t> the surface with a focused beam of </a:t>
            </a:r>
            <a:r>
              <a:rPr lang="en-US" sz="2200" b="1" dirty="0" smtClean="0">
                <a:latin typeface="Times New Roman" pitchFamily="18" charset="0"/>
                <a:cs typeface="Times New Roman" pitchFamily="18" charset="0"/>
              </a:rPr>
              <a:t>electrons</a:t>
            </a:r>
            <a:r>
              <a:rPr lang="en-US" sz="2200" dirty="0" smtClean="0">
                <a:latin typeface="Times New Roman" pitchFamily="18" charset="0"/>
                <a:cs typeface="Times New Roman" pitchFamily="18" charset="0"/>
              </a:rPr>
              <a:t>.</a:t>
            </a:r>
          </a:p>
          <a:p>
            <a:pPr>
              <a:lnSpc>
                <a:spcPct val="150000"/>
              </a:lnSpc>
            </a:pPr>
            <a:r>
              <a:rPr lang="en-US" sz="2200" dirty="0" smtClean="0">
                <a:latin typeface="Times New Roman" pitchFamily="18" charset="0"/>
                <a:cs typeface="Times New Roman" pitchFamily="18" charset="0"/>
              </a:rPr>
              <a:t>The </a:t>
            </a:r>
            <a:r>
              <a:rPr lang="en-US" sz="2200" b="1" dirty="0" smtClean="0">
                <a:latin typeface="Times New Roman" pitchFamily="18" charset="0"/>
                <a:cs typeface="Times New Roman" pitchFamily="18" charset="0"/>
              </a:rPr>
              <a:t>electrons</a:t>
            </a:r>
            <a:r>
              <a:rPr lang="en-US" sz="2200" dirty="0" smtClean="0">
                <a:latin typeface="Times New Roman" pitchFamily="18" charset="0"/>
                <a:cs typeface="Times New Roman" pitchFamily="18" charset="0"/>
              </a:rPr>
              <a:t> interact with atoms in the sample, producing various signals that contain information about the sample's surface topography and composition.</a:t>
            </a:r>
          </a:p>
          <a:p>
            <a:pPr>
              <a:lnSpc>
                <a:spcPct val="150000"/>
              </a:lnSpc>
            </a:pPr>
            <a:r>
              <a:rPr lang="en-US" sz="2200" dirty="0" smtClean="0">
                <a:latin typeface="Times New Roman" pitchFamily="18" charset="0"/>
                <a:cs typeface="Times New Roman" pitchFamily="18" charset="0"/>
              </a:rPr>
              <a:t>The electron beam is scanned in a</a:t>
            </a:r>
            <a:r>
              <a:rPr lang="en-US"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hlinkClick r:id="rId2" tooltip="Raster scan"/>
              </a:rPr>
              <a:t>raster scan</a:t>
            </a:r>
            <a:r>
              <a:rPr lang="en-US" sz="2200" dirty="0" smtClean="0">
                <a:latin typeface="Times New Roman" pitchFamily="18" charset="0"/>
                <a:cs typeface="Times New Roman" pitchFamily="18" charset="0"/>
              </a:rPr>
              <a:t> pattern, and the beam's position is combined with the detected signal to produce an image.</a:t>
            </a:r>
            <a:endParaRPr lang="en-US" sz="22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80549.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90800" y="0"/>
            <a:ext cx="3810000" cy="533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smtClean="0">
                <a:ln>
                  <a:noFill/>
                </a:ln>
                <a:solidFill>
                  <a:schemeClr val="tx1"/>
                </a:solidFill>
                <a:effectLst/>
                <a:uLnTx/>
                <a:uFillTx/>
                <a:latin typeface="Verdana" pitchFamily="34" charset="0"/>
                <a:ea typeface="+mj-ea"/>
                <a:cs typeface="+mj-cs"/>
              </a:rPr>
              <a:t>What is SEM??</a:t>
            </a:r>
          </a:p>
        </p:txBody>
      </p:sp>
      <p:sp>
        <p:nvSpPr>
          <p:cNvPr id="3" name="Text Box 4"/>
          <p:cNvSpPr txBox="1">
            <a:spLocks noChangeArrowheads="1"/>
          </p:cNvSpPr>
          <p:nvPr/>
        </p:nvSpPr>
        <p:spPr bwMode="auto">
          <a:xfrm>
            <a:off x="304800" y="5562600"/>
            <a:ext cx="8458200" cy="1006475"/>
          </a:xfrm>
          <a:prstGeom prst="rect">
            <a:avLst/>
          </a:prstGeom>
          <a:noFill/>
          <a:ln w="9525">
            <a:noFill/>
            <a:miter lim="800000"/>
            <a:headEnd/>
            <a:tailEnd/>
          </a:ln>
          <a:effectLst/>
        </p:spPr>
        <p:txBody>
          <a:bodyPr>
            <a:spAutoFit/>
          </a:bodyPr>
          <a:lstStyle/>
          <a:p>
            <a:pPr algn="just" eaLnBrk="1" hangingPunct="1"/>
            <a:r>
              <a:rPr lang="en-US" altLang="en-US" sz="2000" b="1" dirty="0">
                <a:latin typeface="Times New Roman" pitchFamily="18" charset="0"/>
                <a:cs typeface="Times New Roman" pitchFamily="18" charset="0"/>
              </a:rPr>
              <a:t>Scanning electron microscope (SEM) is a microscope that uses </a:t>
            </a:r>
            <a:r>
              <a:rPr lang="en-US" altLang="en-US" sz="2000" b="1" dirty="0">
                <a:solidFill>
                  <a:srgbClr val="FF0000"/>
                </a:solidFill>
                <a:latin typeface="Times New Roman" pitchFamily="18" charset="0"/>
                <a:cs typeface="Times New Roman" pitchFamily="18" charset="0"/>
              </a:rPr>
              <a:t>electrons</a:t>
            </a:r>
            <a:r>
              <a:rPr lang="en-US" altLang="en-US" sz="2000" b="1" dirty="0">
                <a:latin typeface="Times New Roman" pitchFamily="18" charset="0"/>
                <a:cs typeface="Times New Roman" pitchFamily="18" charset="0"/>
              </a:rPr>
              <a:t> rather than </a:t>
            </a:r>
            <a:r>
              <a:rPr lang="en-US" altLang="en-US" sz="2000" b="1" dirty="0">
                <a:solidFill>
                  <a:srgbClr val="FF0000"/>
                </a:solidFill>
                <a:latin typeface="Times New Roman" pitchFamily="18" charset="0"/>
                <a:cs typeface="Times New Roman" pitchFamily="18" charset="0"/>
              </a:rPr>
              <a:t>light</a:t>
            </a:r>
            <a:r>
              <a:rPr lang="en-US" altLang="en-US" sz="2000" b="1" dirty="0">
                <a:latin typeface="Times New Roman" pitchFamily="18" charset="0"/>
                <a:cs typeface="Times New Roman" pitchFamily="18" charset="0"/>
              </a:rPr>
              <a:t> to form an image. There are many advantages to using the SEM instead of a OM.</a:t>
            </a:r>
          </a:p>
        </p:txBody>
      </p:sp>
      <p:pic>
        <p:nvPicPr>
          <p:cNvPr id="4" name="Picture 15"/>
          <p:cNvPicPr>
            <a:picLocks noChangeAspect="1" noChangeArrowheads="1"/>
          </p:cNvPicPr>
          <p:nvPr/>
        </p:nvPicPr>
        <p:blipFill>
          <a:blip r:embed="rId2"/>
          <a:srcRect/>
          <a:stretch>
            <a:fillRect/>
          </a:stretch>
        </p:blipFill>
        <p:spPr bwMode="auto">
          <a:xfrm>
            <a:off x="0" y="533400"/>
            <a:ext cx="9144000" cy="5029200"/>
          </a:xfrm>
          <a:prstGeom prst="rect">
            <a:avLst/>
          </a:prstGeom>
          <a:noFill/>
          <a:ln w="9525">
            <a:noFill/>
            <a:miter lim="800000"/>
            <a:headEnd/>
            <a:tailEnd/>
          </a:ln>
        </p:spPr>
      </p:pic>
      <p:sp>
        <p:nvSpPr>
          <p:cNvPr id="7" name="Text Box 10"/>
          <p:cNvSpPr txBox="1">
            <a:spLocks noChangeArrowheads="1"/>
          </p:cNvSpPr>
          <p:nvPr/>
        </p:nvSpPr>
        <p:spPr bwMode="auto">
          <a:xfrm>
            <a:off x="3886200" y="1806575"/>
            <a:ext cx="1473200" cy="646112"/>
          </a:xfrm>
          <a:prstGeom prst="rect">
            <a:avLst/>
          </a:prstGeom>
          <a:noFill/>
          <a:ln w="9525">
            <a:noFill/>
            <a:miter lim="800000"/>
            <a:headEnd/>
            <a:tailEnd/>
          </a:ln>
          <a:effectLst/>
        </p:spPr>
        <p:txBody>
          <a:bodyPr wrap="none">
            <a:spAutoFit/>
          </a:bodyPr>
          <a:lstStyle/>
          <a:p>
            <a:pPr eaLnBrk="1" hangingPunct="1">
              <a:lnSpc>
                <a:spcPct val="90000"/>
              </a:lnSpc>
            </a:pPr>
            <a:r>
              <a:rPr lang="en-US" altLang="en-US" sz="2000" b="1" dirty="0">
                <a:solidFill>
                  <a:srgbClr val="FFFF00"/>
                </a:solidFill>
              </a:rPr>
              <a:t>Sample</a:t>
            </a:r>
          </a:p>
          <a:p>
            <a:pPr eaLnBrk="1" hangingPunct="1">
              <a:lnSpc>
                <a:spcPct val="90000"/>
              </a:lnSpc>
            </a:pPr>
            <a:r>
              <a:rPr lang="en-US" altLang="en-US" sz="2000" b="1" dirty="0">
                <a:solidFill>
                  <a:srgbClr val="FFFF00"/>
                </a:solidFill>
              </a:rPr>
              <a:t>Chamber</a:t>
            </a:r>
          </a:p>
        </p:txBody>
      </p:sp>
      <p:sp>
        <p:nvSpPr>
          <p:cNvPr id="8" name="Text Box 9"/>
          <p:cNvSpPr txBox="1">
            <a:spLocks noChangeArrowheads="1"/>
          </p:cNvSpPr>
          <p:nvPr/>
        </p:nvSpPr>
        <p:spPr bwMode="auto">
          <a:xfrm>
            <a:off x="6248400" y="838200"/>
            <a:ext cx="1271588" cy="400050"/>
          </a:xfrm>
          <a:prstGeom prst="rect">
            <a:avLst/>
          </a:prstGeom>
          <a:noFill/>
          <a:ln w="9525">
            <a:noFill/>
            <a:miter lim="800000"/>
            <a:headEnd/>
            <a:tailEnd/>
          </a:ln>
          <a:effectLst/>
        </p:spPr>
        <p:txBody>
          <a:bodyPr wrap="none">
            <a:spAutoFit/>
          </a:bodyPr>
          <a:lstStyle/>
          <a:p>
            <a:pPr eaLnBrk="1" hangingPunct="1"/>
            <a:r>
              <a:rPr lang="en-US" altLang="en-US" sz="2000" b="1" dirty="0">
                <a:solidFill>
                  <a:srgbClr val="FFFF00"/>
                </a:solidFill>
              </a:rPr>
              <a:t>Column</a:t>
            </a:r>
          </a:p>
        </p:txBody>
      </p:sp>
      <p:sp>
        <p:nvSpPr>
          <p:cNvPr id="9" name="Line 8"/>
          <p:cNvSpPr>
            <a:spLocks noChangeShapeType="1"/>
          </p:cNvSpPr>
          <p:nvPr/>
        </p:nvSpPr>
        <p:spPr bwMode="auto">
          <a:xfrm flipH="1">
            <a:off x="6337300" y="1392237"/>
            <a:ext cx="198438" cy="838200"/>
          </a:xfrm>
          <a:prstGeom prst="line">
            <a:avLst/>
          </a:prstGeom>
          <a:noFill/>
          <a:ln w="28575">
            <a:solidFill>
              <a:srgbClr val="FFFF00"/>
            </a:solidFill>
            <a:round/>
            <a:headEnd/>
            <a:tailEnd type="triangle" w="med" len="med"/>
          </a:ln>
          <a:effectLst/>
        </p:spPr>
        <p:txBody>
          <a:bodyPr/>
          <a:lstStyle/>
          <a:p>
            <a:endParaRPr lang="en-US"/>
          </a:p>
        </p:txBody>
      </p:sp>
      <p:sp>
        <p:nvSpPr>
          <p:cNvPr id="10" name="Rectangle 2"/>
          <p:cNvSpPr>
            <a:spLocks noChangeArrowheads="1"/>
          </p:cNvSpPr>
          <p:nvPr/>
        </p:nvSpPr>
        <p:spPr bwMode="auto">
          <a:xfrm>
            <a:off x="0" y="838200"/>
            <a:ext cx="3011488" cy="831850"/>
          </a:xfrm>
          <a:prstGeom prst="rect">
            <a:avLst/>
          </a:prstGeom>
          <a:noFill/>
          <a:ln w="9525">
            <a:noFill/>
            <a:miter lim="800000"/>
            <a:headEnd/>
            <a:tailEnd/>
          </a:ln>
        </p:spPr>
        <p:txBody>
          <a:bodyPr>
            <a:spAutoFit/>
          </a:bodyPr>
          <a:lstStyle/>
          <a:p>
            <a:pPr eaLnBrk="1" hangingPunct="1"/>
            <a:r>
              <a:rPr lang="en-US" altLang="en-US" sz="1600" b="1" dirty="0">
                <a:solidFill>
                  <a:srgbClr val="FFFF00"/>
                </a:solidFill>
              </a:rPr>
              <a:t>SEM is designed for direct studying of the surfaces of solid objects</a:t>
            </a:r>
          </a:p>
        </p:txBody>
      </p:sp>
      <p:sp>
        <p:nvSpPr>
          <p:cNvPr id="11" name="Line 11"/>
          <p:cNvSpPr>
            <a:spLocks noChangeShapeType="1"/>
          </p:cNvSpPr>
          <p:nvPr/>
        </p:nvSpPr>
        <p:spPr bwMode="auto">
          <a:xfrm>
            <a:off x="4953000" y="2400300"/>
            <a:ext cx="850900" cy="763588"/>
          </a:xfrm>
          <a:prstGeom prst="line">
            <a:avLst/>
          </a:prstGeom>
          <a:noFill/>
          <a:ln w="28575">
            <a:solidFill>
              <a:srgbClr val="FFFF00"/>
            </a:solidFill>
            <a:round/>
            <a:headEnd/>
            <a:tailEnd type="triangle" w="med" len="med"/>
          </a:ln>
          <a:effectLst/>
        </p:spPr>
        <p:txBody>
          <a:bodyPr/>
          <a:lstStyle/>
          <a:p>
            <a:endParaRPr lang="en-US"/>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81000"/>
            <a:ext cx="53340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SEM general info</a:t>
            </a:r>
            <a:br>
              <a:rPr kumimoji="0" lang="en-US" sz="4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en-US" sz="4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3" name="Picture 4" descr="fullsetup"/>
          <p:cNvPicPr>
            <a:picLocks noChangeAspect="1" noChangeArrowheads="1"/>
          </p:cNvPicPr>
          <p:nvPr/>
        </p:nvPicPr>
        <p:blipFill>
          <a:blip r:embed="rId2"/>
          <a:srcRect/>
          <a:stretch>
            <a:fillRect/>
          </a:stretch>
        </p:blipFill>
        <p:spPr>
          <a:xfrm>
            <a:off x="0" y="1173162"/>
            <a:ext cx="9144000" cy="5684838"/>
          </a:xfrm>
          <a:prstGeom prst="rect">
            <a:avLst/>
          </a:prstGeom>
          <a:noFill/>
          <a:ln/>
        </p:spPr>
      </p:pic>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254</TotalTime>
  <Words>1238</Words>
  <Application>Microsoft Office PowerPoint</Application>
  <PresentationFormat>On-screen Show (4:3)</PresentationFormat>
  <Paragraphs>135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Constantia</vt:lpstr>
      <vt:lpstr>Symbol</vt:lpstr>
      <vt:lpstr>Times New Roman</vt:lpstr>
      <vt:lpstr>Verdana</vt:lpstr>
      <vt:lpstr>Wingdings</vt:lpstr>
      <vt:lpstr>Wingdings 2</vt:lpstr>
      <vt:lpstr>Flow</vt:lpstr>
      <vt:lpstr>PowerPoint Presentation</vt:lpstr>
      <vt:lpstr>BACK-GROUND -STORY</vt:lpstr>
      <vt:lpstr>BACK-GROUND -STORY</vt:lpstr>
      <vt:lpstr>EM (Electron microscope)</vt:lpstr>
      <vt:lpstr>PowerPoint Presentation</vt:lpstr>
      <vt:lpstr>SEM (Scanning electron microscope)</vt:lpstr>
      <vt:lpstr>PowerPoint Presentation</vt:lpstr>
      <vt:lpstr>PowerPoint Presentation</vt:lpstr>
      <vt:lpstr>PowerPoint Presentation</vt:lpstr>
      <vt:lpstr>PowerPoint Presentation</vt:lpstr>
      <vt:lpstr>PowerPoint Presentation</vt:lpstr>
      <vt:lpstr>WORKING PRINCIPLE (simple form)</vt:lpstr>
      <vt:lpstr>PowerPoint Presentation</vt:lpstr>
      <vt:lpstr>PowerPoint Presentation</vt:lpstr>
      <vt:lpstr>COMPONENTS OF SEM</vt:lpstr>
      <vt:lpstr>1. ELECTRON GUN</vt:lpstr>
      <vt:lpstr>2. ELECTRO-MAGNETIC LENS</vt:lpstr>
      <vt:lpstr>  3. SCAN COILS</vt:lpstr>
      <vt:lpstr>4.  DETECTORS</vt:lpstr>
      <vt:lpstr>5. WHY NEED A VACCUME?</vt:lpstr>
      <vt:lpstr>MAIN APPLICATION</vt:lpstr>
      <vt:lpstr>COMPARISON OF SEM &amp; 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Usman jutt</dc:creator>
  <cp:lastModifiedBy>Dr. Imtiaz Hussain</cp:lastModifiedBy>
  <cp:revision>30</cp:revision>
  <dcterms:created xsi:type="dcterms:W3CDTF">2018-04-11T11:54:00Z</dcterms:created>
  <dcterms:modified xsi:type="dcterms:W3CDTF">2020-05-03T19:23:18Z</dcterms:modified>
</cp:coreProperties>
</file>