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1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07904-673C-4514-A9F8-DE96334D1B19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4373A-7033-4F32-9160-FA6EBA1EA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8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70638-1289-472B-9069-0B18050967E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76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FCF4A8-5EE4-4BC0-8FAB-61DD5F5BEC0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03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7C886-8E23-4FD6-BD0A-447236AF61B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08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C5DD2-30ED-4395-9813-3368475D3D9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37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1CF4B-E989-4932-906E-2DB2D7FD837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47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72089-4FF9-4DB4-912A-0039EF9401A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10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D6EFF-9582-4EF9-8D06-DE02624A7FA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939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3E040-52B8-4139-80F8-11DEEEEEFC6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11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Lecture </a:t>
            </a:r>
            <a:r>
              <a:rPr lang="en-US" sz="4800" dirty="0"/>
              <a:t>9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Biochemical, Clinical &amp; Dietary </a:t>
            </a:r>
            <a:r>
              <a:rPr lang="en-US" sz="4800" dirty="0" err="1" smtClean="0"/>
              <a:t>Assesment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By dr. </a:t>
            </a:r>
            <a:r>
              <a:rPr lang="en-US" dirty="0" err="1" smtClean="0"/>
              <a:t>umer</a:t>
            </a:r>
            <a:r>
              <a:rPr lang="en-US" dirty="0" smtClean="0"/>
              <a:t> farooq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69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94448"/>
            <a:ext cx="8946541" cy="5853952"/>
          </a:xfrm>
        </p:spPr>
        <p:txBody>
          <a:bodyPr/>
          <a:lstStyle/>
          <a:p>
            <a:r>
              <a:rPr lang="en-US" sz="3600" dirty="0"/>
              <a:t>EYES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79" y="1491714"/>
            <a:ext cx="7155651" cy="38625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251" y="1491713"/>
            <a:ext cx="3713375" cy="1661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63" y="3459637"/>
            <a:ext cx="3128616" cy="19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88894"/>
            <a:ext cx="8946541" cy="5459505"/>
          </a:xfrm>
        </p:spPr>
        <p:txBody>
          <a:bodyPr/>
          <a:lstStyle/>
          <a:p>
            <a:r>
              <a:rPr lang="en-US" sz="3600" dirty="0"/>
              <a:t>NAILS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68" y="1953175"/>
            <a:ext cx="6867006" cy="36518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73" y="1630050"/>
            <a:ext cx="3457476" cy="1980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73" y="3779085"/>
            <a:ext cx="2910722" cy="26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65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12376"/>
            <a:ext cx="8946541" cy="5836023"/>
          </a:xfrm>
        </p:spPr>
        <p:txBody>
          <a:bodyPr/>
          <a:lstStyle/>
          <a:p>
            <a:r>
              <a:rPr lang="en-US" sz="3600" dirty="0"/>
              <a:t>SKIN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30" y="1261684"/>
            <a:ext cx="7464479" cy="433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134" y="1261684"/>
            <a:ext cx="3228302" cy="2414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134" y="3786566"/>
            <a:ext cx="3228302" cy="22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7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48236"/>
            <a:ext cx="8946541" cy="5800164"/>
          </a:xfrm>
        </p:spPr>
        <p:txBody>
          <a:bodyPr/>
          <a:lstStyle/>
          <a:p>
            <a:r>
              <a:rPr lang="en-US" sz="3600" dirty="0"/>
              <a:t>Thyroid gland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mountainous areas and far from sea places Goiter is a reliable sign of iodine deficiency.</a:t>
            </a:r>
          </a:p>
          <a:p>
            <a:r>
              <a:rPr lang="en-US" sz="3600" dirty="0"/>
              <a:t>Joins &amp; bones</a:t>
            </a:r>
          </a:p>
          <a:p>
            <a:r>
              <a:rPr lang="en-US" sz="2400" dirty="0"/>
              <a:t>Help detect signs of vitamin D deficiency (Rickets) &amp; vitamin C deficiency (Scurvy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739" y="3664672"/>
            <a:ext cx="2358632" cy="319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19" y="3517028"/>
            <a:ext cx="2809204" cy="327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50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DIETARY ASSESSMENT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en-US" sz="2400" dirty="0">
                <a:solidFill>
                  <a:schemeClr val="tx2"/>
                </a:solidFill>
                <a:effectLst/>
              </a:rPr>
              <a:t>Nutritional intake of humans is assessed by five different methods. These are:</a:t>
            </a:r>
          </a:p>
          <a:p>
            <a:pPr algn="l" rtl="0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tx2"/>
              </a:solidFill>
              <a:effectLst/>
            </a:endParaRPr>
          </a:p>
          <a:p>
            <a:pPr lvl="1" algn="l" rtl="0"/>
            <a:r>
              <a:rPr lang="en-US" altLang="en-US" sz="2400" dirty="0">
                <a:effectLst/>
              </a:rPr>
              <a:t>24 hours dietary recall</a:t>
            </a:r>
          </a:p>
          <a:p>
            <a:pPr lvl="1" algn="l" rtl="0"/>
            <a:r>
              <a:rPr lang="en-US" altLang="en-US" sz="2400" dirty="0">
                <a:effectLst/>
              </a:rPr>
              <a:t>Food frequency questionnaire</a:t>
            </a:r>
          </a:p>
          <a:p>
            <a:pPr lvl="1" algn="l" rtl="0"/>
            <a:r>
              <a:rPr lang="en-US" altLang="en-US" sz="2400" dirty="0">
                <a:effectLst/>
              </a:rPr>
              <a:t>Dietary history since early life</a:t>
            </a:r>
          </a:p>
          <a:p>
            <a:pPr lvl="1" algn="l" rtl="0"/>
            <a:r>
              <a:rPr lang="en-US" altLang="en-US" sz="2400" dirty="0">
                <a:effectLst/>
              </a:rPr>
              <a:t>Food </a:t>
            </a:r>
            <a:r>
              <a:rPr lang="en-US" altLang="en-US" sz="2400" dirty="0" smtClean="0">
                <a:effectLst/>
              </a:rPr>
              <a:t>diary </a:t>
            </a:r>
            <a:r>
              <a:rPr lang="en-US" altLang="en-US" sz="2400" dirty="0">
                <a:effectLst/>
              </a:rPr>
              <a:t>technique</a:t>
            </a:r>
          </a:p>
          <a:p>
            <a:pPr lvl="1" algn="l" rtl="0"/>
            <a:r>
              <a:rPr lang="en-US" altLang="en-US" sz="2400" dirty="0">
                <a:effectLst/>
              </a:rPr>
              <a:t>Observed food consumption</a:t>
            </a:r>
            <a:r>
              <a:rPr lang="en-US" altLang="en-US" sz="24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372" y="3308005"/>
            <a:ext cx="4715121" cy="35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01831"/>
            <a:ext cx="8229600" cy="1066800"/>
          </a:xfrm>
        </p:spPr>
        <p:txBody>
          <a:bodyPr/>
          <a:lstStyle/>
          <a:p>
            <a:r>
              <a:rPr lang="en-US" altLang="en-US" sz="3000" b="1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cs typeface="Tahoma" panose="020B0604030504040204" pitchFamily="34" charset="0"/>
              </a:rPr>
              <a:t>24 Hours Dietary Recall</a:t>
            </a:r>
            <a:r>
              <a:rPr lang="en-US" altLang="en-US" sz="3000" dirty="0">
                <a:effectLst/>
                <a:cs typeface="Tahoma" panose="020B0604030504040204" pitchFamily="34" charset="0"/>
              </a:rPr>
              <a:t/>
            </a:r>
            <a:br>
              <a:rPr lang="en-US" altLang="en-US" sz="3000" dirty="0">
                <a:effectLst/>
                <a:cs typeface="Tahoma" panose="020B0604030504040204" pitchFamily="34" charset="0"/>
              </a:rPr>
            </a:br>
            <a:endParaRPr lang="en-US" altLang="en-US" sz="3000" dirty="0">
              <a:effectLst/>
              <a:cs typeface="Tahoma" panose="020B060403050404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6352095" cy="4876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en-US" sz="3400" dirty="0">
                <a:effectLst/>
                <a:cs typeface="Tahoma" panose="020B0604030504040204" pitchFamily="34" charset="0"/>
              </a:rPr>
              <a:t>A trained interviewer asks the subject to recall all food &amp; drink taken in the previous 24 hours. </a:t>
            </a:r>
          </a:p>
          <a:p>
            <a:pPr>
              <a:lnSpc>
                <a:spcPct val="130000"/>
              </a:lnSpc>
            </a:pPr>
            <a:r>
              <a:rPr lang="en-US" altLang="en-US" sz="3400" dirty="0">
                <a:effectLst/>
                <a:cs typeface="Tahoma" panose="020B0604030504040204" pitchFamily="34" charset="0"/>
              </a:rPr>
              <a:t>It is quick, easy, &amp; depends on short-term memory, but may not be truly representative of the person’s usual </a:t>
            </a:r>
            <a:r>
              <a:rPr lang="en-US" altLang="en-US" sz="3400" dirty="0" smtClean="0">
                <a:effectLst/>
                <a:cs typeface="Tahoma" panose="020B0604030504040204" pitchFamily="34" charset="0"/>
              </a:rPr>
              <a:t>intake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en-US" sz="5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Food Frequency </a:t>
            </a:r>
            <a:r>
              <a:rPr lang="en-US" altLang="en-US" sz="5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Questionnaire</a:t>
            </a:r>
          </a:p>
          <a:p>
            <a:pPr>
              <a:lnSpc>
                <a:spcPct val="150000"/>
              </a:lnSpc>
            </a:pPr>
            <a:r>
              <a:rPr lang="en-US" altLang="en-US" sz="3400" dirty="0"/>
              <a:t>In this method the subject is given a list of around 100 food items to indicate his or her intake (frequency &amp; quantity) per day, per week &amp; per month.</a:t>
            </a:r>
          </a:p>
          <a:p>
            <a:pPr>
              <a:lnSpc>
                <a:spcPct val="150000"/>
              </a:lnSpc>
            </a:pPr>
            <a:r>
              <a:rPr lang="en-US" altLang="en-US" sz="3400" dirty="0"/>
              <a:t>inexpensive, more representative &amp; easy to use.</a:t>
            </a:r>
            <a:endParaRPr lang="ar-SA" altLang="en-US" sz="3400" dirty="0"/>
          </a:p>
          <a:p>
            <a:pPr marL="0" indent="0">
              <a:lnSpc>
                <a:spcPct val="130000"/>
              </a:lnSpc>
              <a:buNone/>
            </a:pPr>
            <a:endParaRPr lang="en-US" altLang="en-US" sz="3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95" y="1194945"/>
            <a:ext cx="3054284" cy="2189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96" y="3677922"/>
            <a:ext cx="3120272" cy="187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34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461913"/>
            <a:ext cx="8686800" cy="5938887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None/>
            </a:pPr>
            <a:r>
              <a:rPr lang="en-US" altLang="en-US" sz="3600" b="1" dirty="0"/>
              <a:t>Limitations:</a:t>
            </a:r>
          </a:p>
          <a:p>
            <a:pPr>
              <a:lnSpc>
                <a:spcPct val="150000"/>
              </a:lnSpc>
              <a:buClr>
                <a:srgbClr val="FFFF00"/>
              </a:buClr>
              <a:buSzTx/>
            </a:pPr>
            <a:r>
              <a:rPr lang="en-US" altLang="en-US" sz="2400" dirty="0"/>
              <a:t> </a:t>
            </a:r>
            <a:r>
              <a:rPr lang="en-US" altLang="en-US" sz="2400" dirty="0">
                <a:effectLst/>
              </a:rPr>
              <a:t>long Questionnaire</a:t>
            </a:r>
          </a:p>
          <a:p>
            <a:pPr>
              <a:lnSpc>
                <a:spcPct val="150000"/>
              </a:lnSpc>
              <a:buClr>
                <a:srgbClr val="FFFF00"/>
              </a:buClr>
              <a:buSzTx/>
            </a:pPr>
            <a:r>
              <a:rPr lang="en-US" altLang="en-US" sz="2400" dirty="0">
                <a:effectLst/>
              </a:rPr>
              <a:t> Errors with estimating serving size.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SzTx/>
            </a:pPr>
            <a:r>
              <a:rPr lang="en-US" altLang="en-US" sz="2400" dirty="0">
                <a:effectLst/>
              </a:rPr>
              <a:t> Needs updating with new commercial food products to keep pace with changing dietary habits.</a:t>
            </a:r>
          </a:p>
        </p:txBody>
      </p:sp>
    </p:spTree>
    <p:extLst>
      <p:ext uri="{BB962C8B-B14F-4D97-AF65-F5344CB8AC3E}">
        <p14:creationId xmlns:p14="http://schemas.microsoft.com/office/powerpoint/2010/main" val="2485622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DIETARY HISTORY</a:t>
            </a:r>
            <a:endParaRPr lang="en-US" altLang="en-US" sz="3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5802" y="1762812"/>
            <a:ext cx="9307398" cy="4139514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ffectLst/>
              </a:rPr>
              <a:t>It is an accurate method for assessing the nutritional status.</a:t>
            </a:r>
          </a:p>
          <a:p>
            <a:r>
              <a:rPr lang="en-US" altLang="en-US" sz="2400" dirty="0">
                <a:effectLst/>
              </a:rPr>
              <a:t>The information should be collected by a trained interviewer.</a:t>
            </a:r>
          </a:p>
          <a:p>
            <a:r>
              <a:rPr lang="en-US" altLang="en-US" sz="2400" dirty="0">
                <a:effectLst/>
              </a:rPr>
              <a:t>Details about usual intake, types, amount, frequency &amp;  timing needs to be obtained.</a:t>
            </a:r>
          </a:p>
          <a:p>
            <a:r>
              <a:rPr lang="en-US" altLang="en-US" sz="2400" dirty="0">
                <a:effectLst/>
              </a:rPr>
              <a:t>Cross-checking to verify data is important.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78" y="3544625"/>
            <a:ext cx="2977843" cy="33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68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FOOD </a:t>
            </a:r>
            <a:r>
              <a:rPr lang="en-US" altLang="en-US" sz="4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DIARY</a:t>
            </a:r>
            <a:endParaRPr lang="en-US" altLang="en-US" sz="4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8412" y="1853248"/>
            <a:ext cx="9362388" cy="4395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effectLst/>
              </a:rPr>
              <a:t>Food intake (types &amp; amounts) should be recorded by the subject at the time of consumption.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effectLst/>
              </a:rPr>
              <a:t>The length of the collection period range between 1-7 days.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effectLst/>
              </a:rPr>
              <a:t>Reliable but difficult to maintain.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89" y="3831259"/>
            <a:ext cx="5723544" cy="28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19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2192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Observed Food Consumption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9144000" cy="4495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600" dirty="0"/>
              <a:t>The most unused method in clinical practice, but it is recommended for research purposes.</a:t>
            </a:r>
          </a:p>
          <a:p>
            <a:pPr algn="just">
              <a:lnSpc>
                <a:spcPct val="150000"/>
              </a:lnSpc>
            </a:pPr>
            <a:r>
              <a:rPr lang="en-US" altLang="en-US" sz="2600" dirty="0"/>
              <a:t>The meal eaten by the individual is weighed and contents are exactly calculated.</a:t>
            </a:r>
          </a:p>
          <a:p>
            <a:pPr algn="just">
              <a:lnSpc>
                <a:spcPct val="150000"/>
              </a:lnSpc>
            </a:pPr>
            <a:r>
              <a:rPr lang="en-US" altLang="en-US" sz="2600" dirty="0"/>
              <a:t>The method is characterized by having a high degree of accuracy but expensive &amp; needs time &amp; efforts</a:t>
            </a:r>
            <a:r>
              <a:rPr lang="en-US" altLang="en-US" sz="2800" b="1" dirty="0"/>
              <a:t>.</a:t>
            </a:r>
            <a:r>
              <a:rPr lang="en-US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3856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994" y="398930"/>
            <a:ext cx="9404723" cy="1400530"/>
          </a:xfrm>
        </p:spPr>
        <p:txBody>
          <a:bodyPr/>
          <a:lstStyle/>
          <a:p>
            <a:r>
              <a:rPr lang="en-US" dirty="0" smtClean="0"/>
              <a:t>Biochemical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It gives information about PEM, vitamin and mineral status, fluid and electrolyte balances, and organ function</a:t>
            </a:r>
          </a:p>
          <a:p>
            <a:r>
              <a:rPr lang="en-US" sz="2400" dirty="0" smtClean="0"/>
              <a:t>Typically blood and urine samples are taken</a:t>
            </a:r>
          </a:p>
          <a:p>
            <a:r>
              <a:rPr lang="en-US" sz="2400" dirty="0" smtClean="0"/>
              <a:t>Repeated measures indicate improving or worsening condition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013" y="3930976"/>
            <a:ext cx="2811987" cy="292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90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Interpretation of Dietary Data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839" y="1979628"/>
            <a:ext cx="9352961" cy="4573571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altLang="en-US" sz="3600" b="1" dirty="0"/>
              <a:t>1. Qualitative Method</a:t>
            </a:r>
          </a:p>
          <a:p>
            <a:pPr marL="609600" indent="-609600" algn="just">
              <a:lnSpc>
                <a:spcPct val="90000"/>
              </a:lnSpc>
            </a:pPr>
            <a:r>
              <a:rPr lang="en-US" altLang="en-US" sz="2400" dirty="0">
                <a:effectLst/>
              </a:rPr>
              <a:t>using the food pyramid &amp; the basic food groups method.</a:t>
            </a:r>
          </a:p>
          <a:p>
            <a:pPr marL="609600" indent="-609600" algn="just">
              <a:lnSpc>
                <a:spcPct val="90000"/>
              </a:lnSpc>
            </a:pPr>
            <a:r>
              <a:rPr lang="en-US" altLang="en-US" sz="2400" dirty="0">
                <a:effectLst/>
              </a:rPr>
              <a:t>Different nutrients are classified into 5 groups (fat &amp; oils, bread &amp; cereals, milk products, meat-fish-poultry, vegetables &amp; fruits)</a:t>
            </a:r>
          </a:p>
          <a:p>
            <a:pPr marL="609600" indent="-609600" algn="just">
              <a:lnSpc>
                <a:spcPct val="90000"/>
              </a:lnSpc>
            </a:pPr>
            <a:r>
              <a:rPr lang="en-US" altLang="en-US" sz="2400" dirty="0">
                <a:effectLst/>
              </a:rPr>
              <a:t>determine the number of serving from each group &amp; compare it with minimum requirement.</a:t>
            </a:r>
          </a:p>
        </p:txBody>
      </p:sp>
    </p:spTree>
    <p:extLst>
      <p:ext uri="{BB962C8B-B14F-4D97-AF65-F5344CB8AC3E}">
        <p14:creationId xmlns:p14="http://schemas.microsoft.com/office/powerpoint/2010/main" val="322963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610600" cy="4953000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r>
              <a:rPr lang="en-US" altLang="en-US" sz="3600" b="1" dirty="0">
                <a:effectLst/>
              </a:rPr>
              <a:t>2. Quantitative Method</a:t>
            </a:r>
          </a:p>
          <a:p>
            <a:pPr marL="533400" indent="-533400" algn="just">
              <a:lnSpc>
                <a:spcPct val="130000"/>
              </a:lnSpc>
            </a:pPr>
            <a:r>
              <a:rPr lang="en-US" altLang="en-US" sz="2400" dirty="0"/>
              <a:t>The amount of energy &amp; specific nutrients in each food consumed can be calculated using food composition tables &amp; then compare it with the recommended daily intake.</a:t>
            </a:r>
          </a:p>
          <a:p>
            <a:pPr marL="533400" indent="-533400" algn="just">
              <a:lnSpc>
                <a:spcPct val="130000"/>
              </a:lnSpc>
            </a:pPr>
            <a:r>
              <a:rPr lang="en-US" altLang="en-US" sz="2400" dirty="0"/>
              <a:t>Evaluation by this method is expensive &amp; time consuming, unless computing facilities are available.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202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866" y="2715151"/>
            <a:ext cx="9404723" cy="1400530"/>
          </a:xfrm>
        </p:spPr>
        <p:txBody>
          <a:bodyPr/>
          <a:lstStyle/>
          <a:p>
            <a:r>
              <a:rPr lang="en-US" dirty="0" smtClean="0"/>
              <a:t>                     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12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609600"/>
            <a:ext cx="7126288" cy="56387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Specific </a:t>
            </a:r>
            <a:r>
              <a:rPr lang="en-US" sz="2400" b="1" dirty="0"/>
              <a:t>Lab </a:t>
            </a:r>
            <a:r>
              <a:rPr lang="en-US" sz="2400" b="1" dirty="0" smtClean="0"/>
              <a:t>Tests</a:t>
            </a:r>
          </a:p>
          <a:p>
            <a:pPr algn="just"/>
            <a:r>
              <a:rPr lang="en-US" sz="2400" dirty="0"/>
              <a:t>Hemoglobin estimation is the most important test, &amp; useful index of the overall state of nutrition. Beside anemia it also tells about protein &amp; trace element nutrition. </a:t>
            </a:r>
          </a:p>
          <a:p>
            <a:pPr algn="just"/>
            <a:r>
              <a:rPr lang="en-US" sz="2400" dirty="0"/>
              <a:t>Stool examination for the presence of ova and/or intestinal parasites </a:t>
            </a:r>
          </a:p>
          <a:p>
            <a:pPr algn="just"/>
            <a:r>
              <a:rPr lang="en-US" sz="2400" dirty="0"/>
              <a:t>Urine dipstick &amp; microscopy for albumin, sugar and blood</a:t>
            </a:r>
          </a:p>
          <a:p>
            <a:pPr algn="just"/>
            <a:r>
              <a:rPr lang="en-US" sz="2400" dirty="0"/>
              <a:t>Measurement of individual nutrient in body fluids (e.g. serum retinol, serum iron, urinary iodine, vitamin D)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619135"/>
            <a:ext cx="3980206" cy="22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0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19954"/>
            <a:ext cx="8946541" cy="5728446"/>
          </a:xfrm>
        </p:spPr>
        <p:txBody>
          <a:bodyPr/>
          <a:lstStyle/>
          <a:p>
            <a:pPr algn="just"/>
            <a:r>
              <a:rPr lang="en-US" sz="2400" dirty="0"/>
              <a:t>Detection of abnormal amount of metabolites in the urine (e.g. urinary creatinine/</a:t>
            </a:r>
            <a:r>
              <a:rPr lang="en-US" sz="2400" dirty="0" err="1"/>
              <a:t>hydroxyproline</a:t>
            </a:r>
            <a:r>
              <a:rPr lang="en-US" sz="2400" dirty="0"/>
              <a:t> ratio)</a:t>
            </a:r>
          </a:p>
          <a:p>
            <a:pPr algn="just"/>
            <a:r>
              <a:rPr lang="en-US" sz="2400" dirty="0"/>
              <a:t>Analysis of hair, nails &amp; skin for micro-nutrients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Serum proteins are used to assess protein-energy status</a:t>
            </a:r>
          </a:p>
          <a:p>
            <a:pPr algn="just"/>
            <a:r>
              <a:rPr lang="en-US" sz="2400" dirty="0" smtClean="0"/>
              <a:t>Albumin is used to gauge severity of illness</a:t>
            </a:r>
          </a:p>
          <a:p>
            <a:pPr algn="just"/>
            <a:r>
              <a:rPr lang="en-US" sz="2400" dirty="0" smtClean="0"/>
              <a:t>Transferrin : correlation between iron status and transferrin level</a:t>
            </a:r>
          </a:p>
          <a:p>
            <a:pPr algn="just"/>
            <a:r>
              <a:rPr lang="en-US" sz="2400" dirty="0" err="1" smtClean="0"/>
              <a:t>Prealbumin</a:t>
            </a:r>
            <a:r>
              <a:rPr lang="en-US" sz="2400" dirty="0" smtClean="0"/>
              <a:t> (</a:t>
            </a:r>
            <a:r>
              <a:rPr lang="en-US" sz="2400" dirty="0" err="1" smtClean="0"/>
              <a:t>Trensthyretin</a:t>
            </a:r>
            <a:r>
              <a:rPr lang="en-US" sz="2400" dirty="0" smtClean="0"/>
              <a:t>) and retinol-binding protein, it decreases rapidly during PEM and responds quickly to improved protein intakes</a:t>
            </a:r>
          </a:p>
          <a:p>
            <a:pPr algn="just"/>
            <a:r>
              <a:rPr lang="en-US" sz="2400" dirty="0" smtClean="0"/>
              <a:t>C-reactive protein rises rapidly </a:t>
            </a:r>
            <a:r>
              <a:rPr lang="en-US" sz="2400" smtClean="0"/>
              <a:t>in response </a:t>
            </a:r>
            <a:r>
              <a:rPr lang="en-US" sz="2400" dirty="0" smtClean="0"/>
              <a:t>to inflammation or infection and often elevated in critical illness 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58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537882"/>
            <a:ext cx="7446798" cy="571051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/>
              <a:t>Advantages of Biochemical </a:t>
            </a:r>
            <a:r>
              <a:rPr lang="en-US" sz="2400" b="1" dirty="0" smtClean="0"/>
              <a:t>Method</a:t>
            </a:r>
          </a:p>
          <a:p>
            <a:pPr algn="just"/>
            <a:r>
              <a:rPr lang="en-US" sz="2400" dirty="0"/>
              <a:t>It is useful in detecting early changes in body metabolism &amp; nutrition before the appearance of overt clinical signs.</a:t>
            </a:r>
          </a:p>
          <a:p>
            <a:pPr algn="just"/>
            <a:r>
              <a:rPr lang="en-US" sz="2400" dirty="0"/>
              <a:t> It is precise, accurate and reproducible.</a:t>
            </a:r>
          </a:p>
          <a:p>
            <a:pPr algn="just"/>
            <a:r>
              <a:rPr lang="en-US" sz="2400" dirty="0"/>
              <a:t>Useful to validate data obtained from dietary methods e.g. comparing salt intake with 24-hour urinary excretion.</a:t>
            </a:r>
          </a:p>
          <a:p>
            <a:pPr algn="just"/>
            <a:r>
              <a:rPr lang="en-US" sz="2400" b="1" dirty="0"/>
              <a:t>Limitations of Biochemical </a:t>
            </a:r>
            <a:r>
              <a:rPr lang="en-US" sz="2400" b="1" dirty="0" smtClean="0"/>
              <a:t>Method</a:t>
            </a:r>
          </a:p>
          <a:p>
            <a:pPr algn="just"/>
            <a:r>
              <a:rPr lang="en-US" sz="2400" dirty="0"/>
              <a:t>Time consuming</a:t>
            </a:r>
          </a:p>
          <a:p>
            <a:pPr algn="just"/>
            <a:r>
              <a:rPr lang="en-US" sz="2400" dirty="0"/>
              <a:t>Expensive</a:t>
            </a:r>
          </a:p>
          <a:p>
            <a:pPr algn="just"/>
            <a:r>
              <a:rPr lang="en-US" sz="2400" dirty="0"/>
              <a:t>They cannot be applied on large scale</a:t>
            </a:r>
          </a:p>
          <a:p>
            <a:pPr algn="just"/>
            <a:r>
              <a:rPr lang="en-US" sz="2400" dirty="0"/>
              <a:t>Needs trained personnel &amp; facilities</a:t>
            </a:r>
          </a:p>
          <a:p>
            <a:pPr algn="just"/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765" y="3758156"/>
            <a:ext cx="2822837" cy="30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26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16859"/>
            <a:ext cx="9404723" cy="1400530"/>
          </a:xfrm>
        </p:spPr>
        <p:txBody>
          <a:bodyPr/>
          <a:lstStyle/>
          <a:p>
            <a:r>
              <a:rPr lang="en-US" dirty="0"/>
              <a:t>CLINICAL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729603" cy="4195481"/>
          </a:xfrm>
        </p:spPr>
        <p:txBody>
          <a:bodyPr/>
          <a:lstStyle/>
          <a:p>
            <a:pPr algn="just"/>
            <a:r>
              <a:rPr lang="en-US" sz="2400" dirty="0"/>
              <a:t>It is an essential features of all nutritional surveys</a:t>
            </a:r>
          </a:p>
          <a:p>
            <a:pPr algn="just"/>
            <a:r>
              <a:rPr lang="en-US" sz="2400" dirty="0"/>
              <a:t>It is the simplest &amp; most practical method of ascertaining the nutritional status of a group of individuals</a:t>
            </a:r>
          </a:p>
          <a:p>
            <a:pPr algn="just"/>
            <a:r>
              <a:rPr lang="en-US" sz="2400" dirty="0"/>
              <a:t>It utilizes a number of physical signs, (specific &amp; non specific), that are known to be associated with malnutrition and deficiency of vitamins &amp; micronutrients.</a:t>
            </a:r>
          </a:p>
          <a:p>
            <a:pPr algn="just"/>
            <a:r>
              <a:rPr lang="en-US" sz="2400" dirty="0"/>
              <a:t>Good nutritional history should be obtained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259" y="2052918"/>
            <a:ext cx="2201112" cy="45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57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63388"/>
            <a:ext cx="8946541" cy="5585011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General clinical examination, with special attention to organs like hair, angles of the mouth, gums, nails, skin, eyes, tongue, muscles, bones,  &amp; thyroid gland.</a:t>
            </a:r>
          </a:p>
          <a:p>
            <a:pPr algn="just"/>
            <a:r>
              <a:rPr lang="en-US" sz="2400" dirty="0"/>
              <a:t>Detection of relevant signs helps in establishing the nutritional diagnosis </a:t>
            </a:r>
            <a:endParaRPr lang="en-US" sz="2400" dirty="0" smtClean="0"/>
          </a:p>
          <a:p>
            <a:pPr algn="just"/>
            <a:r>
              <a:rPr lang="en-US" sz="2400" b="1" dirty="0"/>
              <a:t>ADVANTAGES</a:t>
            </a:r>
          </a:p>
          <a:p>
            <a:pPr algn="just"/>
            <a:r>
              <a:rPr lang="en-US" sz="2400" dirty="0"/>
              <a:t>Fast &amp; Easy to perform</a:t>
            </a:r>
          </a:p>
          <a:p>
            <a:pPr algn="just"/>
            <a:r>
              <a:rPr lang="en-US" sz="2400" dirty="0"/>
              <a:t>Inexpensive</a:t>
            </a:r>
          </a:p>
          <a:p>
            <a:pPr algn="just"/>
            <a:r>
              <a:rPr lang="en-US" sz="2400" dirty="0"/>
              <a:t>Non-invasive</a:t>
            </a:r>
          </a:p>
          <a:p>
            <a:pPr algn="just"/>
            <a:r>
              <a:rPr lang="en-US" sz="2400" b="1" dirty="0"/>
              <a:t>LIMITATIONS</a:t>
            </a:r>
          </a:p>
          <a:p>
            <a:pPr algn="just"/>
            <a:r>
              <a:rPr lang="en-US" sz="2400" dirty="0" smtClean="0"/>
              <a:t>Do </a:t>
            </a:r>
            <a:r>
              <a:rPr lang="en-US" sz="2400" dirty="0"/>
              <a:t>not detect early cases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145" y="2776145"/>
            <a:ext cx="4081855" cy="40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16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02024"/>
            <a:ext cx="8946541" cy="5746375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Clinical signs of nutritional </a:t>
            </a:r>
            <a:r>
              <a:rPr lang="en-US" sz="2400" b="1" u="sng" dirty="0" smtClean="0"/>
              <a:t>deficiency</a:t>
            </a:r>
          </a:p>
          <a:p>
            <a:pPr marL="0" indent="0">
              <a:buNone/>
            </a:pPr>
            <a:endParaRPr lang="en-US" sz="2400" b="1" u="sng" dirty="0" smtClean="0"/>
          </a:p>
          <a:p>
            <a:r>
              <a:rPr lang="en-US" sz="3600" b="1" dirty="0" smtClean="0"/>
              <a:t>HAIR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pPr marL="0" indent="0">
              <a:buNone/>
            </a:pPr>
            <a:endParaRPr lang="en-US" altLang="en-US" sz="2400" b="1" dirty="0">
              <a:solidFill>
                <a:srgbClr val="99FF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2293230"/>
            <a:ext cx="7333678" cy="38834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95" y="1352745"/>
            <a:ext cx="2215299" cy="2491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899" y="4037470"/>
            <a:ext cx="3612971" cy="24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00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35106"/>
            <a:ext cx="10925290" cy="5513293"/>
          </a:xfrm>
        </p:spPr>
        <p:txBody>
          <a:bodyPr/>
          <a:lstStyle/>
          <a:p>
            <a:r>
              <a:rPr lang="en-US" sz="3600" dirty="0"/>
              <a:t>MOUTH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26" y="1749161"/>
            <a:ext cx="7653309" cy="4499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35" y="874581"/>
            <a:ext cx="2543175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35" y="2814280"/>
            <a:ext cx="3019425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34" y="4468229"/>
            <a:ext cx="3019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1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219</TotalTime>
  <Words>855</Words>
  <Application>Microsoft Office PowerPoint</Application>
  <PresentationFormat>Widescreen</PresentationFormat>
  <Paragraphs>102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Ion</vt:lpstr>
      <vt:lpstr>Lecture 9 Biochemical, Clinical &amp; Dietary Assesment </vt:lpstr>
      <vt:lpstr>Biochemical Analysis</vt:lpstr>
      <vt:lpstr>PowerPoint Presentation</vt:lpstr>
      <vt:lpstr>PowerPoint Presentation</vt:lpstr>
      <vt:lpstr>PowerPoint Presentation</vt:lpstr>
      <vt:lpstr>CLINICAL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DIETARY ASSESSMENT</vt:lpstr>
      <vt:lpstr>24 Hours Dietary Recall </vt:lpstr>
      <vt:lpstr>PowerPoint Presentation</vt:lpstr>
      <vt:lpstr>DIETARY HISTORY</vt:lpstr>
      <vt:lpstr>FOOD DIARY</vt:lpstr>
      <vt:lpstr>Observed Food Consumption</vt:lpstr>
      <vt:lpstr>Interpretation of Dietary Data</vt:lpstr>
      <vt:lpstr>PowerPoint Presentation</vt:lpstr>
      <vt:lpstr>                     Thank you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 Nutrition Assessment 4</dc:title>
  <dc:creator>umar farooq</dc:creator>
  <cp:lastModifiedBy>umar farooq</cp:lastModifiedBy>
  <cp:revision>26</cp:revision>
  <dcterms:created xsi:type="dcterms:W3CDTF">2017-04-17T04:26:40Z</dcterms:created>
  <dcterms:modified xsi:type="dcterms:W3CDTF">2018-02-01T04:01:45Z</dcterms:modified>
</cp:coreProperties>
</file>