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2"/>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57" r:id="rId15"/>
    <p:sldId id="258" r:id="rId16"/>
    <p:sldId id="259" r:id="rId17"/>
    <p:sldId id="266" r:id="rId18"/>
    <p:sldId id="284" r:id="rId19"/>
    <p:sldId id="285" r:id="rId20"/>
    <p:sldId id="263" r:id="rId21"/>
    <p:sldId id="261" r:id="rId22"/>
    <p:sldId id="286" r:id="rId23"/>
    <p:sldId id="262" r:id="rId24"/>
    <p:sldId id="287" r:id="rId25"/>
    <p:sldId id="264" r:id="rId26"/>
    <p:sldId id="267" r:id="rId27"/>
    <p:sldId id="265" r:id="rId28"/>
    <p:sldId id="268" r:id="rId29"/>
    <p:sldId id="269" r:id="rId30"/>
    <p:sldId id="27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434" autoAdjust="0"/>
  </p:normalViewPr>
  <p:slideViewPr>
    <p:cSldViewPr snapToGrid="0">
      <p:cViewPr varScale="1">
        <p:scale>
          <a:sx n="70" d="100"/>
          <a:sy n="70" d="100"/>
        </p:scale>
        <p:origin x="6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1E6C5-1A27-41A5-AE95-36F0B07D1EFB}" type="datetimeFigureOut">
              <a:rPr lang="en-US" smtClean="0"/>
              <a:t>15-Apr-20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97D62-4A16-45F1-86EA-B0B58570917E}" type="slidenum">
              <a:rPr lang="en-US" smtClean="0"/>
              <a:t>‹#›</a:t>
            </a:fld>
            <a:endParaRPr lang="en-US" dirty="0"/>
          </a:p>
        </p:txBody>
      </p:sp>
    </p:spTree>
    <p:extLst>
      <p:ext uri="{BB962C8B-B14F-4D97-AF65-F5344CB8AC3E}">
        <p14:creationId xmlns:p14="http://schemas.microsoft.com/office/powerpoint/2010/main" val="289184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SAP</a:t>
            </a:r>
            <a:r>
              <a:rPr lang="en-US" baseline="0" dirty="0" smtClean="0"/>
              <a:t> ERP is a vendor then what data elements they need to be save</a:t>
            </a:r>
          </a:p>
          <a:p>
            <a:r>
              <a:rPr lang="en-US" baseline="0" dirty="0" smtClean="0"/>
              <a:t>What are the types of data even if using a customized data </a:t>
            </a:r>
            <a:endParaRPr lang="en-US" dirty="0"/>
          </a:p>
        </p:txBody>
      </p:sp>
      <p:sp>
        <p:nvSpPr>
          <p:cNvPr id="4" name="Slide Number Placeholder 3"/>
          <p:cNvSpPr>
            <a:spLocks noGrp="1"/>
          </p:cNvSpPr>
          <p:nvPr>
            <p:ph type="sldNum" sz="quarter" idx="10"/>
          </p:nvPr>
        </p:nvSpPr>
        <p:spPr/>
        <p:txBody>
          <a:bodyPr/>
          <a:lstStyle/>
          <a:p>
            <a:fld id="{08897D62-4A16-45F1-86EA-B0B58570917E}" type="slidenum">
              <a:rPr lang="en-US" smtClean="0"/>
              <a:t>2</a:t>
            </a:fld>
            <a:endParaRPr lang="en-US" dirty="0"/>
          </a:p>
        </p:txBody>
      </p:sp>
    </p:spTree>
    <p:extLst>
      <p:ext uri="{BB962C8B-B14F-4D97-AF65-F5344CB8AC3E}">
        <p14:creationId xmlns:p14="http://schemas.microsoft.com/office/powerpoint/2010/main" val="247645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Organizational and master data is stored once so it is visible across the board</a:t>
            </a:r>
          </a:p>
          <a:p>
            <a:r>
              <a:rPr lang="en-US" dirty="0" smtClean="0"/>
              <a:t>Situational data means who has placed the order</a:t>
            </a:r>
          </a:p>
          <a:p>
            <a:r>
              <a:rPr lang="en-US" dirty="0" smtClean="0"/>
              <a:t>All this data will create one transaction.</a:t>
            </a:r>
          </a:p>
          <a:p>
            <a:endParaRPr lang="en-US" dirty="0"/>
          </a:p>
        </p:txBody>
      </p:sp>
      <p:sp>
        <p:nvSpPr>
          <p:cNvPr id="4" name="Slide Number Placeholder 3"/>
          <p:cNvSpPr>
            <a:spLocks noGrp="1"/>
          </p:cNvSpPr>
          <p:nvPr>
            <p:ph type="sldNum" sz="quarter" idx="10"/>
          </p:nvPr>
        </p:nvSpPr>
        <p:spPr/>
        <p:txBody>
          <a:bodyPr/>
          <a:lstStyle/>
          <a:p>
            <a:fld id="{08897D62-4A16-45F1-86EA-B0B58570917E}" type="slidenum">
              <a:rPr lang="en-US" smtClean="0"/>
              <a:t>5</a:t>
            </a:fld>
            <a:endParaRPr lang="en-US" dirty="0"/>
          </a:p>
        </p:txBody>
      </p:sp>
    </p:spTree>
    <p:extLst>
      <p:ext uri="{BB962C8B-B14F-4D97-AF65-F5344CB8AC3E}">
        <p14:creationId xmlns:p14="http://schemas.microsoft.com/office/powerpoint/2010/main" val="130201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populate this information</a:t>
            </a:r>
            <a:endParaRPr lang="en-US" dirty="0"/>
          </a:p>
        </p:txBody>
      </p:sp>
      <p:sp>
        <p:nvSpPr>
          <p:cNvPr id="4" name="Slide Number Placeholder 3"/>
          <p:cNvSpPr>
            <a:spLocks noGrp="1"/>
          </p:cNvSpPr>
          <p:nvPr>
            <p:ph type="sldNum" sz="quarter" idx="10"/>
          </p:nvPr>
        </p:nvSpPr>
        <p:spPr/>
        <p:txBody>
          <a:bodyPr/>
          <a:lstStyle/>
          <a:p>
            <a:fld id="{08897D62-4A16-45F1-86EA-B0B58570917E}" type="slidenum">
              <a:rPr lang="en-US" smtClean="0"/>
              <a:t>7</a:t>
            </a:fld>
            <a:endParaRPr lang="en-US" dirty="0"/>
          </a:p>
        </p:txBody>
      </p:sp>
    </p:spTree>
    <p:extLst>
      <p:ext uri="{BB962C8B-B14F-4D97-AF65-F5344CB8AC3E}">
        <p14:creationId xmlns:p14="http://schemas.microsoft.com/office/powerpoint/2010/main" val="351845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US" dirty="0" smtClean="0">
                <a:solidFill>
                  <a:schemeClr val="tx1"/>
                </a:solidFill>
              </a:rPr>
              <a:t>Contact Management Tool : To make sure information about sales contact is available across the organization</a:t>
            </a:r>
          </a:p>
          <a:p>
            <a:pPr lvl="1" algn="just"/>
            <a:r>
              <a:rPr lang="en-US" dirty="0" smtClean="0">
                <a:solidFill>
                  <a:schemeClr val="tx1"/>
                </a:solidFill>
              </a:rPr>
              <a:t>Sales Activity Manager: Supports a strategic and organized approach to sales activity planning  and follow-up activities.</a:t>
            </a:r>
          </a:p>
          <a:p>
            <a:endParaRPr lang="en-US" dirty="0"/>
          </a:p>
        </p:txBody>
      </p:sp>
      <p:sp>
        <p:nvSpPr>
          <p:cNvPr id="4" name="Slide Number Placeholder 3"/>
          <p:cNvSpPr>
            <a:spLocks noGrp="1"/>
          </p:cNvSpPr>
          <p:nvPr>
            <p:ph type="sldNum" sz="quarter" idx="10"/>
          </p:nvPr>
        </p:nvSpPr>
        <p:spPr/>
        <p:txBody>
          <a:bodyPr/>
          <a:lstStyle/>
          <a:p>
            <a:fld id="{08897D62-4A16-45F1-86EA-B0B58570917E}" type="slidenum">
              <a:rPr lang="en-US" smtClean="0"/>
              <a:t>16</a:t>
            </a:fld>
            <a:endParaRPr lang="en-US" dirty="0"/>
          </a:p>
        </p:txBody>
      </p:sp>
    </p:spTree>
    <p:extLst>
      <p:ext uri="{BB962C8B-B14F-4D97-AF65-F5344CB8AC3E}">
        <p14:creationId xmlns:p14="http://schemas.microsoft.com/office/powerpoint/2010/main" val="84795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15-Apr-20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15-Apr-20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15-Apr-20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15-Apr-20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15-Apr-20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15-Apr-20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15-Apr-20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15-Apr-20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15-Apr-20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15-Apr-20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15-Apr-20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15-Apr-20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Customer Relationship Management (CRM)</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884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Standard Order in SAP ERP</a:t>
            </a:r>
            <a:endParaRPr lang="en-US" sz="4000" b="1" dirty="0">
              <a:solidFill>
                <a:schemeClr val="tx1"/>
              </a:solidFill>
            </a:endParaRPr>
          </a:p>
        </p:txBody>
      </p:sp>
      <p:sp>
        <p:nvSpPr>
          <p:cNvPr id="3" name="Content Placeholder 2"/>
          <p:cNvSpPr>
            <a:spLocks noGrp="1"/>
          </p:cNvSpPr>
          <p:nvPr>
            <p:ph idx="1"/>
          </p:nvPr>
        </p:nvSpPr>
        <p:spPr/>
        <p:txBody>
          <a:bodyPr/>
          <a:lstStyle/>
          <a:p>
            <a:pPr marL="45720" indent="0">
              <a:buNone/>
            </a:pPr>
            <a:r>
              <a:rPr lang="en-US" b="1" dirty="0">
                <a:solidFill>
                  <a:schemeClr val="tx1"/>
                </a:solidFill>
              </a:rPr>
              <a:t>D</a:t>
            </a:r>
            <a:r>
              <a:rPr lang="en-US" b="1" dirty="0" smtClean="0">
                <a:solidFill>
                  <a:schemeClr val="tx1"/>
                </a:solidFill>
              </a:rPr>
              <a:t>ata </a:t>
            </a:r>
            <a:r>
              <a:rPr lang="en-US" b="1" dirty="0">
                <a:solidFill>
                  <a:schemeClr val="tx1"/>
                </a:solidFill>
              </a:rPr>
              <a:t>E</a:t>
            </a:r>
            <a:r>
              <a:rPr lang="en-US" b="1" dirty="0" smtClean="0">
                <a:solidFill>
                  <a:schemeClr val="tx1"/>
                </a:solidFill>
              </a:rPr>
              <a:t>ntry Fields</a:t>
            </a:r>
            <a:endParaRPr lang="en-US" b="1" dirty="0">
              <a:solidFill>
                <a:schemeClr val="tx1"/>
              </a:solidFill>
            </a:endParaRPr>
          </a:p>
          <a:p>
            <a:pPr algn="just"/>
            <a:r>
              <a:rPr lang="en-US" b="1" dirty="0" smtClean="0">
                <a:solidFill>
                  <a:schemeClr val="tx1"/>
                </a:solidFill>
              </a:rPr>
              <a:t>Sold-To Party: </a:t>
            </a:r>
            <a:r>
              <a:rPr lang="en-US" dirty="0" smtClean="0">
                <a:solidFill>
                  <a:schemeClr val="tx1"/>
                </a:solidFill>
              </a:rPr>
              <a:t>Identification number assigned to the customer</a:t>
            </a:r>
          </a:p>
          <a:p>
            <a:pPr algn="just"/>
            <a:r>
              <a:rPr lang="en-US" b="1" dirty="0" smtClean="0">
                <a:solidFill>
                  <a:schemeClr val="tx1"/>
                </a:solidFill>
              </a:rPr>
              <a:t>PO number: </a:t>
            </a:r>
            <a:r>
              <a:rPr lang="en-US" dirty="0" smtClean="0">
                <a:solidFill>
                  <a:schemeClr val="tx1"/>
                </a:solidFill>
              </a:rPr>
              <a:t>The number assigned by the customer to the sales transaction. In paper process the purchase order number is sequential number on order form.</a:t>
            </a:r>
          </a:p>
          <a:p>
            <a:pPr algn="just"/>
            <a:r>
              <a:rPr lang="en-US" b="1" dirty="0" smtClean="0">
                <a:solidFill>
                  <a:schemeClr val="tx1"/>
                </a:solidFill>
              </a:rPr>
              <a:t>Material: </a:t>
            </a:r>
            <a:r>
              <a:rPr lang="en-US" dirty="0" smtClean="0">
                <a:solidFill>
                  <a:schemeClr val="tx1"/>
                </a:solidFill>
              </a:rPr>
              <a:t>The identification number assigned in the SAP ERP to item requested by the customer.</a:t>
            </a:r>
          </a:p>
          <a:p>
            <a:pPr algn="just"/>
            <a:r>
              <a:rPr lang="en-US" b="1" dirty="0" smtClean="0">
                <a:solidFill>
                  <a:schemeClr val="tx1"/>
                </a:solidFill>
              </a:rPr>
              <a:t>Order Quantity: </a:t>
            </a:r>
            <a:r>
              <a:rPr lang="en-US" dirty="0" smtClean="0">
                <a:solidFill>
                  <a:schemeClr val="tx1"/>
                </a:solidFill>
              </a:rPr>
              <a:t>The number of units of the material requested by the customer.</a:t>
            </a:r>
            <a:endParaRPr lang="en-US" dirty="0"/>
          </a:p>
        </p:txBody>
      </p:sp>
    </p:spTree>
    <p:extLst>
      <p:ext uri="{BB962C8B-B14F-4D97-AF65-F5344CB8AC3E}">
        <p14:creationId xmlns:p14="http://schemas.microsoft.com/office/powerpoint/2010/main" val="174463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Standard Order in SAP ERP</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737" y="2057400"/>
            <a:ext cx="10112925" cy="4291827"/>
          </a:xfrm>
          <a:prstGeom prst="rect">
            <a:avLst/>
          </a:prstGeom>
        </p:spPr>
      </p:pic>
    </p:spTree>
    <p:extLst>
      <p:ext uri="{BB962C8B-B14F-4D97-AF65-F5344CB8AC3E}">
        <p14:creationId xmlns:p14="http://schemas.microsoft.com/office/powerpoint/2010/main" val="344685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Standard Order in SAP ERP</a:t>
            </a:r>
            <a:endParaRPr lang="en-US" dirty="0"/>
          </a:p>
        </p:txBody>
      </p:sp>
      <p:sp>
        <p:nvSpPr>
          <p:cNvPr id="3" name="Content Placeholder 2"/>
          <p:cNvSpPr>
            <a:spLocks noGrp="1"/>
          </p:cNvSpPr>
          <p:nvPr>
            <p:ph idx="1"/>
          </p:nvPr>
        </p:nvSpPr>
        <p:spPr/>
        <p:txBody>
          <a:bodyPr/>
          <a:lstStyle/>
          <a:p>
            <a:r>
              <a:rPr lang="en-US" dirty="0" smtClean="0">
                <a:solidFill>
                  <a:schemeClr val="tx1"/>
                </a:solidFill>
              </a:rPr>
              <a:t>When sales order is saved, SAP ERP System assigns a document number to the sales order transaction.</a:t>
            </a:r>
          </a:p>
          <a:p>
            <a:r>
              <a:rPr lang="en-US" dirty="0" smtClean="0">
                <a:solidFill>
                  <a:schemeClr val="tx1"/>
                </a:solidFill>
              </a:rPr>
              <a:t>SAP ERP System keeps track of the documents number for the sales order.</a:t>
            </a:r>
          </a:p>
          <a:p>
            <a:r>
              <a:rPr lang="en-US" dirty="0" smtClean="0">
                <a:solidFill>
                  <a:schemeClr val="tx1"/>
                </a:solidFill>
              </a:rPr>
              <a:t>Employees can track status of the order.</a:t>
            </a:r>
          </a:p>
          <a:p>
            <a:endParaRPr lang="en-US" dirty="0"/>
          </a:p>
        </p:txBody>
      </p:sp>
    </p:spTree>
    <p:extLst>
      <p:ext uri="{BB962C8B-B14F-4D97-AF65-F5344CB8AC3E}">
        <p14:creationId xmlns:p14="http://schemas.microsoft.com/office/powerpoint/2010/main" val="178738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8643" y="1525039"/>
            <a:ext cx="7165298" cy="4890752"/>
          </a:xfrm>
        </p:spPr>
      </p:pic>
      <p:sp>
        <p:nvSpPr>
          <p:cNvPr id="2" name="Title 1"/>
          <p:cNvSpPr>
            <a:spLocks noGrp="1"/>
          </p:cNvSpPr>
          <p:nvPr>
            <p:ph type="title"/>
          </p:nvPr>
        </p:nvSpPr>
        <p:spPr/>
        <p:txBody>
          <a:bodyPr>
            <a:normAutofit/>
          </a:bodyPr>
          <a:lstStyle/>
          <a:p>
            <a:r>
              <a:rPr lang="en-US" sz="4000" b="1" dirty="0" smtClean="0">
                <a:solidFill>
                  <a:schemeClr val="tx1"/>
                </a:solidFill>
              </a:rPr>
              <a:t>Order Management Process</a:t>
            </a:r>
            <a:endParaRPr lang="en-US" sz="4000" b="1" dirty="0">
              <a:solidFill>
                <a:schemeClr val="tx1"/>
              </a:solidFill>
            </a:endParaRPr>
          </a:p>
        </p:txBody>
      </p:sp>
    </p:spTree>
    <p:extLst>
      <p:ext uri="{BB962C8B-B14F-4D97-AF65-F5344CB8AC3E}">
        <p14:creationId xmlns:p14="http://schemas.microsoft.com/office/powerpoint/2010/main" val="330788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What is CRM?</a:t>
            </a:r>
            <a:endParaRPr lang="en-US" sz="4000" b="1" dirty="0">
              <a:solidFill>
                <a:schemeClr val="tx1"/>
              </a:solidFill>
            </a:endParaRPr>
          </a:p>
        </p:txBody>
      </p:sp>
      <p:sp>
        <p:nvSpPr>
          <p:cNvPr id="3" name="Content Placeholder 2"/>
          <p:cNvSpPr>
            <a:spLocks noGrp="1"/>
          </p:cNvSpPr>
          <p:nvPr>
            <p:ph idx="1"/>
          </p:nvPr>
        </p:nvSpPr>
        <p:spPr/>
        <p:txBody>
          <a:bodyPr>
            <a:normAutofit/>
          </a:bodyPr>
          <a:lstStyle/>
          <a:p>
            <a:pPr algn="just"/>
            <a:r>
              <a:rPr lang="en-US" dirty="0">
                <a:solidFill>
                  <a:schemeClr val="tx1"/>
                </a:solidFill>
              </a:rPr>
              <a:t>CRM stands for Customer Relationship Management. </a:t>
            </a:r>
            <a:endParaRPr lang="en-US" dirty="0" smtClean="0">
              <a:solidFill>
                <a:schemeClr val="tx1"/>
              </a:solidFill>
            </a:endParaRPr>
          </a:p>
          <a:p>
            <a:pPr algn="just"/>
            <a:r>
              <a:rPr lang="en-US" dirty="0" smtClean="0">
                <a:solidFill>
                  <a:schemeClr val="tx1"/>
                </a:solidFill>
              </a:rPr>
              <a:t>It </a:t>
            </a:r>
            <a:r>
              <a:rPr lang="en-US" dirty="0">
                <a:solidFill>
                  <a:schemeClr val="tx1"/>
                </a:solidFill>
              </a:rPr>
              <a:t>is a software system that is used to effectively manage the </a:t>
            </a:r>
            <a:endParaRPr lang="en-US" dirty="0" smtClean="0">
              <a:solidFill>
                <a:schemeClr val="tx1"/>
              </a:solidFill>
            </a:endParaRPr>
          </a:p>
          <a:p>
            <a:pPr lvl="1" algn="just"/>
            <a:r>
              <a:rPr lang="en-US" dirty="0" smtClean="0">
                <a:solidFill>
                  <a:schemeClr val="tx1"/>
                </a:solidFill>
              </a:rPr>
              <a:t>sales </a:t>
            </a:r>
            <a:r>
              <a:rPr lang="en-US" dirty="0">
                <a:solidFill>
                  <a:schemeClr val="tx1"/>
                </a:solidFill>
              </a:rPr>
              <a:t>process, </a:t>
            </a:r>
            <a:endParaRPr lang="en-US" dirty="0" smtClean="0">
              <a:solidFill>
                <a:schemeClr val="tx1"/>
              </a:solidFill>
            </a:endParaRPr>
          </a:p>
          <a:p>
            <a:pPr lvl="1" algn="just"/>
            <a:r>
              <a:rPr lang="en-US" dirty="0" smtClean="0">
                <a:solidFill>
                  <a:schemeClr val="tx1"/>
                </a:solidFill>
              </a:rPr>
              <a:t>track </a:t>
            </a:r>
            <a:r>
              <a:rPr lang="en-US" dirty="0">
                <a:solidFill>
                  <a:schemeClr val="tx1"/>
                </a:solidFill>
              </a:rPr>
              <a:t>customer interactions, </a:t>
            </a:r>
            <a:endParaRPr lang="en-US" dirty="0" smtClean="0">
              <a:solidFill>
                <a:schemeClr val="tx1"/>
              </a:solidFill>
            </a:endParaRPr>
          </a:p>
          <a:p>
            <a:pPr lvl="1" algn="just"/>
            <a:r>
              <a:rPr lang="en-US" dirty="0" smtClean="0">
                <a:solidFill>
                  <a:schemeClr val="tx1"/>
                </a:solidFill>
              </a:rPr>
              <a:t>store </a:t>
            </a:r>
            <a:r>
              <a:rPr lang="en-US" dirty="0">
                <a:solidFill>
                  <a:schemeClr val="tx1"/>
                </a:solidFill>
              </a:rPr>
              <a:t>information about customers (including purchase history, revenue generated, up-selling and cross-selling opportunities, etc.), and </a:t>
            </a:r>
            <a:endParaRPr lang="en-US" dirty="0" smtClean="0">
              <a:solidFill>
                <a:schemeClr val="tx1"/>
              </a:solidFill>
            </a:endParaRPr>
          </a:p>
          <a:p>
            <a:pPr lvl="1" algn="just"/>
            <a:r>
              <a:rPr lang="en-US" dirty="0" smtClean="0">
                <a:solidFill>
                  <a:schemeClr val="tx1"/>
                </a:solidFill>
              </a:rPr>
              <a:t>ultimately </a:t>
            </a:r>
            <a:r>
              <a:rPr lang="en-US" dirty="0">
                <a:solidFill>
                  <a:schemeClr val="tx1"/>
                </a:solidFill>
              </a:rPr>
              <a:t>strengthen relations with customers. </a:t>
            </a:r>
            <a:endParaRPr lang="en-US" dirty="0" smtClean="0">
              <a:solidFill>
                <a:schemeClr val="tx1"/>
              </a:solidFill>
            </a:endParaRPr>
          </a:p>
          <a:p>
            <a:pPr algn="just"/>
            <a:r>
              <a:rPr lang="en-US" dirty="0" smtClean="0">
                <a:solidFill>
                  <a:schemeClr val="tx1"/>
                </a:solidFill>
              </a:rPr>
              <a:t>CRM</a:t>
            </a:r>
            <a:r>
              <a:rPr lang="en-US" dirty="0">
                <a:solidFill>
                  <a:schemeClr val="tx1"/>
                </a:solidFill>
              </a:rPr>
              <a:t>, however, is not just about software systems. It is a philosophy for interacting with your clients to make sure that they are happy and that they keep coming back to use your products and services.</a:t>
            </a:r>
          </a:p>
          <a:p>
            <a:endParaRPr lang="en-US" dirty="0"/>
          </a:p>
        </p:txBody>
      </p:sp>
    </p:spTree>
    <p:extLst>
      <p:ext uri="{BB962C8B-B14F-4D97-AF65-F5344CB8AC3E}">
        <p14:creationId xmlns:p14="http://schemas.microsoft.com/office/powerpoint/2010/main" val="222519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CRM </a:t>
            </a:r>
            <a:r>
              <a:rPr lang="en-US" sz="4000" b="1" dirty="0">
                <a:solidFill>
                  <a:schemeClr val="tx1"/>
                </a:solidFill>
              </a:rPr>
              <a:t>S</a:t>
            </a:r>
            <a:r>
              <a:rPr lang="en-US" sz="4000" b="1" dirty="0" smtClean="0">
                <a:solidFill>
                  <a:schemeClr val="tx1"/>
                </a:solidFill>
              </a:rPr>
              <a:t>ales Management </a:t>
            </a:r>
            <a:r>
              <a:rPr lang="en-US" sz="4000" b="1" dirty="0">
                <a:solidFill>
                  <a:schemeClr val="tx1"/>
                </a:solidFill>
              </a:rPr>
              <a:t>F</a:t>
            </a:r>
            <a:r>
              <a:rPr lang="en-US" sz="4000" b="1" dirty="0" smtClean="0">
                <a:solidFill>
                  <a:schemeClr val="tx1"/>
                </a:solidFill>
              </a:rPr>
              <a:t>unctionality </a:t>
            </a:r>
            <a:endParaRPr lang="en-US" sz="4000" b="1" dirty="0">
              <a:solidFill>
                <a:schemeClr val="tx1"/>
              </a:solidFill>
            </a:endParaRPr>
          </a:p>
        </p:txBody>
      </p:sp>
      <p:sp>
        <p:nvSpPr>
          <p:cNvPr id="3" name="Content Placeholder 2"/>
          <p:cNvSpPr>
            <a:spLocks noGrp="1"/>
          </p:cNvSpPr>
          <p:nvPr>
            <p:ph idx="1"/>
          </p:nvPr>
        </p:nvSpPr>
        <p:spPr/>
        <p:txBody>
          <a:bodyPr/>
          <a:lstStyle/>
          <a:p>
            <a:pPr marL="45720" indent="0" algn="just">
              <a:buNone/>
            </a:pPr>
            <a:r>
              <a:rPr lang="en-US" dirty="0">
                <a:solidFill>
                  <a:schemeClr val="tx1"/>
                </a:solidFill>
              </a:rPr>
              <a:t>A CRM </a:t>
            </a:r>
            <a:r>
              <a:rPr lang="en-US" dirty="0" smtClean="0">
                <a:solidFill>
                  <a:schemeClr val="tx1"/>
                </a:solidFill>
              </a:rPr>
              <a:t>system supports </a:t>
            </a:r>
            <a:r>
              <a:rPr lang="en-US" dirty="0">
                <a:solidFill>
                  <a:schemeClr val="tx1"/>
                </a:solidFill>
              </a:rPr>
              <a:t>your sales team at every stage of the sales cycle, from leads to customer management. Below are a few use cases</a:t>
            </a:r>
            <a:r>
              <a:rPr lang="en-US" dirty="0" smtClean="0">
                <a:solidFill>
                  <a:schemeClr val="tx1"/>
                </a:solidFill>
              </a:rPr>
              <a:t>:</a:t>
            </a:r>
          </a:p>
          <a:p>
            <a:pPr marL="45720" indent="0" algn="just">
              <a:buNone/>
            </a:pPr>
            <a:endParaRPr lang="en-US" dirty="0">
              <a:solidFill>
                <a:schemeClr val="tx1"/>
              </a:solidFill>
            </a:endParaRPr>
          </a:p>
          <a:p>
            <a:pPr lvl="1" algn="just"/>
            <a:r>
              <a:rPr lang="en-US" dirty="0">
                <a:solidFill>
                  <a:schemeClr val="tx1"/>
                </a:solidFill>
              </a:rPr>
              <a:t>View and manage account activity and communications</a:t>
            </a:r>
          </a:p>
          <a:p>
            <a:pPr lvl="1" algn="just"/>
            <a:r>
              <a:rPr lang="en-US" dirty="0">
                <a:solidFill>
                  <a:schemeClr val="tx1"/>
                </a:solidFill>
              </a:rPr>
              <a:t>Use reports to forecast sales, measure business activity, identify trends</a:t>
            </a:r>
          </a:p>
          <a:p>
            <a:pPr lvl="1" algn="just"/>
            <a:r>
              <a:rPr lang="en-US" dirty="0">
                <a:solidFill>
                  <a:schemeClr val="tx1"/>
                </a:solidFill>
              </a:rPr>
              <a:t>Qualify leads and track prospective customers</a:t>
            </a:r>
          </a:p>
          <a:p>
            <a:pPr lvl="1" algn="just"/>
            <a:r>
              <a:rPr lang="en-US" dirty="0">
                <a:solidFill>
                  <a:schemeClr val="tx1"/>
                </a:solidFill>
              </a:rPr>
              <a:t>Centralize customer data</a:t>
            </a:r>
          </a:p>
          <a:p>
            <a:pPr lvl="1" algn="just"/>
            <a:r>
              <a:rPr lang="en-US" dirty="0">
                <a:solidFill>
                  <a:schemeClr val="tx1"/>
                </a:solidFill>
              </a:rPr>
              <a:t>Access, update, and share information across teams and departments.</a:t>
            </a:r>
          </a:p>
          <a:p>
            <a:endParaRPr lang="en-US" dirty="0"/>
          </a:p>
        </p:txBody>
      </p:sp>
    </p:spTree>
    <p:extLst>
      <p:ext uri="{BB962C8B-B14F-4D97-AF65-F5344CB8AC3E}">
        <p14:creationId xmlns:p14="http://schemas.microsoft.com/office/powerpoint/2010/main" val="130468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Core Activities of CRM</a:t>
            </a:r>
            <a:endParaRPr lang="en-US" sz="4000" b="1" dirty="0">
              <a:solidFill>
                <a:schemeClr val="tx1"/>
              </a:solidFill>
            </a:endParaRPr>
          </a:p>
        </p:txBody>
      </p:sp>
      <p:sp>
        <p:nvSpPr>
          <p:cNvPr id="3" name="Content Placeholder 2"/>
          <p:cNvSpPr>
            <a:spLocks noGrp="1"/>
          </p:cNvSpPr>
          <p:nvPr>
            <p:ph idx="1"/>
          </p:nvPr>
        </p:nvSpPr>
        <p:spPr/>
        <p:txBody>
          <a:bodyPr/>
          <a:lstStyle/>
          <a:p>
            <a:pPr marL="45720" indent="0" algn="just">
              <a:buNone/>
            </a:pPr>
            <a:r>
              <a:rPr lang="en-US" dirty="0">
                <a:solidFill>
                  <a:schemeClr val="tx1"/>
                </a:solidFill>
              </a:rPr>
              <a:t>The </a:t>
            </a:r>
            <a:r>
              <a:rPr lang="en-US" dirty="0" smtClean="0">
                <a:solidFill>
                  <a:schemeClr val="tx1"/>
                </a:solidFill>
              </a:rPr>
              <a:t>core activities of CRM </a:t>
            </a:r>
            <a:r>
              <a:rPr lang="en-US" dirty="0">
                <a:solidFill>
                  <a:schemeClr val="tx1"/>
                </a:solidFill>
              </a:rPr>
              <a:t>system may include:</a:t>
            </a:r>
          </a:p>
          <a:p>
            <a:pPr lvl="1" algn="just"/>
            <a:r>
              <a:rPr lang="en-US" dirty="0" smtClean="0">
                <a:solidFill>
                  <a:schemeClr val="tx1"/>
                </a:solidFill>
              </a:rPr>
              <a:t>One-to- One Marketing</a:t>
            </a:r>
            <a:endParaRPr lang="en-US" dirty="0">
              <a:solidFill>
                <a:schemeClr val="tx1"/>
              </a:solidFill>
            </a:endParaRPr>
          </a:p>
          <a:p>
            <a:pPr lvl="1" algn="just"/>
            <a:r>
              <a:rPr lang="en-US" dirty="0" smtClean="0">
                <a:solidFill>
                  <a:schemeClr val="tx1"/>
                </a:solidFill>
              </a:rPr>
              <a:t>Call Center Automation</a:t>
            </a:r>
          </a:p>
          <a:p>
            <a:pPr lvl="1" algn="just"/>
            <a:r>
              <a:rPr lang="en-US" dirty="0" smtClean="0">
                <a:solidFill>
                  <a:schemeClr val="tx1"/>
                </a:solidFill>
              </a:rPr>
              <a:t>Sales Forecast Automation (SFA)</a:t>
            </a:r>
            <a:endParaRPr lang="en-US" dirty="0">
              <a:solidFill>
                <a:schemeClr val="tx1"/>
              </a:solidFill>
            </a:endParaRPr>
          </a:p>
          <a:p>
            <a:pPr lvl="1" algn="just"/>
            <a:r>
              <a:rPr lang="en-US" dirty="0" smtClean="0">
                <a:solidFill>
                  <a:schemeClr val="tx1"/>
                </a:solidFill>
              </a:rPr>
              <a:t>Sales Campaign Management</a:t>
            </a:r>
          </a:p>
          <a:p>
            <a:pPr lvl="1" algn="just"/>
            <a:r>
              <a:rPr lang="en-US" dirty="0" smtClean="0">
                <a:solidFill>
                  <a:schemeClr val="tx1"/>
                </a:solidFill>
              </a:rPr>
              <a:t>Contact Management Tool </a:t>
            </a:r>
          </a:p>
          <a:p>
            <a:pPr lvl="1" algn="just"/>
            <a:r>
              <a:rPr lang="en-US" dirty="0" smtClean="0">
                <a:solidFill>
                  <a:schemeClr val="tx1"/>
                </a:solidFill>
              </a:rPr>
              <a:t>Sales Activity Manager</a:t>
            </a:r>
            <a:endParaRPr lang="en-US" dirty="0"/>
          </a:p>
        </p:txBody>
      </p:sp>
    </p:spTree>
    <p:extLst>
      <p:ext uri="{BB962C8B-B14F-4D97-AF65-F5344CB8AC3E}">
        <p14:creationId xmlns:p14="http://schemas.microsoft.com/office/powerpoint/2010/main" val="113539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Key components of a successful CRM</a:t>
            </a:r>
          </a:p>
        </p:txBody>
      </p:sp>
      <p:pic>
        <p:nvPicPr>
          <p:cNvPr id="4" name="Picture 3" descr="https://www.elinext.com/wp-content/uploads/2016/01/1367463236.jpg"/>
          <p:cNvPicPr/>
          <p:nvPr/>
        </p:nvPicPr>
        <p:blipFill>
          <a:blip r:embed="rId2">
            <a:extLst>
              <a:ext uri="{28A0092B-C50C-407E-A947-70E740481C1C}">
                <a14:useLocalDpi xmlns:a14="http://schemas.microsoft.com/office/drawing/2010/main" val="0"/>
              </a:ext>
            </a:extLst>
          </a:blip>
          <a:srcRect/>
          <a:stretch>
            <a:fillRect/>
          </a:stretch>
        </p:blipFill>
        <p:spPr bwMode="auto">
          <a:xfrm>
            <a:off x="1429555" y="1713427"/>
            <a:ext cx="8783391" cy="4726546"/>
          </a:xfrm>
          <a:prstGeom prst="rect">
            <a:avLst/>
          </a:prstGeom>
          <a:noFill/>
          <a:ln>
            <a:noFill/>
          </a:ln>
        </p:spPr>
      </p:pic>
    </p:spTree>
    <p:extLst>
      <p:ext uri="{BB962C8B-B14F-4D97-AF65-F5344CB8AC3E}">
        <p14:creationId xmlns:p14="http://schemas.microsoft.com/office/powerpoint/2010/main" val="157850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SAP CRM System</a:t>
            </a:r>
            <a:endParaRPr lang="en-US" b="1" dirty="0">
              <a:solidFill>
                <a:schemeClr val="tx1"/>
              </a:solidFill>
            </a:endParaRPr>
          </a:p>
        </p:txBody>
      </p:sp>
      <p:sp>
        <p:nvSpPr>
          <p:cNvPr id="3" name="Content Placeholder 2"/>
          <p:cNvSpPr>
            <a:spLocks noGrp="1"/>
          </p:cNvSpPr>
          <p:nvPr>
            <p:ph idx="1"/>
          </p:nvPr>
        </p:nvSpPr>
        <p:spPr/>
        <p:txBody>
          <a:bodyPr/>
          <a:lstStyle/>
          <a:p>
            <a:r>
              <a:rPr lang="en-US" b="1" dirty="0" smtClean="0">
                <a:solidFill>
                  <a:schemeClr val="tx1"/>
                </a:solidFill>
              </a:rPr>
              <a:t>SAP’s Business Warehouse</a:t>
            </a:r>
            <a:r>
              <a:rPr lang="en-US" dirty="0" smtClean="0">
                <a:solidFill>
                  <a:schemeClr val="tx1"/>
                </a:solidFill>
              </a:rPr>
              <a:t>: It is a system for reporting and analyzing transactional data relationship with the customer.</a:t>
            </a:r>
          </a:p>
          <a:p>
            <a:endParaRPr lang="en-US" dirty="0" smtClean="0">
              <a:solidFill>
                <a:schemeClr val="tx1"/>
              </a:solidFill>
            </a:endParaRPr>
          </a:p>
          <a:p>
            <a:r>
              <a:rPr lang="en-US" b="1" dirty="0" smtClean="0">
                <a:solidFill>
                  <a:schemeClr val="tx1"/>
                </a:solidFill>
              </a:rPr>
              <a:t>Advance Planner and Optimizer (APO): </a:t>
            </a:r>
            <a:r>
              <a:rPr lang="en-US" dirty="0" smtClean="0">
                <a:solidFill>
                  <a:schemeClr val="tx1"/>
                </a:solidFill>
              </a:rPr>
              <a:t>It is a system that supports efficient planning of the supply chain SAP’s view of CRM to provide a set of tools to manage the three basic task areas:</a:t>
            </a:r>
          </a:p>
          <a:p>
            <a:pPr marL="731520" lvl="1" indent="-457200">
              <a:buFont typeface="+mj-lt"/>
              <a:buAutoNum type="arabicPeriod"/>
            </a:pPr>
            <a:r>
              <a:rPr lang="en-US" dirty="0" smtClean="0">
                <a:solidFill>
                  <a:schemeClr val="tx1"/>
                </a:solidFill>
              </a:rPr>
              <a:t>Marketing,</a:t>
            </a:r>
          </a:p>
          <a:p>
            <a:pPr marL="731520" lvl="1" indent="-457200">
              <a:buFont typeface="+mj-lt"/>
              <a:buAutoNum type="arabicPeriod"/>
            </a:pPr>
            <a:r>
              <a:rPr lang="en-US" dirty="0" smtClean="0">
                <a:solidFill>
                  <a:schemeClr val="tx1"/>
                </a:solidFill>
              </a:rPr>
              <a:t>Sales, and </a:t>
            </a:r>
          </a:p>
          <a:p>
            <a:pPr marL="731520" lvl="1" indent="-457200">
              <a:buFont typeface="+mj-lt"/>
              <a:buAutoNum type="arabicPeriod"/>
            </a:pPr>
            <a:r>
              <a:rPr lang="en-US" dirty="0" smtClean="0">
                <a:solidFill>
                  <a:schemeClr val="tx1"/>
                </a:solidFill>
              </a:rPr>
              <a:t>Service.</a:t>
            </a:r>
          </a:p>
        </p:txBody>
      </p:sp>
    </p:spTree>
    <p:extLst>
      <p:ext uri="{BB962C8B-B14F-4D97-AF65-F5344CB8AC3E}">
        <p14:creationId xmlns:p14="http://schemas.microsoft.com/office/powerpoint/2010/main" val="2339086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SAP CRM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964" y="1764775"/>
            <a:ext cx="5238507" cy="4710976"/>
          </a:xfrm>
        </p:spPr>
      </p:pic>
    </p:spTree>
    <p:extLst>
      <p:ext uri="{BB962C8B-B14F-4D97-AF65-F5344CB8AC3E}">
        <p14:creationId xmlns:p14="http://schemas.microsoft.com/office/powerpoint/2010/main" val="189403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Data Elements in SAP ERP</a:t>
            </a:r>
            <a:endParaRPr lang="en-US" sz="4000" b="1" dirty="0">
              <a:solidFill>
                <a:schemeClr val="tx1"/>
              </a:solidFill>
            </a:endParaRPr>
          </a:p>
        </p:txBody>
      </p:sp>
      <p:sp>
        <p:nvSpPr>
          <p:cNvPr id="3" name="Content Placeholder 2"/>
          <p:cNvSpPr>
            <a:spLocks noGrp="1"/>
          </p:cNvSpPr>
          <p:nvPr>
            <p:ph idx="1"/>
          </p:nvPr>
        </p:nvSpPr>
        <p:spPr/>
        <p:txBody>
          <a:bodyPr/>
          <a:lstStyle/>
          <a:p>
            <a:pPr marL="45720" indent="0">
              <a:buNone/>
            </a:pPr>
            <a:r>
              <a:rPr lang="en-US" dirty="0" smtClean="0">
                <a:solidFill>
                  <a:schemeClr val="tx1"/>
                </a:solidFill>
              </a:rPr>
              <a:t>Todays we will discuss </a:t>
            </a:r>
          </a:p>
          <a:p>
            <a:r>
              <a:rPr lang="en-US" dirty="0" smtClean="0">
                <a:solidFill>
                  <a:schemeClr val="tx1"/>
                </a:solidFill>
              </a:rPr>
              <a:t>How data is managed in SAP ERP?</a:t>
            </a:r>
          </a:p>
          <a:p>
            <a:r>
              <a:rPr lang="en-US" dirty="0" smtClean="0">
                <a:solidFill>
                  <a:schemeClr val="tx1"/>
                </a:solidFill>
              </a:rPr>
              <a:t>Understanding the components of creating a sales order in ERP.</a:t>
            </a:r>
          </a:p>
          <a:p>
            <a:r>
              <a:rPr lang="en-US" dirty="0">
                <a:solidFill>
                  <a:schemeClr val="tx1"/>
                </a:solidFill>
              </a:rPr>
              <a:t>Understanding the </a:t>
            </a:r>
            <a:r>
              <a:rPr lang="en-US" dirty="0" smtClean="0">
                <a:solidFill>
                  <a:schemeClr val="tx1"/>
                </a:solidFill>
              </a:rPr>
              <a:t>steps involved in creating the standard order </a:t>
            </a:r>
            <a:r>
              <a:rPr lang="en-US" dirty="0">
                <a:solidFill>
                  <a:schemeClr val="tx1"/>
                </a:solidFill>
              </a:rPr>
              <a:t>in </a:t>
            </a:r>
            <a:r>
              <a:rPr lang="en-US" dirty="0" smtClean="0">
                <a:solidFill>
                  <a:schemeClr val="tx1"/>
                </a:solidFill>
              </a:rPr>
              <a:t>SAP ERP.</a:t>
            </a:r>
          </a:p>
          <a:p>
            <a:r>
              <a:rPr lang="en-US" dirty="0" smtClean="0">
                <a:solidFill>
                  <a:schemeClr val="tx1"/>
                </a:solidFill>
              </a:rPr>
              <a:t>The overall order management process in ERP.</a:t>
            </a:r>
          </a:p>
          <a:p>
            <a:r>
              <a:rPr lang="en-US" dirty="0" smtClean="0">
                <a:solidFill>
                  <a:schemeClr val="tx1"/>
                </a:solidFill>
              </a:rPr>
              <a:t>Importance of CRM in ERP Systems.</a:t>
            </a:r>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pPr marL="45720" indent="0">
              <a:buNone/>
            </a:pPr>
            <a:endParaRPr lang="en-US" dirty="0"/>
          </a:p>
        </p:txBody>
      </p:sp>
    </p:spTree>
    <p:extLst>
      <p:ext uri="{BB962C8B-B14F-4D97-AF65-F5344CB8AC3E}">
        <p14:creationId xmlns:p14="http://schemas.microsoft.com/office/powerpoint/2010/main" val="341584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Marketing Automation</a:t>
            </a:r>
            <a:endParaRPr lang="en-US" sz="4000" b="1" dirty="0"/>
          </a:p>
        </p:txBody>
      </p:sp>
      <p:sp>
        <p:nvSpPr>
          <p:cNvPr id="3" name="Content Placeholder 2"/>
          <p:cNvSpPr>
            <a:spLocks noGrp="1"/>
          </p:cNvSpPr>
          <p:nvPr>
            <p:ph idx="1"/>
          </p:nvPr>
        </p:nvSpPr>
        <p:spPr/>
        <p:txBody>
          <a:bodyPr/>
          <a:lstStyle/>
          <a:p>
            <a:r>
              <a:rPr lang="en-US" b="1" dirty="0">
                <a:solidFill>
                  <a:schemeClr val="tx1"/>
                </a:solidFill>
              </a:rPr>
              <a:t>Marketing Automation </a:t>
            </a:r>
          </a:p>
          <a:p>
            <a:pPr marL="45720" indent="0">
              <a:buNone/>
            </a:pPr>
            <a:r>
              <a:rPr lang="en-US" dirty="0">
                <a:solidFill>
                  <a:schemeClr val="tx1"/>
                </a:solidFill>
              </a:rPr>
              <a:t>	It can be described as </a:t>
            </a:r>
            <a:r>
              <a:rPr lang="en-US" b="1" dirty="0">
                <a:solidFill>
                  <a:schemeClr val="tx1"/>
                </a:solidFill>
              </a:rPr>
              <a:t>event-based trigger </a:t>
            </a:r>
            <a:r>
              <a:rPr lang="en-US" dirty="0">
                <a:solidFill>
                  <a:schemeClr val="tx1"/>
                </a:solidFill>
              </a:rPr>
              <a:t>marketing that is used to launch 	messaging and offer presentations to customers at particular points in time. 	CRM helps not only trigger the communications, but also measure the 	results.</a:t>
            </a:r>
          </a:p>
          <a:p>
            <a:endParaRPr lang="en-US" dirty="0"/>
          </a:p>
        </p:txBody>
      </p:sp>
    </p:spTree>
    <p:extLst>
      <p:ext uri="{BB962C8B-B14F-4D97-AF65-F5344CB8AC3E}">
        <p14:creationId xmlns:p14="http://schemas.microsoft.com/office/powerpoint/2010/main" val="2502842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Double Opt-in</a:t>
            </a:r>
            <a:endParaRPr lang="en-US" sz="4000" dirty="0"/>
          </a:p>
        </p:txBody>
      </p:sp>
      <p:sp>
        <p:nvSpPr>
          <p:cNvPr id="3" name="Content Placeholder 2"/>
          <p:cNvSpPr>
            <a:spLocks noGrp="1"/>
          </p:cNvSpPr>
          <p:nvPr>
            <p:ph idx="1"/>
          </p:nvPr>
        </p:nvSpPr>
        <p:spPr/>
        <p:txBody>
          <a:bodyPr>
            <a:normAutofit lnSpcReduction="10000"/>
          </a:bodyPr>
          <a:lstStyle/>
          <a:p>
            <a:pPr marL="45720" indent="0">
              <a:buNone/>
            </a:pPr>
            <a:r>
              <a:rPr lang="en-US" dirty="0">
                <a:solidFill>
                  <a:schemeClr val="tx1"/>
                </a:solidFill>
              </a:rPr>
              <a:t>The double opt-in process implies that a subscriber fills out your signup form first and then confirms subscription to your list. In other words, the double opt-in works as follows:</a:t>
            </a:r>
          </a:p>
          <a:p>
            <a:pPr marL="502920" indent="-457200">
              <a:buFont typeface="+mj-lt"/>
              <a:buAutoNum type="arabicPeriod"/>
            </a:pPr>
            <a:r>
              <a:rPr lang="en-US" dirty="0" smtClean="0">
                <a:solidFill>
                  <a:schemeClr val="tx1"/>
                </a:solidFill>
              </a:rPr>
              <a:t>A </a:t>
            </a:r>
            <a:r>
              <a:rPr lang="en-US" dirty="0">
                <a:solidFill>
                  <a:schemeClr val="tx1"/>
                </a:solidFill>
              </a:rPr>
              <a:t>prospect signs up to receive emails via your website, at a tradeshow </a:t>
            </a:r>
            <a:r>
              <a:rPr lang="en-US" dirty="0" smtClean="0">
                <a:solidFill>
                  <a:schemeClr val="tx1"/>
                </a:solidFill>
              </a:rPr>
              <a:t>etc.</a:t>
            </a:r>
          </a:p>
          <a:p>
            <a:pPr marL="502920" indent="-457200">
              <a:buFont typeface="+mj-lt"/>
              <a:buAutoNum type="arabicPeriod"/>
            </a:pPr>
            <a:r>
              <a:rPr lang="en-US" dirty="0" smtClean="0">
                <a:solidFill>
                  <a:schemeClr val="tx1"/>
                </a:solidFill>
              </a:rPr>
              <a:t>You </a:t>
            </a:r>
            <a:r>
              <a:rPr lang="en-US" dirty="0">
                <a:solidFill>
                  <a:schemeClr val="tx1"/>
                </a:solidFill>
              </a:rPr>
              <a:t>send a confirmation email to him/her asking them to click on a link that confirms that they have opted to subscribe to your </a:t>
            </a:r>
            <a:r>
              <a:rPr lang="en-US" dirty="0" smtClean="0">
                <a:solidFill>
                  <a:schemeClr val="tx1"/>
                </a:solidFill>
              </a:rPr>
              <a:t>messages.</a:t>
            </a:r>
          </a:p>
          <a:p>
            <a:pPr marL="502920" indent="-457200">
              <a:buFont typeface="+mj-lt"/>
              <a:buAutoNum type="arabicPeriod"/>
            </a:pPr>
            <a:r>
              <a:rPr lang="en-US" dirty="0" smtClean="0">
                <a:solidFill>
                  <a:schemeClr val="tx1"/>
                </a:solidFill>
              </a:rPr>
              <a:t>You </a:t>
            </a:r>
            <a:r>
              <a:rPr lang="en-US" dirty="0">
                <a:solidFill>
                  <a:schemeClr val="tx1"/>
                </a:solidFill>
              </a:rPr>
              <a:t>get the double opt-in permission from prospects.</a:t>
            </a:r>
          </a:p>
          <a:p>
            <a:r>
              <a:rPr lang="en-US" dirty="0">
                <a:solidFill>
                  <a:schemeClr val="tx1"/>
                </a:solidFill>
              </a:rPr>
              <a:t>This eliminates the chance of abuse where somebody submits somebody else’s email address without their knowledge or against their will. </a:t>
            </a:r>
            <a:endParaRPr lang="en-US" dirty="0" smtClean="0">
              <a:solidFill>
                <a:schemeClr val="tx1"/>
              </a:solidFill>
            </a:endParaRPr>
          </a:p>
          <a:p>
            <a:r>
              <a:rPr lang="en-US" dirty="0" smtClean="0">
                <a:solidFill>
                  <a:schemeClr val="tx1"/>
                </a:solidFill>
              </a:rPr>
              <a:t>Note </a:t>
            </a:r>
            <a:r>
              <a:rPr lang="en-US" dirty="0">
                <a:solidFill>
                  <a:schemeClr val="tx1"/>
                </a:solidFill>
              </a:rPr>
              <a:t>that every communication you send must have the option for the contact to unsubscribe at any time.</a:t>
            </a:r>
          </a:p>
          <a:p>
            <a:endParaRPr lang="en-US" dirty="0"/>
          </a:p>
        </p:txBody>
      </p:sp>
    </p:spTree>
    <p:extLst>
      <p:ext uri="{BB962C8B-B14F-4D97-AF65-F5344CB8AC3E}">
        <p14:creationId xmlns:p14="http://schemas.microsoft.com/office/powerpoint/2010/main" val="295400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SAP CRM System</a:t>
            </a:r>
            <a:endParaRPr lang="en-US" dirty="0"/>
          </a:p>
        </p:txBody>
      </p:sp>
      <p:sp>
        <p:nvSpPr>
          <p:cNvPr id="3" name="Content Placeholder 2"/>
          <p:cNvSpPr>
            <a:spLocks noGrp="1"/>
          </p:cNvSpPr>
          <p:nvPr>
            <p:ph idx="1"/>
          </p:nvPr>
        </p:nvSpPr>
        <p:spPr/>
        <p:txBody>
          <a:bodyPr/>
          <a:lstStyle/>
          <a:p>
            <a:pPr marL="45720" indent="0">
              <a:buNone/>
            </a:pPr>
            <a:r>
              <a:rPr lang="en-US" dirty="0" smtClean="0">
                <a:solidFill>
                  <a:schemeClr val="tx1"/>
                </a:solidFill>
              </a:rPr>
              <a:t>Four phases of the cultivation of the customer relationship:</a:t>
            </a:r>
          </a:p>
          <a:p>
            <a:pPr marL="731520" lvl="1" indent="-457200">
              <a:buFont typeface="+mj-lt"/>
              <a:buAutoNum type="arabicPeriod"/>
            </a:pPr>
            <a:r>
              <a:rPr lang="en-US" dirty="0" smtClean="0">
                <a:solidFill>
                  <a:schemeClr val="tx1"/>
                </a:solidFill>
              </a:rPr>
              <a:t>Prospecting,</a:t>
            </a:r>
          </a:p>
          <a:p>
            <a:pPr marL="731520" lvl="1" indent="-457200">
              <a:buFont typeface="+mj-lt"/>
              <a:buAutoNum type="arabicPeriod"/>
            </a:pPr>
            <a:r>
              <a:rPr lang="en-US" dirty="0" smtClean="0">
                <a:solidFill>
                  <a:schemeClr val="tx1"/>
                </a:solidFill>
              </a:rPr>
              <a:t>Acquiring,</a:t>
            </a:r>
          </a:p>
          <a:p>
            <a:pPr marL="731520" lvl="1" indent="-457200">
              <a:buFont typeface="+mj-lt"/>
              <a:buAutoNum type="arabicPeriod"/>
            </a:pPr>
            <a:r>
              <a:rPr lang="en-US" dirty="0" smtClean="0">
                <a:solidFill>
                  <a:schemeClr val="tx1"/>
                </a:solidFill>
              </a:rPr>
              <a:t>Servicing,</a:t>
            </a:r>
          </a:p>
          <a:p>
            <a:pPr marL="731520" lvl="1" indent="-457200">
              <a:buFont typeface="+mj-lt"/>
              <a:buAutoNum type="arabicPeriod"/>
            </a:pPr>
            <a:r>
              <a:rPr lang="en-US" dirty="0">
                <a:solidFill>
                  <a:schemeClr val="tx1"/>
                </a:solidFill>
              </a:rPr>
              <a:t>R</a:t>
            </a:r>
            <a:r>
              <a:rPr lang="en-US" dirty="0" smtClean="0">
                <a:solidFill>
                  <a:schemeClr val="tx1"/>
                </a:solidFill>
              </a:rPr>
              <a:t>etaining</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54" y="2463165"/>
            <a:ext cx="5867400" cy="3724275"/>
          </a:xfrm>
          <a:prstGeom prst="rect">
            <a:avLst/>
          </a:prstGeom>
        </p:spPr>
      </p:pic>
    </p:spTree>
    <p:extLst>
      <p:ext uri="{BB962C8B-B14F-4D97-AF65-F5344CB8AC3E}">
        <p14:creationId xmlns:p14="http://schemas.microsoft.com/office/powerpoint/2010/main" val="636066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K</a:t>
            </a:r>
            <a:r>
              <a:rPr lang="en-US" sz="4000" b="1" dirty="0" smtClean="0">
                <a:solidFill>
                  <a:schemeClr val="tx1"/>
                </a:solidFill>
              </a:rPr>
              <a:t>ey </a:t>
            </a:r>
            <a:r>
              <a:rPr lang="en-US" sz="4000" b="1" dirty="0">
                <a:solidFill>
                  <a:schemeClr val="tx1"/>
                </a:solidFill>
              </a:rPr>
              <a:t>D</a:t>
            </a:r>
            <a:r>
              <a:rPr lang="en-US" sz="4000" b="1" dirty="0" smtClean="0">
                <a:solidFill>
                  <a:schemeClr val="tx1"/>
                </a:solidFill>
              </a:rPr>
              <a:t>ifferences </a:t>
            </a:r>
            <a:r>
              <a:rPr lang="en-US" sz="4000" b="1" dirty="0">
                <a:solidFill>
                  <a:schemeClr val="tx1"/>
                </a:solidFill>
              </a:rPr>
              <a:t>between CRM and SFA</a:t>
            </a:r>
            <a:endParaRPr lang="en-US" sz="4000" dirty="0">
              <a:solidFill>
                <a:schemeClr val="tx1"/>
              </a:solidFill>
            </a:endParaRPr>
          </a:p>
        </p:txBody>
      </p:sp>
      <p:sp>
        <p:nvSpPr>
          <p:cNvPr id="3" name="Content Placeholder 2"/>
          <p:cNvSpPr>
            <a:spLocks noGrp="1"/>
          </p:cNvSpPr>
          <p:nvPr>
            <p:ph idx="1"/>
          </p:nvPr>
        </p:nvSpPr>
        <p:spPr/>
        <p:txBody>
          <a:bodyPr>
            <a:normAutofit/>
          </a:bodyPr>
          <a:lstStyle/>
          <a:p>
            <a:r>
              <a:rPr lang="en-US" dirty="0">
                <a:solidFill>
                  <a:schemeClr val="tx1"/>
                </a:solidFill>
              </a:rPr>
              <a:t>From a software perspective, SFA (Sales Force Automation) often refers to a primary component of CRM. </a:t>
            </a:r>
            <a:endParaRPr lang="en-US" dirty="0" smtClean="0">
              <a:solidFill>
                <a:schemeClr val="tx1"/>
              </a:solidFill>
            </a:endParaRPr>
          </a:p>
          <a:p>
            <a:pPr lvl="1"/>
            <a:r>
              <a:rPr lang="en-US" dirty="0" smtClean="0">
                <a:solidFill>
                  <a:schemeClr val="tx1"/>
                </a:solidFill>
              </a:rPr>
              <a:t>SFA </a:t>
            </a:r>
            <a:r>
              <a:rPr lang="en-US" dirty="0">
                <a:solidFill>
                  <a:schemeClr val="tx1"/>
                </a:solidFill>
              </a:rPr>
              <a:t>is typically used by sales people and managers and covers functions such as </a:t>
            </a:r>
            <a:endParaRPr lang="en-US" dirty="0" smtClean="0">
              <a:solidFill>
                <a:schemeClr val="tx1"/>
              </a:solidFill>
            </a:endParaRPr>
          </a:p>
          <a:p>
            <a:pPr lvl="1"/>
            <a:r>
              <a:rPr lang="en-US" dirty="0" smtClean="0">
                <a:solidFill>
                  <a:schemeClr val="tx1"/>
                </a:solidFill>
              </a:rPr>
              <a:t>contact management, </a:t>
            </a:r>
          </a:p>
          <a:p>
            <a:pPr lvl="1"/>
            <a:r>
              <a:rPr lang="en-US" dirty="0" smtClean="0">
                <a:solidFill>
                  <a:schemeClr val="tx1"/>
                </a:solidFill>
              </a:rPr>
              <a:t>account </a:t>
            </a:r>
            <a:r>
              <a:rPr lang="en-US" dirty="0">
                <a:solidFill>
                  <a:schemeClr val="tx1"/>
                </a:solidFill>
              </a:rPr>
              <a:t>management, </a:t>
            </a:r>
            <a:endParaRPr lang="en-US" dirty="0" smtClean="0">
              <a:solidFill>
                <a:schemeClr val="tx1"/>
              </a:solidFill>
            </a:endParaRPr>
          </a:p>
          <a:p>
            <a:pPr lvl="1"/>
            <a:r>
              <a:rPr lang="en-US" dirty="0" smtClean="0">
                <a:solidFill>
                  <a:schemeClr val="tx1"/>
                </a:solidFill>
              </a:rPr>
              <a:t>activity </a:t>
            </a:r>
            <a:r>
              <a:rPr lang="en-US" dirty="0">
                <a:solidFill>
                  <a:schemeClr val="tx1"/>
                </a:solidFill>
              </a:rPr>
              <a:t>management and </a:t>
            </a:r>
            <a:endParaRPr lang="en-US" dirty="0" smtClean="0">
              <a:solidFill>
                <a:schemeClr val="tx1"/>
              </a:solidFill>
            </a:endParaRPr>
          </a:p>
          <a:p>
            <a:pPr lvl="1"/>
            <a:r>
              <a:rPr lang="en-US" dirty="0" smtClean="0">
                <a:solidFill>
                  <a:schemeClr val="tx1"/>
                </a:solidFill>
              </a:rPr>
              <a:t>opportunity </a:t>
            </a:r>
            <a:r>
              <a:rPr lang="en-US" dirty="0">
                <a:solidFill>
                  <a:schemeClr val="tx1"/>
                </a:solidFill>
              </a:rPr>
              <a:t>management. </a:t>
            </a:r>
            <a:endParaRPr lang="en-US" dirty="0" smtClean="0">
              <a:solidFill>
                <a:schemeClr val="tx1"/>
              </a:solidFill>
            </a:endParaRPr>
          </a:p>
          <a:p>
            <a:r>
              <a:rPr lang="en-US" dirty="0" smtClean="0">
                <a:solidFill>
                  <a:schemeClr val="tx1"/>
                </a:solidFill>
              </a:rPr>
              <a:t>Sometimes </a:t>
            </a:r>
            <a:r>
              <a:rPr lang="en-US" dirty="0">
                <a:solidFill>
                  <a:schemeClr val="tx1"/>
                </a:solidFill>
              </a:rPr>
              <a:t>SFA systems also include capabilities such as </a:t>
            </a:r>
            <a:endParaRPr lang="en-US" dirty="0" smtClean="0">
              <a:solidFill>
                <a:schemeClr val="tx1"/>
              </a:solidFill>
            </a:endParaRPr>
          </a:p>
          <a:p>
            <a:pPr lvl="1"/>
            <a:r>
              <a:rPr lang="en-US" dirty="0" smtClean="0">
                <a:solidFill>
                  <a:schemeClr val="tx1"/>
                </a:solidFill>
              </a:rPr>
              <a:t>sales </a:t>
            </a:r>
            <a:r>
              <a:rPr lang="en-US" dirty="0">
                <a:solidFill>
                  <a:schemeClr val="tx1"/>
                </a:solidFill>
              </a:rPr>
              <a:t>order processing, </a:t>
            </a:r>
            <a:endParaRPr lang="en-US" dirty="0" smtClean="0">
              <a:solidFill>
                <a:schemeClr val="tx1"/>
              </a:solidFill>
            </a:endParaRPr>
          </a:p>
          <a:p>
            <a:pPr lvl="1"/>
            <a:r>
              <a:rPr lang="en-US" dirty="0" smtClean="0">
                <a:solidFill>
                  <a:schemeClr val="tx1"/>
                </a:solidFill>
              </a:rPr>
              <a:t>Partner </a:t>
            </a:r>
            <a:r>
              <a:rPr lang="en-US" dirty="0">
                <a:solidFill>
                  <a:schemeClr val="tx1"/>
                </a:solidFill>
              </a:rPr>
              <a:t>Relationship Management (PRM), etc.</a:t>
            </a:r>
          </a:p>
        </p:txBody>
      </p:sp>
    </p:spTree>
    <p:extLst>
      <p:ext uri="{BB962C8B-B14F-4D97-AF65-F5344CB8AC3E}">
        <p14:creationId xmlns:p14="http://schemas.microsoft.com/office/powerpoint/2010/main" val="267394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Key Differences between CRM and SFA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7860" y="1774236"/>
            <a:ext cx="6245799" cy="4373279"/>
          </a:xfrm>
        </p:spPr>
      </p:pic>
    </p:spTree>
    <p:extLst>
      <p:ext uri="{BB962C8B-B14F-4D97-AF65-F5344CB8AC3E}">
        <p14:creationId xmlns:p14="http://schemas.microsoft.com/office/powerpoint/2010/main" val="282667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Benefits of CRM System</a:t>
            </a:r>
            <a:endParaRPr lang="en-US" sz="4000" b="1" dirty="0">
              <a:solidFill>
                <a:schemeClr val="tx1"/>
              </a:solidFill>
            </a:endParaRPr>
          </a:p>
        </p:txBody>
      </p:sp>
      <p:sp>
        <p:nvSpPr>
          <p:cNvPr id="3" name="Content Placeholder 2"/>
          <p:cNvSpPr>
            <a:spLocks noGrp="1"/>
          </p:cNvSpPr>
          <p:nvPr>
            <p:ph idx="1"/>
          </p:nvPr>
        </p:nvSpPr>
        <p:spPr/>
        <p:txBody>
          <a:bodyPr>
            <a:normAutofit/>
          </a:bodyPr>
          <a:lstStyle/>
          <a:p>
            <a:r>
              <a:rPr lang="en-US" dirty="0">
                <a:solidFill>
                  <a:schemeClr val="tx1"/>
                </a:solidFill>
              </a:rPr>
              <a:t>A CRM system can help you </a:t>
            </a:r>
            <a:endParaRPr lang="en-US" dirty="0" smtClean="0">
              <a:solidFill>
                <a:schemeClr val="tx1"/>
              </a:solidFill>
            </a:endParaRPr>
          </a:p>
          <a:p>
            <a:pPr lvl="1"/>
            <a:r>
              <a:rPr lang="en-US" dirty="0" smtClean="0">
                <a:solidFill>
                  <a:schemeClr val="tx1"/>
                </a:solidFill>
              </a:rPr>
              <a:t>recognize prospective </a:t>
            </a:r>
            <a:r>
              <a:rPr lang="en-US" dirty="0">
                <a:solidFill>
                  <a:schemeClr val="tx1"/>
                </a:solidFill>
              </a:rPr>
              <a:t>customers, </a:t>
            </a:r>
            <a:endParaRPr lang="en-US" dirty="0" smtClean="0">
              <a:solidFill>
                <a:schemeClr val="tx1"/>
              </a:solidFill>
            </a:endParaRPr>
          </a:p>
          <a:p>
            <a:pPr lvl="1"/>
            <a:r>
              <a:rPr lang="en-US" dirty="0" smtClean="0">
                <a:solidFill>
                  <a:schemeClr val="tx1"/>
                </a:solidFill>
              </a:rPr>
              <a:t>learn </a:t>
            </a:r>
            <a:r>
              <a:rPr lang="en-US" dirty="0">
                <a:solidFill>
                  <a:schemeClr val="tx1"/>
                </a:solidFill>
              </a:rPr>
              <a:t>more about current customers, </a:t>
            </a:r>
            <a:endParaRPr lang="en-US" dirty="0" smtClean="0">
              <a:solidFill>
                <a:schemeClr val="tx1"/>
              </a:solidFill>
            </a:endParaRPr>
          </a:p>
          <a:p>
            <a:pPr lvl="1"/>
            <a:r>
              <a:rPr lang="en-US" dirty="0" smtClean="0">
                <a:solidFill>
                  <a:schemeClr val="tx1"/>
                </a:solidFill>
              </a:rPr>
              <a:t>understand </a:t>
            </a:r>
            <a:r>
              <a:rPr lang="en-US" dirty="0">
                <a:solidFill>
                  <a:schemeClr val="tx1"/>
                </a:solidFill>
              </a:rPr>
              <a:t>their preferences, </a:t>
            </a:r>
            <a:endParaRPr lang="en-US" dirty="0" smtClean="0">
              <a:solidFill>
                <a:schemeClr val="tx1"/>
              </a:solidFill>
            </a:endParaRPr>
          </a:p>
          <a:p>
            <a:pPr lvl="1"/>
            <a:r>
              <a:rPr lang="en-US" dirty="0" smtClean="0">
                <a:solidFill>
                  <a:schemeClr val="tx1"/>
                </a:solidFill>
              </a:rPr>
              <a:t>frequently </a:t>
            </a:r>
            <a:r>
              <a:rPr lang="en-US" dirty="0">
                <a:solidFill>
                  <a:schemeClr val="tx1"/>
                </a:solidFill>
              </a:rPr>
              <a:t>anticipate their needs and respond to their requests quickly and effectively. </a:t>
            </a:r>
            <a:endParaRPr lang="en-US" dirty="0" smtClean="0">
              <a:solidFill>
                <a:schemeClr val="tx1"/>
              </a:solidFill>
            </a:endParaRPr>
          </a:p>
          <a:p>
            <a:r>
              <a:rPr lang="en-US" dirty="0" smtClean="0">
                <a:solidFill>
                  <a:schemeClr val="tx1"/>
                </a:solidFill>
              </a:rPr>
              <a:t>In </a:t>
            </a:r>
            <a:r>
              <a:rPr lang="en-US" dirty="0">
                <a:solidFill>
                  <a:schemeClr val="tx1"/>
                </a:solidFill>
              </a:rPr>
              <a:t>other words, with a CRM system, you can </a:t>
            </a:r>
            <a:r>
              <a:rPr lang="en-US" b="1" dirty="0">
                <a:solidFill>
                  <a:schemeClr val="tx1"/>
                </a:solidFill>
              </a:rPr>
              <a:t>track, organize, and consolidate your interactions with </a:t>
            </a:r>
            <a:r>
              <a:rPr lang="en-US" b="1" dirty="0" smtClean="0">
                <a:solidFill>
                  <a:schemeClr val="tx1"/>
                </a:solidFill>
              </a:rPr>
              <a:t>clients.</a:t>
            </a:r>
          </a:p>
          <a:p>
            <a:pPr marL="45720" indent="0">
              <a:buNone/>
            </a:pPr>
            <a:r>
              <a:rPr lang="en-US" b="1" dirty="0" smtClean="0">
                <a:solidFill>
                  <a:schemeClr val="tx1"/>
                </a:solidFill>
              </a:rPr>
              <a:t>Note:</a:t>
            </a:r>
          </a:p>
          <a:p>
            <a:pPr marL="274320" lvl="1" indent="0">
              <a:buNone/>
            </a:pPr>
            <a:r>
              <a:rPr lang="en-US" b="1" dirty="0" smtClean="0">
                <a:solidFill>
                  <a:schemeClr val="tx1"/>
                </a:solidFill>
              </a:rPr>
              <a:t>When </a:t>
            </a:r>
            <a:r>
              <a:rPr lang="en-US" b="1" dirty="0">
                <a:solidFill>
                  <a:schemeClr val="tx1"/>
                </a:solidFill>
              </a:rPr>
              <a:t>should I start tracking my customers' activities?</a:t>
            </a:r>
            <a:r>
              <a:rPr lang="en-US" dirty="0">
                <a:solidFill>
                  <a:schemeClr val="tx1"/>
                </a:solidFill>
              </a:rPr>
              <a:t/>
            </a:r>
            <a:br>
              <a:rPr lang="en-US" dirty="0">
                <a:solidFill>
                  <a:schemeClr val="tx1"/>
                </a:solidFill>
              </a:rPr>
            </a:br>
            <a:r>
              <a:rPr lang="en-US" dirty="0" smtClean="0">
                <a:solidFill>
                  <a:schemeClr val="tx1"/>
                </a:solidFill>
              </a:rPr>
              <a:t>This </a:t>
            </a:r>
            <a:r>
              <a:rPr lang="en-US" dirty="0">
                <a:solidFill>
                  <a:schemeClr val="tx1"/>
                </a:solidFill>
              </a:rPr>
              <a:t>is best to start doing before they actually become your customers. This will help you maximize the ROI and retain each customer.</a:t>
            </a:r>
          </a:p>
          <a:p>
            <a:endParaRPr lang="en-US" b="1" dirty="0">
              <a:solidFill>
                <a:schemeClr val="tx1"/>
              </a:solidFill>
            </a:endParaRPr>
          </a:p>
        </p:txBody>
      </p:sp>
    </p:spTree>
    <p:extLst>
      <p:ext uri="{BB962C8B-B14F-4D97-AF65-F5344CB8AC3E}">
        <p14:creationId xmlns:p14="http://schemas.microsoft.com/office/powerpoint/2010/main" val="4144005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Benefits of CRM for Businesses</a:t>
            </a:r>
            <a:endParaRPr lang="en-US" sz="4000" b="1" dirty="0">
              <a:solidFill>
                <a:schemeClr val="tx1"/>
              </a:solidFill>
            </a:endParaRPr>
          </a:p>
        </p:txBody>
      </p:sp>
      <p:sp>
        <p:nvSpPr>
          <p:cNvPr id="3" name="Content Placeholder 2"/>
          <p:cNvSpPr>
            <a:spLocks noGrp="1"/>
          </p:cNvSpPr>
          <p:nvPr>
            <p:ph idx="1"/>
          </p:nvPr>
        </p:nvSpPr>
        <p:spPr>
          <a:xfrm>
            <a:off x="1143000" y="1712889"/>
            <a:ext cx="9872871" cy="5145111"/>
          </a:xfrm>
        </p:spPr>
        <p:txBody>
          <a:bodyPr>
            <a:normAutofit lnSpcReduction="10000"/>
          </a:bodyPr>
          <a:lstStyle/>
          <a:p>
            <a:pPr marL="45720" indent="0">
              <a:buNone/>
            </a:pPr>
            <a:r>
              <a:rPr lang="en-US" dirty="0">
                <a:solidFill>
                  <a:schemeClr val="tx1"/>
                </a:solidFill>
              </a:rPr>
              <a:t>With a CRM system, your organization will be able to improve productivity, reach out to more prospects and close more sales. CRM can help you</a:t>
            </a:r>
            <a:r>
              <a:rPr lang="en-US" dirty="0" smtClean="0">
                <a:solidFill>
                  <a:schemeClr val="tx1"/>
                </a:solidFill>
              </a:rPr>
              <a:t>:</a:t>
            </a:r>
            <a:endParaRPr lang="en-US" dirty="0">
              <a:solidFill>
                <a:schemeClr val="tx1"/>
              </a:solidFill>
            </a:endParaRPr>
          </a:p>
          <a:p>
            <a:pPr lvl="1"/>
            <a:r>
              <a:rPr lang="en-US" dirty="0">
                <a:solidFill>
                  <a:schemeClr val="tx1"/>
                </a:solidFill>
              </a:rPr>
              <a:t>Raise customer satisfaction</a:t>
            </a:r>
          </a:p>
          <a:p>
            <a:pPr lvl="1"/>
            <a:r>
              <a:rPr lang="en-US" dirty="0">
                <a:solidFill>
                  <a:schemeClr val="tx1"/>
                </a:solidFill>
              </a:rPr>
              <a:t>Increase customer retention</a:t>
            </a:r>
          </a:p>
          <a:p>
            <a:pPr lvl="1"/>
            <a:r>
              <a:rPr lang="en-US" dirty="0">
                <a:solidFill>
                  <a:schemeClr val="tx1"/>
                </a:solidFill>
              </a:rPr>
              <a:t>Reduce marketing expenses</a:t>
            </a:r>
          </a:p>
          <a:p>
            <a:pPr lvl="1"/>
            <a:r>
              <a:rPr lang="en-US" dirty="0">
                <a:solidFill>
                  <a:schemeClr val="tx1"/>
                </a:solidFill>
              </a:rPr>
              <a:t>Anticipate customer needs and preferences</a:t>
            </a:r>
          </a:p>
          <a:p>
            <a:pPr lvl="1"/>
            <a:r>
              <a:rPr lang="en-US" dirty="0">
                <a:solidFill>
                  <a:schemeClr val="tx1"/>
                </a:solidFill>
              </a:rPr>
              <a:t>Increase operating efficiencies</a:t>
            </a:r>
          </a:p>
          <a:p>
            <a:pPr lvl="1"/>
            <a:r>
              <a:rPr lang="en-US" dirty="0">
                <a:solidFill>
                  <a:schemeClr val="tx1"/>
                </a:solidFill>
              </a:rPr>
              <a:t>Improve targeted marketing efforts of customers and prospects</a:t>
            </a:r>
          </a:p>
          <a:p>
            <a:pPr lvl="1"/>
            <a:r>
              <a:rPr lang="en-US" dirty="0">
                <a:solidFill>
                  <a:schemeClr val="tx1"/>
                </a:solidFill>
              </a:rPr>
              <a:t>Provide quicker service to </a:t>
            </a:r>
            <a:r>
              <a:rPr lang="en-US" dirty="0" smtClean="0">
                <a:solidFill>
                  <a:schemeClr val="tx1"/>
                </a:solidFill>
              </a:rPr>
              <a:t>customers.</a:t>
            </a:r>
          </a:p>
          <a:p>
            <a:pPr marL="45720" indent="0">
              <a:buNone/>
            </a:pPr>
            <a:r>
              <a:rPr lang="en-US" sz="2400" b="1" dirty="0" smtClean="0">
                <a:solidFill>
                  <a:schemeClr val="tx1"/>
                </a:solidFill>
              </a:rPr>
              <a:t>Note:</a:t>
            </a:r>
            <a:endParaRPr lang="en-US" sz="2400" b="1" dirty="0">
              <a:solidFill>
                <a:schemeClr val="tx1"/>
              </a:solidFill>
            </a:endParaRPr>
          </a:p>
          <a:p>
            <a:pPr marL="274320" lvl="1" indent="0">
              <a:buNone/>
            </a:pPr>
            <a:r>
              <a:rPr lang="en-US" sz="2200" dirty="0">
                <a:solidFill>
                  <a:schemeClr val="tx1"/>
                </a:solidFill>
              </a:rPr>
              <a:t>Is CRM required for small business with limited customers</a:t>
            </a:r>
            <a:r>
              <a:rPr lang="en-US" sz="2200" dirty="0" smtClean="0">
                <a:solidFill>
                  <a:schemeClr val="tx1"/>
                </a:solidFill>
              </a:rPr>
              <a:t>?</a:t>
            </a:r>
          </a:p>
          <a:p>
            <a:pPr marL="274320" lvl="1" indent="0" algn="just">
              <a:buNone/>
            </a:pPr>
            <a:r>
              <a:rPr lang="en-US" sz="2200" dirty="0">
                <a:solidFill>
                  <a:schemeClr val="tx1"/>
                </a:solidFill>
              </a:rPr>
              <a:t>CRM software can benefit small businesses by consolidating customer data into a single system. As your business grows, keeping a record of all transactions can become very challenging. CRM will allow you to manage customer interactions more efficiently, so you have more time to focus on your service or product</a:t>
            </a:r>
            <a:r>
              <a:rPr lang="en-US" sz="2200" dirty="0" smtClean="0">
                <a:solidFill>
                  <a:schemeClr val="tx1"/>
                </a:solidFill>
              </a:rPr>
              <a:t>.</a:t>
            </a:r>
            <a:endParaRPr lang="en-US" sz="2200" dirty="0">
              <a:solidFill>
                <a:schemeClr val="tx1"/>
              </a:solidFill>
            </a:endParaRPr>
          </a:p>
          <a:p>
            <a:endParaRPr lang="en-US" dirty="0"/>
          </a:p>
        </p:txBody>
      </p:sp>
    </p:spTree>
    <p:extLst>
      <p:ext uri="{BB962C8B-B14F-4D97-AF65-F5344CB8AC3E}">
        <p14:creationId xmlns:p14="http://schemas.microsoft.com/office/powerpoint/2010/main" val="45207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E-mail Management through CRM  </a:t>
            </a:r>
            <a:endParaRPr lang="en-US" sz="4000" b="1"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CRM software may provide </a:t>
            </a:r>
            <a:r>
              <a:rPr lang="en-US" b="1" dirty="0">
                <a:solidFill>
                  <a:schemeClr val="tx1"/>
                </a:solidFill>
              </a:rPr>
              <a:t>workflow-enabled email processing capabilities</a:t>
            </a:r>
            <a:r>
              <a:rPr lang="en-US" dirty="0">
                <a:solidFill>
                  <a:schemeClr val="tx1"/>
                </a:solidFill>
              </a:rPr>
              <a:t>. </a:t>
            </a:r>
            <a:endParaRPr lang="en-US" dirty="0" smtClean="0">
              <a:solidFill>
                <a:schemeClr val="tx1"/>
              </a:solidFill>
            </a:endParaRPr>
          </a:p>
          <a:p>
            <a:pPr lvl="1"/>
            <a:r>
              <a:rPr lang="en-US" dirty="0" smtClean="0">
                <a:solidFill>
                  <a:schemeClr val="tx1"/>
                </a:solidFill>
              </a:rPr>
              <a:t>It </a:t>
            </a:r>
            <a:r>
              <a:rPr lang="en-US" dirty="0">
                <a:solidFill>
                  <a:schemeClr val="tx1"/>
                </a:solidFill>
              </a:rPr>
              <a:t>can retrieve emails sent from your customers, </a:t>
            </a:r>
            <a:endParaRPr lang="en-US" dirty="0" smtClean="0">
              <a:solidFill>
                <a:schemeClr val="tx1"/>
              </a:solidFill>
            </a:endParaRPr>
          </a:p>
          <a:p>
            <a:pPr lvl="1"/>
            <a:r>
              <a:rPr lang="en-US" dirty="0" smtClean="0">
                <a:solidFill>
                  <a:schemeClr val="tx1"/>
                </a:solidFill>
              </a:rPr>
              <a:t>automatically </a:t>
            </a:r>
            <a:r>
              <a:rPr lang="en-US" dirty="0">
                <a:solidFill>
                  <a:schemeClr val="tx1"/>
                </a:solidFill>
              </a:rPr>
              <a:t>route them to appropriate users based on workflow rules, </a:t>
            </a:r>
            <a:endParaRPr lang="en-US" dirty="0" smtClean="0">
              <a:solidFill>
                <a:schemeClr val="tx1"/>
              </a:solidFill>
            </a:endParaRPr>
          </a:p>
          <a:p>
            <a:pPr lvl="1"/>
            <a:r>
              <a:rPr lang="en-US" dirty="0" smtClean="0">
                <a:solidFill>
                  <a:schemeClr val="tx1"/>
                </a:solidFill>
              </a:rPr>
              <a:t>send </a:t>
            </a:r>
            <a:r>
              <a:rPr lang="en-US" dirty="0">
                <a:solidFill>
                  <a:schemeClr val="tx1"/>
                </a:solidFill>
              </a:rPr>
              <a:t>auto replies back to your customers, </a:t>
            </a:r>
            <a:endParaRPr lang="en-US" dirty="0" smtClean="0">
              <a:solidFill>
                <a:schemeClr val="tx1"/>
              </a:solidFill>
            </a:endParaRPr>
          </a:p>
          <a:p>
            <a:pPr lvl="1"/>
            <a:r>
              <a:rPr lang="en-US" dirty="0" smtClean="0">
                <a:solidFill>
                  <a:schemeClr val="tx1"/>
                </a:solidFill>
              </a:rPr>
              <a:t>automatically </a:t>
            </a:r>
            <a:r>
              <a:rPr lang="en-US" dirty="0">
                <a:solidFill>
                  <a:schemeClr val="tx1"/>
                </a:solidFill>
              </a:rPr>
              <a:t>associate emails with incidents and customers, </a:t>
            </a:r>
            <a:endParaRPr lang="en-US" dirty="0" smtClean="0">
              <a:solidFill>
                <a:schemeClr val="tx1"/>
              </a:solidFill>
            </a:endParaRPr>
          </a:p>
          <a:p>
            <a:pPr lvl="1"/>
            <a:r>
              <a:rPr lang="en-US" dirty="0" smtClean="0">
                <a:solidFill>
                  <a:schemeClr val="tx1"/>
                </a:solidFill>
              </a:rPr>
              <a:t>manage </a:t>
            </a:r>
            <a:r>
              <a:rPr lang="en-US" dirty="0">
                <a:solidFill>
                  <a:schemeClr val="tx1"/>
                </a:solidFill>
              </a:rPr>
              <a:t>multiple attachments in emails, etc</a:t>
            </a:r>
            <a:r>
              <a:rPr lang="en-US" dirty="0" smtClean="0">
                <a:solidFill>
                  <a:schemeClr val="tx1"/>
                </a:solidFill>
              </a:rPr>
              <a:t>.</a:t>
            </a:r>
          </a:p>
          <a:p>
            <a:pPr marL="228600" lvl="1">
              <a:spcBef>
                <a:spcPts val="1400"/>
              </a:spcBef>
            </a:pPr>
            <a:r>
              <a:rPr lang="en-US" sz="2200" b="1" dirty="0">
                <a:solidFill>
                  <a:schemeClr val="tx1"/>
                </a:solidFill>
              </a:rPr>
              <a:t>Examples of Automated Messages</a:t>
            </a:r>
            <a:r>
              <a:rPr lang="en-US" sz="2200" dirty="0" smtClean="0">
                <a:solidFill>
                  <a:schemeClr val="tx1"/>
                </a:solidFill>
              </a:rPr>
              <a:t>:</a:t>
            </a:r>
          </a:p>
          <a:p>
            <a:pPr lvl="1" algn="just"/>
            <a:r>
              <a:rPr lang="en-US" dirty="0">
                <a:solidFill>
                  <a:schemeClr val="tx1"/>
                </a:solidFill>
              </a:rPr>
              <a:t>Automated welcome messages to new customers, personalized with their most recent transactions</a:t>
            </a:r>
            <a:endParaRPr lang="en-US" sz="2600" dirty="0">
              <a:solidFill>
                <a:schemeClr val="tx1"/>
              </a:solidFill>
            </a:endParaRPr>
          </a:p>
          <a:p>
            <a:pPr lvl="1" algn="just"/>
            <a:r>
              <a:rPr lang="en-US" dirty="0">
                <a:solidFill>
                  <a:schemeClr val="tx1"/>
                </a:solidFill>
              </a:rPr>
              <a:t>Thank-you messages to recognize your customers' activities</a:t>
            </a:r>
            <a:endParaRPr lang="en-US" sz="2600" dirty="0">
              <a:solidFill>
                <a:schemeClr val="tx1"/>
              </a:solidFill>
            </a:endParaRPr>
          </a:p>
          <a:p>
            <a:pPr lvl="1" algn="just"/>
            <a:r>
              <a:rPr lang="en-US" dirty="0">
                <a:solidFill>
                  <a:schemeClr val="tx1"/>
                </a:solidFill>
              </a:rPr>
              <a:t>Lapsed messages with an irresistible offer to re-activate former highly valuable customers</a:t>
            </a:r>
            <a:endParaRPr lang="en-US" sz="2600" dirty="0">
              <a:solidFill>
                <a:schemeClr val="tx1"/>
              </a:solidFill>
            </a:endParaRPr>
          </a:p>
          <a:p>
            <a:pPr lvl="1" algn="just"/>
            <a:r>
              <a:rPr lang="en-US" dirty="0">
                <a:solidFill>
                  <a:schemeClr val="tx1"/>
                </a:solidFill>
              </a:rPr>
              <a:t>Cross-sell messages based on previous purchases</a:t>
            </a:r>
            <a:endParaRPr lang="en-US" sz="2600" dirty="0">
              <a:solidFill>
                <a:schemeClr val="tx1"/>
              </a:solidFill>
            </a:endParaRPr>
          </a:p>
          <a:p>
            <a:pPr lvl="1" algn="just"/>
            <a:r>
              <a:rPr lang="en-US" dirty="0">
                <a:solidFill>
                  <a:schemeClr val="tx1"/>
                </a:solidFill>
              </a:rPr>
              <a:t>Run marketing campaigns that rely on repeated contact or several 'touches' with potential customers (ideal for high-value products with a long sales cycle).</a:t>
            </a:r>
            <a:endParaRPr lang="en-US" sz="2600" dirty="0">
              <a:solidFill>
                <a:schemeClr val="tx1"/>
              </a:solidFill>
            </a:endParaRPr>
          </a:p>
          <a:p>
            <a:pPr marL="228600" lvl="1">
              <a:spcBef>
                <a:spcPts val="1400"/>
              </a:spcBef>
            </a:pPr>
            <a:endParaRPr lang="en-US" sz="2200" dirty="0">
              <a:solidFill>
                <a:schemeClr val="tx1"/>
              </a:solidFill>
            </a:endParaRPr>
          </a:p>
          <a:p>
            <a:endParaRPr lang="en-US" dirty="0"/>
          </a:p>
        </p:txBody>
      </p:sp>
    </p:spTree>
    <p:extLst>
      <p:ext uri="{BB962C8B-B14F-4D97-AF65-F5344CB8AC3E}">
        <p14:creationId xmlns:p14="http://schemas.microsoft.com/office/powerpoint/2010/main" val="9881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D</a:t>
            </a:r>
            <a:r>
              <a:rPr lang="en-US" sz="4000" b="1" dirty="0" smtClean="0">
                <a:solidFill>
                  <a:schemeClr val="tx1"/>
                </a:solidFill>
              </a:rPr>
              <a:t>ifference </a:t>
            </a:r>
            <a:r>
              <a:rPr lang="en-US" sz="4000" b="1" dirty="0">
                <a:solidFill>
                  <a:schemeClr val="tx1"/>
                </a:solidFill>
              </a:rPr>
              <a:t>between on-premise and cloud-based CRM solutions</a:t>
            </a:r>
            <a:endParaRPr lang="en-US" sz="4000" dirty="0">
              <a:solidFill>
                <a:schemeClr val="tx1"/>
              </a:solidFill>
            </a:endParaRPr>
          </a:p>
        </p:txBody>
      </p:sp>
      <p:sp>
        <p:nvSpPr>
          <p:cNvPr id="3" name="Content Placeholder 2"/>
          <p:cNvSpPr>
            <a:spLocks noGrp="1"/>
          </p:cNvSpPr>
          <p:nvPr>
            <p:ph idx="1"/>
          </p:nvPr>
        </p:nvSpPr>
        <p:spPr>
          <a:xfrm>
            <a:off x="1143000" y="1965960"/>
            <a:ext cx="9872871" cy="4800600"/>
          </a:xfrm>
        </p:spPr>
        <p:txBody>
          <a:bodyPr>
            <a:normAutofit/>
          </a:bodyPr>
          <a:lstStyle/>
          <a:p>
            <a:r>
              <a:rPr lang="en-US" b="1" dirty="0" smtClean="0">
                <a:solidFill>
                  <a:schemeClr val="tx1"/>
                </a:solidFill>
              </a:rPr>
              <a:t>What is “cloud”?</a:t>
            </a:r>
          </a:p>
          <a:p>
            <a:pPr marL="274320" lvl="1" indent="0">
              <a:buNone/>
            </a:pPr>
            <a:r>
              <a:rPr lang="en-US" dirty="0">
                <a:solidFill>
                  <a:schemeClr val="tx1"/>
                </a:solidFill>
              </a:rPr>
              <a:t>The 'cloud' is a popular word for using the Internet to access data, stored on remote servers, i.e. like somewhere in the cloud. The cloud makes it convenient to get at information and services from anywhere</a:t>
            </a:r>
            <a:r>
              <a:rPr lang="en-US" dirty="0" smtClean="0">
                <a:solidFill>
                  <a:schemeClr val="tx1"/>
                </a:solidFill>
              </a:rPr>
              <a:t>.</a:t>
            </a:r>
          </a:p>
          <a:p>
            <a:pPr marL="228600" lvl="1">
              <a:spcBef>
                <a:spcPts val="1400"/>
              </a:spcBef>
            </a:pPr>
            <a:r>
              <a:rPr lang="en-US" sz="2200" b="1" dirty="0">
                <a:solidFill>
                  <a:schemeClr val="tx1"/>
                </a:solidFill>
              </a:rPr>
              <a:t>Difference between on-premise and cloud-based CRM </a:t>
            </a:r>
            <a:r>
              <a:rPr lang="en-US" sz="2200" b="1" dirty="0" smtClean="0">
                <a:solidFill>
                  <a:schemeClr val="tx1"/>
                </a:solidFill>
              </a:rPr>
              <a:t>solutions.</a:t>
            </a:r>
          </a:p>
          <a:p>
            <a:pPr lvl="1"/>
            <a:r>
              <a:rPr lang="en-US" dirty="0">
                <a:solidFill>
                  <a:schemeClr val="tx1"/>
                </a:solidFill>
              </a:rPr>
              <a:t>As the name suggests, </a:t>
            </a:r>
            <a:r>
              <a:rPr lang="en-US" b="1" dirty="0">
                <a:solidFill>
                  <a:schemeClr val="tx1"/>
                </a:solidFill>
              </a:rPr>
              <a:t>on-premise CRM software </a:t>
            </a:r>
            <a:r>
              <a:rPr lang="en-US" dirty="0">
                <a:solidFill>
                  <a:schemeClr val="tx1"/>
                </a:solidFill>
              </a:rPr>
              <a:t>is run on computers within the premises of an organization. </a:t>
            </a:r>
            <a:endParaRPr lang="en-US" dirty="0" smtClean="0">
              <a:solidFill>
                <a:schemeClr val="tx1"/>
              </a:solidFill>
            </a:endParaRPr>
          </a:p>
          <a:p>
            <a:pPr lvl="1"/>
            <a:r>
              <a:rPr lang="en-US" dirty="0" smtClean="0">
                <a:solidFill>
                  <a:schemeClr val="tx1"/>
                </a:solidFill>
              </a:rPr>
              <a:t>In </a:t>
            </a:r>
            <a:r>
              <a:rPr lang="en-US" dirty="0">
                <a:solidFill>
                  <a:schemeClr val="tx1"/>
                </a:solidFill>
              </a:rPr>
              <a:t>this case all the data and information is stored inside the premises of the company, too. </a:t>
            </a:r>
            <a:endParaRPr lang="en-US" dirty="0" smtClean="0">
              <a:solidFill>
                <a:schemeClr val="tx1"/>
              </a:solidFill>
            </a:endParaRPr>
          </a:p>
          <a:p>
            <a:pPr lvl="1"/>
            <a:r>
              <a:rPr lang="en-US" dirty="0" smtClean="0">
                <a:solidFill>
                  <a:schemeClr val="tx1"/>
                </a:solidFill>
              </a:rPr>
              <a:t>In </a:t>
            </a:r>
            <a:r>
              <a:rPr lang="en-US" dirty="0">
                <a:solidFill>
                  <a:schemeClr val="tx1"/>
                </a:solidFill>
              </a:rPr>
              <a:t>recent years there has been a steady growth in the popularity of web-based solutions. </a:t>
            </a:r>
            <a:endParaRPr lang="en-US" dirty="0" smtClean="0">
              <a:solidFill>
                <a:schemeClr val="tx1"/>
              </a:solidFill>
            </a:endParaRPr>
          </a:p>
          <a:p>
            <a:pPr lvl="1"/>
            <a:r>
              <a:rPr lang="en-US" dirty="0" smtClean="0">
                <a:solidFill>
                  <a:schemeClr val="tx1"/>
                </a:solidFill>
              </a:rPr>
              <a:t>Cloud-based </a:t>
            </a:r>
            <a:r>
              <a:rPr lang="en-US" dirty="0">
                <a:solidFill>
                  <a:schemeClr val="tx1"/>
                </a:solidFill>
              </a:rPr>
              <a:t>software implies that the software and all relevant data, is accessible through the Internet and is displayed in a web browser. </a:t>
            </a:r>
            <a:endParaRPr lang="en-US" dirty="0" smtClean="0">
              <a:solidFill>
                <a:schemeClr val="tx1"/>
              </a:solidFill>
            </a:endParaRPr>
          </a:p>
          <a:p>
            <a:pPr lvl="1"/>
            <a:r>
              <a:rPr lang="en-US" dirty="0" smtClean="0">
                <a:solidFill>
                  <a:schemeClr val="tx1"/>
                </a:solidFill>
              </a:rPr>
              <a:t>According </a:t>
            </a:r>
            <a:r>
              <a:rPr lang="en-US" dirty="0">
                <a:solidFill>
                  <a:schemeClr val="tx1"/>
                </a:solidFill>
              </a:rPr>
              <a:t>to Gartner, 35% of all CRM implementations today use SaaS, growing to over 50% by 2020</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77727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A</a:t>
            </a:r>
            <a:r>
              <a:rPr lang="en-US" sz="4000" b="1" dirty="0" smtClean="0">
                <a:solidFill>
                  <a:schemeClr val="tx1"/>
                </a:solidFill>
              </a:rPr>
              <a:t>dvantages </a:t>
            </a:r>
            <a:r>
              <a:rPr lang="en-US" sz="4000" b="1" dirty="0">
                <a:solidFill>
                  <a:schemeClr val="tx1"/>
                </a:solidFill>
              </a:rPr>
              <a:t>of using CRM on mobile devices</a:t>
            </a:r>
            <a:endParaRPr lang="en-US" sz="4000" dirty="0">
              <a:solidFill>
                <a:schemeClr val="tx1"/>
              </a:solidFill>
            </a:endParaRPr>
          </a:p>
        </p:txBody>
      </p:sp>
      <p:sp>
        <p:nvSpPr>
          <p:cNvPr id="3" name="Content Placeholder 2"/>
          <p:cNvSpPr>
            <a:spLocks noGrp="1"/>
          </p:cNvSpPr>
          <p:nvPr>
            <p:ph idx="1"/>
          </p:nvPr>
        </p:nvSpPr>
        <p:spPr/>
        <p:txBody>
          <a:bodyPr/>
          <a:lstStyle/>
          <a:p>
            <a:pPr marL="45720" indent="0">
              <a:buNone/>
            </a:pPr>
            <a:r>
              <a:rPr lang="en-US" dirty="0">
                <a:solidFill>
                  <a:schemeClr val="tx1"/>
                </a:solidFill>
              </a:rPr>
              <a:t>The major benefits include</a:t>
            </a:r>
            <a:r>
              <a:rPr lang="en-US" dirty="0" smtClean="0">
                <a:solidFill>
                  <a:schemeClr val="tx1"/>
                </a:solidFill>
              </a:rPr>
              <a:t>:</a:t>
            </a:r>
          </a:p>
          <a:p>
            <a:pPr lvl="1"/>
            <a:r>
              <a:rPr lang="en-US" dirty="0" smtClean="0">
                <a:solidFill>
                  <a:schemeClr val="tx1"/>
                </a:solidFill>
              </a:rPr>
              <a:t>Increased </a:t>
            </a:r>
            <a:r>
              <a:rPr lang="en-US" dirty="0">
                <a:solidFill>
                  <a:schemeClr val="tx1"/>
                </a:solidFill>
              </a:rPr>
              <a:t>sales values</a:t>
            </a:r>
          </a:p>
          <a:p>
            <a:pPr lvl="1"/>
            <a:r>
              <a:rPr lang="en-US" dirty="0">
                <a:solidFill>
                  <a:schemeClr val="tx1"/>
                </a:solidFill>
              </a:rPr>
              <a:t>Shortened sales cycle</a:t>
            </a:r>
          </a:p>
          <a:p>
            <a:pPr lvl="1"/>
            <a:r>
              <a:rPr lang="en-US" dirty="0">
                <a:solidFill>
                  <a:schemeClr val="tx1"/>
                </a:solidFill>
              </a:rPr>
              <a:t>Accelerated cash flow</a:t>
            </a:r>
          </a:p>
          <a:p>
            <a:pPr lvl="1"/>
            <a:r>
              <a:rPr lang="en-US" dirty="0">
                <a:solidFill>
                  <a:schemeClr val="tx1"/>
                </a:solidFill>
              </a:rPr>
              <a:t>Collection of data at its source</a:t>
            </a:r>
          </a:p>
          <a:p>
            <a:pPr lvl="1"/>
            <a:r>
              <a:rPr lang="en-US" dirty="0">
                <a:solidFill>
                  <a:schemeClr val="tx1"/>
                </a:solidFill>
              </a:rPr>
              <a:t>Increased productivity</a:t>
            </a:r>
          </a:p>
          <a:p>
            <a:pPr lvl="1"/>
            <a:r>
              <a:rPr lang="en-US" dirty="0">
                <a:solidFill>
                  <a:schemeClr val="tx1"/>
                </a:solidFill>
              </a:rPr>
              <a:t>Improved </a:t>
            </a:r>
            <a:r>
              <a:rPr lang="en-US" dirty="0" smtClean="0">
                <a:solidFill>
                  <a:schemeClr val="tx1"/>
                </a:solidFill>
              </a:rPr>
              <a:t>insight.</a:t>
            </a:r>
          </a:p>
          <a:p>
            <a:pPr marL="45720" indent="0">
              <a:buNone/>
            </a:pPr>
            <a:r>
              <a:rPr lang="en-US" dirty="0" smtClean="0">
                <a:solidFill>
                  <a:schemeClr val="tx1"/>
                </a:solidFill>
              </a:rPr>
              <a:t>Please </a:t>
            </a:r>
            <a:r>
              <a:rPr lang="en-US" dirty="0">
                <a:solidFill>
                  <a:schemeClr val="tx1"/>
                </a:solidFill>
              </a:rPr>
              <a:t>find more details in the infographic </a:t>
            </a:r>
            <a:r>
              <a:rPr lang="en-US" dirty="0" smtClean="0">
                <a:solidFill>
                  <a:schemeClr val="tx1"/>
                </a:solidFill>
              </a:rPr>
              <a:t>on next slide.</a:t>
            </a:r>
            <a:endParaRPr lang="en-US" dirty="0">
              <a:solidFill>
                <a:schemeClr val="tx1"/>
              </a:solidFill>
            </a:endParaRPr>
          </a:p>
          <a:p>
            <a:endParaRPr lang="en-US" dirty="0"/>
          </a:p>
        </p:txBody>
      </p:sp>
    </p:spTree>
    <p:extLst>
      <p:ext uri="{BB962C8B-B14F-4D97-AF65-F5344CB8AC3E}">
        <p14:creationId xmlns:p14="http://schemas.microsoft.com/office/powerpoint/2010/main" val="48689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Master Data</a:t>
            </a:r>
            <a:endParaRPr lang="en-US" sz="4000" b="1" dirty="0">
              <a:solidFill>
                <a:schemeClr val="tx1"/>
              </a:solidFill>
            </a:endParaRPr>
          </a:p>
        </p:txBody>
      </p:sp>
      <p:sp>
        <p:nvSpPr>
          <p:cNvPr id="3" name="Content Placeholder 2"/>
          <p:cNvSpPr>
            <a:spLocks noGrp="1"/>
          </p:cNvSpPr>
          <p:nvPr>
            <p:ph idx="1"/>
          </p:nvPr>
        </p:nvSpPr>
        <p:spPr/>
        <p:txBody>
          <a:bodyPr>
            <a:normAutofit/>
          </a:bodyPr>
          <a:lstStyle/>
          <a:p>
            <a:pPr marL="45720" indent="0">
              <a:buNone/>
            </a:pPr>
            <a:r>
              <a:rPr lang="en-US" dirty="0" smtClean="0">
                <a:solidFill>
                  <a:schemeClr val="tx1"/>
                </a:solidFill>
              </a:rPr>
              <a:t>Long-term data represent entities associated with various processes</a:t>
            </a:r>
          </a:p>
          <a:p>
            <a:pPr lvl="1"/>
            <a:r>
              <a:rPr lang="en-US" dirty="0" smtClean="0">
                <a:solidFill>
                  <a:schemeClr val="tx1"/>
                </a:solidFill>
              </a:rPr>
              <a:t>Customer</a:t>
            </a:r>
          </a:p>
          <a:p>
            <a:pPr lvl="1"/>
            <a:r>
              <a:rPr lang="en-US" dirty="0" smtClean="0">
                <a:solidFill>
                  <a:schemeClr val="tx1"/>
                </a:solidFill>
              </a:rPr>
              <a:t>Vendor</a:t>
            </a:r>
          </a:p>
          <a:p>
            <a:pPr lvl="1"/>
            <a:r>
              <a:rPr lang="en-US" dirty="0" smtClean="0">
                <a:solidFill>
                  <a:schemeClr val="tx1"/>
                </a:solidFill>
              </a:rPr>
              <a:t>Material</a:t>
            </a:r>
          </a:p>
          <a:p>
            <a:pPr marL="45720" indent="0">
              <a:buNone/>
            </a:pPr>
            <a:r>
              <a:rPr lang="en-US" dirty="0" smtClean="0">
                <a:solidFill>
                  <a:schemeClr val="tx1"/>
                </a:solidFill>
              </a:rPr>
              <a:t>Centrally stored and is processed to eliminate data redundancy.</a:t>
            </a:r>
          </a:p>
          <a:p>
            <a:pPr marL="45720" indent="0">
              <a:buNone/>
            </a:pPr>
            <a:r>
              <a:rPr lang="en-US" dirty="0" smtClean="0">
                <a:solidFill>
                  <a:schemeClr val="tx1"/>
                </a:solidFill>
              </a:rPr>
              <a:t>Typically includes</a:t>
            </a:r>
          </a:p>
          <a:p>
            <a:pPr lvl="1"/>
            <a:r>
              <a:rPr lang="en-US" dirty="0" smtClean="0">
                <a:solidFill>
                  <a:schemeClr val="tx1"/>
                </a:solidFill>
              </a:rPr>
              <a:t>General Data (across company’s code)</a:t>
            </a:r>
          </a:p>
          <a:p>
            <a:pPr lvl="1"/>
            <a:r>
              <a:rPr lang="en-US" dirty="0" smtClean="0">
                <a:solidFill>
                  <a:schemeClr val="tx1"/>
                </a:solidFill>
              </a:rPr>
              <a:t>Financial Data</a:t>
            </a:r>
          </a:p>
          <a:p>
            <a:pPr lvl="1"/>
            <a:r>
              <a:rPr lang="en-US" dirty="0" smtClean="0">
                <a:solidFill>
                  <a:schemeClr val="tx1"/>
                </a:solidFill>
              </a:rPr>
              <a:t>Area-Specific Data</a:t>
            </a:r>
            <a:endParaRPr lang="en-US" dirty="0">
              <a:solidFill>
                <a:schemeClr val="tx1"/>
              </a:solidFill>
            </a:endParaRPr>
          </a:p>
        </p:txBody>
      </p:sp>
    </p:spTree>
    <p:extLst>
      <p:ext uri="{BB962C8B-B14F-4D97-AF65-F5344CB8AC3E}">
        <p14:creationId xmlns:p14="http://schemas.microsoft.com/office/powerpoint/2010/main" val="722391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elinext.com/wp-content/uploads/2016/01/1367463395.jpg"/>
          <p:cNvPicPr/>
          <p:nvPr/>
        </p:nvPicPr>
        <p:blipFill>
          <a:blip r:embed="rId2">
            <a:extLst>
              <a:ext uri="{28A0092B-C50C-407E-A947-70E740481C1C}">
                <a14:useLocalDpi xmlns:a14="http://schemas.microsoft.com/office/drawing/2010/main" val="0"/>
              </a:ext>
            </a:extLst>
          </a:blip>
          <a:srcRect/>
          <a:stretch>
            <a:fillRect/>
          </a:stretch>
        </p:blipFill>
        <p:spPr bwMode="auto">
          <a:xfrm>
            <a:off x="6668086" y="239150"/>
            <a:ext cx="4360984" cy="6381678"/>
          </a:xfrm>
          <a:prstGeom prst="rect">
            <a:avLst/>
          </a:prstGeom>
          <a:noFill/>
          <a:ln>
            <a:noFill/>
          </a:ln>
        </p:spPr>
      </p:pic>
      <p:sp>
        <p:nvSpPr>
          <p:cNvPr id="3" name="Rectangle 2"/>
          <p:cNvSpPr/>
          <p:nvPr/>
        </p:nvSpPr>
        <p:spPr>
          <a:xfrm>
            <a:off x="1869115" y="2553858"/>
            <a:ext cx="3159839" cy="390363"/>
          </a:xfrm>
          <a:prstGeom prst="rect">
            <a:avLst/>
          </a:prstGeom>
        </p:spPr>
        <p:txBody>
          <a:bodyPr wrap="none">
            <a:spAutoFit/>
          </a:bodyPr>
          <a:lstStyle/>
          <a:p>
            <a:pPr>
              <a:lnSpc>
                <a:spcPct val="115000"/>
              </a:lnSpc>
              <a:spcAft>
                <a:spcPts val="1000"/>
              </a:spcAft>
            </a:pPr>
            <a:r>
              <a:rPr lang="en-US" b="1" dirty="0">
                <a:solidFill>
                  <a:srgbClr val="666666"/>
                </a:solidFill>
                <a:latin typeface="Arial" panose="020B0604020202020204" pitchFamily="34" charset="0"/>
                <a:ea typeface="Times New Roman" panose="02020603050405020304" pitchFamily="18" charset="0"/>
                <a:cs typeface="Times New Roman" panose="02020603050405020304" pitchFamily="18" charset="0"/>
              </a:rPr>
              <a:t>Advantages of Mobile CRM</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15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Transactional Data </a:t>
            </a:r>
            <a:endParaRPr lang="en-US" sz="4000" b="1" dirty="0">
              <a:solidFill>
                <a:schemeClr val="tx1"/>
              </a:solidFill>
            </a:endParaRPr>
          </a:p>
        </p:txBody>
      </p:sp>
      <p:sp>
        <p:nvSpPr>
          <p:cNvPr id="3" name="Content Placeholder 2"/>
          <p:cNvSpPr>
            <a:spLocks noGrp="1"/>
          </p:cNvSpPr>
          <p:nvPr>
            <p:ph idx="1"/>
          </p:nvPr>
        </p:nvSpPr>
        <p:spPr/>
        <p:txBody>
          <a:bodyPr>
            <a:normAutofit fontScale="70000" lnSpcReduction="20000"/>
          </a:bodyPr>
          <a:lstStyle/>
          <a:p>
            <a:pPr marL="45720" indent="0">
              <a:buNone/>
            </a:pPr>
            <a:r>
              <a:rPr lang="en-US" dirty="0" smtClean="0">
                <a:solidFill>
                  <a:schemeClr val="tx1"/>
                </a:solidFill>
              </a:rPr>
              <a:t>Data generated during execution of a process is termed as transactional data.</a:t>
            </a:r>
          </a:p>
          <a:p>
            <a:pPr marL="45720" indent="0">
              <a:buNone/>
            </a:pPr>
            <a:r>
              <a:rPr lang="en-US" dirty="0" smtClean="0">
                <a:solidFill>
                  <a:schemeClr val="tx1"/>
                </a:solidFill>
              </a:rPr>
              <a:t>It requires </a:t>
            </a:r>
          </a:p>
          <a:p>
            <a:pPr lvl="1"/>
            <a:r>
              <a:rPr lang="en-US" dirty="0" smtClean="0">
                <a:solidFill>
                  <a:schemeClr val="tx1"/>
                </a:solidFill>
              </a:rPr>
              <a:t>Organizational Data</a:t>
            </a:r>
          </a:p>
          <a:p>
            <a:pPr lvl="1"/>
            <a:r>
              <a:rPr lang="en-US" dirty="0" smtClean="0">
                <a:solidFill>
                  <a:schemeClr val="tx1"/>
                </a:solidFill>
              </a:rPr>
              <a:t>Master Data</a:t>
            </a:r>
          </a:p>
          <a:p>
            <a:pPr lvl="1"/>
            <a:r>
              <a:rPr lang="en-US" dirty="0" smtClean="0">
                <a:solidFill>
                  <a:schemeClr val="tx1"/>
                </a:solidFill>
              </a:rPr>
              <a:t>Situational Data (What, when and how is it happening?)</a:t>
            </a:r>
          </a:p>
          <a:p>
            <a:pPr marL="45720" indent="0">
              <a:buNone/>
            </a:pPr>
            <a:r>
              <a:rPr lang="en-US" dirty="0" smtClean="0">
                <a:solidFill>
                  <a:schemeClr val="tx1"/>
                </a:solidFill>
              </a:rPr>
              <a:t>Example: Sales Order Creation</a:t>
            </a:r>
          </a:p>
          <a:p>
            <a:pPr lvl="1"/>
            <a:r>
              <a:rPr lang="en-US" dirty="0">
                <a:solidFill>
                  <a:schemeClr val="tx1"/>
                </a:solidFill>
              </a:rPr>
              <a:t>Organizational </a:t>
            </a:r>
            <a:r>
              <a:rPr lang="en-US" dirty="0" smtClean="0">
                <a:solidFill>
                  <a:schemeClr val="tx1"/>
                </a:solidFill>
              </a:rPr>
              <a:t>elements:</a:t>
            </a:r>
          </a:p>
          <a:p>
            <a:pPr lvl="2"/>
            <a:r>
              <a:rPr lang="en-US" dirty="0" smtClean="0">
                <a:solidFill>
                  <a:schemeClr val="tx1"/>
                </a:solidFill>
              </a:rPr>
              <a:t>Client,</a:t>
            </a:r>
          </a:p>
          <a:p>
            <a:pPr lvl="2"/>
            <a:r>
              <a:rPr lang="en-US" dirty="0" smtClean="0">
                <a:solidFill>
                  <a:schemeClr val="tx1"/>
                </a:solidFill>
              </a:rPr>
              <a:t>Company Code</a:t>
            </a:r>
          </a:p>
          <a:p>
            <a:pPr lvl="2"/>
            <a:r>
              <a:rPr lang="en-US" dirty="0" smtClean="0">
                <a:solidFill>
                  <a:schemeClr val="tx1"/>
                </a:solidFill>
              </a:rPr>
              <a:t>Sales Area</a:t>
            </a:r>
            <a:endParaRPr lang="en-US" dirty="0">
              <a:solidFill>
                <a:schemeClr val="tx1"/>
              </a:solidFill>
            </a:endParaRPr>
          </a:p>
          <a:p>
            <a:pPr lvl="1"/>
            <a:r>
              <a:rPr lang="en-US" dirty="0">
                <a:solidFill>
                  <a:schemeClr val="tx1"/>
                </a:solidFill>
              </a:rPr>
              <a:t>Master </a:t>
            </a:r>
            <a:r>
              <a:rPr lang="en-US" dirty="0" smtClean="0">
                <a:solidFill>
                  <a:schemeClr val="tx1"/>
                </a:solidFill>
              </a:rPr>
              <a:t>Data</a:t>
            </a:r>
          </a:p>
          <a:p>
            <a:pPr lvl="2"/>
            <a:r>
              <a:rPr lang="en-US" dirty="0" smtClean="0">
                <a:solidFill>
                  <a:schemeClr val="tx1"/>
                </a:solidFill>
              </a:rPr>
              <a:t>Customer </a:t>
            </a:r>
          </a:p>
          <a:p>
            <a:pPr lvl="2"/>
            <a:r>
              <a:rPr lang="en-US" dirty="0" smtClean="0">
                <a:solidFill>
                  <a:schemeClr val="tx1"/>
                </a:solidFill>
              </a:rPr>
              <a:t>Material</a:t>
            </a:r>
            <a:endParaRPr lang="en-US" dirty="0">
              <a:solidFill>
                <a:schemeClr val="tx1"/>
              </a:solidFill>
            </a:endParaRPr>
          </a:p>
          <a:p>
            <a:pPr lvl="1"/>
            <a:r>
              <a:rPr lang="en-US" dirty="0">
                <a:solidFill>
                  <a:schemeClr val="tx1"/>
                </a:solidFill>
              </a:rPr>
              <a:t>Situational Data (What, when and how is it happening</a:t>
            </a:r>
            <a:r>
              <a:rPr lang="en-US" dirty="0" smtClean="0">
                <a:solidFill>
                  <a:schemeClr val="tx1"/>
                </a:solidFill>
              </a:rPr>
              <a:t>?)</a:t>
            </a:r>
          </a:p>
          <a:p>
            <a:pPr lvl="2"/>
            <a:r>
              <a:rPr lang="en-US" dirty="0" smtClean="0">
                <a:solidFill>
                  <a:schemeClr val="tx1"/>
                </a:solidFill>
              </a:rPr>
              <a:t>Date</a:t>
            </a:r>
          </a:p>
          <a:p>
            <a:pPr lvl="2"/>
            <a:r>
              <a:rPr lang="en-US" dirty="0" smtClean="0">
                <a:solidFill>
                  <a:schemeClr val="tx1"/>
                </a:solidFill>
              </a:rPr>
              <a:t>Time</a:t>
            </a:r>
          </a:p>
          <a:p>
            <a:pPr lvl="2"/>
            <a:r>
              <a:rPr lang="en-US" dirty="0" smtClean="0">
                <a:solidFill>
                  <a:schemeClr val="tx1"/>
                </a:solidFill>
              </a:rPr>
              <a:t>Person date</a:t>
            </a:r>
          </a:p>
          <a:p>
            <a:pPr marL="274320" lvl="1" indent="0">
              <a:buNone/>
            </a:pPr>
            <a:endParaRPr lang="en-US" dirty="0">
              <a:solidFill>
                <a:schemeClr val="tx1"/>
              </a:solidFill>
            </a:endParaRPr>
          </a:p>
          <a:p>
            <a:pPr marL="45720" indent="0">
              <a:buNone/>
            </a:pPr>
            <a:endParaRPr lang="en-US" dirty="0" smtClean="0">
              <a:solidFill>
                <a:schemeClr val="tx1"/>
              </a:solidFill>
            </a:endParaRPr>
          </a:p>
        </p:txBody>
      </p:sp>
    </p:spTree>
    <p:extLst>
      <p:ext uri="{BB962C8B-B14F-4D97-AF65-F5344CB8AC3E}">
        <p14:creationId xmlns:p14="http://schemas.microsoft.com/office/powerpoint/2010/main" val="236432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Example of SAP ERP Data </a:t>
            </a:r>
            <a:endParaRPr lang="en-US" sz="4000" b="1"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3142" y="2081230"/>
            <a:ext cx="6392964" cy="3929826"/>
          </a:xfrm>
        </p:spPr>
      </p:pic>
    </p:spTree>
    <p:extLst>
      <p:ext uri="{BB962C8B-B14F-4D97-AF65-F5344CB8AC3E}">
        <p14:creationId xmlns:p14="http://schemas.microsoft.com/office/powerpoint/2010/main" val="365294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Creating Order in ERP</a:t>
            </a:r>
            <a:endParaRPr lang="en-US" sz="4000" b="1" dirty="0">
              <a:solidFill>
                <a:schemeClr val="tx1"/>
              </a:solidFill>
            </a:endParaRPr>
          </a:p>
        </p:txBody>
      </p:sp>
      <p:sp>
        <p:nvSpPr>
          <p:cNvPr id="3" name="Content Placeholder 2"/>
          <p:cNvSpPr>
            <a:spLocks noGrp="1"/>
          </p:cNvSpPr>
          <p:nvPr>
            <p:ph idx="1"/>
          </p:nvPr>
        </p:nvSpPr>
        <p:spPr/>
        <p:txBody>
          <a:bodyPr/>
          <a:lstStyle/>
          <a:p>
            <a:pPr marL="45720" indent="0">
              <a:buNone/>
            </a:pPr>
            <a:r>
              <a:rPr lang="en-US" dirty="0" smtClean="0">
                <a:solidFill>
                  <a:schemeClr val="tx1"/>
                </a:solidFill>
              </a:rPr>
              <a:t>The three types of master data critical to sales order processing </a:t>
            </a:r>
          </a:p>
          <a:p>
            <a:pPr marL="502920" indent="-457200">
              <a:buFont typeface="+mj-lt"/>
              <a:buAutoNum type="arabicPeriod"/>
            </a:pPr>
            <a:r>
              <a:rPr lang="en-US" dirty="0" smtClean="0">
                <a:solidFill>
                  <a:schemeClr val="tx1"/>
                </a:solidFill>
              </a:rPr>
              <a:t>Customer – Shared with Financial </a:t>
            </a:r>
            <a:r>
              <a:rPr lang="en-US" dirty="0">
                <a:solidFill>
                  <a:schemeClr val="tx1"/>
                </a:solidFill>
              </a:rPr>
              <a:t>M</a:t>
            </a:r>
            <a:r>
              <a:rPr lang="en-US" dirty="0" smtClean="0">
                <a:solidFill>
                  <a:schemeClr val="tx1"/>
                </a:solidFill>
              </a:rPr>
              <a:t>odule</a:t>
            </a:r>
          </a:p>
          <a:p>
            <a:pPr marL="502920" indent="-457200">
              <a:buFont typeface="+mj-lt"/>
              <a:buAutoNum type="arabicPeriod"/>
            </a:pPr>
            <a:r>
              <a:rPr lang="en-US" dirty="0" smtClean="0">
                <a:solidFill>
                  <a:schemeClr val="tx1"/>
                </a:solidFill>
              </a:rPr>
              <a:t>Material – Shared with Material </a:t>
            </a:r>
            <a:r>
              <a:rPr lang="en-US" dirty="0">
                <a:solidFill>
                  <a:schemeClr val="tx1"/>
                </a:solidFill>
              </a:rPr>
              <a:t>M</a:t>
            </a:r>
            <a:r>
              <a:rPr lang="en-US" dirty="0" smtClean="0">
                <a:solidFill>
                  <a:schemeClr val="tx1"/>
                </a:solidFill>
              </a:rPr>
              <a:t>anagement and Production </a:t>
            </a:r>
            <a:r>
              <a:rPr lang="en-US" dirty="0">
                <a:solidFill>
                  <a:schemeClr val="tx1"/>
                </a:solidFill>
              </a:rPr>
              <a:t>P</a:t>
            </a:r>
            <a:r>
              <a:rPr lang="en-US" dirty="0" smtClean="0">
                <a:solidFill>
                  <a:schemeClr val="tx1"/>
                </a:solidFill>
              </a:rPr>
              <a:t>lanning</a:t>
            </a:r>
          </a:p>
          <a:p>
            <a:pPr marL="502920" indent="-457200">
              <a:buFont typeface="+mj-lt"/>
              <a:buAutoNum type="arabicPeriod"/>
            </a:pPr>
            <a:r>
              <a:rPr lang="en-US" dirty="0">
                <a:solidFill>
                  <a:schemeClr val="tx1"/>
                </a:solidFill>
              </a:rPr>
              <a:t>P</a:t>
            </a:r>
            <a:r>
              <a:rPr lang="en-US" dirty="0" smtClean="0">
                <a:solidFill>
                  <a:schemeClr val="tx1"/>
                </a:solidFill>
              </a:rPr>
              <a:t>ricing</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230" y="3428532"/>
            <a:ext cx="5734050" cy="3028950"/>
          </a:xfrm>
          <a:prstGeom prst="rect">
            <a:avLst/>
          </a:prstGeom>
        </p:spPr>
      </p:pic>
    </p:spTree>
    <p:extLst>
      <p:ext uri="{BB962C8B-B14F-4D97-AF65-F5344CB8AC3E}">
        <p14:creationId xmlns:p14="http://schemas.microsoft.com/office/powerpoint/2010/main" val="41544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Creating Order in ERP</a:t>
            </a:r>
            <a:endParaRPr lang="en-US" dirty="0"/>
          </a:p>
        </p:txBody>
      </p:sp>
      <p:sp>
        <p:nvSpPr>
          <p:cNvPr id="3" name="Content Placeholder 2"/>
          <p:cNvSpPr>
            <a:spLocks noGrp="1"/>
          </p:cNvSpPr>
          <p:nvPr>
            <p:ph idx="1"/>
          </p:nvPr>
        </p:nvSpPr>
        <p:spPr/>
        <p:txBody>
          <a:bodyPr/>
          <a:lstStyle/>
          <a:p>
            <a:pPr marL="45720" indent="0">
              <a:buNone/>
            </a:pPr>
            <a:r>
              <a:rPr lang="en-US" dirty="0" smtClean="0">
                <a:solidFill>
                  <a:schemeClr val="tx1"/>
                </a:solidFill>
              </a:rPr>
              <a:t>When sales order is created</a:t>
            </a:r>
          </a:p>
          <a:p>
            <a:pPr marL="502920" indent="-457200">
              <a:buFont typeface="+mj-lt"/>
              <a:buAutoNum type="arabicPeriod"/>
            </a:pPr>
            <a:r>
              <a:rPr lang="en-US" dirty="0" smtClean="0">
                <a:solidFill>
                  <a:schemeClr val="tx1"/>
                </a:solidFill>
              </a:rPr>
              <a:t>Customer Master</a:t>
            </a:r>
          </a:p>
          <a:p>
            <a:pPr marL="502920" indent="-457200">
              <a:buFont typeface="+mj-lt"/>
              <a:buAutoNum type="arabicPeriod"/>
            </a:pPr>
            <a:r>
              <a:rPr lang="en-US" dirty="0" smtClean="0">
                <a:solidFill>
                  <a:schemeClr val="tx1"/>
                </a:solidFill>
              </a:rPr>
              <a:t>Material Master</a:t>
            </a:r>
          </a:p>
          <a:p>
            <a:pPr marL="502920" indent="-457200">
              <a:buFont typeface="+mj-lt"/>
              <a:buAutoNum type="arabicPeriod"/>
            </a:pPr>
            <a:r>
              <a:rPr lang="en-US" dirty="0" smtClean="0">
                <a:solidFill>
                  <a:schemeClr val="tx1"/>
                </a:solidFill>
              </a:rPr>
              <a:t>Condition records for Pricing</a:t>
            </a:r>
          </a:p>
          <a:p>
            <a:pPr marL="502920" indent="-457200">
              <a:buFont typeface="+mj-lt"/>
              <a:buAutoNum type="arabicPeriod"/>
            </a:pPr>
            <a:r>
              <a:rPr lang="en-US" dirty="0" smtClean="0">
                <a:solidFill>
                  <a:schemeClr val="tx1"/>
                </a:solidFill>
              </a:rPr>
              <a:t>Tables in Configuration for shipping point and route</a:t>
            </a:r>
          </a:p>
          <a:p>
            <a:pPr marL="45720" indent="0">
              <a:buNone/>
            </a:pPr>
            <a:r>
              <a:rPr lang="en-US" dirty="0" smtClean="0">
                <a:solidFill>
                  <a:schemeClr val="tx1"/>
                </a:solidFill>
              </a:rPr>
              <a:t>Data can also be manipulated from an inquiry or quote.</a:t>
            </a:r>
            <a:endParaRPr lang="en-US" dirty="0">
              <a:solidFill>
                <a:schemeClr val="tx1"/>
              </a:solidFill>
            </a:endParaRPr>
          </a:p>
        </p:txBody>
      </p:sp>
    </p:spTree>
    <p:extLst>
      <p:ext uri="{BB962C8B-B14F-4D97-AF65-F5344CB8AC3E}">
        <p14:creationId xmlns:p14="http://schemas.microsoft.com/office/powerpoint/2010/main" val="320193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Standard Order in SAP ERP</a:t>
            </a:r>
            <a:endParaRPr lang="en-US" sz="4000" b="1" dirty="0">
              <a:solidFill>
                <a:schemeClr val="tx1"/>
              </a:solidFill>
            </a:endParaRPr>
          </a:p>
        </p:txBody>
      </p:sp>
      <p:sp>
        <p:nvSpPr>
          <p:cNvPr id="3" name="Content Placeholder 2"/>
          <p:cNvSpPr>
            <a:spLocks noGrp="1"/>
          </p:cNvSpPr>
          <p:nvPr>
            <p:ph idx="1"/>
          </p:nvPr>
        </p:nvSpPr>
        <p:spPr/>
        <p:txBody>
          <a:bodyPr/>
          <a:lstStyle/>
          <a:p>
            <a:pPr marL="45720" indent="0">
              <a:buNone/>
            </a:pPr>
            <a:r>
              <a:rPr lang="en-US" dirty="0" smtClean="0">
                <a:solidFill>
                  <a:schemeClr val="tx1"/>
                </a:solidFill>
              </a:rPr>
              <a:t>Task is completed by</a:t>
            </a:r>
          </a:p>
          <a:p>
            <a:pPr marL="502920" indent="-457200">
              <a:buFont typeface="+mj-lt"/>
              <a:buAutoNum type="arabicPeriod"/>
            </a:pPr>
            <a:r>
              <a:rPr lang="en-US" dirty="0" smtClean="0">
                <a:solidFill>
                  <a:schemeClr val="tx1"/>
                </a:solidFill>
              </a:rPr>
              <a:t>Order entry screen in SAP ERP’s Enterprise System</a:t>
            </a:r>
          </a:p>
          <a:p>
            <a:pPr marL="502920" indent="-457200">
              <a:buFont typeface="+mj-lt"/>
              <a:buAutoNum type="arabicPeriod"/>
            </a:pPr>
            <a:r>
              <a:rPr lang="en-US" dirty="0" smtClean="0">
                <a:solidFill>
                  <a:schemeClr val="tx1"/>
                </a:solidFill>
              </a:rPr>
              <a:t>A unique number is assigned by the company to each customer</a:t>
            </a:r>
          </a:p>
          <a:p>
            <a:pPr marL="502920" indent="-457200">
              <a:buFont typeface="+mj-lt"/>
              <a:buAutoNum type="arabicPeriod"/>
            </a:pPr>
            <a:r>
              <a:rPr lang="en-US" dirty="0" smtClean="0">
                <a:solidFill>
                  <a:schemeClr val="tx1"/>
                </a:solidFill>
              </a:rPr>
              <a:t>For most data entry fields, SAP ERP systems determines whether an entry is valid</a:t>
            </a:r>
          </a:p>
          <a:p>
            <a:endParaRPr lang="en-US" dirty="0"/>
          </a:p>
        </p:txBody>
      </p:sp>
    </p:spTree>
    <p:extLst>
      <p:ext uri="{BB962C8B-B14F-4D97-AF65-F5344CB8AC3E}">
        <p14:creationId xmlns:p14="http://schemas.microsoft.com/office/powerpoint/2010/main" val="69992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Standard Order in SAP ERP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1195" y="1965960"/>
            <a:ext cx="6939130" cy="3858577"/>
          </a:xfrm>
        </p:spPr>
      </p:pic>
    </p:spTree>
    <p:extLst>
      <p:ext uri="{BB962C8B-B14F-4D97-AF65-F5344CB8AC3E}">
        <p14:creationId xmlns:p14="http://schemas.microsoft.com/office/powerpoint/2010/main" val="2432164047"/>
      </p:ext>
    </p:extLst>
  </p:cSld>
  <p:clrMapOvr>
    <a:masterClrMapping/>
  </p:clrMapOvr>
</p:sld>
</file>

<file path=ppt/theme/theme1.xml><?xml version="1.0" encoding="utf-8"?>
<a:theme xmlns:a="http://schemas.openxmlformats.org/drawingml/2006/main" name="Basi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155</TotalTime>
  <Words>1561</Words>
  <Application>Microsoft Office PowerPoint</Application>
  <PresentationFormat>Widescreen</PresentationFormat>
  <Paragraphs>193</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Corbel</vt:lpstr>
      <vt:lpstr>Times New Roman</vt:lpstr>
      <vt:lpstr>Basis</vt:lpstr>
      <vt:lpstr>Customer Relationship Management (CRM)</vt:lpstr>
      <vt:lpstr>Data Elements in SAP ERP</vt:lpstr>
      <vt:lpstr>Master Data</vt:lpstr>
      <vt:lpstr>Transactional Data </vt:lpstr>
      <vt:lpstr>Example of SAP ERP Data </vt:lpstr>
      <vt:lpstr>Creating Order in ERP</vt:lpstr>
      <vt:lpstr>Creating Order in ERP</vt:lpstr>
      <vt:lpstr>Standard Order in SAP ERP</vt:lpstr>
      <vt:lpstr>Standard Order in SAP ERP</vt:lpstr>
      <vt:lpstr>Standard Order in SAP ERP</vt:lpstr>
      <vt:lpstr>Standard Order in SAP ERP</vt:lpstr>
      <vt:lpstr>Standard Order in SAP ERP</vt:lpstr>
      <vt:lpstr>Order Management Process</vt:lpstr>
      <vt:lpstr>What is CRM?</vt:lpstr>
      <vt:lpstr>CRM Sales Management Functionality </vt:lpstr>
      <vt:lpstr>Core Activities of CRM</vt:lpstr>
      <vt:lpstr>Key components of a successful CRM</vt:lpstr>
      <vt:lpstr>SAP CRM System</vt:lpstr>
      <vt:lpstr>SAP CRM System</vt:lpstr>
      <vt:lpstr>Marketing Automation</vt:lpstr>
      <vt:lpstr>Double Opt-in</vt:lpstr>
      <vt:lpstr>SAP CRM System</vt:lpstr>
      <vt:lpstr>Key Differences between CRM and SFA</vt:lpstr>
      <vt:lpstr>Key Differences between CRM and SFA</vt:lpstr>
      <vt:lpstr>Benefits of CRM System</vt:lpstr>
      <vt:lpstr>Benefits of CRM for Businesses</vt:lpstr>
      <vt:lpstr>E-mail Management through CRM  </vt:lpstr>
      <vt:lpstr>Difference between on-premise and cloud-based CRM solutions</vt:lpstr>
      <vt:lpstr>Advantages of using CRM on mobile devices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Relationship Management (CRM)</dc:title>
  <dc:creator>Maham Chattha</dc:creator>
  <cp:lastModifiedBy>Maham Chattha</cp:lastModifiedBy>
  <cp:revision>64</cp:revision>
  <dcterms:created xsi:type="dcterms:W3CDTF">2019-05-11T18:26:39Z</dcterms:created>
  <dcterms:modified xsi:type="dcterms:W3CDTF">2020-04-15T03:00:43Z</dcterms:modified>
</cp:coreProperties>
</file>