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5" r:id="rId12"/>
    <p:sldId id="286" r:id="rId13"/>
    <p:sldId id="287" r:id="rId14"/>
    <p:sldId id="288" r:id="rId15"/>
    <p:sldId id="266" r:id="rId16"/>
    <p:sldId id="267" r:id="rId17"/>
    <p:sldId id="268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9118600" cy="6845300"/>
  <p:notesSz cx="9118600" cy="6845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9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3895" y="2122043"/>
            <a:ext cx="7750810" cy="143751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67790" y="3833368"/>
            <a:ext cx="6383019" cy="171132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11-Jan-17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113664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t>‹#›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11-Jan-17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113664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t>‹#›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5930" y="1574419"/>
            <a:ext cx="3966591" cy="451789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696078" y="1574419"/>
            <a:ext cx="3966591" cy="451789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11-Jan-17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113664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t>‹#›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11-Jan-17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113664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t>‹#›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11-Jan-17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113664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t>‹#›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670953" y="1656842"/>
            <a:ext cx="4803648" cy="109728"/>
          </a:xfrm>
          <a:custGeom>
            <a:avLst/>
            <a:gdLst/>
            <a:ahLst/>
            <a:cxnLst/>
            <a:rect l="l" t="t" r="r" b="b"/>
            <a:pathLst>
              <a:path w="4803648" h="109728">
                <a:moveTo>
                  <a:pt x="0" y="0"/>
                </a:moveTo>
                <a:lnTo>
                  <a:pt x="0" y="109728"/>
                </a:lnTo>
                <a:lnTo>
                  <a:pt x="4803648" y="109728"/>
                </a:lnTo>
                <a:lnTo>
                  <a:pt x="48036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90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71715" y="1656842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9525">
            <a:solidFill>
              <a:srgbClr val="FF990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67619" y="852423"/>
            <a:ext cx="7183361" cy="61997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36715" y="2022855"/>
            <a:ext cx="7445169" cy="145836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0324" y="6366129"/>
            <a:ext cx="2917951" cy="34226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5930" y="6366129"/>
            <a:ext cx="2097278" cy="34226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11-Jan-17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150485" y="6281928"/>
            <a:ext cx="229091" cy="22517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13664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t>‹#›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47227" y="2231644"/>
            <a:ext cx="7425690" cy="12299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algn="ctr">
              <a:lnSpc>
                <a:spcPct val="100000"/>
              </a:lnSpc>
            </a:pPr>
            <a:r>
              <a:rPr sz="4000" dirty="0" smtClean="0">
                <a:latin typeface="Times New Roman"/>
                <a:cs typeface="Times New Roman"/>
              </a:rPr>
              <a:t>Induced</a:t>
            </a:r>
            <a:r>
              <a:rPr sz="4000" spc="-5" dirty="0" smtClean="0">
                <a:latin typeface="Times New Roman"/>
                <a:cs typeface="Times New Roman"/>
              </a:rPr>
              <a:t> </a:t>
            </a:r>
            <a:r>
              <a:rPr sz="4000" spc="0" dirty="0" smtClean="0">
                <a:latin typeface="Times New Roman"/>
                <a:cs typeface="Times New Roman"/>
              </a:rPr>
              <a:t>polarization</a:t>
            </a:r>
            <a:r>
              <a:rPr sz="4000" spc="5" dirty="0" smtClean="0">
                <a:latin typeface="Times New Roman"/>
                <a:cs typeface="Times New Roman"/>
              </a:rPr>
              <a:t> </a:t>
            </a:r>
            <a:r>
              <a:rPr sz="4000" spc="-5" dirty="0" smtClean="0">
                <a:latin typeface="Times New Roman"/>
                <a:cs typeface="Times New Roman"/>
              </a:rPr>
              <a:t>m</a:t>
            </a:r>
            <a:r>
              <a:rPr sz="4000" spc="0" dirty="0" smtClean="0">
                <a:latin typeface="Times New Roman"/>
                <a:cs typeface="Times New Roman"/>
              </a:rPr>
              <a:t>ethod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3664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t>1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501650"/>
            <a:ext cx="9118600" cy="57706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18040" y="6049771"/>
            <a:ext cx="7117715" cy="3771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 smtClean="0">
                <a:latin typeface="Times New Roman"/>
                <a:cs typeface="Times New Roman"/>
              </a:rPr>
              <a:t>Not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tha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5" dirty="0" smtClean="0">
                <a:latin typeface="Times New Roman"/>
                <a:cs typeface="Times New Roman"/>
              </a:rPr>
              <a:t> membran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an</a:t>
            </a:r>
            <a:r>
              <a:rPr sz="2400" spc="0" dirty="0" smtClean="0">
                <a:latin typeface="Times New Roman"/>
                <a:cs typeface="Times New Roman"/>
              </a:rPr>
              <a:t>d</a:t>
            </a:r>
            <a:r>
              <a:rPr sz="2400" spc="-5" dirty="0" smtClean="0">
                <a:latin typeface="Times New Roman"/>
                <a:cs typeface="Times New Roman"/>
              </a:rPr>
              <a:t> electrod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polarization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5" dirty="0" smtClean="0">
                <a:latin typeface="Times New Roman"/>
                <a:cs typeface="Times New Roman"/>
              </a:rPr>
              <a:t> canno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5" dirty="0" smtClean="0">
                <a:latin typeface="Times New Roman"/>
                <a:cs typeface="Times New Roman"/>
              </a:rPr>
              <a:t> be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63185" y="6281928"/>
            <a:ext cx="20383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10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8040" y="6414617"/>
            <a:ext cx="2602230" cy="3771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 smtClean="0">
                <a:latin typeface="Times New Roman"/>
                <a:cs typeface="Times New Roman"/>
              </a:rPr>
              <a:t>separatel</a:t>
            </a:r>
            <a:r>
              <a:rPr sz="2400" spc="0" dirty="0" smtClean="0">
                <a:latin typeface="Times New Roman"/>
                <a:cs typeface="Times New Roman"/>
              </a:rPr>
              <a:t>y</a:t>
            </a:r>
            <a:r>
              <a:rPr sz="2400" spc="-10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identified!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2839" y="3238500"/>
            <a:ext cx="3940810" cy="4984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200" spc="-15" dirty="0" smtClean="0">
                <a:latin typeface="Times New Roman"/>
                <a:cs typeface="Times New Roman"/>
              </a:rPr>
              <a:t>2.</a:t>
            </a:r>
            <a:r>
              <a:rPr sz="3200" spc="-5" dirty="0" smtClean="0">
                <a:latin typeface="Times New Roman"/>
                <a:cs typeface="Times New Roman"/>
              </a:rPr>
              <a:t> </a:t>
            </a:r>
            <a:r>
              <a:rPr sz="3200" spc="-15" dirty="0" smtClean="0">
                <a:latin typeface="Times New Roman"/>
                <a:cs typeface="Times New Roman"/>
              </a:rPr>
              <a:t>IP</a:t>
            </a:r>
            <a:r>
              <a:rPr sz="3200" spc="-5" dirty="0" smtClean="0">
                <a:latin typeface="Times New Roman"/>
                <a:cs typeface="Times New Roman"/>
              </a:rPr>
              <a:t> </a:t>
            </a:r>
            <a:r>
              <a:rPr sz="3200" spc="-15" dirty="0" smtClean="0">
                <a:latin typeface="Times New Roman"/>
                <a:cs typeface="Times New Roman"/>
              </a:rPr>
              <a:t>properties</a:t>
            </a:r>
            <a:r>
              <a:rPr sz="3200" spc="-5" dirty="0" smtClean="0">
                <a:latin typeface="Times New Roman"/>
                <a:cs typeface="Times New Roman"/>
              </a:rPr>
              <a:t> </a:t>
            </a:r>
            <a:r>
              <a:rPr sz="3200" spc="-15" dirty="0" smtClean="0">
                <a:latin typeface="Times New Roman"/>
                <a:cs typeface="Times New Roman"/>
              </a:rPr>
              <a:t>of</a:t>
            </a:r>
            <a:r>
              <a:rPr sz="3200" spc="-5" dirty="0" smtClean="0">
                <a:latin typeface="Times New Roman"/>
                <a:cs typeface="Times New Roman"/>
              </a:rPr>
              <a:t> </a:t>
            </a:r>
            <a:r>
              <a:rPr sz="3200" spc="-15" dirty="0" smtClean="0">
                <a:latin typeface="Times New Roman"/>
                <a:cs typeface="Times New Roman"/>
              </a:rPr>
              <a:t>rocks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t>11</a:t>
            </a:fld>
            <a:endParaRPr sz="1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9014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91519" y="820673"/>
            <a:ext cx="5737860" cy="6807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400" spc="-20" dirty="0" smtClean="0">
                <a:latin typeface="Times New Roman"/>
                <a:cs typeface="Times New Roman"/>
              </a:rPr>
              <a:t>Chargeability</a:t>
            </a:r>
            <a:r>
              <a:rPr sz="4400" spc="-5" dirty="0" smtClean="0">
                <a:latin typeface="Times New Roman"/>
                <a:cs typeface="Times New Roman"/>
              </a:rPr>
              <a:t> </a:t>
            </a:r>
            <a:r>
              <a:rPr sz="4400" spc="-20" dirty="0" smtClean="0">
                <a:latin typeface="Times New Roman"/>
                <a:cs typeface="Times New Roman"/>
              </a:rPr>
              <a:t>of</a:t>
            </a:r>
            <a:r>
              <a:rPr sz="4400" spc="-5" dirty="0" smtClean="0">
                <a:latin typeface="Times New Roman"/>
                <a:cs typeface="Times New Roman"/>
              </a:rPr>
              <a:t> </a:t>
            </a:r>
            <a:r>
              <a:rPr sz="4400" spc="-20" dirty="0" smtClean="0">
                <a:latin typeface="Times New Roman"/>
                <a:cs typeface="Times New Roman"/>
              </a:rPr>
              <a:t>minerals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58983" y="2270252"/>
            <a:ext cx="7490536" cy="15491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52735" y="3961892"/>
            <a:ext cx="8015605" cy="3771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 smtClean="0">
                <a:latin typeface="Times New Roman"/>
                <a:cs typeface="Times New Roman"/>
              </a:rPr>
              <a:t>Concentratio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1</a:t>
            </a:r>
            <a:r>
              <a:rPr sz="2400" spc="-5" dirty="0" smtClean="0">
                <a:latin typeface="Times New Roman"/>
                <a:cs typeface="Times New Roman"/>
              </a:rPr>
              <a:t> %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-5" dirty="0" smtClean="0">
                <a:latin typeface="Times New Roman"/>
                <a:cs typeface="Times New Roman"/>
              </a:rPr>
              <a:t> curren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5" dirty="0" smtClean="0">
                <a:latin typeface="Times New Roman"/>
                <a:cs typeface="Times New Roman"/>
              </a:rPr>
              <a:t> injectio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tim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3</a:t>
            </a:r>
            <a:r>
              <a:rPr sz="2400" spc="-5" dirty="0" smtClean="0">
                <a:latin typeface="Times New Roman"/>
                <a:cs typeface="Times New Roman"/>
              </a:rPr>
              <a:t> s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-5" dirty="0" smtClean="0">
                <a:latin typeface="Times New Roman"/>
                <a:cs typeface="Times New Roman"/>
              </a:rPr>
              <a:t> integratio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tim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1</a:t>
            </a:r>
            <a:r>
              <a:rPr sz="2400" spc="-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t>12</a:t>
            </a:fld>
            <a:endParaRPr sz="1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963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48135" y="820673"/>
            <a:ext cx="5022850" cy="6807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400" spc="-20" dirty="0" smtClean="0">
                <a:latin typeface="Times New Roman"/>
                <a:cs typeface="Times New Roman"/>
              </a:rPr>
              <a:t>Chargeability</a:t>
            </a:r>
            <a:r>
              <a:rPr sz="4400" spc="-5" dirty="0" smtClean="0">
                <a:latin typeface="Times New Roman"/>
                <a:cs typeface="Times New Roman"/>
              </a:rPr>
              <a:t> </a:t>
            </a:r>
            <a:r>
              <a:rPr sz="4400" spc="-20" dirty="0" smtClean="0">
                <a:latin typeface="Times New Roman"/>
                <a:cs typeface="Times New Roman"/>
              </a:rPr>
              <a:t>of</a:t>
            </a:r>
            <a:r>
              <a:rPr sz="4400" spc="-5" dirty="0" smtClean="0">
                <a:latin typeface="Times New Roman"/>
                <a:cs typeface="Times New Roman"/>
              </a:rPr>
              <a:t> </a:t>
            </a:r>
            <a:r>
              <a:rPr sz="4400" spc="-20" dirty="0" smtClean="0">
                <a:latin typeface="Times New Roman"/>
                <a:cs typeface="Times New Roman"/>
              </a:rPr>
              <a:t>rocks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43337" y="2198623"/>
            <a:ext cx="7708454" cy="15941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52735" y="3961892"/>
            <a:ext cx="6689090" cy="3771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 smtClean="0">
                <a:latin typeface="Times New Roman"/>
                <a:cs typeface="Times New Roman"/>
              </a:rPr>
              <a:t>Curren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5" dirty="0" smtClean="0">
                <a:latin typeface="Times New Roman"/>
                <a:cs typeface="Times New Roman"/>
              </a:rPr>
              <a:t> injectio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tim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3</a:t>
            </a:r>
            <a:r>
              <a:rPr sz="2400" spc="-5" dirty="0" smtClean="0">
                <a:latin typeface="Times New Roman"/>
                <a:cs typeface="Times New Roman"/>
              </a:rPr>
              <a:t> s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-5" dirty="0" smtClean="0">
                <a:latin typeface="Times New Roman"/>
                <a:cs typeface="Times New Roman"/>
              </a:rPr>
              <a:t> integratio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tim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0.0</a:t>
            </a:r>
            <a:r>
              <a:rPr sz="2400" spc="0" dirty="0" smtClean="0">
                <a:latin typeface="Times New Roman"/>
                <a:cs typeface="Times New Roman"/>
              </a:rPr>
              <a:t>2</a:t>
            </a:r>
            <a:r>
              <a:rPr sz="2400" spc="-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5" dirty="0" smtClean="0">
                <a:latin typeface="Times New Roman"/>
                <a:cs typeface="Times New Roman"/>
              </a:rPr>
              <a:t> t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-5" dirty="0" smtClean="0">
                <a:latin typeface="Times New Roman"/>
                <a:cs typeface="Times New Roman"/>
              </a:rPr>
              <a:t> 1s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t>13</a:t>
            </a:fld>
            <a:endParaRPr sz="1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4437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358390">
              <a:lnSpc>
                <a:spcPct val="100000"/>
              </a:lnSpc>
            </a:pPr>
            <a:r>
              <a:rPr sz="4400" spc="-20" dirty="0" smtClean="0">
                <a:latin typeface="Times New Roman"/>
                <a:cs typeface="Times New Roman"/>
              </a:rPr>
              <a:t>I</a:t>
            </a:r>
            <a:r>
              <a:rPr sz="4400" spc="-25" dirty="0" smtClean="0">
                <a:latin typeface="Times New Roman"/>
                <a:cs typeface="Times New Roman"/>
              </a:rPr>
              <a:t>P</a:t>
            </a:r>
            <a:r>
              <a:rPr sz="4400" spc="-5" dirty="0" smtClean="0">
                <a:latin typeface="Times New Roman"/>
                <a:cs typeface="Times New Roman"/>
              </a:rPr>
              <a:t> </a:t>
            </a:r>
            <a:r>
              <a:rPr sz="4400" spc="-30" dirty="0" smtClean="0">
                <a:latin typeface="Times New Roman"/>
                <a:cs typeface="Times New Roman"/>
              </a:rPr>
              <a:t>effect…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t>14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2735" y="2022855"/>
            <a:ext cx="7331709" cy="36499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683260" indent="-342900">
              <a:lnSpc>
                <a:spcPts val="2870"/>
              </a:lnSpc>
              <a:buFont typeface="Times New Roman"/>
              <a:buChar char="•"/>
              <a:tabLst>
                <a:tab pos="354965" algn="l"/>
              </a:tabLst>
            </a:pPr>
            <a:r>
              <a:rPr sz="2400" dirty="0" smtClean="0">
                <a:latin typeface="Times New Roman"/>
                <a:cs typeface="Times New Roman"/>
              </a:rPr>
              <a:t>…</a:t>
            </a:r>
            <a:r>
              <a:rPr sz="2400" spc="-5" dirty="0" smtClean="0">
                <a:latin typeface="Times New Roman"/>
                <a:cs typeface="Times New Roman"/>
              </a:rPr>
              <a:t> i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5" dirty="0" smtClean="0">
                <a:latin typeface="Times New Roman"/>
                <a:cs typeface="Times New Roman"/>
              </a:rPr>
              <a:t> highe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5" dirty="0" smtClean="0">
                <a:latin typeface="Times New Roman"/>
                <a:cs typeface="Times New Roman"/>
              </a:rPr>
              <a:t> fo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5" dirty="0" smtClean="0">
                <a:latin typeface="Times New Roman"/>
                <a:cs typeface="Times New Roman"/>
              </a:rPr>
              <a:t> disseminate</a:t>
            </a:r>
            <a:r>
              <a:rPr sz="2400" spc="0" dirty="0" smtClean="0">
                <a:latin typeface="Times New Roman"/>
                <a:cs typeface="Times New Roman"/>
              </a:rPr>
              <a:t>d</a:t>
            </a:r>
            <a:r>
              <a:rPr sz="2400" spc="-5" dirty="0" smtClean="0">
                <a:latin typeface="Times New Roman"/>
                <a:cs typeface="Times New Roman"/>
              </a:rPr>
              <a:t> tha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massiv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cla</a:t>
            </a:r>
            <a:r>
              <a:rPr sz="2400" spc="0" dirty="0" smtClean="0">
                <a:latin typeface="Times New Roman"/>
                <a:cs typeface="Times New Roman"/>
              </a:rPr>
              <a:t>y</a:t>
            </a:r>
            <a:r>
              <a:rPr sz="2400" spc="-5" dirty="0" smtClean="0">
                <a:latin typeface="Times New Roman"/>
                <a:cs typeface="Times New Roman"/>
              </a:rPr>
              <a:t> and metalli</a:t>
            </a:r>
            <a:r>
              <a:rPr sz="2400" spc="0" dirty="0" smtClean="0">
                <a:latin typeface="Times New Roman"/>
                <a:cs typeface="Times New Roman"/>
              </a:rPr>
              <a:t>c</a:t>
            </a:r>
            <a:r>
              <a:rPr sz="2400" spc="-5" dirty="0" smtClean="0">
                <a:latin typeface="Times New Roman"/>
                <a:cs typeface="Times New Roman"/>
              </a:rPr>
              <a:t> particles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31"/>
              </a:spcBef>
              <a:buFont typeface="Times New Roman"/>
              <a:buChar char="•"/>
            </a:pPr>
            <a:endParaRPr sz="550"/>
          </a:p>
          <a:p>
            <a:pPr marL="355600" marR="550545" indent="-342900">
              <a:lnSpc>
                <a:spcPts val="2870"/>
              </a:lnSpc>
              <a:buFont typeface="Times New Roman"/>
              <a:buChar char="•"/>
              <a:tabLst>
                <a:tab pos="354965" algn="l"/>
              </a:tabLst>
            </a:pPr>
            <a:r>
              <a:rPr sz="2400" dirty="0" smtClean="0">
                <a:latin typeface="Times New Roman"/>
                <a:cs typeface="Times New Roman"/>
              </a:rPr>
              <a:t>…</a:t>
            </a:r>
            <a:r>
              <a:rPr sz="2400" spc="-5" dirty="0" smtClean="0">
                <a:latin typeface="Times New Roman"/>
                <a:cs typeface="Times New Roman"/>
              </a:rPr>
              <a:t> depend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5" dirty="0" smtClean="0">
                <a:latin typeface="Times New Roman"/>
                <a:cs typeface="Times New Roman"/>
              </a:rPr>
              <a:t> o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th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concentratio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o</a:t>
            </a:r>
            <a:r>
              <a:rPr sz="2400" spc="0" dirty="0" smtClean="0">
                <a:latin typeface="Times New Roman"/>
                <a:cs typeface="Times New Roman"/>
              </a:rPr>
              <a:t>f</a:t>
            </a:r>
            <a:r>
              <a:rPr sz="2400" spc="-5" dirty="0" smtClean="0">
                <a:latin typeface="Times New Roman"/>
                <a:cs typeface="Times New Roman"/>
              </a:rPr>
              <a:t> cla</a:t>
            </a:r>
            <a:r>
              <a:rPr sz="2400" spc="0" dirty="0" smtClean="0">
                <a:latin typeface="Times New Roman"/>
                <a:cs typeface="Times New Roman"/>
              </a:rPr>
              <a:t>y</a:t>
            </a:r>
            <a:r>
              <a:rPr sz="2400" spc="-5" dirty="0" smtClean="0">
                <a:latin typeface="Times New Roman"/>
                <a:cs typeface="Times New Roman"/>
              </a:rPr>
              <a:t> an</a:t>
            </a:r>
            <a:r>
              <a:rPr sz="2400" spc="0" dirty="0" smtClean="0">
                <a:latin typeface="Times New Roman"/>
                <a:cs typeface="Times New Roman"/>
              </a:rPr>
              <a:t>d</a:t>
            </a:r>
            <a:r>
              <a:rPr sz="2400" spc="-5" dirty="0" smtClean="0">
                <a:latin typeface="Times New Roman"/>
                <a:cs typeface="Times New Roman"/>
              </a:rPr>
              <a:t> metallic particles</a:t>
            </a:r>
            <a:endParaRPr sz="2400">
              <a:latin typeface="Times New Roman"/>
              <a:cs typeface="Times New Roman"/>
            </a:endParaRPr>
          </a:p>
          <a:p>
            <a:pPr marL="354965" indent="-342900">
              <a:lnSpc>
                <a:spcPct val="100000"/>
              </a:lnSpc>
              <a:spcBef>
                <a:spcPts val="475"/>
              </a:spcBef>
              <a:buFont typeface="Times New Roman"/>
              <a:buChar char="•"/>
              <a:tabLst>
                <a:tab pos="354965" algn="l"/>
              </a:tabLst>
            </a:pPr>
            <a:r>
              <a:rPr sz="2400" spc="-5" dirty="0" smtClean="0">
                <a:latin typeface="Times New Roman"/>
                <a:cs typeface="Times New Roman"/>
              </a:rPr>
              <a:t>…increase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5" dirty="0" smtClean="0">
                <a:latin typeface="Times New Roman"/>
                <a:cs typeface="Times New Roman"/>
              </a:rPr>
              <a:t> i</a:t>
            </a:r>
            <a:r>
              <a:rPr sz="2400" spc="0" dirty="0" smtClean="0">
                <a:latin typeface="Times New Roman"/>
                <a:cs typeface="Times New Roman"/>
              </a:rPr>
              <a:t>f</a:t>
            </a:r>
            <a:r>
              <a:rPr sz="2400" spc="-5" dirty="0" smtClean="0">
                <a:latin typeface="Times New Roman"/>
                <a:cs typeface="Times New Roman"/>
              </a:rPr>
              <a:t> wate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5" dirty="0" smtClean="0">
                <a:latin typeface="Times New Roman"/>
                <a:cs typeface="Times New Roman"/>
              </a:rPr>
              <a:t> i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th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groun</a:t>
            </a:r>
            <a:r>
              <a:rPr sz="2400" spc="0" dirty="0" smtClean="0">
                <a:latin typeface="Times New Roman"/>
                <a:cs typeface="Times New Roman"/>
              </a:rPr>
              <a:t>d</a:t>
            </a:r>
            <a:r>
              <a:rPr sz="2400" spc="-5" dirty="0" smtClean="0">
                <a:latin typeface="Times New Roman"/>
                <a:cs typeface="Times New Roman"/>
              </a:rPr>
              <a:t> ha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5" dirty="0" smtClean="0">
                <a:latin typeface="Times New Roman"/>
                <a:cs typeface="Times New Roman"/>
              </a:rPr>
              <a:t> lo</a:t>
            </a:r>
            <a:r>
              <a:rPr sz="2400" spc="0" dirty="0" smtClean="0">
                <a:latin typeface="Times New Roman"/>
                <a:cs typeface="Times New Roman"/>
              </a:rPr>
              <a:t>w</a:t>
            </a:r>
            <a:r>
              <a:rPr sz="2400" spc="-5" dirty="0" smtClean="0">
                <a:latin typeface="Times New Roman"/>
                <a:cs typeface="Times New Roman"/>
              </a:rPr>
              <a:t> conductivity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19"/>
              </a:spcBef>
              <a:buFont typeface="Times New Roman"/>
              <a:buChar char="•"/>
            </a:pPr>
            <a:endParaRPr sz="550"/>
          </a:p>
          <a:p>
            <a:pPr marL="354965" indent="-342900">
              <a:lnSpc>
                <a:spcPct val="100000"/>
              </a:lnSpc>
              <a:buFont typeface="Times New Roman"/>
              <a:buChar char="•"/>
              <a:tabLst>
                <a:tab pos="354965" algn="l"/>
              </a:tabLst>
            </a:pPr>
            <a:r>
              <a:rPr sz="2400" dirty="0" smtClean="0">
                <a:latin typeface="Times New Roman"/>
                <a:cs typeface="Times New Roman"/>
              </a:rPr>
              <a:t>…</a:t>
            </a:r>
            <a:r>
              <a:rPr sz="2400" spc="-5" dirty="0" smtClean="0">
                <a:latin typeface="Times New Roman"/>
                <a:cs typeface="Times New Roman"/>
              </a:rPr>
              <a:t> increase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5" dirty="0" smtClean="0">
                <a:latin typeface="Times New Roman"/>
                <a:cs typeface="Times New Roman"/>
              </a:rPr>
              <a:t> wit</a:t>
            </a:r>
            <a:r>
              <a:rPr sz="2400" spc="0" dirty="0" smtClean="0">
                <a:latin typeface="Times New Roman"/>
                <a:cs typeface="Times New Roman"/>
              </a:rPr>
              <a:t>h</a:t>
            </a:r>
            <a:r>
              <a:rPr sz="2400" spc="-5" dirty="0" smtClean="0">
                <a:latin typeface="Times New Roman"/>
                <a:cs typeface="Times New Roman"/>
              </a:rPr>
              <a:t> decreasin</a:t>
            </a:r>
            <a:r>
              <a:rPr sz="2400" spc="0" dirty="0" smtClean="0">
                <a:latin typeface="Times New Roman"/>
                <a:cs typeface="Times New Roman"/>
              </a:rPr>
              <a:t>g</a:t>
            </a:r>
            <a:r>
              <a:rPr sz="2400" spc="-5" dirty="0" smtClean="0">
                <a:latin typeface="Times New Roman"/>
                <a:cs typeface="Times New Roman"/>
              </a:rPr>
              <a:t> porosity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19"/>
              </a:spcBef>
              <a:buFont typeface="Times New Roman"/>
              <a:buChar char="•"/>
            </a:pPr>
            <a:endParaRPr sz="550"/>
          </a:p>
          <a:p>
            <a:pPr marL="354965" indent="-342900">
              <a:lnSpc>
                <a:spcPct val="100000"/>
              </a:lnSpc>
              <a:buFont typeface="Times New Roman"/>
              <a:buChar char="•"/>
              <a:tabLst>
                <a:tab pos="354965" algn="l"/>
              </a:tabLst>
            </a:pPr>
            <a:r>
              <a:rPr sz="2400" spc="-5" dirty="0" smtClean="0">
                <a:latin typeface="Times New Roman"/>
                <a:cs typeface="Times New Roman"/>
              </a:rPr>
              <a:t>…varie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5" dirty="0" smtClean="0">
                <a:latin typeface="Times New Roman"/>
                <a:cs typeface="Times New Roman"/>
              </a:rPr>
              <a:t> wit</a:t>
            </a:r>
            <a:r>
              <a:rPr sz="2400" spc="0" dirty="0" smtClean="0">
                <a:latin typeface="Times New Roman"/>
                <a:cs typeface="Times New Roman"/>
              </a:rPr>
              <a:t>h</a:t>
            </a:r>
            <a:r>
              <a:rPr sz="2400" spc="-5" dirty="0" smtClean="0">
                <a:latin typeface="Times New Roman"/>
                <a:cs typeface="Times New Roman"/>
              </a:rPr>
              <a:t> th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amoun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5" dirty="0" smtClean="0">
                <a:latin typeface="Times New Roman"/>
                <a:cs typeface="Times New Roman"/>
              </a:rPr>
              <a:t> o</a:t>
            </a:r>
            <a:r>
              <a:rPr sz="2400" spc="0" dirty="0" smtClean="0">
                <a:latin typeface="Times New Roman"/>
                <a:cs typeface="Times New Roman"/>
              </a:rPr>
              <a:t>f</a:t>
            </a:r>
            <a:r>
              <a:rPr sz="2400" spc="-5" dirty="0" smtClean="0">
                <a:latin typeface="Times New Roman"/>
                <a:cs typeface="Times New Roman"/>
              </a:rPr>
              <a:t> wate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5" dirty="0" smtClean="0">
                <a:latin typeface="Times New Roman"/>
                <a:cs typeface="Times New Roman"/>
              </a:rPr>
              <a:t> i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th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ground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23"/>
              </a:spcBef>
              <a:buFont typeface="Times New Roman"/>
              <a:buChar char="•"/>
            </a:pPr>
            <a:endParaRPr sz="650"/>
          </a:p>
          <a:p>
            <a:pPr marL="355600" marR="878205" indent="-342900">
              <a:lnSpc>
                <a:spcPts val="2870"/>
              </a:lnSpc>
              <a:buFont typeface="Times New Roman"/>
              <a:buChar char="•"/>
              <a:tabLst>
                <a:tab pos="354965" algn="l"/>
              </a:tabLst>
            </a:pPr>
            <a:r>
              <a:rPr sz="2400" spc="-5" dirty="0" smtClean="0">
                <a:latin typeface="Times New Roman"/>
                <a:cs typeface="Times New Roman"/>
              </a:rPr>
              <a:t>…depend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5" dirty="0" smtClean="0">
                <a:latin typeface="Times New Roman"/>
                <a:cs typeface="Times New Roman"/>
              </a:rPr>
              <a:t> o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th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curren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5" dirty="0" smtClean="0">
                <a:latin typeface="Times New Roman"/>
                <a:cs typeface="Times New Roman"/>
              </a:rPr>
              <a:t> intensit</a:t>
            </a:r>
            <a:r>
              <a:rPr sz="2400" spc="0" dirty="0" smtClean="0">
                <a:latin typeface="Times New Roman"/>
                <a:cs typeface="Times New Roman"/>
              </a:rPr>
              <a:t>y</a:t>
            </a:r>
            <a:r>
              <a:rPr sz="2400" spc="-5" dirty="0" smtClean="0">
                <a:latin typeface="Times New Roman"/>
                <a:cs typeface="Times New Roman"/>
              </a:rPr>
              <a:t> an</a:t>
            </a:r>
            <a:r>
              <a:rPr sz="2400" spc="0" dirty="0" smtClean="0">
                <a:latin typeface="Times New Roman"/>
                <a:cs typeface="Times New Roman"/>
              </a:rPr>
              <a:t>d</a:t>
            </a:r>
            <a:r>
              <a:rPr sz="2400" spc="-5" dirty="0" smtClean="0">
                <a:latin typeface="Times New Roman"/>
                <a:cs typeface="Times New Roman"/>
              </a:rPr>
              <a:t> th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current </a:t>
            </a:r>
            <a:r>
              <a:rPr sz="2400" spc="0" dirty="0" smtClean="0">
                <a:latin typeface="Times New Roman"/>
                <a:cs typeface="Times New Roman"/>
              </a:rPr>
              <a:t>frequency</a:t>
            </a:r>
            <a:endParaRPr sz="24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2766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751964">
              <a:lnSpc>
                <a:spcPct val="100000"/>
              </a:lnSpc>
            </a:pPr>
            <a:r>
              <a:rPr sz="4400" spc="-25" dirty="0" smtClean="0">
                <a:latin typeface="Times New Roman"/>
                <a:cs typeface="Times New Roman"/>
              </a:rPr>
              <a:t>Time-domain</a:t>
            </a:r>
            <a:r>
              <a:rPr sz="4400" spc="-5" dirty="0" smtClean="0">
                <a:latin typeface="Times New Roman"/>
                <a:cs typeface="Times New Roman"/>
              </a:rPr>
              <a:t> </a:t>
            </a:r>
            <a:r>
              <a:rPr sz="4400" spc="-20" dirty="0" smtClean="0">
                <a:latin typeface="Times New Roman"/>
                <a:cs typeface="Times New Roman"/>
              </a:rPr>
              <a:t>IP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61872" y="1766570"/>
            <a:ext cx="3772556" cy="50787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872365" y="2902711"/>
            <a:ext cx="400050" cy="0"/>
          </a:xfrm>
          <a:custGeom>
            <a:avLst/>
            <a:gdLst/>
            <a:ahLst/>
            <a:cxnLst/>
            <a:rect l="l" t="t" r="r" b="b"/>
            <a:pathLst>
              <a:path w="400050">
                <a:moveTo>
                  <a:pt x="0" y="0"/>
                </a:moveTo>
                <a:lnTo>
                  <a:pt x="400050" y="0"/>
                </a:lnTo>
              </a:path>
            </a:pathLst>
          </a:custGeom>
          <a:ln w="1663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900729" y="2612639"/>
            <a:ext cx="2686050" cy="793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961390" marR="12700" indent="-949325">
              <a:lnSpc>
                <a:spcPct val="71100"/>
              </a:lnSpc>
              <a:tabLst>
                <a:tab pos="652145" algn="l"/>
                <a:tab pos="1449705" algn="l"/>
              </a:tabLst>
            </a:pPr>
            <a:r>
              <a:rPr sz="3150" i="1" spc="-30" dirty="0" smtClean="0">
                <a:latin typeface="Times New Roman"/>
                <a:cs typeface="Times New Roman"/>
              </a:rPr>
              <a:t>M</a:t>
            </a:r>
            <a:r>
              <a:rPr sz="3150" i="1" spc="-395" dirty="0" smtClean="0">
                <a:latin typeface="Times New Roman"/>
                <a:cs typeface="Times New Roman"/>
              </a:rPr>
              <a:t> </a:t>
            </a:r>
            <a:r>
              <a:rPr sz="2700" i="1" spc="7" baseline="-24691" dirty="0" smtClean="0">
                <a:latin typeface="Times New Roman"/>
                <a:cs typeface="Times New Roman"/>
              </a:rPr>
              <a:t>a	</a:t>
            </a:r>
            <a:r>
              <a:rPr sz="3150" spc="-815" dirty="0" smtClean="0">
                <a:latin typeface="Meiryo"/>
                <a:cs typeface="Meiryo"/>
              </a:rPr>
              <a:t>=		</a:t>
            </a:r>
            <a:r>
              <a:rPr sz="7050" spc="-2190" baseline="-13593" dirty="0" smtClean="0">
                <a:latin typeface="Meiryo"/>
                <a:cs typeface="Meiryo"/>
              </a:rPr>
              <a:t>∫</a:t>
            </a:r>
            <a:r>
              <a:rPr sz="3150" i="1" spc="-20" dirty="0" smtClean="0">
                <a:latin typeface="Times New Roman"/>
                <a:cs typeface="Times New Roman"/>
              </a:rPr>
              <a:t>V</a:t>
            </a:r>
            <a:r>
              <a:rPr sz="3150" i="1" spc="-290" dirty="0" smtClean="0">
                <a:latin typeface="Times New Roman"/>
                <a:cs typeface="Times New Roman"/>
              </a:rPr>
              <a:t> </a:t>
            </a:r>
            <a:r>
              <a:rPr sz="3150" spc="-30" dirty="0" smtClean="0">
                <a:latin typeface="Times New Roman"/>
                <a:cs typeface="Times New Roman"/>
              </a:rPr>
              <a:t>(</a:t>
            </a:r>
            <a:r>
              <a:rPr sz="3150" i="1" spc="200" dirty="0" smtClean="0">
                <a:latin typeface="Times New Roman"/>
                <a:cs typeface="Times New Roman"/>
              </a:rPr>
              <a:t>t</a:t>
            </a:r>
            <a:r>
              <a:rPr sz="3150" spc="70" dirty="0" smtClean="0">
                <a:latin typeface="Times New Roman"/>
                <a:cs typeface="Times New Roman"/>
              </a:rPr>
              <a:t>)</a:t>
            </a:r>
            <a:r>
              <a:rPr sz="3150" i="1" spc="-15" dirty="0" smtClean="0">
                <a:latin typeface="Times New Roman"/>
                <a:cs typeface="Times New Roman"/>
              </a:rPr>
              <a:t>dt V</a:t>
            </a:r>
            <a:endParaRPr sz="315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t>15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24430" y="2291486"/>
            <a:ext cx="185420" cy="3321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i="1" spc="95" dirty="0" smtClean="0">
                <a:latin typeface="Times New Roman"/>
                <a:cs typeface="Times New Roman"/>
              </a:rPr>
              <a:t>t</a:t>
            </a:r>
            <a:r>
              <a:rPr sz="1950" spc="0" baseline="-19230" dirty="0" smtClean="0">
                <a:latin typeface="Times New Roman"/>
                <a:cs typeface="Times New Roman"/>
              </a:rPr>
              <a:t>2</a:t>
            </a:r>
            <a:endParaRPr sz="1950" baseline="-1923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340511" y="3206684"/>
            <a:ext cx="166370" cy="3327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i="1" spc="-55" dirty="0" smtClean="0">
                <a:latin typeface="Times New Roman"/>
                <a:cs typeface="Times New Roman"/>
              </a:rPr>
              <a:t>t</a:t>
            </a:r>
            <a:r>
              <a:rPr sz="1950" spc="0" baseline="-19230" dirty="0" smtClean="0">
                <a:latin typeface="Times New Roman"/>
                <a:cs typeface="Times New Roman"/>
              </a:rPr>
              <a:t>1</a:t>
            </a:r>
            <a:endParaRPr sz="1950" baseline="-1923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58868" y="2351185"/>
            <a:ext cx="225425" cy="4908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150" spc="-20" dirty="0" smtClean="0">
                <a:latin typeface="Times New Roman"/>
                <a:cs typeface="Times New Roman"/>
              </a:rPr>
              <a:t>1</a:t>
            </a:r>
            <a:endParaRPr sz="31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83687" y="3186176"/>
            <a:ext cx="142240" cy="2870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spc="5" dirty="0" smtClean="0">
                <a:latin typeface="Times New Roman"/>
                <a:cs typeface="Times New Roman"/>
              </a:rPr>
              <a:t>0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60983" y="3831082"/>
            <a:ext cx="4211320" cy="7289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indent="-635">
              <a:lnSpc>
                <a:spcPts val="2870"/>
              </a:lnSpc>
            </a:pPr>
            <a:r>
              <a:rPr sz="2400" i="1" spc="-5" dirty="0" smtClean="0">
                <a:latin typeface="Times New Roman"/>
                <a:cs typeface="Times New Roman"/>
              </a:rPr>
              <a:t>M</a:t>
            </a:r>
            <a:r>
              <a:rPr sz="2400" i="1" spc="0" baseline="-20833" dirty="0" smtClean="0">
                <a:latin typeface="Times New Roman"/>
                <a:cs typeface="Times New Roman"/>
              </a:rPr>
              <a:t>a </a:t>
            </a:r>
            <a:r>
              <a:rPr sz="2400" i="1" spc="-300" baseline="-20833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5" dirty="0" smtClean="0">
                <a:latin typeface="Times New Roman"/>
                <a:cs typeface="Times New Roman"/>
              </a:rPr>
              <a:t> th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apparen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5" dirty="0" smtClean="0">
                <a:latin typeface="Times New Roman"/>
                <a:cs typeface="Times New Roman"/>
              </a:rPr>
              <a:t> chargeabilit</a:t>
            </a:r>
            <a:r>
              <a:rPr sz="2400" spc="0" dirty="0" smtClean="0">
                <a:latin typeface="Times New Roman"/>
                <a:cs typeface="Times New Roman"/>
              </a:rPr>
              <a:t>y</a:t>
            </a:r>
            <a:r>
              <a:rPr sz="2400" spc="-5" dirty="0" smtClean="0">
                <a:latin typeface="Times New Roman"/>
                <a:cs typeface="Times New Roman"/>
              </a:rPr>
              <a:t> in millisecond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5" dirty="0" smtClean="0">
                <a:latin typeface="Times New Roman"/>
                <a:cs typeface="Times New Roman"/>
              </a:rPr>
              <a:t> (ms)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63320">
              <a:lnSpc>
                <a:spcPct val="100000"/>
              </a:lnSpc>
            </a:pPr>
            <a:r>
              <a:rPr sz="4400" spc="-25" dirty="0" smtClean="0">
                <a:latin typeface="Times New Roman"/>
                <a:cs typeface="Times New Roman"/>
              </a:rPr>
              <a:t>Frequency-domain</a:t>
            </a:r>
            <a:r>
              <a:rPr sz="4400" spc="-5" dirty="0" smtClean="0">
                <a:latin typeface="Times New Roman"/>
                <a:cs typeface="Times New Roman"/>
              </a:rPr>
              <a:t> </a:t>
            </a:r>
            <a:r>
              <a:rPr sz="4400" spc="-20" dirty="0" smtClean="0">
                <a:latin typeface="Times New Roman"/>
                <a:cs typeface="Times New Roman"/>
              </a:rPr>
              <a:t>IP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745860" y="3068066"/>
            <a:ext cx="2406408" cy="0"/>
          </a:xfrm>
          <a:custGeom>
            <a:avLst/>
            <a:gdLst/>
            <a:ahLst/>
            <a:cxnLst/>
            <a:rect l="l" t="t" r="r" b="b"/>
            <a:pathLst>
              <a:path w="2406408">
                <a:moveTo>
                  <a:pt x="0" y="0"/>
                </a:moveTo>
                <a:lnTo>
                  <a:pt x="2406408" y="0"/>
                </a:lnTo>
              </a:path>
            </a:pathLst>
          </a:custGeom>
          <a:ln w="2095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901928" y="3185667"/>
            <a:ext cx="5108575" cy="26155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612390">
              <a:lnSpc>
                <a:spcPct val="100000"/>
              </a:lnSpc>
            </a:pPr>
            <a:r>
              <a:rPr sz="6225" spc="-209" baseline="13386" dirty="0" smtClean="0">
                <a:latin typeface="Meiryo"/>
                <a:cs typeface="Meiryo"/>
              </a:rPr>
              <a:t>ρ</a:t>
            </a:r>
            <a:r>
              <a:rPr sz="2300" i="1" spc="0" dirty="0" smtClean="0">
                <a:latin typeface="Times New Roman"/>
                <a:cs typeface="Times New Roman"/>
              </a:rPr>
              <a:t>aAC</a:t>
            </a:r>
            <a:endParaRPr sz="2300" dirty="0">
              <a:latin typeface="Times New Roman"/>
              <a:cs typeface="Times New Roman"/>
            </a:endParaRPr>
          </a:p>
          <a:p>
            <a:pPr marL="12700">
              <a:lnSpc>
                <a:spcPts val="2880"/>
              </a:lnSpc>
            </a:pPr>
            <a:r>
              <a:rPr sz="2400" i="1" spc="-5" dirty="0" smtClean="0">
                <a:latin typeface="Times New Roman"/>
                <a:cs typeface="Times New Roman"/>
              </a:rPr>
              <a:t>F</a:t>
            </a:r>
            <a:r>
              <a:rPr sz="2400" i="1" spc="0" dirty="0" smtClean="0">
                <a:latin typeface="Times New Roman"/>
                <a:cs typeface="Times New Roman"/>
              </a:rPr>
              <a:t>E</a:t>
            </a:r>
            <a:r>
              <a:rPr sz="2400" i="1" spc="-5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5" dirty="0" smtClean="0">
                <a:latin typeface="Times New Roman"/>
                <a:cs typeface="Times New Roman"/>
              </a:rPr>
              <a:t> th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percen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5" dirty="0" smtClean="0">
                <a:latin typeface="Times New Roman"/>
                <a:cs typeface="Times New Roman"/>
              </a:rPr>
              <a:t> frequenc</a:t>
            </a:r>
            <a:r>
              <a:rPr sz="2400" spc="0" dirty="0" smtClean="0">
                <a:latin typeface="Times New Roman"/>
                <a:cs typeface="Times New Roman"/>
              </a:rPr>
              <a:t>y</a:t>
            </a:r>
            <a:r>
              <a:rPr sz="2400" spc="-5" dirty="0" smtClean="0">
                <a:latin typeface="Times New Roman"/>
                <a:cs typeface="Times New Roman"/>
              </a:rPr>
              <a:t> effec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5" dirty="0" smtClean="0">
                <a:latin typeface="Times New Roman"/>
                <a:cs typeface="Times New Roman"/>
              </a:rPr>
              <a:t> (i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%)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18"/>
              </a:spcBef>
            </a:pPr>
            <a:endParaRPr sz="750" dirty="0"/>
          </a:p>
          <a:p>
            <a:pPr marL="12700" marR="12700" indent="0">
              <a:lnSpc>
                <a:spcPts val="2820"/>
              </a:lnSpc>
            </a:pPr>
            <a:r>
              <a:rPr sz="2500" spc="-220" dirty="0" smtClean="0">
                <a:latin typeface="Meiryo"/>
                <a:cs typeface="Meiryo"/>
              </a:rPr>
              <a:t>ρ</a:t>
            </a:r>
            <a:r>
              <a:rPr sz="2400" i="1" spc="-330" baseline="-20833" dirty="0" smtClean="0">
                <a:latin typeface="Times New Roman"/>
                <a:cs typeface="Times New Roman"/>
              </a:rPr>
              <a:t>aD</a:t>
            </a:r>
            <a:r>
              <a:rPr sz="2400" i="1" spc="0" baseline="-20833" dirty="0" smtClean="0">
                <a:latin typeface="Times New Roman"/>
                <a:cs typeface="Times New Roman"/>
              </a:rPr>
              <a:t>C</a:t>
            </a:r>
            <a:r>
              <a:rPr sz="2400" i="1" spc="284" baseline="-20833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5" dirty="0" smtClean="0">
                <a:latin typeface="Times New Roman"/>
                <a:cs typeface="Times New Roman"/>
              </a:rPr>
              <a:t> th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apparen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5" dirty="0" smtClean="0">
                <a:latin typeface="Times New Roman"/>
                <a:cs typeface="Times New Roman"/>
              </a:rPr>
              <a:t> resistivit</a:t>
            </a:r>
            <a:r>
              <a:rPr sz="2400" spc="0" dirty="0" smtClean="0">
                <a:latin typeface="Times New Roman"/>
                <a:cs typeface="Times New Roman"/>
              </a:rPr>
              <a:t>y</a:t>
            </a:r>
            <a:r>
              <a:rPr sz="2400" spc="-5" dirty="0" smtClean="0">
                <a:latin typeface="Times New Roman"/>
                <a:cs typeface="Times New Roman"/>
              </a:rPr>
              <a:t> mesure</a:t>
            </a:r>
            <a:r>
              <a:rPr sz="2400" spc="0" dirty="0" smtClean="0">
                <a:latin typeface="Times New Roman"/>
                <a:cs typeface="Times New Roman"/>
              </a:rPr>
              <a:t>d</a:t>
            </a:r>
            <a:r>
              <a:rPr sz="2400" spc="-5" dirty="0" smtClean="0">
                <a:latin typeface="Times New Roman"/>
                <a:cs typeface="Times New Roman"/>
              </a:rPr>
              <a:t> a</a:t>
            </a:r>
            <a:r>
              <a:rPr sz="2400" spc="0" dirty="0" smtClean="0">
                <a:latin typeface="Times New Roman"/>
                <a:cs typeface="Times New Roman"/>
              </a:rPr>
              <a:t>t </a:t>
            </a:r>
            <a:r>
              <a:rPr sz="2400" spc="-5" dirty="0" smtClean="0">
                <a:latin typeface="Times New Roman"/>
                <a:cs typeface="Times New Roman"/>
              </a:rPr>
              <a:t>lo</a:t>
            </a:r>
            <a:r>
              <a:rPr sz="2400" spc="0" dirty="0" smtClean="0">
                <a:latin typeface="Times New Roman"/>
                <a:cs typeface="Times New Roman"/>
              </a:rPr>
              <a:t>w</a:t>
            </a:r>
            <a:r>
              <a:rPr sz="2400" spc="-5" dirty="0" smtClean="0">
                <a:latin typeface="Times New Roman"/>
                <a:cs typeface="Times New Roman"/>
              </a:rPr>
              <a:t> frequenc</a:t>
            </a:r>
            <a:r>
              <a:rPr sz="2400" spc="0" dirty="0" smtClean="0">
                <a:latin typeface="Times New Roman"/>
                <a:cs typeface="Times New Roman"/>
              </a:rPr>
              <a:t>y</a:t>
            </a:r>
            <a:r>
              <a:rPr sz="2400" spc="-5" dirty="0" smtClean="0">
                <a:latin typeface="Times New Roman"/>
                <a:cs typeface="Times New Roman"/>
              </a:rPr>
              <a:t> (0.05-0.</a:t>
            </a:r>
            <a:r>
              <a:rPr sz="2400" spc="0" dirty="0" smtClean="0">
                <a:latin typeface="Times New Roman"/>
                <a:cs typeface="Times New Roman"/>
              </a:rPr>
              <a:t>5</a:t>
            </a:r>
            <a:r>
              <a:rPr sz="2400" spc="-5" dirty="0" smtClean="0">
                <a:latin typeface="Times New Roman"/>
                <a:cs typeface="Times New Roman"/>
              </a:rPr>
              <a:t> Hz)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34"/>
              </a:spcBef>
            </a:pPr>
            <a:endParaRPr sz="650" dirty="0"/>
          </a:p>
          <a:p>
            <a:pPr marL="12700" marR="34290" indent="0">
              <a:lnSpc>
                <a:spcPts val="2820"/>
              </a:lnSpc>
            </a:pPr>
            <a:r>
              <a:rPr sz="2500" spc="-220" dirty="0" smtClean="0">
                <a:latin typeface="Meiryo"/>
                <a:cs typeface="Meiryo"/>
              </a:rPr>
              <a:t>ρ</a:t>
            </a:r>
            <a:r>
              <a:rPr sz="2400" i="1" spc="0" baseline="-20833" dirty="0" smtClean="0">
                <a:latin typeface="Times New Roman"/>
                <a:cs typeface="Times New Roman"/>
              </a:rPr>
              <a:t>a</a:t>
            </a:r>
            <a:r>
              <a:rPr sz="2400" i="1" spc="-15" baseline="-20833" dirty="0" smtClean="0">
                <a:latin typeface="Times New Roman"/>
                <a:cs typeface="Times New Roman"/>
              </a:rPr>
              <a:t>A</a:t>
            </a:r>
            <a:r>
              <a:rPr sz="2400" i="1" spc="0" baseline="-20833" dirty="0" smtClean="0">
                <a:latin typeface="Times New Roman"/>
                <a:cs typeface="Times New Roman"/>
              </a:rPr>
              <a:t>C</a:t>
            </a:r>
            <a:r>
              <a:rPr sz="2400" i="1" spc="284" baseline="-20833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5" dirty="0" smtClean="0">
                <a:latin typeface="Times New Roman"/>
                <a:cs typeface="Times New Roman"/>
              </a:rPr>
              <a:t> th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apparen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5" dirty="0" smtClean="0">
                <a:latin typeface="Times New Roman"/>
                <a:cs typeface="Times New Roman"/>
              </a:rPr>
              <a:t> resistivit</a:t>
            </a:r>
            <a:r>
              <a:rPr sz="2400" spc="0" dirty="0" smtClean="0">
                <a:latin typeface="Times New Roman"/>
                <a:cs typeface="Times New Roman"/>
              </a:rPr>
              <a:t>y</a:t>
            </a:r>
            <a:r>
              <a:rPr sz="2400" spc="-5" dirty="0" smtClean="0">
                <a:latin typeface="Times New Roman"/>
                <a:cs typeface="Times New Roman"/>
              </a:rPr>
              <a:t> mesure</a:t>
            </a:r>
            <a:r>
              <a:rPr sz="2400" spc="0" dirty="0" smtClean="0">
                <a:latin typeface="Times New Roman"/>
                <a:cs typeface="Times New Roman"/>
              </a:rPr>
              <a:t>d</a:t>
            </a:r>
            <a:r>
              <a:rPr sz="2400" spc="-5" dirty="0" smtClean="0">
                <a:latin typeface="Times New Roman"/>
                <a:cs typeface="Times New Roman"/>
              </a:rPr>
              <a:t> a</a:t>
            </a:r>
            <a:r>
              <a:rPr sz="2400" spc="0" dirty="0" smtClean="0">
                <a:latin typeface="Times New Roman"/>
                <a:cs typeface="Times New Roman"/>
              </a:rPr>
              <a:t>t </a:t>
            </a:r>
            <a:r>
              <a:rPr sz="2400" spc="-5" dirty="0" smtClean="0">
                <a:latin typeface="Times New Roman"/>
                <a:cs typeface="Times New Roman"/>
              </a:rPr>
              <a:t>highe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5" dirty="0" smtClean="0">
                <a:latin typeface="Times New Roman"/>
                <a:cs typeface="Times New Roman"/>
              </a:rPr>
              <a:t> frequenc</a:t>
            </a:r>
            <a:r>
              <a:rPr sz="2400" spc="0" dirty="0" smtClean="0">
                <a:latin typeface="Times New Roman"/>
                <a:cs typeface="Times New Roman"/>
              </a:rPr>
              <a:t>y</a:t>
            </a:r>
            <a:r>
              <a:rPr sz="2400" spc="-5" dirty="0" smtClean="0">
                <a:latin typeface="Times New Roman"/>
                <a:cs typeface="Times New Roman"/>
              </a:rPr>
              <a:t> (1-1</a:t>
            </a:r>
            <a:r>
              <a:rPr sz="2400" spc="0" dirty="0" smtClean="0">
                <a:latin typeface="Times New Roman"/>
                <a:cs typeface="Times New Roman"/>
              </a:rPr>
              <a:t>0</a:t>
            </a:r>
            <a:r>
              <a:rPr sz="2400" spc="-5" dirty="0" smtClean="0">
                <a:latin typeface="Times New Roman"/>
                <a:cs typeface="Times New Roman"/>
              </a:rPr>
              <a:t> Hz)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12165" y="2320797"/>
            <a:ext cx="4258310" cy="9842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83105">
              <a:lnSpc>
                <a:spcPts val="4130"/>
              </a:lnSpc>
              <a:tabLst>
                <a:tab pos="3042285" algn="l"/>
              </a:tabLst>
            </a:pPr>
            <a:r>
              <a:rPr sz="4150" spc="-355" dirty="0" smtClean="0">
                <a:latin typeface="Meiryo"/>
                <a:cs typeface="Meiryo"/>
              </a:rPr>
              <a:t>ρ	</a:t>
            </a:r>
            <a:r>
              <a:rPr sz="3950" spc="-1019" dirty="0" smtClean="0">
                <a:latin typeface="Meiryo"/>
                <a:cs typeface="Meiryo"/>
              </a:rPr>
              <a:t>−</a:t>
            </a:r>
            <a:r>
              <a:rPr sz="3950" spc="-540" dirty="0" smtClean="0">
                <a:latin typeface="Meiryo"/>
                <a:cs typeface="Meiryo"/>
              </a:rPr>
              <a:t> </a:t>
            </a:r>
            <a:r>
              <a:rPr sz="4150" spc="-355" dirty="0" smtClean="0">
                <a:latin typeface="Meiryo"/>
                <a:cs typeface="Meiryo"/>
              </a:rPr>
              <a:t>ρ</a:t>
            </a:r>
            <a:endParaRPr sz="4150" dirty="0">
              <a:latin typeface="Meiryo"/>
              <a:cs typeface="Meiryo"/>
            </a:endParaRPr>
          </a:p>
          <a:p>
            <a:pPr marL="12700">
              <a:lnSpc>
                <a:spcPts val="3535"/>
              </a:lnSpc>
              <a:tabLst>
                <a:tab pos="2286000" algn="l"/>
                <a:tab pos="3723640" algn="l"/>
              </a:tabLst>
            </a:pPr>
            <a:r>
              <a:rPr sz="3950" i="1" dirty="0" smtClean="0">
                <a:latin typeface="Times New Roman"/>
                <a:cs typeface="Times New Roman"/>
              </a:rPr>
              <a:t>FE</a:t>
            </a:r>
            <a:r>
              <a:rPr sz="3950" i="1" spc="125" dirty="0" smtClean="0">
                <a:latin typeface="Times New Roman"/>
                <a:cs typeface="Times New Roman"/>
              </a:rPr>
              <a:t> </a:t>
            </a:r>
            <a:r>
              <a:rPr sz="3950" spc="-1019" dirty="0" smtClean="0">
                <a:latin typeface="Meiryo"/>
                <a:cs typeface="Meiryo"/>
              </a:rPr>
              <a:t>=</a:t>
            </a:r>
            <a:r>
              <a:rPr sz="3950" spc="-850" dirty="0" smtClean="0">
                <a:latin typeface="Meiryo"/>
                <a:cs typeface="Meiryo"/>
              </a:rPr>
              <a:t> </a:t>
            </a:r>
            <a:r>
              <a:rPr sz="3950" spc="0" dirty="0" smtClean="0">
                <a:latin typeface="Times New Roman"/>
                <a:cs typeface="Times New Roman"/>
              </a:rPr>
              <a:t>100	</a:t>
            </a:r>
            <a:r>
              <a:rPr sz="3450" i="1" spc="0" baseline="42270" dirty="0" smtClean="0">
                <a:latin typeface="Times New Roman"/>
                <a:cs typeface="Times New Roman"/>
              </a:rPr>
              <a:t>a</a:t>
            </a:r>
            <a:r>
              <a:rPr sz="3450" i="1" spc="-322" baseline="42270" dirty="0" smtClean="0">
                <a:latin typeface="Times New Roman"/>
                <a:cs typeface="Times New Roman"/>
              </a:rPr>
              <a:t> </a:t>
            </a:r>
            <a:r>
              <a:rPr sz="3450" i="1" spc="0" baseline="36231" dirty="0" smtClean="0">
                <a:latin typeface="Times New Roman"/>
                <a:cs typeface="Times New Roman"/>
              </a:rPr>
              <a:t>DC	</a:t>
            </a:r>
            <a:r>
              <a:rPr sz="3450" i="1" spc="0" baseline="42270" dirty="0" smtClean="0">
                <a:latin typeface="Times New Roman"/>
                <a:cs typeface="Times New Roman"/>
              </a:rPr>
              <a:t>aAC</a:t>
            </a:r>
            <a:endParaRPr sz="3450" baseline="4227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26929" y="2198623"/>
            <a:ext cx="3078479" cy="40652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t>16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63320">
              <a:lnSpc>
                <a:spcPct val="100000"/>
              </a:lnSpc>
            </a:pPr>
            <a:r>
              <a:rPr sz="4400" spc="-25" dirty="0" smtClean="0">
                <a:latin typeface="Times New Roman"/>
                <a:cs typeface="Times New Roman"/>
              </a:rPr>
              <a:t>Frequency-domain</a:t>
            </a:r>
            <a:r>
              <a:rPr sz="4400" spc="-5" dirty="0" smtClean="0">
                <a:latin typeface="Times New Roman"/>
                <a:cs typeface="Times New Roman"/>
              </a:rPr>
              <a:t> </a:t>
            </a:r>
            <a:r>
              <a:rPr sz="4400" spc="-20" dirty="0" smtClean="0">
                <a:latin typeface="Times New Roman"/>
                <a:cs typeface="Times New Roman"/>
              </a:rPr>
              <a:t>IP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310521" y="2760979"/>
            <a:ext cx="1941576" cy="0"/>
          </a:xfrm>
          <a:custGeom>
            <a:avLst/>
            <a:gdLst/>
            <a:ahLst/>
            <a:cxnLst/>
            <a:rect l="l" t="t" r="r" b="b"/>
            <a:pathLst>
              <a:path w="1941576">
                <a:moveTo>
                  <a:pt x="0" y="0"/>
                </a:moveTo>
                <a:lnTo>
                  <a:pt x="1941576" y="0"/>
                </a:lnTo>
              </a:path>
            </a:pathLst>
          </a:custGeom>
          <a:ln w="1534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75322" y="2760979"/>
            <a:ext cx="732294" cy="0"/>
          </a:xfrm>
          <a:custGeom>
            <a:avLst/>
            <a:gdLst/>
            <a:ahLst/>
            <a:cxnLst/>
            <a:rect l="l" t="t" r="r" b="b"/>
            <a:pathLst>
              <a:path w="732294">
                <a:moveTo>
                  <a:pt x="0" y="0"/>
                </a:moveTo>
                <a:lnTo>
                  <a:pt x="732294" y="0"/>
                </a:lnTo>
              </a:path>
            </a:pathLst>
          </a:custGeom>
          <a:ln w="1534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22090" y="2370651"/>
            <a:ext cx="5475605" cy="5676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4465"/>
              </a:lnSpc>
            </a:pPr>
            <a:r>
              <a:rPr sz="2900" i="1" dirty="0" smtClean="0">
                <a:latin typeface="Times New Roman"/>
                <a:cs typeface="Times New Roman"/>
              </a:rPr>
              <a:t>MF</a:t>
            </a:r>
            <a:r>
              <a:rPr sz="2900" i="1" spc="200" dirty="0" smtClean="0">
                <a:latin typeface="Times New Roman"/>
                <a:cs typeface="Times New Roman"/>
              </a:rPr>
              <a:t> </a:t>
            </a:r>
            <a:r>
              <a:rPr sz="2900" spc="-750" dirty="0" smtClean="0">
                <a:latin typeface="Meiryo"/>
                <a:cs typeface="Meiryo"/>
              </a:rPr>
              <a:t>=</a:t>
            </a:r>
            <a:r>
              <a:rPr sz="2900" spc="-310" dirty="0" smtClean="0">
                <a:latin typeface="Meiryo"/>
                <a:cs typeface="Meiryo"/>
              </a:rPr>
              <a:t> </a:t>
            </a:r>
            <a:r>
              <a:rPr sz="2900" spc="-140" dirty="0" smtClean="0">
                <a:latin typeface="Times New Roman"/>
                <a:cs typeface="Times New Roman"/>
              </a:rPr>
              <a:t>2</a:t>
            </a:r>
            <a:r>
              <a:rPr sz="3050" spc="-325" dirty="0" smtClean="0">
                <a:latin typeface="Meiryo"/>
                <a:cs typeface="Meiryo"/>
              </a:rPr>
              <a:t>π</a:t>
            </a:r>
            <a:r>
              <a:rPr sz="3050" spc="-270" dirty="0" smtClean="0">
                <a:latin typeface="Meiryo"/>
                <a:cs typeface="Meiryo"/>
              </a:rPr>
              <a:t> </a:t>
            </a:r>
            <a:r>
              <a:rPr sz="2900" spc="-254" dirty="0" smtClean="0">
                <a:latin typeface="Meiryo"/>
                <a:cs typeface="Meiryo"/>
              </a:rPr>
              <a:t>⋅</a:t>
            </a:r>
            <a:r>
              <a:rPr sz="2900" spc="0" dirty="0" smtClean="0">
                <a:latin typeface="Times New Roman"/>
                <a:cs typeface="Times New Roman"/>
              </a:rPr>
              <a:t>1</a:t>
            </a:r>
            <a:r>
              <a:rPr sz="2900" spc="55" dirty="0" smtClean="0">
                <a:latin typeface="Times New Roman"/>
                <a:cs typeface="Times New Roman"/>
              </a:rPr>
              <a:t>0</a:t>
            </a:r>
            <a:r>
              <a:rPr sz="2550" spc="-15" baseline="42483" dirty="0" smtClean="0">
                <a:latin typeface="Times New Roman"/>
                <a:cs typeface="Times New Roman"/>
              </a:rPr>
              <a:t>5 </a:t>
            </a:r>
            <a:r>
              <a:rPr sz="2550" spc="7" baseline="42483" dirty="0" smtClean="0">
                <a:latin typeface="Times New Roman"/>
                <a:cs typeface="Times New Roman"/>
              </a:rPr>
              <a:t> </a:t>
            </a:r>
            <a:r>
              <a:rPr sz="5700" spc="-1019" baseline="27046" dirty="0" smtClean="0">
                <a:latin typeface="Meiryo"/>
                <a:cs typeface="Meiryo"/>
              </a:rPr>
              <a:t>(</a:t>
            </a:r>
            <a:r>
              <a:rPr sz="4575" spc="-165" baseline="33697" dirty="0" smtClean="0">
                <a:latin typeface="Meiryo"/>
                <a:cs typeface="Meiryo"/>
              </a:rPr>
              <a:t>ρ</a:t>
            </a:r>
            <a:r>
              <a:rPr sz="2550" i="1" spc="-22" baseline="35947" dirty="0" smtClean="0">
                <a:latin typeface="Times New Roman"/>
                <a:cs typeface="Times New Roman"/>
              </a:rPr>
              <a:t>aDC </a:t>
            </a:r>
            <a:r>
              <a:rPr sz="2550" i="1" spc="52" baseline="35947" dirty="0" smtClean="0">
                <a:latin typeface="Times New Roman"/>
                <a:cs typeface="Times New Roman"/>
              </a:rPr>
              <a:t> </a:t>
            </a:r>
            <a:r>
              <a:rPr sz="4350" spc="-1125" baseline="35440" dirty="0" smtClean="0">
                <a:latin typeface="Meiryo"/>
                <a:cs typeface="Meiryo"/>
              </a:rPr>
              <a:t>−</a:t>
            </a:r>
            <a:r>
              <a:rPr sz="4350" spc="-607" baseline="35440" dirty="0" smtClean="0">
                <a:latin typeface="Meiryo"/>
                <a:cs typeface="Meiryo"/>
              </a:rPr>
              <a:t> </a:t>
            </a:r>
            <a:r>
              <a:rPr sz="4575" spc="-165" baseline="33697" dirty="0" smtClean="0">
                <a:latin typeface="Meiryo"/>
                <a:cs typeface="Meiryo"/>
              </a:rPr>
              <a:t>ρ</a:t>
            </a:r>
            <a:r>
              <a:rPr sz="2550" i="1" spc="-15" baseline="35947" dirty="0" smtClean="0">
                <a:latin typeface="Times New Roman"/>
                <a:cs typeface="Times New Roman"/>
              </a:rPr>
              <a:t>aAC</a:t>
            </a:r>
            <a:r>
              <a:rPr sz="2550" i="1" spc="142" baseline="35947" dirty="0" smtClean="0">
                <a:latin typeface="Times New Roman"/>
                <a:cs typeface="Times New Roman"/>
              </a:rPr>
              <a:t> </a:t>
            </a:r>
            <a:r>
              <a:rPr sz="5700" spc="-1080" baseline="27046" dirty="0" smtClean="0">
                <a:latin typeface="Meiryo"/>
                <a:cs typeface="Meiryo"/>
              </a:rPr>
              <a:t>)</a:t>
            </a:r>
            <a:r>
              <a:rPr sz="5700" spc="-922" baseline="27046" dirty="0" smtClean="0">
                <a:latin typeface="Meiryo"/>
                <a:cs typeface="Meiryo"/>
              </a:rPr>
              <a:t> </a:t>
            </a:r>
            <a:r>
              <a:rPr sz="2900" spc="-750" dirty="0" smtClean="0">
                <a:latin typeface="Meiryo"/>
                <a:cs typeface="Meiryo"/>
              </a:rPr>
              <a:t>=</a:t>
            </a:r>
            <a:r>
              <a:rPr sz="2900" spc="-310" dirty="0" smtClean="0">
                <a:latin typeface="Meiryo"/>
                <a:cs typeface="Meiryo"/>
              </a:rPr>
              <a:t> </a:t>
            </a:r>
            <a:r>
              <a:rPr sz="2900" spc="-140" dirty="0" smtClean="0">
                <a:latin typeface="Times New Roman"/>
                <a:cs typeface="Times New Roman"/>
              </a:rPr>
              <a:t>2</a:t>
            </a:r>
            <a:r>
              <a:rPr sz="3050" spc="-325" dirty="0" smtClean="0">
                <a:latin typeface="Meiryo"/>
                <a:cs typeface="Meiryo"/>
              </a:rPr>
              <a:t>π</a:t>
            </a:r>
            <a:r>
              <a:rPr sz="3050" spc="-280" dirty="0" smtClean="0">
                <a:latin typeface="Meiryo"/>
                <a:cs typeface="Meiryo"/>
              </a:rPr>
              <a:t> </a:t>
            </a:r>
            <a:r>
              <a:rPr sz="2900" spc="-250" dirty="0" smtClean="0">
                <a:latin typeface="Meiryo"/>
                <a:cs typeface="Meiryo"/>
              </a:rPr>
              <a:t>⋅</a:t>
            </a:r>
            <a:r>
              <a:rPr sz="2900" spc="0" dirty="0" smtClean="0">
                <a:latin typeface="Times New Roman"/>
                <a:cs typeface="Times New Roman"/>
              </a:rPr>
              <a:t>1</a:t>
            </a:r>
            <a:r>
              <a:rPr sz="2900" spc="50" dirty="0" smtClean="0">
                <a:latin typeface="Times New Roman"/>
                <a:cs typeface="Times New Roman"/>
              </a:rPr>
              <a:t>0</a:t>
            </a:r>
            <a:r>
              <a:rPr sz="2550" spc="-15" baseline="42483" dirty="0" smtClean="0">
                <a:latin typeface="Times New Roman"/>
                <a:cs typeface="Times New Roman"/>
              </a:rPr>
              <a:t>5</a:t>
            </a:r>
            <a:endParaRPr sz="2550" baseline="42483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t>17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14955" y="2846070"/>
            <a:ext cx="3837304" cy="4425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ts val="3479"/>
              </a:lnSpc>
              <a:tabLst>
                <a:tab pos="3195955" algn="l"/>
              </a:tabLst>
            </a:pPr>
            <a:r>
              <a:rPr sz="4575" spc="-165" baseline="13661" dirty="0" smtClean="0">
                <a:latin typeface="Meiryo"/>
                <a:cs typeface="Meiryo"/>
              </a:rPr>
              <a:t>ρ</a:t>
            </a:r>
            <a:r>
              <a:rPr sz="1700" i="1" spc="-15" dirty="0" smtClean="0">
                <a:latin typeface="Times New Roman"/>
                <a:cs typeface="Times New Roman"/>
              </a:rPr>
              <a:t>aDC</a:t>
            </a:r>
            <a:r>
              <a:rPr sz="1700" i="1" spc="-80" dirty="0" smtClean="0">
                <a:latin typeface="Times New Roman"/>
                <a:cs typeface="Times New Roman"/>
              </a:rPr>
              <a:t> </a:t>
            </a:r>
            <a:r>
              <a:rPr sz="4575" spc="-172" baseline="13661" dirty="0" smtClean="0">
                <a:latin typeface="Meiryo"/>
                <a:cs typeface="Meiryo"/>
              </a:rPr>
              <a:t>ρ</a:t>
            </a:r>
            <a:r>
              <a:rPr sz="1700" i="1" spc="-10" dirty="0" smtClean="0">
                <a:latin typeface="Times New Roman"/>
                <a:cs typeface="Times New Roman"/>
              </a:rPr>
              <a:t>aAC	</a:t>
            </a:r>
            <a:r>
              <a:rPr sz="4575" spc="-157" baseline="13661" dirty="0" smtClean="0">
                <a:latin typeface="Meiryo"/>
                <a:cs typeface="Meiryo"/>
              </a:rPr>
              <a:t>ρ</a:t>
            </a:r>
            <a:r>
              <a:rPr sz="1700" i="1" spc="-15" dirty="0" smtClean="0">
                <a:latin typeface="Times New Roman"/>
                <a:cs typeface="Times New Roman"/>
              </a:rPr>
              <a:t>aDC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04361" y="2252471"/>
            <a:ext cx="476250" cy="4533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900" i="1" dirty="0" smtClean="0">
                <a:latin typeface="Times New Roman"/>
                <a:cs typeface="Times New Roman"/>
              </a:rPr>
              <a:t>FE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5313" y="3817873"/>
            <a:ext cx="6367780" cy="20466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i="1" spc="-5" dirty="0" smtClean="0">
                <a:latin typeface="Times New Roman"/>
                <a:cs typeface="Times New Roman"/>
              </a:rPr>
              <a:t>M</a:t>
            </a:r>
            <a:r>
              <a:rPr sz="2400" i="1" spc="0" dirty="0" smtClean="0">
                <a:latin typeface="Times New Roman"/>
                <a:cs typeface="Times New Roman"/>
              </a:rPr>
              <a:t>F</a:t>
            </a:r>
            <a:r>
              <a:rPr sz="2400" i="1" spc="-5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5" dirty="0" smtClean="0">
                <a:latin typeface="Times New Roman"/>
                <a:cs typeface="Times New Roman"/>
              </a:rPr>
              <a:t> th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meta</a:t>
            </a:r>
            <a:r>
              <a:rPr sz="2400" spc="0" dirty="0" smtClean="0">
                <a:latin typeface="Times New Roman"/>
                <a:cs typeface="Times New Roman"/>
              </a:rPr>
              <a:t>l</a:t>
            </a:r>
            <a:r>
              <a:rPr sz="2400" spc="-5" dirty="0" smtClean="0">
                <a:latin typeface="Times New Roman"/>
                <a:cs typeface="Times New Roman"/>
              </a:rPr>
              <a:t> facto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5" dirty="0" smtClean="0">
                <a:latin typeface="Times New Roman"/>
                <a:cs typeface="Times New Roman"/>
              </a:rPr>
              <a:t> i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Siemen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5" dirty="0" smtClean="0">
                <a:latin typeface="Times New Roman"/>
                <a:cs typeface="Times New Roman"/>
              </a:rPr>
              <a:t> pe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5" dirty="0" smtClean="0">
                <a:latin typeface="Times New Roman"/>
                <a:cs typeface="Times New Roman"/>
              </a:rPr>
              <a:t> meter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5" dirty="0" smtClean="0">
                <a:latin typeface="Times New Roman"/>
                <a:cs typeface="Times New Roman"/>
              </a:rPr>
              <a:t> (S/m)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48"/>
              </a:spcBef>
            </a:pPr>
            <a:endParaRPr sz="1000"/>
          </a:p>
          <a:p>
            <a:pPr marL="12700" marR="12700">
              <a:lnSpc>
                <a:spcPct val="99000"/>
              </a:lnSpc>
            </a:pPr>
            <a:r>
              <a:rPr sz="2400" spc="-5" dirty="0" smtClean="0">
                <a:latin typeface="Times New Roman"/>
                <a:cs typeface="Times New Roman"/>
              </a:rPr>
              <a:t>Thi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5" dirty="0" smtClean="0">
                <a:latin typeface="Times New Roman"/>
                <a:cs typeface="Times New Roman"/>
              </a:rPr>
              <a:t> normalizatio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remove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5" dirty="0" smtClean="0">
                <a:latin typeface="Times New Roman"/>
                <a:cs typeface="Times New Roman"/>
              </a:rPr>
              <a:t> t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-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5" dirty="0" smtClean="0">
                <a:latin typeface="Times New Roman"/>
                <a:cs typeface="Times New Roman"/>
              </a:rPr>
              <a:t> certai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effec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5" dirty="0" smtClean="0">
                <a:latin typeface="Times New Roman"/>
                <a:cs typeface="Times New Roman"/>
              </a:rPr>
              <a:t> the variatio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o</a:t>
            </a:r>
            <a:r>
              <a:rPr sz="2400" spc="0" dirty="0" smtClean="0">
                <a:latin typeface="Times New Roman"/>
                <a:cs typeface="Times New Roman"/>
              </a:rPr>
              <a:t>f</a:t>
            </a:r>
            <a:r>
              <a:rPr sz="2400" spc="-5" dirty="0" smtClean="0">
                <a:latin typeface="Times New Roman"/>
                <a:cs typeface="Times New Roman"/>
              </a:rPr>
              <a:t> I</a:t>
            </a:r>
            <a:r>
              <a:rPr sz="2400" spc="0" dirty="0" smtClean="0">
                <a:latin typeface="Times New Roman"/>
                <a:cs typeface="Times New Roman"/>
              </a:rPr>
              <a:t>P</a:t>
            </a:r>
            <a:r>
              <a:rPr sz="2400" spc="-5" dirty="0" smtClean="0">
                <a:latin typeface="Times New Roman"/>
                <a:cs typeface="Times New Roman"/>
              </a:rPr>
              <a:t> effec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5" dirty="0" smtClean="0">
                <a:latin typeface="Times New Roman"/>
                <a:cs typeface="Times New Roman"/>
              </a:rPr>
              <a:t> wit</a:t>
            </a:r>
            <a:r>
              <a:rPr sz="2400" spc="0" dirty="0" smtClean="0">
                <a:latin typeface="Times New Roman"/>
                <a:cs typeface="Times New Roman"/>
              </a:rPr>
              <a:t>h</a:t>
            </a:r>
            <a:r>
              <a:rPr sz="2400" spc="-5" dirty="0" smtClean="0">
                <a:latin typeface="Times New Roman"/>
                <a:cs typeface="Times New Roman"/>
              </a:rPr>
              <a:t> th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effectiv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resistivit</a:t>
            </a:r>
            <a:r>
              <a:rPr sz="2400" spc="0" dirty="0" smtClean="0">
                <a:latin typeface="Times New Roman"/>
                <a:cs typeface="Times New Roman"/>
              </a:rPr>
              <a:t>y</a:t>
            </a:r>
            <a:r>
              <a:rPr sz="2400" spc="-5" dirty="0" smtClean="0">
                <a:latin typeface="Times New Roman"/>
                <a:cs typeface="Times New Roman"/>
              </a:rPr>
              <a:t> of th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hos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5" dirty="0" smtClean="0">
                <a:latin typeface="Times New Roman"/>
                <a:cs typeface="Times New Roman"/>
              </a:rPr>
              <a:t> roc</a:t>
            </a:r>
            <a:r>
              <a:rPr sz="2400" spc="0" dirty="0" smtClean="0">
                <a:latin typeface="Times New Roman"/>
                <a:cs typeface="Times New Roman"/>
              </a:rPr>
              <a:t>k</a:t>
            </a:r>
            <a:r>
              <a:rPr sz="2400" spc="-5" dirty="0" smtClean="0">
                <a:latin typeface="Times New Roman"/>
                <a:cs typeface="Times New Roman"/>
              </a:rPr>
              <a:t> </a:t>
            </a:r>
            <a:r>
              <a:rPr sz="2400" spc="-10" dirty="0" smtClean="0">
                <a:latin typeface="Times New Roman"/>
                <a:cs typeface="Times New Roman"/>
              </a:rPr>
              <a:t>(</a:t>
            </a:r>
            <a:r>
              <a:rPr sz="2500" spc="-220" dirty="0" smtClean="0">
                <a:latin typeface="Meiryo"/>
                <a:cs typeface="Meiryo"/>
              </a:rPr>
              <a:t>ρ</a:t>
            </a:r>
            <a:r>
              <a:rPr sz="2400" i="1" spc="-330" baseline="-20833" dirty="0" smtClean="0">
                <a:latin typeface="Times New Roman"/>
                <a:cs typeface="Times New Roman"/>
              </a:rPr>
              <a:t>aD</a:t>
            </a:r>
            <a:r>
              <a:rPr sz="2400" i="1" spc="0" baseline="-20833" dirty="0" smtClean="0">
                <a:latin typeface="Times New Roman"/>
                <a:cs typeface="Times New Roman"/>
              </a:rPr>
              <a:t>C</a:t>
            </a:r>
            <a:r>
              <a:rPr sz="2400" i="1" spc="292" baseline="-20833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2839" y="3238500"/>
            <a:ext cx="6202680" cy="4984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200" spc="-15" dirty="0" smtClean="0">
                <a:latin typeface="Times New Roman"/>
                <a:cs typeface="Times New Roman"/>
              </a:rPr>
              <a:t>3.</a:t>
            </a:r>
            <a:r>
              <a:rPr sz="3200" spc="-5" dirty="0" smtClean="0">
                <a:latin typeface="Times New Roman"/>
                <a:cs typeface="Times New Roman"/>
              </a:rPr>
              <a:t> </a:t>
            </a:r>
            <a:r>
              <a:rPr sz="3200" spc="-15" dirty="0" smtClean="0">
                <a:latin typeface="Times New Roman"/>
                <a:cs typeface="Times New Roman"/>
              </a:rPr>
              <a:t>Survey strategies </a:t>
            </a:r>
            <a:r>
              <a:rPr sz="3200" spc="-20" dirty="0" smtClean="0">
                <a:latin typeface="Times New Roman"/>
                <a:cs typeface="Times New Roman"/>
              </a:rPr>
              <a:t>and</a:t>
            </a:r>
            <a:r>
              <a:rPr sz="3200" spc="-5" dirty="0" smtClean="0">
                <a:latin typeface="Times New Roman"/>
                <a:cs typeface="Times New Roman"/>
              </a:rPr>
              <a:t> </a:t>
            </a:r>
            <a:r>
              <a:rPr sz="3200" spc="-15" dirty="0" smtClean="0">
                <a:latin typeface="Times New Roman"/>
                <a:cs typeface="Times New Roman"/>
              </a:rPr>
              <a:t>interpretation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63185" y="6281928"/>
            <a:ext cx="203835" cy="225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20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784350">
              <a:lnSpc>
                <a:spcPct val="100000"/>
              </a:lnSpc>
            </a:pPr>
            <a:r>
              <a:rPr sz="4400" spc="-20" dirty="0" smtClean="0">
                <a:latin typeface="Times New Roman"/>
                <a:cs typeface="Times New Roman"/>
              </a:rPr>
              <a:t>IP</a:t>
            </a:r>
            <a:r>
              <a:rPr sz="4400" spc="-5" dirty="0" smtClean="0">
                <a:latin typeface="Times New Roman"/>
                <a:cs typeface="Times New Roman"/>
              </a:rPr>
              <a:t> </a:t>
            </a:r>
            <a:r>
              <a:rPr sz="4400" spc="-25" dirty="0" smtClean="0">
                <a:latin typeface="Times New Roman"/>
                <a:cs typeface="Times New Roman"/>
              </a:rPr>
              <a:t>measurement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t>19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2735" y="2022855"/>
            <a:ext cx="7486650" cy="357632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298450" indent="-342900">
              <a:lnSpc>
                <a:spcPts val="2870"/>
              </a:lnSpc>
              <a:buFont typeface="Times New Roman"/>
              <a:buChar char="•"/>
              <a:tabLst>
                <a:tab pos="354965" algn="l"/>
              </a:tabLst>
            </a:pPr>
            <a:r>
              <a:rPr sz="2400" dirty="0" smtClean="0">
                <a:latin typeface="Times New Roman"/>
                <a:cs typeface="Times New Roman"/>
              </a:rPr>
              <a:t>D</a:t>
            </a:r>
            <a:r>
              <a:rPr sz="2400" spc="-5" dirty="0" smtClean="0">
                <a:latin typeface="Times New Roman"/>
                <a:cs typeface="Times New Roman"/>
              </a:rPr>
              <a:t>ifferen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5" dirty="0" smtClean="0">
                <a:latin typeface="Times New Roman"/>
                <a:cs typeface="Times New Roman"/>
              </a:rPr>
              <a:t> measuremen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5" dirty="0" smtClean="0">
                <a:latin typeface="Times New Roman"/>
                <a:cs typeface="Times New Roman"/>
              </a:rPr>
              <a:t> device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5" dirty="0" smtClean="0">
                <a:latin typeface="Times New Roman"/>
                <a:cs typeface="Times New Roman"/>
              </a:rPr>
              <a:t> fo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5" dirty="0" smtClean="0">
                <a:latin typeface="Times New Roman"/>
                <a:cs typeface="Times New Roman"/>
              </a:rPr>
              <a:t> Time-domai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I</a:t>
            </a:r>
            <a:r>
              <a:rPr sz="2400" spc="0" dirty="0" smtClean="0">
                <a:latin typeface="Times New Roman"/>
                <a:cs typeface="Times New Roman"/>
              </a:rPr>
              <a:t>P</a:t>
            </a:r>
            <a:r>
              <a:rPr sz="2400" spc="-5" dirty="0" smtClean="0">
                <a:latin typeface="Times New Roman"/>
                <a:cs typeface="Times New Roman"/>
              </a:rPr>
              <a:t> and Frequency-domai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IP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31"/>
              </a:spcBef>
              <a:buFont typeface="Times New Roman"/>
              <a:buChar char="•"/>
            </a:pPr>
            <a:endParaRPr sz="550"/>
          </a:p>
          <a:p>
            <a:pPr marL="355600" marR="42545" indent="-342900">
              <a:lnSpc>
                <a:spcPts val="2870"/>
              </a:lnSpc>
              <a:buFont typeface="Times New Roman"/>
              <a:buChar char="•"/>
              <a:tabLst>
                <a:tab pos="354965" algn="l"/>
              </a:tabLst>
            </a:pPr>
            <a:r>
              <a:rPr sz="2400" spc="-5" dirty="0" smtClean="0">
                <a:latin typeface="Times New Roman"/>
                <a:cs typeface="Times New Roman"/>
              </a:rPr>
              <a:t>Sam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electrod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array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5" dirty="0" smtClean="0">
                <a:latin typeface="Times New Roman"/>
                <a:cs typeface="Times New Roman"/>
              </a:rPr>
              <a:t> (fo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5" dirty="0" smtClean="0">
                <a:latin typeface="Times New Roman"/>
                <a:cs typeface="Times New Roman"/>
              </a:rPr>
              <a:t> mappin</a:t>
            </a:r>
            <a:r>
              <a:rPr sz="2400" spc="0" dirty="0" smtClean="0">
                <a:latin typeface="Times New Roman"/>
                <a:cs typeface="Times New Roman"/>
              </a:rPr>
              <a:t>g</a:t>
            </a:r>
            <a:r>
              <a:rPr sz="2400" spc="-5" dirty="0" smtClean="0">
                <a:latin typeface="Times New Roman"/>
                <a:cs typeface="Times New Roman"/>
              </a:rPr>
              <a:t> an</a:t>
            </a:r>
            <a:r>
              <a:rPr sz="2400" spc="0" dirty="0" smtClean="0">
                <a:latin typeface="Times New Roman"/>
                <a:cs typeface="Times New Roman"/>
              </a:rPr>
              <a:t>d</a:t>
            </a:r>
            <a:r>
              <a:rPr sz="2400" spc="-5" dirty="0" smtClean="0">
                <a:latin typeface="Times New Roman"/>
                <a:cs typeface="Times New Roman"/>
              </a:rPr>
              <a:t> sounding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r>
              <a:rPr sz="2400" spc="-5" dirty="0" smtClean="0">
                <a:latin typeface="Times New Roman"/>
                <a:cs typeface="Times New Roman"/>
              </a:rPr>
              <a:t> tha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in conventiona</a:t>
            </a:r>
            <a:r>
              <a:rPr sz="2400" spc="0" dirty="0" smtClean="0">
                <a:latin typeface="Times New Roman"/>
                <a:cs typeface="Times New Roman"/>
              </a:rPr>
              <a:t>l</a:t>
            </a:r>
            <a:r>
              <a:rPr sz="2400" spc="-5" dirty="0" smtClean="0">
                <a:latin typeface="Times New Roman"/>
                <a:cs typeface="Times New Roman"/>
              </a:rPr>
              <a:t> resistivity</a:t>
            </a:r>
            <a:endParaRPr sz="2400">
              <a:latin typeface="Times New Roman"/>
              <a:cs typeface="Times New Roman"/>
            </a:endParaRPr>
          </a:p>
          <a:p>
            <a:pPr marL="354965" indent="-342900">
              <a:lnSpc>
                <a:spcPct val="100000"/>
              </a:lnSpc>
              <a:spcBef>
                <a:spcPts val="475"/>
              </a:spcBef>
              <a:buFont typeface="Times New Roman"/>
              <a:buChar char="•"/>
              <a:tabLst>
                <a:tab pos="354965" algn="l"/>
              </a:tabLst>
            </a:pPr>
            <a:r>
              <a:rPr sz="2400" spc="-5" dirty="0" smtClean="0">
                <a:latin typeface="Times New Roman"/>
                <a:cs typeface="Times New Roman"/>
              </a:rPr>
              <a:t>Sensitiv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t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-5" dirty="0" smtClean="0">
                <a:latin typeface="Times New Roman"/>
                <a:cs typeface="Times New Roman"/>
              </a:rPr>
              <a:t> telluri</a:t>
            </a:r>
            <a:r>
              <a:rPr sz="2400" spc="0" dirty="0" smtClean="0">
                <a:latin typeface="Times New Roman"/>
                <a:cs typeface="Times New Roman"/>
              </a:rPr>
              <a:t>c</a:t>
            </a:r>
            <a:r>
              <a:rPr sz="2400" spc="-5" dirty="0" smtClean="0">
                <a:latin typeface="Times New Roman"/>
                <a:cs typeface="Times New Roman"/>
              </a:rPr>
              <a:t> noise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23"/>
              </a:spcBef>
              <a:buFont typeface="Times New Roman"/>
              <a:buChar char="•"/>
            </a:pPr>
            <a:endParaRPr sz="650"/>
          </a:p>
          <a:p>
            <a:pPr marL="355600" marR="12700" indent="-342900">
              <a:lnSpc>
                <a:spcPts val="2870"/>
              </a:lnSpc>
              <a:buFont typeface="Times New Roman"/>
              <a:buChar char="•"/>
              <a:tabLst>
                <a:tab pos="354965" algn="l"/>
              </a:tabLst>
            </a:pPr>
            <a:r>
              <a:rPr sz="2400" spc="-5" dirty="0" smtClean="0">
                <a:latin typeface="Times New Roman"/>
                <a:cs typeface="Times New Roman"/>
              </a:rPr>
              <a:t>Sensitiv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10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-10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nois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10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result</a:t>
            </a:r>
            <a:r>
              <a:rPr sz="2400" spc="10" dirty="0" smtClean="0">
                <a:latin typeface="Times New Roman"/>
                <a:cs typeface="Times New Roman"/>
              </a:rPr>
              <a:t>i</a:t>
            </a:r>
            <a:r>
              <a:rPr sz="2400" spc="-5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g</a:t>
            </a:r>
            <a:r>
              <a:rPr sz="2400" spc="-5" dirty="0" smtClean="0">
                <a:latin typeface="Times New Roman"/>
                <a:cs typeface="Times New Roman"/>
              </a:rPr>
              <a:t> fro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5" dirty="0" smtClean="0">
                <a:latin typeface="Times New Roman"/>
                <a:cs typeface="Times New Roman"/>
              </a:rPr>
              <a:t> electromagneti</a:t>
            </a:r>
            <a:r>
              <a:rPr sz="2400" spc="0" dirty="0" smtClean="0">
                <a:latin typeface="Times New Roman"/>
                <a:cs typeface="Times New Roman"/>
              </a:rPr>
              <a:t>c</a:t>
            </a:r>
            <a:r>
              <a:rPr sz="2400" spc="-5" dirty="0" smtClean="0">
                <a:latin typeface="Times New Roman"/>
                <a:cs typeface="Times New Roman"/>
              </a:rPr>
              <a:t> coupling betwee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adjacen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5" dirty="0" smtClean="0">
                <a:latin typeface="Times New Roman"/>
                <a:cs typeface="Times New Roman"/>
              </a:rPr>
              <a:t> wire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5" dirty="0" smtClean="0">
                <a:latin typeface="Times New Roman"/>
                <a:cs typeface="Times New Roman"/>
              </a:rPr>
              <a:t> (dipole-dipol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arra</a:t>
            </a:r>
            <a:r>
              <a:rPr sz="2400" spc="0" dirty="0" smtClean="0">
                <a:latin typeface="Times New Roman"/>
                <a:cs typeface="Times New Roman"/>
              </a:rPr>
              <a:t>y</a:t>
            </a:r>
            <a:r>
              <a:rPr sz="2400" spc="-5" dirty="0" smtClean="0">
                <a:latin typeface="Times New Roman"/>
                <a:cs typeface="Times New Roman"/>
              </a:rPr>
              <a:t> ver</a:t>
            </a:r>
            <a:r>
              <a:rPr sz="2400" spc="0" dirty="0" smtClean="0">
                <a:latin typeface="Times New Roman"/>
                <a:cs typeface="Times New Roman"/>
              </a:rPr>
              <a:t>y</a:t>
            </a:r>
            <a:r>
              <a:rPr sz="2400" spc="-5" dirty="0" smtClean="0">
                <a:latin typeface="Times New Roman"/>
                <a:cs typeface="Times New Roman"/>
              </a:rPr>
              <a:t> useful)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31"/>
              </a:spcBef>
              <a:buFont typeface="Times New Roman"/>
              <a:buChar char="•"/>
            </a:pPr>
            <a:endParaRPr sz="550"/>
          </a:p>
          <a:p>
            <a:pPr marL="355600" marR="63500" indent="-342900">
              <a:lnSpc>
                <a:spcPts val="2870"/>
              </a:lnSpc>
              <a:buFont typeface="Times New Roman"/>
              <a:buChar char="•"/>
              <a:tabLst>
                <a:tab pos="354965" algn="l"/>
              </a:tabLst>
            </a:pPr>
            <a:r>
              <a:rPr sz="2400" spc="-5" dirty="0" smtClean="0">
                <a:latin typeface="Times New Roman"/>
                <a:cs typeface="Times New Roman"/>
              </a:rPr>
              <a:t>Stabilit</a:t>
            </a:r>
            <a:r>
              <a:rPr sz="2400" spc="0" dirty="0" smtClean="0">
                <a:latin typeface="Times New Roman"/>
                <a:cs typeface="Times New Roman"/>
              </a:rPr>
              <a:t>y</a:t>
            </a:r>
            <a:r>
              <a:rPr sz="2400" spc="-5" dirty="0" smtClean="0">
                <a:latin typeface="Times New Roman"/>
                <a:cs typeface="Times New Roman"/>
              </a:rPr>
              <a:t> o</a:t>
            </a:r>
            <a:r>
              <a:rPr sz="2400" spc="0" dirty="0" smtClean="0">
                <a:latin typeface="Times New Roman"/>
                <a:cs typeface="Times New Roman"/>
              </a:rPr>
              <a:t>f</a:t>
            </a:r>
            <a:r>
              <a:rPr sz="2400" spc="-5" dirty="0" smtClean="0">
                <a:latin typeface="Times New Roman"/>
                <a:cs typeface="Times New Roman"/>
              </a:rPr>
              <a:t> potentia</a:t>
            </a:r>
            <a:r>
              <a:rPr sz="2400" spc="0" dirty="0" smtClean="0">
                <a:latin typeface="Times New Roman"/>
                <a:cs typeface="Times New Roman"/>
              </a:rPr>
              <a:t>l</a:t>
            </a:r>
            <a:r>
              <a:rPr sz="2400" spc="-5" dirty="0" smtClean="0">
                <a:latin typeface="Times New Roman"/>
                <a:cs typeface="Times New Roman"/>
              </a:rPr>
              <a:t> measurement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5" dirty="0" smtClean="0">
                <a:latin typeface="Times New Roman"/>
                <a:cs typeface="Times New Roman"/>
              </a:rPr>
              <a:t> ca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b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5" dirty="0" smtClean="0">
                <a:latin typeface="Times New Roman"/>
                <a:cs typeface="Times New Roman"/>
              </a:rPr>
              <a:t> proble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5" dirty="0" smtClean="0">
                <a:latin typeface="Times New Roman"/>
                <a:cs typeface="Times New Roman"/>
              </a:rPr>
              <a:t> (use no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polarizabl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electrodes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-5" dirty="0" smtClean="0">
                <a:latin typeface="Times New Roman"/>
                <a:cs typeface="Times New Roman"/>
              </a:rPr>
              <a:t> se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lectur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o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S</a:t>
            </a:r>
            <a:r>
              <a:rPr sz="2400" spc="0" dirty="0" smtClean="0">
                <a:latin typeface="Times New Roman"/>
                <a:cs typeface="Times New Roman"/>
              </a:rPr>
              <a:t>P</a:t>
            </a:r>
            <a:r>
              <a:rPr sz="2400" spc="-5" dirty="0" smtClean="0">
                <a:latin typeface="Times New Roman"/>
                <a:cs typeface="Times New Roman"/>
              </a:rPr>
              <a:t> surveying)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209800">
              <a:lnSpc>
                <a:spcPct val="100000"/>
              </a:lnSpc>
            </a:pPr>
            <a:r>
              <a:rPr sz="4400" spc="-20" dirty="0" smtClean="0">
                <a:latin typeface="Times New Roman"/>
                <a:cs typeface="Times New Roman"/>
              </a:rPr>
              <a:t>Introduction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2735" y="2009647"/>
            <a:ext cx="6587490" cy="38823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 smtClean="0">
                <a:latin typeface="Times New Roman"/>
                <a:cs typeface="Times New Roman"/>
              </a:rPr>
              <a:t>Electrica</a:t>
            </a:r>
            <a:r>
              <a:rPr sz="2400" spc="0" dirty="0" smtClean="0">
                <a:latin typeface="Times New Roman"/>
                <a:cs typeface="Times New Roman"/>
              </a:rPr>
              <a:t>l</a:t>
            </a:r>
            <a:r>
              <a:rPr sz="2400" spc="-5" dirty="0" smtClean="0">
                <a:latin typeface="Times New Roman"/>
                <a:cs typeface="Times New Roman"/>
              </a:rPr>
              <a:t> surveying…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19"/>
              </a:spcBef>
            </a:pPr>
            <a:endParaRPr sz="1000"/>
          </a:p>
          <a:p>
            <a:pPr marL="355600" indent="-343535">
              <a:lnSpc>
                <a:spcPct val="100000"/>
              </a:lnSpc>
              <a:buFont typeface="Times New Roman"/>
              <a:buChar char="•"/>
              <a:tabLst>
                <a:tab pos="354965" algn="l"/>
              </a:tabLst>
            </a:pPr>
            <a:r>
              <a:rPr sz="2400" dirty="0" smtClean="0">
                <a:latin typeface="Times New Roman"/>
                <a:cs typeface="Times New Roman"/>
              </a:rPr>
              <a:t>R</a:t>
            </a:r>
            <a:r>
              <a:rPr sz="2400" spc="-5" dirty="0" smtClean="0">
                <a:latin typeface="Times New Roman"/>
                <a:cs typeface="Times New Roman"/>
              </a:rPr>
              <a:t>esistivit</a:t>
            </a:r>
            <a:r>
              <a:rPr sz="2400" spc="0" dirty="0" smtClean="0">
                <a:latin typeface="Times New Roman"/>
                <a:cs typeface="Times New Roman"/>
              </a:rPr>
              <a:t>y</a:t>
            </a:r>
            <a:r>
              <a:rPr sz="2400" spc="-10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method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0"/>
              </a:spcBef>
              <a:buFont typeface="Times New Roman"/>
              <a:buChar char="•"/>
            </a:pPr>
            <a:endParaRPr sz="550"/>
          </a:p>
          <a:p>
            <a:pPr marL="354965" indent="-342900">
              <a:lnSpc>
                <a:spcPct val="100000"/>
              </a:lnSpc>
              <a:buFont typeface="Times New Roman"/>
              <a:buChar char="•"/>
              <a:tabLst>
                <a:tab pos="354965" algn="l"/>
              </a:tabLst>
            </a:pPr>
            <a:r>
              <a:rPr sz="2400" spc="-5" dirty="0" smtClean="0">
                <a:solidFill>
                  <a:srgbClr val="FF9A00"/>
                </a:solidFill>
                <a:latin typeface="Times New Roman"/>
                <a:cs typeface="Times New Roman"/>
              </a:rPr>
              <a:t>Induce</a:t>
            </a:r>
            <a:r>
              <a:rPr sz="2400" spc="0" dirty="0" smtClean="0">
                <a:solidFill>
                  <a:srgbClr val="FF9A00"/>
                </a:solidFill>
                <a:latin typeface="Times New Roman"/>
                <a:cs typeface="Times New Roman"/>
              </a:rPr>
              <a:t>d</a:t>
            </a:r>
            <a:r>
              <a:rPr sz="2400" spc="-5" dirty="0" smtClean="0">
                <a:solidFill>
                  <a:srgbClr val="FF9A00"/>
                </a:solidFill>
                <a:latin typeface="Times New Roman"/>
                <a:cs typeface="Times New Roman"/>
              </a:rPr>
              <a:t> polarizatio</a:t>
            </a:r>
            <a:r>
              <a:rPr sz="2400" spc="0" dirty="0" smtClean="0">
                <a:solidFill>
                  <a:srgbClr val="FF9A00"/>
                </a:solidFill>
                <a:latin typeface="Times New Roman"/>
                <a:cs typeface="Times New Roman"/>
              </a:rPr>
              <a:t>n</a:t>
            </a:r>
            <a:r>
              <a:rPr sz="2400" spc="-5" dirty="0" smtClean="0">
                <a:solidFill>
                  <a:srgbClr val="FF9A00"/>
                </a:solidFill>
                <a:latin typeface="Times New Roman"/>
                <a:cs typeface="Times New Roman"/>
              </a:rPr>
              <a:t> metho</a:t>
            </a:r>
            <a:r>
              <a:rPr sz="2400" spc="0" dirty="0" smtClean="0">
                <a:solidFill>
                  <a:srgbClr val="FF9A00"/>
                </a:solidFill>
                <a:latin typeface="Times New Roman"/>
                <a:cs typeface="Times New Roman"/>
              </a:rPr>
              <a:t>d</a:t>
            </a:r>
            <a:r>
              <a:rPr sz="2400" spc="-5" dirty="0" smtClean="0">
                <a:solidFill>
                  <a:srgbClr val="FF9A00"/>
                </a:solidFill>
                <a:latin typeface="Times New Roman"/>
                <a:cs typeface="Times New Roman"/>
              </a:rPr>
              <a:t> (IP)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19"/>
              </a:spcBef>
              <a:buFont typeface="Times New Roman"/>
              <a:buChar char="•"/>
            </a:pPr>
            <a:endParaRPr sz="550"/>
          </a:p>
          <a:p>
            <a:pPr marL="354965" indent="-342900">
              <a:lnSpc>
                <a:spcPct val="100000"/>
              </a:lnSpc>
              <a:buFont typeface="Times New Roman"/>
              <a:buChar char="•"/>
              <a:tabLst>
                <a:tab pos="354965" algn="l"/>
              </a:tabLst>
            </a:pPr>
            <a:r>
              <a:rPr sz="2400" spc="-5" dirty="0" smtClean="0">
                <a:latin typeface="Times New Roman"/>
                <a:cs typeface="Times New Roman"/>
              </a:rPr>
              <a:t>Self-potentia</a:t>
            </a:r>
            <a:r>
              <a:rPr sz="2400" spc="0" dirty="0" smtClean="0">
                <a:latin typeface="Times New Roman"/>
                <a:cs typeface="Times New Roman"/>
              </a:rPr>
              <a:t>l</a:t>
            </a:r>
            <a:r>
              <a:rPr sz="2400" spc="-5" dirty="0" smtClean="0">
                <a:latin typeface="Times New Roman"/>
                <a:cs typeface="Times New Roman"/>
              </a:rPr>
              <a:t> (SP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r>
              <a:rPr sz="2400" spc="-5" dirty="0" smtClean="0">
                <a:latin typeface="Times New Roman"/>
                <a:cs typeface="Times New Roman"/>
              </a:rPr>
              <a:t> method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buFont typeface="Times New Roman"/>
              <a:buChar char="•"/>
            </a:pPr>
            <a:endParaRPr sz="1000"/>
          </a:p>
          <a:p>
            <a:pPr>
              <a:lnSpc>
                <a:spcPts val="1000"/>
              </a:lnSpc>
              <a:buFont typeface="Times New Roman"/>
              <a:buChar char="•"/>
            </a:pPr>
            <a:endParaRPr sz="1000"/>
          </a:p>
          <a:p>
            <a:pPr>
              <a:lnSpc>
                <a:spcPts val="1000"/>
              </a:lnSpc>
              <a:buFont typeface="Times New Roman"/>
              <a:buChar char="•"/>
            </a:pPr>
            <a:endParaRPr sz="1000"/>
          </a:p>
          <a:p>
            <a:pPr>
              <a:lnSpc>
                <a:spcPts val="1000"/>
              </a:lnSpc>
              <a:spcBef>
                <a:spcPts val="19"/>
              </a:spcBef>
              <a:buFont typeface="Times New Roman"/>
              <a:buChar char="•"/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2400" spc="-5" dirty="0" smtClean="0">
                <a:latin typeface="Times New Roman"/>
                <a:cs typeface="Times New Roman"/>
              </a:rPr>
              <a:t>Highe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5" dirty="0" smtClean="0">
                <a:latin typeface="Times New Roman"/>
                <a:cs typeface="Times New Roman"/>
              </a:rPr>
              <a:t> frequenc</a:t>
            </a:r>
            <a:r>
              <a:rPr sz="2400" spc="0" dirty="0" smtClean="0">
                <a:latin typeface="Times New Roman"/>
                <a:cs typeface="Times New Roman"/>
              </a:rPr>
              <a:t>y</a:t>
            </a:r>
            <a:r>
              <a:rPr sz="2400" spc="-10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method</a:t>
            </a:r>
            <a:r>
              <a:rPr sz="2400" spc="0" dirty="0" smtClean="0">
                <a:latin typeface="Times New Roman"/>
                <a:cs typeface="Times New Roman"/>
              </a:rPr>
              <a:t>s </a:t>
            </a:r>
            <a:r>
              <a:rPr sz="2400" spc="-5" dirty="0" smtClean="0">
                <a:latin typeface="Times New Roman"/>
                <a:cs typeface="Times New Roman"/>
              </a:rPr>
              <a:t>(electromagneti</a:t>
            </a:r>
            <a:r>
              <a:rPr sz="2400" spc="0" dirty="0" smtClean="0">
                <a:latin typeface="Times New Roman"/>
                <a:cs typeface="Times New Roman"/>
              </a:rPr>
              <a:t>c </a:t>
            </a:r>
            <a:r>
              <a:rPr sz="2400" spc="-5" dirty="0" smtClean="0">
                <a:latin typeface="Times New Roman"/>
                <a:cs typeface="Times New Roman"/>
              </a:rPr>
              <a:t>surveys):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19"/>
              </a:spcBef>
            </a:pPr>
            <a:endParaRPr sz="550"/>
          </a:p>
          <a:p>
            <a:pPr marL="355600" indent="-343535">
              <a:lnSpc>
                <a:spcPct val="100000"/>
              </a:lnSpc>
              <a:buFont typeface="Times New Roman"/>
              <a:buChar char="•"/>
              <a:tabLst>
                <a:tab pos="354965" algn="l"/>
              </a:tabLst>
            </a:pPr>
            <a:r>
              <a:rPr sz="2400" spc="-5" dirty="0" smtClean="0">
                <a:latin typeface="Times New Roman"/>
                <a:cs typeface="Times New Roman"/>
              </a:rPr>
              <a:t>Electromagneti</a:t>
            </a:r>
            <a:r>
              <a:rPr sz="2400" spc="0" dirty="0" smtClean="0">
                <a:latin typeface="Times New Roman"/>
                <a:cs typeface="Times New Roman"/>
              </a:rPr>
              <a:t>c</a:t>
            </a:r>
            <a:r>
              <a:rPr sz="2400" spc="-5" dirty="0" smtClean="0">
                <a:latin typeface="Times New Roman"/>
                <a:cs typeface="Times New Roman"/>
              </a:rPr>
              <a:t> inductio</a:t>
            </a:r>
            <a:r>
              <a:rPr sz="2400" spc="0" dirty="0" smtClean="0">
                <a:latin typeface="Times New Roman"/>
                <a:cs typeface="Times New Roman"/>
              </a:rPr>
              <a:t>n m</a:t>
            </a:r>
            <a:r>
              <a:rPr sz="2400" spc="-5" dirty="0" smtClean="0">
                <a:latin typeface="Times New Roman"/>
                <a:cs typeface="Times New Roman"/>
              </a:rPr>
              <a:t>ethods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0"/>
              </a:spcBef>
              <a:buFont typeface="Times New Roman"/>
              <a:buChar char="•"/>
            </a:pPr>
            <a:endParaRPr sz="550"/>
          </a:p>
          <a:p>
            <a:pPr marL="354965" indent="-342900">
              <a:lnSpc>
                <a:spcPct val="100000"/>
              </a:lnSpc>
              <a:buFont typeface="Times New Roman"/>
              <a:buChar char="•"/>
              <a:tabLst>
                <a:tab pos="354965" algn="l"/>
              </a:tabLst>
            </a:pPr>
            <a:r>
              <a:rPr sz="2400" spc="-5" dirty="0" smtClean="0">
                <a:latin typeface="Times New Roman"/>
                <a:cs typeface="Times New Roman"/>
              </a:rPr>
              <a:t>Groun</a:t>
            </a:r>
            <a:r>
              <a:rPr sz="2400" spc="0" dirty="0" smtClean="0">
                <a:latin typeface="Times New Roman"/>
                <a:cs typeface="Times New Roman"/>
              </a:rPr>
              <a:t>d</a:t>
            </a:r>
            <a:r>
              <a:rPr sz="2400" spc="-5" dirty="0" smtClean="0">
                <a:latin typeface="Times New Roman"/>
                <a:cs typeface="Times New Roman"/>
              </a:rPr>
              <a:t> penetratin</a:t>
            </a:r>
            <a:r>
              <a:rPr sz="2400" spc="0" dirty="0" smtClean="0">
                <a:latin typeface="Times New Roman"/>
                <a:cs typeface="Times New Roman"/>
              </a:rPr>
              <a:t>g</a:t>
            </a:r>
            <a:r>
              <a:rPr sz="2400" spc="-5" dirty="0" smtClean="0">
                <a:latin typeface="Times New Roman"/>
                <a:cs typeface="Times New Roman"/>
              </a:rPr>
              <a:t> rada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5" dirty="0" smtClean="0">
                <a:latin typeface="Times New Roman"/>
                <a:cs typeface="Times New Roman"/>
              </a:rPr>
              <a:t> (GPR)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59433" y="1838197"/>
            <a:ext cx="3893704" cy="14554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3664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t>2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071370">
              <a:lnSpc>
                <a:spcPct val="100000"/>
              </a:lnSpc>
            </a:pPr>
            <a:r>
              <a:rPr sz="4400" spc="-20" dirty="0" smtClean="0">
                <a:latin typeface="Times New Roman"/>
                <a:cs typeface="Times New Roman"/>
              </a:rPr>
              <a:t>Interpretation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t>20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2735" y="2009647"/>
            <a:ext cx="7418705" cy="16186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Font typeface="Times New Roman"/>
              <a:buChar char="•"/>
              <a:tabLst>
                <a:tab pos="354965" algn="l"/>
              </a:tabLst>
            </a:pPr>
            <a:r>
              <a:rPr sz="2400" dirty="0" smtClean="0">
                <a:latin typeface="Times New Roman"/>
                <a:cs typeface="Times New Roman"/>
              </a:rPr>
              <a:t>M</a:t>
            </a:r>
            <a:r>
              <a:rPr sz="2400" spc="-5" dirty="0" smtClean="0">
                <a:latin typeface="Times New Roman"/>
                <a:cs typeface="Times New Roman"/>
              </a:rPr>
              <a:t>ainl</a:t>
            </a:r>
            <a:r>
              <a:rPr sz="2400" spc="0" dirty="0" smtClean="0">
                <a:latin typeface="Times New Roman"/>
                <a:cs typeface="Times New Roman"/>
              </a:rPr>
              <a:t>y</a:t>
            </a:r>
            <a:r>
              <a:rPr sz="2400" spc="-5" dirty="0" smtClean="0">
                <a:latin typeface="Times New Roman"/>
                <a:cs typeface="Times New Roman"/>
              </a:rPr>
              <a:t> qualitative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-5" dirty="0" smtClean="0">
                <a:latin typeface="Times New Roman"/>
                <a:cs typeface="Times New Roman"/>
              </a:rPr>
              <a:t> mor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comple</a:t>
            </a:r>
            <a:r>
              <a:rPr sz="2400" spc="0" dirty="0" smtClean="0">
                <a:latin typeface="Times New Roman"/>
                <a:cs typeface="Times New Roman"/>
              </a:rPr>
              <a:t>x</a:t>
            </a:r>
            <a:r>
              <a:rPr sz="2400" spc="-5" dirty="0" smtClean="0">
                <a:latin typeface="Times New Roman"/>
                <a:cs typeface="Times New Roman"/>
              </a:rPr>
              <a:t> tha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fo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5" dirty="0" smtClean="0">
                <a:latin typeface="Times New Roman"/>
                <a:cs typeface="Times New Roman"/>
              </a:rPr>
              <a:t> resistivity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19"/>
              </a:spcBef>
              <a:buFont typeface="Times New Roman"/>
              <a:buChar char="•"/>
            </a:pPr>
            <a:endParaRPr sz="550"/>
          </a:p>
          <a:p>
            <a:pPr marL="354965" indent="-342900">
              <a:lnSpc>
                <a:spcPct val="100000"/>
              </a:lnSpc>
              <a:buFont typeface="Times New Roman"/>
              <a:buChar char="•"/>
              <a:tabLst>
                <a:tab pos="354965" algn="l"/>
              </a:tabLst>
            </a:pPr>
            <a:r>
              <a:rPr sz="2400" spc="-5" dirty="0" smtClean="0">
                <a:latin typeface="Times New Roman"/>
                <a:cs typeface="Times New Roman"/>
              </a:rPr>
              <a:t>Inversio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usin</a:t>
            </a:r>
            <a:r>
              <a:rPr sz="2400" spc="0" dirty="0" smtClean="0">
                <a:latin typeface="Times New Roman"/>
                <a:cs typeface="Times New Roman"/>
              </a:rPr>
              <a:t>g</a:t>
            </a:r>
            <a:r>
              <a:rPr sz="2400" spc="-5" dirty="0" smtClean="0">
                <a:latin typeface="Times New Roman"/>
                <a:cs typeface="Times New Roman"/>
              </a:rPr>
              <a:t> iterativ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algorithm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5" dirty="0" smtClean="0">
                <a:latin typeface="Times New Roman"/>
                <a:cs typeface="Times New Roman"/>
              </a:rPr>
              <a:t> (simila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5" dirty="0" smtClean="0">
                <a:latin typeface="Times New Roman"/>
                <a:cs typeface="Times New Roman"/>
              </a:rPr>
              <a:t> t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-5" dirty="0" smtClean="0">
                <a:latin typeface="Times New Roman"/>
                <a:cs typeface="Times New Roman"/>
              </a:rPr>
              <a:t> resistivity)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24"/>
              </a:spcBef>
              <a:buFont typeface="Times New Roman"/>
              <a:buChar char="•"/>
            </a:pPr>
            <a:endParaRPr sz="650"/>
          </a:p>
          <a:p>
            <a:pPr marL="355600" marR="276860" indent="-342900">
              <a:lnSpc>
                <a:spcPts val="2870"/>
              </a:lnSpc>
              <a:buFont typeface="Times New Roman"/>
              <a:buChar char="•"/>
              <a:tabLst>
                <a:tab pos="354965" algn="l"/>
              </a:tabLst>
            </a:pPr>
            <a:r>
              <a:rPr sz="2400" spc="-5" dirty="0" smtClean="0">
                <a:latin typeface="Times New Roman"/>
                <a:cs typeface="Times New Roman"/>
              </a:rPr>
              <a:t>Fo</a:t>
            </a:r>
            <a:r>
              <a:rPr sz="2400" spc="0" dirty="0" smtClean="0">
                <a:latin typeface="Times New Roman"/>
                <a:cs typeface="Times New Roman"/>
              </a:rPr>
              <a:t>r </a:t>
            </a:r>
            <a:r>
              <a:rPr sz="2400" spc="-5" dirty="0" smtClean="0">
                <a:latin typeface="Times New Roman"/>
                <a:cs typeface="Times New Roman"/>
              </a:rPr>
              <a:t>SIP</a:t>
            </a:r>
            <a:r>
              <a:rPr sz="2400" spc="0" dirty="0" smtClean="0">
                <a:latin typeface="Times New Roman"/>
                <a:cs typeface="Times New Roman"/>
              </a:rPr>
              <a:t>, </a:t>
            </a:r>
            <a:r>
              <a:rPr sz="2400" spc="-5" dirty="0" smtClean="0">
                <a:latin typeface="Times New Roman"/>
                <a:cs typeface="Times New Roman"/>
              </a:rPr>
              <a:t>gettin</a:t>
            </a:r>
            <a:r>
              <a:rPr sz="2400" spc="0" dirty="0" smtClean="0">
                <a:latin typeface="Times New Roman"/>
                <a:cs typeface="Times New Roman"/>
              </a:rPr>
              <a:t>g </a:t>
            </a:r>
            <a:r>
              <a:rPr sz="2400" spc="-5" dirty="0" smtClean="0">
                <a:latin typeface="Times New Roman"/>
                <a:cs typeface="Times New Roman"/>
              </a:rPr>
              <a:t>informatio</a:t>
            </a:r>
            <a:r>
              <a:rPr sz="2400" spc="0" dirty="0" smtClean="0">
                <a:latin typeface="Times New Roman"/>
                <a:cs typeface="Times New Roman"/>
              </a:rPr>
              <a:t>n </a:t>
            </a:r>
            <a:r>
              <a:rPr sz="2400" spc="-5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n </a:t>
            </a:r>
            <a:r>
              <a:rPr sz="2400" spc="-5" dirty="0" smtClean="0">
                <a:latin typeface="Times New Roman"/>
                <a:cs typeface="Times New Roman"/>
              </a:rPr>
              <a:t>materia</a:t>
            </a:r>
            <a:r>
              <a:rPr sz="2400" spc="0" dirty="0" smtClean="0">
                <a:latin typeface="Times New Roman"/>
                <a:cs typeface="Times New Roman"/>
              </a:rPr>
              <a:t>l </a:t>
            </a:r>
            <a:r>
              <a:rPr sz="2400" spc="-5" dirty="0" smtClean="0">
                <a:latin typeface="Times New Roman"/>
                <a:cs typeface="Times New Roman"/>
              </a:rPr>
              <a:t>structure</a:t>
            </a:r>
            <a:r>
              <a:rPr sz="2400" spc="0" dirty="0" smtClean="0">
                <a:latin typeface="Times New Roman"/>
                <a:cs typeface="Times New Roman"/>
              </a:rPr>
              <a:t>s </a:t>
            </a:r>
            <a:r>
              <a:rPr sz="2400" spc="-5" dirty="0" smtClean="0">
                <a:latin typeface="Times New Roman"/>
                <a:cs typeface="Times New Roman"/>
              </a:rPr>
              <a:t>(e.g. siz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o</a:t>
            </a:r>
            <a:r>
              <a:rPr sz="2400" spc="0" dirty="0" smtClean="0">
                <a:latin typeface="Times New Roman"/>
                <a:cs typeface="Times New Roman"/>
              </a:rPr>
              <a:t>f</a:t>
            </a:r>
            <a:r>
              <a:rPr sz="2400" spc="-5" dirty="0" smtClean="0">
                <a:latin typeface="Times New Roman"/>
                <a:cs typeface="Times New Roman"/>
              </a:rPr>
              <a:t> pores</a:t>
            </a:r>
            <a:r>
              <a:rPr sz="2400" spc="0" dirty="0" smtClean="0">
                <a:latin typeface="Times New Roman"/>
                <a:cs typeface="Times New Roman"/>
              </a:rPr>
              <a:t>)</a:t>
            </a:r>
            <a:r>
              <a:rPr sz="2400" spc="-5" dirty="0" smtClean="0">
                <a:latin typeface="Times New Roman"/>
                <a:cs typeface="Times New Roman"/>
              </a:rPr>
              <a:t> usin</a:t>
            </a:r>
            <a:r>
              <a:rPr sz="2400" spc="0" dirty="0" smtClean="0">
                <a:latin typeface="Times New Roman"/>
                <a:cs typeface="Times New Roman"/>
              </a:rPr>
              <a:t>g</a:t>
            </a:r>
            <a:r>
              <a:rPr sz="2400" spc="-5" dirty="0" smtClean="0">
                <a:latin typeface="Times New Roman"/>
                <a:cs typeface="Times New Roman"/>
              </a:rPr>
              <a:t> th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Cole-Col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model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03763" y="0"/>
            <a:ext cx="4780025" cy="68453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350387" y="217423"/>
            <a:ext cx="2353310" cy="3771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 smtClean="0">
                <a:latin typeface="Times New Roman"/>
                <a:cs typeface="Times New Roman"/>
              </a:rPr>
              <a:t>Minin</a:t>
            </a:r>
            <a:r>
              <a:rPr sz="2400" spc="0" dirty="0" smtClean="0">
                <a:latin typeface="Times New Roman"/>
                <a:cs typeface="Times New Roman"/>
              </a:rPr>
              <a:t>g</a:t>
            </a:r>
            <a:r>
              <a:rPr sz="2400" spc="-5" dirty="0" smtClean="0">
                <a:latin typeface="Times New Roman"/>
                <a:cs typeface="Times New Roman"/>
              </a:rPr>
              <a:t> geophysics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t>21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87742" y="98932"/>
            <a:ext cx="5057394" cy="6746367"/>
          </a:xfrm>
          <a:custGeom>
            <a:avLst/>
            <a:gdLst/>
            <a:ahLst/>
            <a:cxnLst/>
            <a:rect l="l" t="t" r="r" b="b"/>
            <a:pathLst>
              <a:path w="5057394" h="6746367">
                <a:moveTo>
                  <a:pt x="0" y="0"/>
                </a:moveTo>
                <a:lnTo>
                  <a:pt x="0" y="6746367"/>
                </a:lnTo>
                <a:lnTo>
                  <a:pt x="5057394" y="6746367"/>
                </a:lnTo>
                <a:lnTo>
                  <a:pt x="5057394" y="0"/>
                </a:lnTo>
                <a:lnTo>
                  <a:pt x="0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87355" y="98552"/>
            <a:ext cx="5058155" cy="67467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998087" y="217423"/>
            <a:ext cx="1397000" cy="3771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 smtClean="0">
                <a:latin typeface="Times New Roman"/>
                <a:cs typeface="Times New Roman"/>
              </a:rPr>
              <a:t>Geothermy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t>22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5688" y="6281928"/>
            <a:ext cx="7919720" cy="2127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20955" algn="r">
              <a:lnSpc>
                <a:spcPts val="1675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25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5688" y="685673"/>
            <a:ext cx="7919466" cy="5725668"/>
          </a:xfrm>
          <a:custGeom>
            <a:avLst/>
            <a:gdLst/>
            <a:ahLst/>
            <a:cxnLst/>
            <a:rect l="l" t="t" r="r" b="b"/>
            <a:pathLst>
              <a:path w="7919466" h="5725668">
                <a:moveTo>
                  <a:pt x="0" y="0"/>
                </a:moveTo>
                <a:lnTo>
                  <a:pt x="0" y="5725668"/>
                </a:lnTo>
                <a:lnTo>
                  <a:pt x="7919466" y="5725668"/>
                </a:lnTo>
                <a:lnTo>
                  <a:pt x="7919466" y="0"/>
                </a:lnTo>
                <a:lnTo>
                  <a:pt x="0" y="0"/>
                </a:lnTo>
                <a:close/>
              </a:path>
            </a:pathLst>
          </a:custGeom>
          <a:solidFill>
            <a:srgbClr val="FEFEF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5301" y="685291"/>
            <a:ext cx="7920226" cy="57264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998087" y="217423"/>
            <a:ext cx="1786889" cy="3771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dirty="0" smtClean="0">
                <a:latin typeface="Times New Roman"/>
                <a:cs typeface="Times New Roman"/>
              </a:rPr>
              <a:t>Hydrogeology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6929" y="6281928"/>
            <a:ext cx="8281034" cy="3810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453390" algn="r">
              <a:lnSpc>
                <a:spcPct val="100000"/>
              </a:lnSpc>
            </a:pPr>
            <a:r>
              <a:rPr sz="1400" spc="-10" dirty="0" smtClean="0">
                <a:latin typeface="Times New Roman"/>
                <a:cs typeface="Times New Roman"/>
              </a:rPr>
              <a:t>26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70953" y="1656842"/>
            <a:ext cx="4803648" cy="109728"/>
          </a:xfrm>
          <a:custGeom>
            <a:avLst/>
            <a:gdLst/>
            <a:ahLst/>
            <a:cxnLst/>
            <a:rect l="l" t="t" r="r" b="b"/>
            <a:pathLst>
              <a:path w="4803648" h="109728">
                <a:moveTo>
                  <a:pt x="0" y="0"/>
                </a:moveTo>
                <a:lnTo>
                  <a:pt x="0" y="109728"/>
                </a:lnTo>
                <a:lnTo>
                  <a:pt x="4803648" y="109728"/>
                </a:lnTo>
                <a:lnTo>
                  <a:pt x="48036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90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1715" y="1656842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9525">
            <a:solidFill>
              <a:srgbClr val="FF990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26929" y="758444"/>
            <a:ext cx="8280653" cy="59039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645787" y="217423"/>
            <a:ext cx="1075055" cy="3771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400" spc="-5" dirty="0" smtClean="0">
                <a:latin typeface="Times New Roman"/>
                <a:cs typeface="Times New Roman"/>
              </a:rPr>
              <a:t>Geology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2839" y="3238500"/>
            <a:ext cx="2443480" cy="4984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200" spc="-15" dirty="0" smtClean="0">
                <a:latin typeface="Times New Roman"/>
                <a:cs typeface="Times New Roman"/>
              </a:rPr>
              <a:t>4. Conclusions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t>25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272665">
              <a:lnSpc>
                <a:spcPct val="100000"/>
              </a:lnSpc>
            </a:pPr>
            <a:r>
              <a:rPr sz="4400" spc="-25" dirty="0" smtClean="0">
                <a:latin typeface="Times New Roman"/>
                <a:cs typeface="Times New Roman"/>
              </a:rPr>
              <a:t>Advantages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t>26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2735" y="2022855"/>
            <a:ext cx="6327140" cy="11671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marR="12700" indent="-342900">
              <a:lnSpc>
                <a:spcPts val="2870"/>
              </a:lnSpc>
              <a:buFont typeface="Times New Roman"/>
              <a:buChar char="•"/>
              <a:tabLst>
                <a:tab pos="354965" algn="l"/>
              </a:tabLst>
            </a:pPr>
            <a:r>
              <a:rPr sz="2400" dirty="0" smtClean="0">
                <a:latin typeface="Times New Roman"/>
                <a:cs typeface="Times New Roman"/>
              </a:rPr>
              <a:t>D</a:t>
            </a:r>
            <a:r>
              <a:rPr sz="2400" spc="-5" dirty="0" smtClean="0">
                <a:latin typeface="Times New Roman"/>
                <a:cs typeface="Times New Roman"/>
              </a:rPr>
              <a:t>etectio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o</a:t>
            </a:r>
            <a:r>
              <a:rPr sz="2400" spc="0" dirty="0" smtClean="0">
                <a:latin typeface="Times New Roman"/>
                <a:cs typeface="Times New Roman"/>
              </a:rPr>
              <a:t>f</a:t>
            </a:r>
            <a:r>
              <a:rPr sz="2400" spc="-5" dirty="0" smtClean="0">
                <a:latin typeface="Times New Roman"/>
                <a:cs typeface="Times New Roman"/>
              </a:rPr>
              <a:t> disseminate</a:t>
            </a:r>
            <a:r>
              <a:rPr sz="2400" spc="0" dirty="0" smtClean="0">
                <a:latin typeface="Times New Roman"/>
                <a:cs typeface="Times New Roman"/>
              </a:rPr>
              <a:t>d</a:t>
            </a:r>
            <a:r>
              <a:rPr sz="2400" spc="-5" dirty="0" smtClean="0">
                <a:latin typeface="Times New Roman"/>
                <a:cs typeface="Times New Roman"/>
              </a:rPr>
              <a:t> minera</a:t>
            </a:r>
            <a:r>
              <a:rPr sz="2400" spc="0" dirty="0" smtClean="0">
                <a:latin typeface="Times New Roman"/>
                <a:cs typeface="Times New Roman"/>
              </a:rPr>
              <a:t>l</a:t>
            </a:r>
            <a:r>
              <a:rPr sz="2400" spc="-5" dirty="0" smtClean="0">
                <a:latin typeface="Times New Roman"/>
                <a:cs typeface="Times New Roman"/>
              </a:rPr>
              <a:t> (difficul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5" dirty="0" smtClean="0">
                <a:latin typeface="Times New Roman"/>
                <a:cs typeface="Times New Roman"/>
              </a:rPr>
              <a:t> with resistivity)</a:t>
            </a:r>
            <a:endParaRPr sz="2400">
              <a:latin typeface="Times New Roman"/>
              <a:cs typeface="Times New Roman"/>
            </a:endParaRPr>
          </a:p>
          <a:p>
            <a:pPr marL="354965" indent="-342900">
              <a:lnSpc>
                <a:spcPct val="100000"/>
              </a:lnSpc>
              <a:spcBef>
                <a:spcPts val="475"/>
              </a:spcBef>
              <a:buFont typeface="Times New Roman"/>
              <a:buChar char="•"/>
              <a:tabLst>
                <a:tab pos="354965" algn="l"/>
              </a:tabLst>
            </a:pPr>
            <a:r>
              <a:rPr sz="2400" dirty="0" smtClean="0">
                <a:latin typeface="Times New Roman"/>
                <a:cs typeface="Times New Roman"/>
              </a:rPr>
              <a:t>M</a:t>
            </a:r>
            <a:r>
              <a:rPr sz="2400" spc="-5" dirty="0" smtClean="0">
                <a:latin typeface="Times New Roman"/>
                <a:cs typeface="Times New Roman"/>
              </a:rPr>
              <a:t>etho</a:t>
            </a:r>
            <a:r>
              <a:rPr sz="2400" spc="0" dirty="0" smtClean="0">
                <a:latin typeface="Times New Roman"/>
                <a:cs typeface="Times New Roman"/>
              </a:rPr>
              <a:t>d</a:t>
            </a:r>
            <a:r>
              <a:rPr sz="2400" spc="-5" dirty="0" smtClean="0">
                <a:latin typeface="Times New Roman"/>
                <a:cs typeface="Times New Roman"/>
              </a:rPr>
              <a:t> sensitiv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t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-5" dirty="0" smtClean="0">
                <a:latin typeface="Times New Roman"/>
                <a:cs typeface="Times New Roman"/>
              </a:rPr>
              <a:t> cla</a:t>
            </a:r>
            <a:r>
              <a:rPr sz="2400" spc="0" dirty="0" smtClean="0">
                <a:latin typeface="Times New Roman"/>
                <a:cs typeface="Times New Roman"/>
              </a:rPr>
              <a:t>y</a:t>
            </a:r>
            <a:r>
              <a:rPr sz="2400" spc="-5" dirty="0" smtClean="0">
                <a:latin typeface="Times New Roman"/>
                <a:cs typeface="Times New Roman"/>
              </a:rPr>
              <a:t> i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aquifers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335530">
              <a:lnSpc>
                <a:spcPct val="100000"/>
              </a:lnSpc>
            </a:pPr>
            <a:r>
              <a:rPr sz="4400" spc="-30" dirty="0" smtClean="0">
                <a:latin typeface="Times New Roman"/>
                <a:cs typeface="Times New Roman"/>
              </a:rPr>
              <a:t>Drawbacks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t>27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2735" y="2009647"/>
            <a:ext cx="7298690" cy="16186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Font typeface="Times New Roman"/>
              <a:buChar char="•"/>
              <a:tabLst>
                <a:tab pos="354965" algn="l"/>
              </a:tabLst>
            </a:pPr>
            <a:r>
              <a:rPr sz="2400" spc="-5" dirty="0" smtClean="0">
                <a:latin typeface="Times New Roman"/>
                <a:cs typeface="Times New Roman"/>
              </a:rPr>
              <a:t>Sam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disadvantage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5" dirty="0" smtClean="0">
                <a:latin typeface="Times New Roman"/>
                <a:cs typeface="Times New Roman"/>
              </a:rPr>
              <a:t> tha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resistivit</a:t>
            </a:r>
            <a:r>
              <a:rPr sz="2400" spc="0" dirty="0" smtClean="0">
                <a:latin typeface="Times New Roman"/>
                <a:cs typeface="Times New Roman"/>
              </a:rPr>
              <a:t>y</a:t>
            </a:r>
            <a:r>
              <a:rPr sz="2400" spc="-5" dirty="0" smtClean="0">
                <a:latin typeface="Times New Roman"/>
                <a:cs typeface="Times New Roman"/>
              </a:rPr>
              <a:t> method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19"/>
              </a:spcBef>
              <a:buFont typeface="Times New Roman"/>
              <a:buChar char="•"/>
            </a:pPr>
            <a:endParaRPr sz="550"/>
          </a:p>
          <a:p>
            <a:pPr marL="354965" indent="-342900">
              <a:lnSpc>
                <a:spcPct val="100000"/>
              </a:lnSpc>
              <a:buFont typeface="Times New Roman"/>
              <a:buChar char="•"/>
              <a:tabLst>
                <a:tab pos="354965" algn="l"/>
              </a:tabLst>
            </a:pPr>
            <a:r>
              <a:rPr sz="2400" spc="-5" dirty="0" smtClean="0">
                <a:latin typeface="Times New Roman"/>
                <a:cs typeface="Times New Roman"/>
              </a:rPr>
              <a:t>Electrochemica</a:t>
            </a:r>
            <a:r>
              <a:rPr sz="2400" spc="0" dirty="0" smtClean="0">
                <a:latin typeface="Times New Roman"/>
                <a:cs typeface="Times New Roman"/>
              </a:rPr>
              <a:t>l</a:t>
            </a:r>
            <a:r>
              <a:rPr sz="2400" spc="-5" dirty="0" smtClean="0">
                <a:latin typeface="Times New Roman"/>
                <a:cs typeface="Times New Roman"/>
              </a:rPr>
              <a:t> phenomen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5" dirty="0" smtClean="0">
                <a:latin typeface="Times New Roman"/>
                <a:cs typeface="Times New Roman"/>
              </a:rPr>
              <a:t> ar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stil</a:t>
            </a:r>
            <a:r>
              <a:rPr sz="2400" spc="0" dirty="0" smtClean="0">
                <a:latin typeface="Times New Roman"/>
                <a:cs typeface="Times New Roman"/>
              </a:rPr>
              <a:t>l</a:t>
            </a:r>
            <a:r>
              <a:rPr sz="2400" spc="-5" dirty="0" smtClean="0">
                <a:latin typeface="Times New Roman"/>
                <a:cs typeface="Times New Roman"/>
              </a:rPr>
              <a:t> no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5" dirty="0" smtClean="0">
                <a:latin typeface="Times New Roman"/>
                <a:cs typeface="Times New Roman"/>
              </a:rPr>
              <a:t> wel</a:t>
            </a:r>
            <a:r>
              <a:rPr sz="2400" spc="0" dirty="0" smtClean="0">
                <a:latin typeface="Times New Roman"/>
                <a:cs typeface="Times New Roman"/>
              </a:rPr>
              <a:t>l</a:t>
            </a:r>
            <a:r>
              <a:rPr sz="2400" spc="-5" dirty="0" smtClean="0">
                <a:latin typeface="Times New Roman"/>
                <a:cs typeface="Times New Roman"/>
              </a:rPr>
              <a:t> understood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24"/>
              </a:spcBef>
              <a:buFont typeface="Times New Roman"/>
              <a:buChar char="•"/>
            </a:pPr>
            <a:endParaRPr sz="650"/>
          </a:p>
          <a:p>
            <a:pPr marL="355600" marR="342265" indent="-342900">
              <a:lnSpc>
                <a:spcPts val="2870"/>
              </a:lnSpc>
              <a:buFont typeface="Times New Roman"/>
              <a:buChar char="•"/>
              <a:tabLst>
                <a:tab pos="354965" algn="l"/>
              </a:tabLst>
            </a:pPr>
            <a:r>
              <a:rPr sz="2400" spc="-5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P</a:t>
            </a:r>
            <a:r>
              <a:rPr sz="2400" spc="-5" dirty="0" smtClean="0">
                <a:latin typeface="Times New Roman"/>
                <a:cs typeface="Times New Roman"/>
              </a:rPr>
              <a:t> survey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5" dirty="0" smtClean="0">
                <a:latin typeface="Times New Roman"/>
                <a:cs typeface="Times New Roman"/>
              </a:rPr>
              <a:t> i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5" dirty="0" smtClean="0">
                <a:latin typeface="Times New Roman"/>
                <a:cs typeface="Times New Roman"/>
              </a:rPr>
              <a:t> slo</a:t>
            </a:r>
            <a:r>
              <a:rPr sz="2400" spc="0" dirty="0" smtClean="0">
                <a:latin typeface="Times New Roman"/>
                <a:cs typeface="Times New Roman"/>
              </a:rPr>
              <a:t>w</a:t>
            </a:r>
            <a:r>
              <a:rPr sz="2400" spc="-5" dirty="0" smtClean="0">
                <a:latin typeface="Times New Roman"/>
                <a:cs typeface="Times New Roman"/>
              </a:rPr>
              <a:t> an</a:t>
            </a:r>
            <a:r>
              <a:rPr sz="2400" spc="0" dirty="0" smtClean="0">
                <a:latin typeface="Times New Roman"/>
                <a:cs typeface="Times New Roman"/>
              </a:rPr>
              <a:t>d</a:t>
            </a:r>
            <a:r>
              <a:rPr sz="2400" spc="-5" dirty="0" smtClean="0">
                <a:latin typeface="Times New Roman"/>
                <a:cs typeface="Times New Roman"/>
              </a:rPr>
              <a:t> mor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expensiv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tha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resistivity </a:t>
            </a:r>
            <a:r>
              <a:rPr sz="2400" spc="0" dirty="0" smtClean="0">
                <a:latin typeface="Times New Roman"/>
                <a:cs typeface="Times New Roman"/>
              </a:rPr>
              <a:t>surveys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79095">
              <a:lnSpc>
                <a:spcPct val="100000"/>
              </a:lnSpc>
            </a:pPr>
            <a:r>
              <a:rPr sz="4400" spc="-25" dirty="0" smtClean="0">
                <a:latin typeface="Times New Roman"/>
                <a:cs typeface="Times New Roman"/>
              </a:rPr>
              <a:t>Induced</a:t>
            </a:r>
            <a:r>
              <a:rPr sz="4400" spc="-5" dirty="0" smtClean="0">
                <a:latin typeface="Times New Roman"/>
                <a:cs typeface="Times New Roman"/>
              </a:rPr>
              <a:t> </a:t>
            </a:r>
            <a:r>
              <a:rPr sz="4400" spc="-20" dirty="0" smtClean="0">
                <a:latin typeface="Times New Roman"/>
                <a:cs typeface="Times New Roman"/>
              </a:rPr>
              <a:t>polarization</a:t>
            </a:r>
            <a:r>
              <a:rPr sz="4400" spc="-5" dirty="0" smtClean="0">
                <a:latin typeface="Times New Roman"/>
                <a:cs typeface="Times New Roman"/>
              </a:rPr>
              <a:t> </a:t>
            </a:r>
            <a:r>
              <a:rPr sz="4400" spc="-25" dirty="0" smtClean="0">
                <a:latin typeface="Times New Roman"/>
                <a:cs typeface="Times New Roman"/>
              </a:rPr>
              <a:t>method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3664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t>3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1145" marR="12700" indent="0">
              <a:lnSpc>
                <a:spcPts val="2870"/>
              </a:lnSpc>
              <a:tabLst>
                <a:tab pos="4457700" algn="l"/>
              </a:tabLst>
            </a:pPr>
            <a:r>
              <a:rPr sz="2400" spc="-5" dirty="0" smtClean="0">
                <a:latin typeface="Times New Roman"/>
                <a:cs typeface="Times New Roman"/>
              </a:rPr>
              <a:t>Th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induce</a:t>
            </a:r>
            <a:r>
              <a:rPr sz="2400" spc="0" dirty="0" smtClean="0">
                <a:latin typeface="Times New Roman"/>
                <a:cs typeface="Times New Roman"/>
              </a:rPr>
              <a:t>d</a:t>
            </a:r>
            <a:r>
              <a:rPr sz="2400" spc="-5" dirty="0" smtClean="0">
                <a:latin typeface="Times New Roman"/>
                <a:cs typeface="Times New Roman"/>
              </a:rPr>
              <a:t> polarizatio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metho</a:t>
            </a:r>
            <a:r>
              <a:rPr sz="2400" spc="0" dirty="0" smtClean="0">
                <a:latin typeface="Times New Roman"/>
                <a:cs typeface="Times New Roman"/>
              </a:rPr>
              <a:t>d	</a:t>
            </a:r>
            <a:r>
              <a:rPr sz="2400" spc="-5" dirty="0" smtClean="0">
                <a:latin typeface="Times New Roman"/>
                <a:cs typeface="Times New Roman"/>
              </a:rPr>
              <a:t>make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5" dirty="0" smtClean="0">
                <a:latin typeface="Times New Roman"/>
                <a:cs typeface="Times New Roman"/>
              </a:rPr>
              <a:t> us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o</a:t>
            </a:r>
            <a:r>
              <a:rPr sz="2400" spc="0" dirty="0" smtClean="0">
                <a:latin typeface="Times New Roman"/>
                <a:cs typeface="Times New Roman"/>
              </a:rPr>
              <a:t>f</a:t>
            </a:r>
            <a:r>
              <a:rPr sz="2400" spc="-5" dirty="0" smtClean="0">
                <a:latin typeface="Times New Roman"/>
                <a:cs typeface="Times New Roman"/>
              </a:rPr>
              <a:t> the </a:t>
            </a:r>
            <a:r>
              <a:rPr sz="2400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capacitiv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400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actio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sz="2400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o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f</a:t>
            </a:r>
            <a:r>
              <a:rPr sz="2400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th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400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subsurfac</a:t>
            </a:r>
            <a:r>
              <a:rPr sz="24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400" spc="-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to</a:t>
            </a:r>
            <a:r>
              <a:rPr sz="2400" spc="-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locate</a:t>
            </a:r>
            <a:r>
              <a:rPr sz="2400" spc="-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zones</a:t>
            </a:r>
            <a:r>
              <a:rPr sz="2400" spc="-5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where </a:t>
            </a:r>
            <a:r>
              <a:rPr sz="2400" spc="-5" dirty="0" smtClean="0">
                <a:latin typeface="Times New Roman"/>
                <a:cs typeface="Times New Roman"/>
              </a:rPr>
              <a:t>cla</a:t>
            </a:r>
            <a:r>
              <a:rPr sz="2400" spc="0" dirty="0" smtClean="0">
                <a:latin typeface="Times New Roman"/>
                <a:cs typeface="Times New Roman"/>
              </a:rPr>
              <a:t>y</a:t>
            </a:r>
            <a:r>
              <a:rPr sz="2400" spc="-5" dirty="0" smtClean="0">
                <a:latin typeface="Times New Roman"/>
                <a:cs typeface="Times New Roman"/>
              </a:rPr>
              <a:t> an</a:t>
            </a:r>
            <a:r>
              <a:rPr sz="2400" spc="0" dirty="0" smtClean="0">
                <a:latin typeface="Times New Roman"/>
                <a:cs typeface="Times New Roman"/>
              </a:rPr>
              <a:t>d</a:t>
            </a:r>
            <a:r>
              <a:rPr sz="2400" spc="-5" dirty="0" smtClean="0">
                <a:latin typeface="Times New Roman"/>
                <a:cs typeface="Times New Roman"/>
              </a:rPr>
              <a:t> conductiv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mineral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5" dirty="0" smtClean="0">
                <a:latin typeface="Times New Roman"/>
                <a:cs typeface="Times New Roman"/>
              </a:rPr>
              <a:t> ar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-5" dirty="0" smtClean="0">
                <a:latin typeface="Times New Roman"/>
                <a:cs typeface="Times New Roman"/>
              </a:rPr>
              <a:t> disseminate</a:t>
            </a:r>
            <a:r>
              <a:rPr sz="2400" spc="0" dirty="0" smtClean="0">
                <a:latin typeface="Times New Roman"/>
                <a:cs typeface="Times New Roman"/>
              </a:rPr>
              <a:t>d</a:t>
            </a:r>
            <a:r>
              <a:rPr sz="2400" spc="-5" dirty="0" smtClean="0">
                <a:latin typeface="Times New Roman"/>
                <a:cs typeface="Times New Roman"/>
              </a:rPr>
              <a:t> withi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their </a:t>
            </a:r>
            <a:r>
              <a:rPr sz="2400" spc="0" dirty="0" smtClean="0">
                <a:latin typeface="Times New Roman"/>
                <a:cs typeface="Times New Roman"/>
              </a:rPr>
              <a:t>host rocks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272030">
              <a:lnSpc>
                <a:spcPct val="100000"/>
              </a:lnSpc>
            </a:pPr>
            <a:r>
              <a:rPr sz="4400" spc="-20" dirty="0" smtClean="0">
                <a:latin typeface="Times New Roman"/>
                <a:cs typeface="Times New Roman"/>
              </a:rPr>
              <a:t>Application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3664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t>4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2735" y="2009647"/>
            <a:ext cx="7114540" cy="16186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5600" indent="-342900">
              <a:lnSpc>
                <a:spcPct val="100000"/>
              </a:lnSpc>
              <a:buFont typeface="Times New Roman"/>
              <a:buChar char="•"/>
              <a:tabLst>
                <a:tab pos="355600" algn="l"/>
              </a:tabLst>
            </a:pPr>
            <a:r>
              <a:rPr sz="2400" spc="-5" dirty="0" smtClean="0">
                <a:latin typeface="Times New Roman"/>
                <a:cs typeface="Times New Roman"/>
              </a:rPr>
              <a:t>Exploratio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o</a:t>
            </a:r>
            <a:r>
              <a:rPr sz="2400" spc="0" dirty="0" smtClean="0">
                <a:latin typeface="Times New Roman"/>
                <a:cs typeface="Times New Roman"/>
              </a:rPr>
              <a:t>f</a:t>
            </a:r>
            <a:r>
              <a:rPr sz="2400" spc="-5" dirty="0" smtClean="0">
                <a:latin typeface="Times New Roman"/>
                <a:cs typeface="Times New Roman"/>
              </a:rPr>
              <a:t> metalliferou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5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minera</a:t>
            </a:r>
            <a:r>
              <a:rPr sz="2400" spc="0" dirty="0" smtClean="0">
                <a:latin typeface="Times New Roman"/>
                <a:cs typeface="Times New Roman"/>
              </a:rPr>
              <a:t>l</a:t>
            </a:r>
            <a:r>
              <a:rPr sz="2400" spc="-5" dirty="0" smtClean="0">
                <a:latin typeface="Times New Roman"/>
                <a:cs typeface="Times New Roman"/>
              </a:rPr>
              <a:t> deposits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19"/>
              </a:spcBef>
              <a:buFont typeface="Times New Roman"/>
              <a:buChar char="•"/>
            </a:pPr>
            <a:endParaRPr sz="550"/>
          </a:p>
          <a:p>
            <a:pPr marL="354965" indent="-342900">
              <a:lnSpc>
                <a:spcPct val="100000"/>
              </a:lnSpc>
              <a:buFont typeface="Times New Roman"/>
              <a:buChar char="•"/>
              <a:tabLst>
                <a:tab pos="354965" algn="l"/>
              </a:tabLst>
            </a:pPr>
            <a:r>
              <a:rPr sz="2400" dirty="0" smtClean="0">
                <a:latin typeface="Times New Roman"/>
                <a:cs typeface="Times New Roman"/>
              </a:rPr>
              <a:t>C</a:t>
            </a:r>
            <a:r>
              <a:rPr sz="2400" spc="-5" dirty="0" smtClean="0">
                <a:latin typeface="Times New Roman"/>
                <a:cs typeface="Times New Roman"/>
              </a:rPr>
              <a:t>la</a:t>
            </a:r>
            <a:r>
              <a:rPr sz="2400" spc="0" dirty="0" smtClean="0">
                <a:latin typeface="Times New Roman"/>
                <a:cs typeface="Times New Roman"/>
              </a:rPr>
              <a:t>y</a:t>
            </a:r>
            <a:r>
              <a:rPr sz="2400" spc="-5" dirty="0" smtClean="0">
                <a:latin typeface="Times New Roman"/>
                <a:cs typeface="Times New Roman"/>
              </a:rPr>
              <a:t> locatio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 fo</a:t>
            </a:r>
            <a:r>
              <a:rPr sz="2400" spc="0" dirty="0" smtClean="0">
                <a:latin typeface="Times New Roman"/>
                <a:cs typeface="Times New Roman"/>
              </a:rPr>
              <a:t>r </a:t>
            </a:r>
            <a:r>
              <a:rPr sz="2400" spc="-5" dirty="0" smtClean="0">
                <a:latin typeface="Times New Roman"/>
                <a:cs typeface="Times New Roman"/>
              </a:rPr>
              <a:t>hydrogeologica</a:t>
            </a:r>
            <a:r>
              <a:rPr sz="2400" spc="0" dirty="0" smtClean="0">
                <a:latin typeface="Times New Roman"/>
                <a:cs typeface="Times New Roman"/>
              </a:rPr>
              <a:t>l</a:t>
            </a:r>
            <a:r>
              <a:rPr sz="2400" spc="-10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surveys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24"/>
              </a:spcBef>
              <a:buFont typeface="Times New Roman"/>
              <a:buChar char="•"/>
            </a:pPr>
            <a:endParaRPr sz="650"/>
          </a:p>
          <a:p>
            <a:pPr marL="355600" marR="12700" indent="-342900">
              <a:lnSpc>
                <a:spcPts val="2870"/>
              </a:lnSpc>
              <a:buFont typeface="Times New Roman"/>
              <a:buChar char="•"/>
              <a:tabLst>
                <a:tab pos="355600" algn="l"/>
              </a:tabLst>
            </a:pPr>
            <a:r>
              <a:rPr sz="2400" dirty="0" smtClean="0">
                <a:latin typeface="Times New Roman"/>
                <a:cs typeface="Times New Roman"/>
              </a:rPr>
              <a:t>M</a:t>
            </a:r>
            <a:r>
              <a:rPr sz="2400" spc="-5" dirty="0" smtClean="0">
                <a:latin typeface="Times New Roman"/>
                <a:cs typeface="Times New Roman"/>
              </a:rPr>
              <a:t>appin</a:t>
            </a:r>
            <a:r>
              <a:rPr sz="2400" spc="0" dirty="0" smtClean="0">
                <a:latin typeface="Times New Roman"/>
                <a:cs typeface="Times New Roman"/>
              </a:rPr>
              <a:t>g </a:t>
            </a:r>
            <a:r>
              <a:rPr sz="2400" spc="-5" dirty="0" smtClean="0">
                <a:latin typeface="Times New Roman"/>
                <a:cs typeface="Times New Roman"/>
              </a:rPr>
              <a:t>electrochemica</a:t>
            </a:r>
            <a:r>
              <a:rPr sz="2400" spc="0" dirty="0" smtClean="0">
                <a:latin typeface="Times New Roman"/>
                <a:cs typeface="Times New Roman"/>
              </a:rPr>
              <a:t>l</a:t>
            </a:r>
            <a:r>
              <a:rPr sz="2400" spc="-5" dirty="0" smtClean="0">
                <a:latin typeface="Times New Roman"/>
                <a:cs typeface="Times New Roman"/>
              </a:rPr>
              <a:t> reaction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5" dirty="0" smtClean="0">
                <a:latin typeface="Times New Roman"/>
                <a:cs typeface="Times New Roman"/>
              </a:rPr>
              <a:t> fo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5" dirty="0" smtClean="0">
                <a:latin typeface="Times New Roman"/>
                <a:cs typeface="Times New Roman"/>
              </a:rPr>
              <a:t> </a:t>
            </a:r>
            <a:r>
              <a:rPr sz="2400" spc="5" dirty="0" smtClean="0">
                <a:latin typeface="Times New Roman"/>
                <a:cs typeface="Times New Roman"/>
              </a:rPr>
              <a:t>p</a:t>
            </a:r>
            <a:r>
              <a:rPr sz="2400" spc="-5" dirty="0" smtClean="0">
                <a:latin typeface="Times New Roman"/>
                <a:cs typeface="Times New Roman"/>
              </a:rPr>
              <a:t>ollutant</a:t>
            </a:r>
            <a:r>
              <a:rPr sz="2400" spc="0" dirty="0" smtClean="0">
                <a:latin typeface="Times New Roman"/>
                <a:cs typeface="Times New Roman"/>
              </a:rPr>
              <a:t>s </a:t>
            </a:r>
            <a:r>
              <a:rPr sz="2400" spc="-5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-10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the ground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24255">
              <a:lnSpc>
                <a:spcPct val="100000"/>
              </a:lnSpc>
            </a:pPr>
            <a:r>
              <a:rPr sz="4400" spc="-20" dirty="0" smtClean="0">
                <a:latin typeface="Times New Roman"/>
                <a:cs typeface="Times New Roman"/>
              </a:rPr>
              <a:t>Structure</a:t>
            </a:r>
            <a:r>
              <a:rPr sz="4400" spc="-5" dirty="0" smtClean="0">
                <a:latin typeface="Times New Roman"/>
                <a:cs typeface="Times New Roman"/>
              </a:rPr>
              <a:t> </a:t>
            </a:r>
            <a:r>
              <a:rPr sz="4400" spc="-20" dirty="0" smtClean="0">
                <a:latin typeface="Times New Roman"/>
                <a:cs typeface="Times New Roman"/>
              </a:rPr>
              <a:t>of</a:t>
            </a:r>
            <a:r>
              <a:rPr sz="4400" spc="-5" dirty="0" smtClean="0">
                <a:latin typeface="Times New Roman"/>
                <a:cs typeface="Times New Roman"/>
              </a:rPr>
              <a:t> </a:t>
            </a:r>
            <a:r>
              <a:rPr sz="4400" spc="-20" dirty="0" smtClean="0">
                <a:latin typeface="Times New Roman"/>
                <a:cs typeface="Times New Roman"/>
              </a:rPr>
              <a:t>the</a:t>
            </a:r>
            <a:r>
              <a:rPr sz="4400" spc="-5" dirty="0" smtClean="0">
                <a:latin typeface="Times New Roman"/>
                <a:cs typeface="Times New Roman"/>
              </a:rPr>
              <a:t> </a:t>
            </a:r>
            <a:r>
              <a:rPr sz="4400" spc="-20" dirty="0" smtClean="0">
                <a:latin typeface="Times New Roman"/>
                <a:cs typeface="Times New Roman"/>
              </a:rPr>
              <a:t>lecture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3664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t>5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2735" y="2009647"/>
            <a:ext cx="4805045" cy="169163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69265" indent="-457200">
              <a:lnSpc>
                <a:spcPct val="100000"/>
              </a:lnSpc>
              <a:buFont typeface="Times New Roman"/>
              <a:buAutoNum type="arabicPeriod"/>
              <a:tabLst>
                <a:tab pos="469265" algn="l"/>
              </a:tabLst>
            </a:pPr>
            <a:r>
              <a:rPr sz="2400" spc="-5" dirty="0" smtClean="0">
                <a:latin typeface="Times New Roman"/>
                <a:cs typeface="Times New Roman"/>
              </a:rPr>
              <a:t>Basi</a:t>
            </a:r>
            <a:r>
              <a:rPr sz="2400" spc="0" dirty="0" smtClean="0">
                <a:latin typeface="Times New Roman"/>
                <a:cs typeface="Times New Roman"/>
              </a:rPr>
              <a:t>c</a:t>
            </a:r>
            <a:r>
              <a:rPr sz="2400" spc="-5" dirty="0" smtClean="0">
                <a:latin typeface="Times New Roman"/>
                <a:cs typeface="Times New Roman"/>
              </a:rPr>
              <a:t> I</a:t>
            </a:r>
            <a:r>
              <a:rPr sz="2400" spc="0" dirty="0" smtClean="0">
                <a:latin typeface="Times New Roman"/>
                <a:cs typeface="Times New Roman"/>
              </a:rPr>
              <a:t>P</a:t>
            </a:r>
            <a:r>
              <a:rPr sz="2400" spc="-5" dirty="0" smtClean="0">
                <a:latin typeface="Times New Roman"/>
                <a:cs typeface="Times New Roman"/>
              </a:rPr>
              <a:t> theor</a:t>
            </a:r>
            <a:r>
              <a:rPr sz="2400" spc="0" dirty="0" smtClean="0">
                <a:latin typeface="Times New Roman"/>
                <a:cs typeface="Times New Roman"/>
              </a:rPr>
              <a:t>y</a:t>
            </a:r>
            <a:r>
              <a:rPr sz="2400" spc="-5" dirty="0" smtClean="0">
                <a:latin typeface="Times New Roman"/>
                <a:cs typeface="Times New Roman"/>
              </a:rPr>
              <a:t> an</a:t>
            </a:r>
            <a:r>
              <a:rPr sz="2400" spc="0" dirty="0" smtClean="0">
                <a:latin typeface="Times New Roman"/>
                <a:cs typeface="Times New Roman"/>
              </a:rPr>
              <a:t>d</a:t>
            </a:r>
            <a:r>
              <a:rPr sz="2400" spc="-5" dirty="0" smtClean="0">
                <a:latin typeface="Times New Roman"/>
                <a:cs typeface="Times New Roman"/>
              </a:rPr>
              <a:t> units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19"/>
              </a:spcBef>
              <a:buFont typeface="Times New Roman"/>
              <a:buAutoNum type="arabicPeriod"/>
            </a:pPr>
            <a:endParaRPr sz="550"/>
          </a:p>
          <a:p>
            <a:pPr marL="469265" indent="-457200">
              <a:lnSpc>
                <a:spcPct val="100000"/>
              </a:lnSpc>
              <a:buFont typeface="Times New Roman"/>
              <a:buAutoNum type="arabicPeriod"/>
              <a:tabLst>
                <a:tab pos="469265" algn="l"/>
              </a:tabLst>
            </a:pPr>
            <a:r>
              <a:rPr sz="2400" spc="-5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P</a:t>
            </a:r>
            <a:r>
              <a:rPr sz="2400" spc="-5" dirty="0" smtClean="0">
                <a:latin typeface="Times New Roman"/>
                <a:cs typeface="Times New Roman"/>
              </a:rPr>
              <a:t> propertie</a:t>
            </a:r>
            <a:r>
              <a:rPr sz="2400" spc="0" dirty="0" smtClean="0">
                <a:latin typeface="Times New Roman"/>
                <a:cs typeface="Times New Roman"/>
              </a:rPr>
              <a:t>s </a:t>
            </a:r>
            <a:r>
              <a:rPr sz="2400" spc="-5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f</a:t>
            </a:r>
            <a:r>
              <a:rPr sz="2400" spc="-5" dirty="0" smtClean="0">
                <a:latin typeface="Times New Roman"/>
                <a:cs typeface="Times New Roman"/>
              </a:rPr>
              <a:t> rocks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19"/>
              </a:spcBef>
              <a:buFont typeface="Times New Roman"/>
              <a:buAutoNum type="arabicPeriod"/>
            </a:pPr>
            <a:endParaRPr sz="550"/>
          </a:p>
          <a:p>
            <a:pPr marL="469265" indent="-457200">
              <a:lnSpc>
                <a:spcPct val="100000"/>
              </a:lnSpc>
              <a:buFont typeface="Times New Roman"/>
              <a:buAutoNum type="arabicPeriod"/>
              <a:tabLst>
                <a:tab pos="469265" algn="l"/>
              </a:tabLst>
            </a:pPr>
            <a:r>
              <a:rPr sz="2400" spc="-5" dirty="0" smtClean="0">
                <a:latin typeface="Times New Roman"/>
                <a:cs typeface="Times New Roman"/>
              </a:rPr>
              <a:t>Surve</a:t>
            </a:r>
            <a:r>
              <a:rPr sz="2400" spc="0" dirty="0" smtClean="0">
                <a:latin typeface="Times New Roman"/>
                <a:cs typeface="Times New Roman"/>
              </a:rPr>
              <a:t>y</a:t>
            </a:r>
            <a:r>
              <a:rPr sz="2400" spc="-5" dirty="0" smtClean="0">
                <a:latin typeface="Times New Roman"/>
                <a:cs typeface="Times New Roman"/>
              </a:rPr>
              <a:t> strategie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-5" dirty="0" smtClean="0">
                <a:latin typeface="Times New Roman"/>
                <a:cs typeface="Times New Roman"/>
              </a:rPr>
              <a:t> an</a:t>
            </a:r>
            <a:r>
              <a:rPr sz="2400" spc="0" dirty="0" smtClean="0">
                <a:latin typeface="Times New Roman"/>
                <a:cs typeface="Times New Roman"/>
              </a:rPr>
              <a:t>d</a:t>
            </a:r>
            <a:r>
              <a:rPr sz="2400" spc="-5" dirty="0" smtClean="0">
                <a:latin typeface="Times New Roman"/>
                <a:cs typeface="Times New Roman"/>
              </a:rPr>
              <a:t> interpretation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20"/>
              </a:spcBef>
              <a:buFont typeface="Times New Roman"/>
              <a:buAutoNum type="arabicPeriod"/>
            </a:pPr>
            <a:endParaRPr sz="550"/>
          </a:p>
          <a:p>
            <a:pPr marL="469265" indent="-457200">
              <a:lnSpc>
                <a:spcPct val="100000"/>
              </a:lnSpc>
              <a:buFont typeface="Times New Roman"/>
              <a:buAutoNum type="arabicPeriod"/>
              <a:tabLst>
                <a:tab pos="469265" algn="l"/>
              </a:tabLst>
            </a:pPr>
            <a:r>
              <a:rPr sz="2400" spc="-5" dirty="0" smtClean="0">
                <a:latin typeface="Times New Roman"/>
                <a:cs typeface="Times New Roman"/>
              </a:rPr>
              <a:t>Conclusions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2839" y="3238500"/>
            <a:ext cx="4519930" cy="4984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200" spc="-15" dirty="0" smtClean="0">
                <a:latin typeface="Times New Roman"/>
                <a:cs typeface="Times New Roman"/>
              </a:rPr>
              <a:t>1. Basic IP theory </a:t>
            </a:r>
            <a:r>
              <a:rPr sz="3200" spc="-20" dirty="0" smtClean="0">
                <a:latin typeface="Times New Roman"/>
                <a:cs typeface="Times New Roman"/>
              </a:rPr>
              <a:t>and </a:t>
            </a:r>
            <a:r>
              <a:rPr sz="3200" spc="-15" dirty="0" smtClean="0">
                <a:latin typeface="Times New Roman"/>
                <a:cs typeface="Times New Roman"/>
              </a:rPr>
              <a:t>units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3664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t>6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186940">
              <a:lnSpc>
                <a:spcPct val="100000"/>
              </a:lnSpc>
            </a:pPr>
            <a:r>
              <a:rPr sz="4400" spc="-20" dirty="0" smtClean="0">
                <a:latin typeface="Times New Roman"/>
                <a:cs typeface="Times New Roman"/>
              </a:rPr>
              <a:t>Basic theory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5637" y="2126995"/>
            <a:ext cx="4174997" cy="35097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766953" y="2053843"/>
            <a:ext cx="5109134" cy="40020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3664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t>7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977265">
              <a:lnSpc>
                <a:spcPct val="100000"/>
              </a:lnSpc>
            </a:pPr>
            <a:r>
              <a:rPr sz="4400" spc="-25" dirty="0" smtClean="0">
                <a:latin typeface="Times New Roman"/>
                <a:cs typeface="Times New Roman"/>
              </a:rPr>
              <a:t>Membrane</a:t>
            </a:r>
            <a:r>
              <a:rPr sz="4400" spc="-5" dirty="0" smtClean="0">
                <a:latin typeface="Times New Roman"/>
                <a:cs typeface="Times New Roman"/>
              </a:rPr>
              <a:t> </a:t>
            </a:r>
            <a:r>
              <a:rPr sz="4400" spc="-20" dirty="0" smtClean="0">
                <a:latin typeface="Times New Roman"/>
                <a:cs typeface="Times New Roman"/>
              </a:rPr>
              <a:t>polarization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895481" y="1766570"/>
            <a:ext cx="5688329" cy="49263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3664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t>8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17600">
              <a:lnSpc>
                <a:spcPct val="100000"/>
              </a:lnSpc>
            </a:pPr>
            <a:r>
              <a:rPr sz="4400" spc="-20" dirty="0" smtClean="0">
                <a:latin typeface="Times New Roman"/>
                <a:cs typeface="Times New Roman"/>
              </a:rPr>
              <a:t>Electrode</a:t>
            </a:r>
            <a:r>
              <a:rPr sz="4400" spc="-5" dirty="0" smtClean="0">
                <a:latin typeface="Times New Roman"/>
                <a:cs typeface="Times New Roman"/>
              </a:rPr>
              <a:t> </a:t>
            </a:r>
            <a:r>
              <a:rPr sz="4400" spc="-20" dirty="0" smtClean="0">
                <a:latin typeface="Times New Roman"/>
                <a:cs typeface="Times New Roman"/>
              </a:rPr>
              <a:t>polarization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51469" y="1838198"/>
            <a:ext cx="6192773" cy="48760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3664">
              <a:lnSpc>
                <a:spcPct val="100000"/>
              </a:lnSpc>
            </a:pPr>
            <a:fld id="{81D60167-4931-47E6-BA6A-407CBD079E47}" type="slidenum">
              <a:rPr sz="1400" spc="-10" dirty="0" smtClean="0">
                <a:latin typeface="Times New Roman"/>
                <a:cs typeface="Times New Roman"/>
              </a:rPr>
              <a:t>9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</TotalTime>
  <Words>493</Words>
  <Application>Microsoft Office PowerPoint</Application>
  <PresentationFormat>Custom</PresentationFormat>
  <Paragraphs>142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Meiryo</vt:lpstr>
      <vt:lpstr>Calibri</vt:lpstr>
      <vt:lpstr>Times New Roman</vt:lpstr>
      <vt:lpstr>Office Theme</vt:lpstr>
      <vt:lpstr>PowerPoint Presentation</vt:lpstr>
      <vt:lpstr>Introduction</vt:lpstr>
      <vt:lpstr>Induced polarization method</vt:lpstr>
      <vt:lpstr>Application</vt:lpstr>
      <vt:lpstr>Structure of the lecture</vt:lpstr>
      <vt:lpstr>PowerPoint Presentation</vt:lpstr>
      <vt:lpstr>Basic theory</vt:lpstr>
      <vt:lpstr>Membrane polarization</vt:lpstr>
      <vt:lpstr>Electrode polarization</vt:lpstr>
      <vt:lpstr>PowerPoint Presentation</vt:lpstr>
      <vt:lpstr>PowerPoint Presentation</vt:lpstr>
      <vt:lpstr>PowerPoint Presentation</vt:lpstr>
      <vt:lpstr>PowerPoint Presentation</vt:lpstr>
      <vt:lpstr>IP effect…</vt:lpstr>
      <vt:lpstr>Time-domain IP</vt:lpstr>
      <vt:lpstr>Frequency-domain IP</vt:lpstr>
      <vt:lpstr>Frequency-domain IP</vt:lpstr>
      <vt:lpstr>PowerPoint Presentation</vt:lpstr>
      <vt:lpstr>IP measurement</vt:lpstr>
      <vt:lpstr>Interpretation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Advantages</vt:lpstr>
      <vt:lpstr>Drawbacks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Kamran Faisal</cp:lastModifiedBy>
  <cp:revision>4</cp:revision>
  <dcterms:created xsi:type="dcterms:W3CDTF">2017-01-03T10:58:10Z</dcterms:created>
  <dcterms:modified xsi:type="dcterms:W3CDTF">2017-01-11T07:52:47Z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2008-09-16T00:00:00Z</vt:filetime>
  </property>
  <property fmtid="{D5CDD505-2E9C-101B-9397-08002B2CF9AE}" pid="3" name="LastSaved">
    <vt:filetime>2017-01-03T00:00:00Z</vt:filetime>
  </property>
</Properties>
</file>