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03-Nov-20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03-Nov-20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03-Nov-20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9144000" y="0"/>
                </a:moveTo>
                <a:lnTo>
                  <a:pt x="0" y="0"/>
                </a:lnTo>
                <a:lnTo>
                  <a:pt x="0" y="1434084"/>
                </a:lnTo>
                <a:lnTo>
                  <a:pt x="9144000" y="143408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5591" y="565404"/>
            <a:ext cx="2523744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heavy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03-Nov-20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03-Nov-20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435608"/>
            <a:ext cx="9144000" cy="45720"/>
          </a:xfrm>
          <a:custGeom>
            <a:avLst/>
            <a:gdLst/>
            <a:ahLst/>
            <a:cxnLst/>
            <a:rect l="l" t="t" r="r" b="b"/>
            <a:pathLst>
              <a:path w="9144000" h="45719">
                <a:moveTo>
                  <a:pt x="9144000" y="0"/>
                </a:moveTo>
                <a:lnTo>
                  <a:pt x="0" y="0"/>
                </a:lnTo>
                <a:lnTo>
                  <a:pt x="0" y="45720"/>
                </a:lnTo>
                <a:lnTo>
                  <a:pt x="9144000" y="457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9144000" y="0"/>
                </a:moveTo>
                <a:lnTo>
                  <a:pt x="0" y="0"/>
                </a:lnTo>
                <a:lnTo>
                  <a:pt x="0" y="1434084"/>
                </a:lnTo>
                <a:lnTo>
                  <a:pt x="9144000" y="1434084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236" y="2767025"/>
            <a:ext cx="154876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heavy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6868" y="3257829"/>
            <a:ext cx="6553200" cy="147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03-Nov-20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828800"/>
            <a:ext cx="906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Production of genetically pure and otherwise </a:t>
            </a:r>
            <a:r>
              <a:rPr lang="en-US" sz="2800" dirty="0" smtClean="0"/>
              <a:t>good quality </a:t>
            </a:r>
            <a:r>
              <a:rPr lang="en-US" sz="2800" dirty="0"/>
              <a:t>pedigree seed is an exacting task </a:t>
            </a:r>
            <a:r>
              <a:rPr lang="en-US" sz="2800" dirty="0" smtClean="0"/>
              <a:t>requiring </a:t>
            </a:r>
            <a:r>
              <a:rPr lang="en-US" sz="2800" dirty="0" smtClean="0">
                <a:latin typeface="Corbel" pitchFamily="34" charset="0"/>
              </a:rPr>
              <a:t>high </a:t>
            </a:r>
            <a:r>
              <a:rPr lang="en-US" sz="2800" dirty="0">
                <a:latin typeface="Corbel" pitchFamily="34" charset="0"/>
              </a:rPr>
              <a:t>technical skills and comparatively </a:t>
            </a:r>
            <a:r>
              <a:rPr lang="en-US" sz="2800" dirty="0" smtClean="0">
                <a:latin typeface="Corbel" pitchFamily="34" charset="0"/>
              </a:rPr>
              <a:t>heavy financial investment. During </a:t>
            </a:r>
            <a:r>
              <a:rPr lang="en-US" sz="2800" dirty="0">
                <a:latin typeface="Corbel" pitchFamily="34" charset="0"/>
              </a:rPr>
              <a:t>seed production strict attention must be </a:t>
            </a:r>
            <a:r>
              <a:rPr lang="en-US" sz="2800" dirty="0" smtClean="0">
                <a:latin typeface="Corbel" pitchFamily="34" charset="0"/>
              </a:rPr>
              <a:t>given to the maintenance </a:t>
            </a:r>
            <a:r>
              <a:rPr lang="en-US" sz="2800" dirty="0">
                <a:latin typeface="Corbel" pitchFamily="34" charset="0"/>
              </a:rPr>
              <a:t>of genetic purity and </a:t>
            </a:r>
            <a:r>
              <a:rPr lang="en-US" sz="2800" dirty="0" smtClean="0">
                <a:latin typeface="Corbel" pitchFamily="34" charset="0"/>
              </a:rPr>
              <a:t>other qualities </a:t>
            </a:r>
            <a:r>
              <a:rPr lang="en-US" sz="2800" dirty="0">
                <a:latin typeface="Corbel" pitchFamily="34" charset="0"/>
              </a:rPr>
              <a:t>of seeds in order to </a:t>
            </a:r>
            <a:r>
              <a:rPr lang="en-US" sz="2800" dirty="0" smtClean="0">
                <a:latin typeface="Corbel" pitchFamily="34" charset="0"/>
              </a:rPr>
              <a:t>obtained new </a:t>
            </a:r>
            <a:r>
              <a:rPr lang="en-US" sz="2800" dirty="0">
                <a:latin typeface="Corbel" pitchFamily="34" charset="0"/>
              </a:rPr>
              <a:t>superior crop plant </a:t>
            </a:r>
            <a:r>
              <a:rPr lang="en-US" sz="2800" dirty="0" smtClean="0">
                <a:latin typeface="Corbel" pitchFamily="34" charset="0"/>
              </a:rPr>
              <a:t>varieties. In </a:t>
            </a:r>
            <a:r>
              <a:rPr lang="en-US" sz="2800" dirty="0">
                <a:latin typeface="Corbel" pitchFamily="34" charset="0"/>
              </a:rPr>
              <a:t>other words, seed production must be carried </a:t>
            </a:r>
            <a:r>
              <a:rPr lang="en-US" sz="2800" dirty="0" err="1" smtClean="0">
                <a:latin typeface="Corbel" pitchFamily="34" charset="0"/>
              </a:rPr>
              <a:t>outunder</a:t>
            </a:r>
            <a:r>
              <a:rPr lang="en-US" sz="2800" dirty="0" smtClean="0">
                <a:latin typeface="Corbel" pitchFamily="34" charset="0"/>
              </a:rPr>
              <a:t> </a:t>
            </a:r>
            <a:r>
              <a:rPr lang="en-US" sz="2800" dirty="0">
                <a:latin typeface="Corbel" pitchFamily="34" charset="0"/>
              </a:rPr>
              <a:t>standardized and well-organized condition.</a:t>
            </a:r>
          </a:p>
        </p:txBody>
      </p:sp>
      <p:sp>
        <p:nvSpPr>
          <p:cNvPr id="3" name="object 7"/>
          <p:cNvSpPr/>
          <p:nvPr/>
        </p:nvSpPr>
        <p:spPr>
          <a:xfrm>
            <a:off x="914400" y="-1"/>
            <a:ext cx="5745479" cy="1219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0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65404"/>
            <a:ext cx="6260591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84350"/>
            <a:ext cx="7849870" cy="44862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32740" marR="1016635" indent="-320675">
              <a:lnSpc>
                <a:spcPts val="3240"/>
              </a:lnSpc>
              <a:spcBef>
                <a:spcPts val="50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Exist </a:t>
            </a:r>
            <a:r>
              <a:rPr sz="3000" dirty="0">
                <a:latin typeface="Corbel"/>
                <a:cs typeface="Corbel"/>
              </a:rPr>
              <a:t>in </a:t>
            </a:r>
            <a:r>
              <a:rPr sz="3000" spc="-5" dirty="0">
                <a:latin typeface="Corbel"/>
                <a:cs typeface="Corbel"/>
              </a:rPr>
              <a:t>the </a:t>
            </a:r>
            <a:r>
              <a:rPr sz="3000" dirty="0">
                <a:latin typeface="Corbel"/>
                <a:cs typeface="Corbel"/>
              </a:rPr>
              <a:t>phenotypically uniform &amp;  </a:t>
            </a:r>
            <a:r>
              <a:rPr sz="3000" spc="-5" dirty="0">
                <a:latin typeface="Corbel"/>
                <a:cs typeface="Corbel"/>
              </a:rPr>
              <a:t>homogenous varieties </a:t>
            </a:r>
            <a:r>
              <a:rPr sz="3000" dirty="0">
                <a:latin typeface="Corbel"/>
                <a:cs typeface="Corbel"/>
              </a:rPr>
              <a:t>at </a:t>
            </a:r>
            <a:r>
              <a:rPr sz="3000" spc="-5" dirty="0">
                <a:latin typeface="Corbel"/>
                <a:cs typeface="Corbel"/>
              </a:rPr>
              <a:t>the time of their  release.</a:t>
            </a:r>
            <a:endParaRPr sz="3000">
              <a:latin typeface="Corbel"/>
              <a:cs typeface="Corbel"/>
            </a:endParaRPr>
          </a:p>
          <a:p>
            <a:pPr marL="332740" marR="442595" indent="-320675">
              <a:lnSpc>
                <a:spcPts val="324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During </a:t>
            </a:r>
            <a:r>
              <a:rPr sz="3000" spc="-5" dirty="0">
                <a:latin typeface="Corbel"/>
                <a:cs typeface="Corbel"/>
              </a:rPr>
              <a:t>later </a:t>
            </a:r>
            <a:r>
              <a:rPr sz="3000" dirty="0">
                <a:latin typeface="Corbel"/>
                <a:cs typeface="Corbel"/>
              </a:rPr>
              <a:t>production </a:t>
            </a:r>
            <a:r>
              <a:rPr sz="3000" spc="-5" dirty="0">
                <a:latin typeface="Corbel"/>
                <a:cs typeface="Corbel"/>
              </a:rPr>
              <a:t>of cycle variation </a:t>
            </a:r>
            <a:r>
              <a:rPr sz="3000" dirty="0">
                <a:latin typeface="Corbel"/>
                <a:cs typeface="Corbel"/>
              </a:rPr>
              <a:t>lost  due </a:t>
            </a:r>
            <a:r>
              <a:rPr sz="3000" spc="-5" dirty="0">
                <a:latin typeface="Corbel"/>
                <a:cs typeface="Corbel"/>
              </a:rPr>
              <a:t>to selective elimination </a:t>
            </a:r>
            <a:r>
              <a:rPr sz="3000" dirty="0">
                <a:latin typeface="Corbel"/>
                <a:cs typeface="Corbel"/>
              </a:rPr>
              <a:t>by </a:t>
            </a:r>
            <a:r>
              <a:rPr sz="3000" spc="-5" dirty="0">
                <a:latin typeface="Corbel"/>
                <a:cs typeface="Corbel"/>
              </a:rPr>
              <a:t>environment.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3195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Solution:</a:t>
            </a:r>
            <a:endParaRPr sz="3000">
              <a:latin typeface="Corbel"/>
              <a:cs typeface="Corbel"/>
            </a:endParaRPr>
          </a:p>
          <a:p>
            <a:pPr marL="625475" lvl="1" indent="-274955">
              <a:lnSpc>
                <a:spcPts val="2965"/>
              </a:lnSpc>
              <a:spcBef>
                <a:spcPts val="34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Yield trials </a:t>
            </a:r>
            <a:r>
              <a:rPr sz="2600" dirty="0">
                <a:latin typeface="Corbel"/>
                <a:cs typeface="Corbel"/>
              </a:rPr>
              <a:t>of </a:t>
            </a:r>
            <a:r>
              <a:rPr sz="2600" spc="-5" dirty="0">
                <a:latin typeface="Corbel"/>
                <a:cs typeface="Corbel"/>
              </a:rPr>
              <a:t>lines </a:t>
            </a:r>
            <a:r>
              <a:rPr sz="2600" dirty="0">
                <a:latin typeface="Corbel"/>
                <a:cs typeface="Corbel"/>
              </a:rPr>
              <a:t>propagated from </a:t>
            </a:r>
            <a:r>
              <a:rPr sz="2600" spc="-5" dirty="0">
                <a:latin typeface="Corbel"/>
                <a:cs typeface="Corbel"/>
              </a:rPr>
              <a:t>plants</a:t>
            </a:r>
            <a:r>
              <a:rPr sz="2600" spc="-7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endParaRPr sz="2600">
              <a:latin typeface="Corbel"/>
              <a:cs typeface="Corbel"/>
            </a:endParaRPr>
          </a:p>
          <a:p>
            <a:pPr marL="625475" marR="384810">
              <a:lnSpc>
                <a:spcPts val="2810"/>
              </a:lnSpc>
              <a:spcBef>
                <a:spcPts val="200"/>
              </a:spcBef>
            </a:pPr>
            <a:r>
              <a:rPr sz="2600" dirty="0">
                <a:latin typeface="Corbel"/>
                <a:cs typeface="Corbel"/>
              </a:rPr>
              <a:t>breeder’s </a:t>
            </a:r>
            <a:r>
              <a:rPr sz="2600" spc="-10" dirty="0">
                <a:latin typeface="Corbel"/>
                <a:cs typeface="Corbel"/>
              </a:rPr>
              <a:t>seed </a:t>
            </a:r>
            <a:r>
              <a:rPr sz="2600" dirty="0">
                <a:latin typeface="Corbel"/>
                <a:cs typeface="Corbel"/>
              </a:rPr>
              <a:t>in the </a:t>
            </a:r>
            <a:r>
              <a:rPr sz="2600" spc="-5" dirty="0">
                <a:latin typeface="Corbel"/>
                <a:cs typeface="Corbel"/>
              </a:rPr>
              <a:t>maintenance of self fertilized  crop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varieties.</a:t>
            </a:r>
            <a:endParaRPr sz="2600">
              <a:latin typeface="Corbel"/>
              <a:cs typeface="Corbel"/>
            </a:endParaRPr>
          </a:p>
          <a:p>
            <a:pPr marL="625475" marR="5080" lvl="1" indent="-274320">
              <a:lnSpc>
                <a:spcPts val="2810"/>
              </a:lnSpc>
              <a:spcBef>
                <a:spcPts val="62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Care during maintenance </a:t>
            </a:r>
            <a:r>
              <a:rPr sz="2600" dirty="0">
                <a:latin typeface="Corbel"/>
                <a:cs typeface="Corbel"/>
              </a:rPr>
              <a:t>of </a:t>
            </a:r>
            <a:r>
              <a:rPr sz="2600" spc="-5" dirty="0">
                <a:latin typeface="Corbel"/>
                <a:cs typeface="Corbel"/>
              </a:rPr>
              <a:t>nucleus </a:t>
            </a:r>
            <a:r>
              <a:rPr sz="2600" dirty="0">
                <a:latin typeface="Corbel"/>
                <a:cs typeface="Corbel"/>
              </a:rPr>
              <a:t>&amp; breeder’s </a:t>
            </a:r>
            <a:r>
              <a:rPr sz="2600" spc="-5" dirty="0">
                <a:latin typeface="Corbel"/>
                <a:cs typeface="Corbel"/>
              </a:rPr>
              <a:t>seed 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spc="-15" dirty="0">
                <a:latin typeface="Corbel"/>
                <a:cs typeface="Corbel"/>
              </a:rPr>
              <a:t>necessary.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59308"/>
            <a:ext cx="7740396" cy="50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31593"/>
            <a:ext cx="7569834" cy="2817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5475" marR="5080" indent="-274320">
              <a:lnSpc>
                <a:spcPct val="100000"/>
              </a:lnSpc>
              <a:spcBef>
                <a:spcPts val="9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New crop </a:t>
            </a:r>
            <a:r>
              <a:rPr sz="2800" spc="-5" dirty="0">
                <a:latin typeface="Corbel"/>
                <a:cs typeface="Corbel"/>
              </a:rPr>
              <a:t>varieties </a:t>
            </a:r>
            <a:r>
              <a:rPr sz="2800" spc="-10" dirty="0">
                <a:latin typeface="Corbel"/>
                <a:cs typeface="Corbel"/>
              </a:rPr>
              <a:t>often </a:t>
            </a:r>
            <a:r>
              <a:rPr sz="2800" spc="-5" dirty="0">
                <a:latin typeface="Corbel"/>
                <a:cs typeface="Corbel"/>
              </a:rPr>
              <a:t>become </a:t>
            </a:r>
            <a:r>
              <a:rPr sz="2800" spc="-10" dirty="0">
                <a:latin typeface="Corbel"/>
                <a:cs typeface="Corbel"/>
              </a:rPr>
              <a:t>susceptible to  new </a:t>
            </a:r>
            <a:r>
              <a:rPr sz="2800" spc="-5" dirty="0">
                <a:latin typeface="Corbel"/>
                <a:cs typeface="Corbel"/>
              </a:rPr>
              <a:t>races of</a:t>
            </a:r>
            <a:r>
              <a:rPr sz="280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diseases</a:t>
            </a:r>
            <a:endParaRPr sz="2800">
              <a:latin typeface="Corbel"/>
              <a:cs typeface="Corbel"/>
            </a:endParaRPr>
          </a:p>
          <a:p>
            <a:pPr marL="625475" indent="-274955">
              <a:lnSpc>
                <a:spcPts val="3354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5" dirty="0">
                <a:latin typeface="Corbel"/>
                <a:cs typeface="Corbel"/>
              </a:rPr>
              <a:t>Vegetatively </a:t>
            </a:r>
            <a:r>
              <a:rPr sz="2800" spc="-5" dirty="0">
                <a:latin typeface="Corbel"/>
                <a:cs typeface="Corbel"/>
              </a:rPr>
              <a:t>propagated </a:t>
            </a:r>
            <a:r>
              <a:rPr sz="2800" spc="-10" dirty="0">
                <a:latin typeface="Corbel"/>
                <a:cs typeface="Corbel"/>
              </a:rPr>
              <a:t>stocks</a:t>
            </a:r>
            <a:r>
              <a:rPr sz="2800" spc="6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deteriorate</a:t>
            </a:r>
            <a:endParaRPr sz="2800">
              <a:latin typeface="Corbel"/>
              <a:cs typeface="Corbel"/>
            </a:endParaRPr>
          </a:p>
          <a:p>
            <a:pPr marL="332740" indent="-320675">
              <a:lnSpc>
                <a:spcPts val="3835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Solution:</a:t>
            </a:r>
            <a:endParaRPr sz="3200">
              <a:latin typeface="Corbel"/>
              <a:cs typeface="Corbel"/>
            </a:endParaRPr>
          </a:p>
          <a:p>
            <a:pPr marL="625475" marR="321945" lvl="1" indent="-274320">
              <a:lnSpc>
                <a:spcPct val="100000"/>
              </a:lnSpc>
              <a:spcBef>
                <a:spcPts val="69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During </a:t>
            </a:r>
            <a:r>
              <a:rPr sz="2800" spc="-10" dirty="0">
                <a:latin typeface="Corbel"/>
                <a:cs typeface="Corbel"/>
              </a:rPr>
              <a:t>seed </a:t>
            </a:r>
            <a:r>
              <a:rPr sz="2800" spc="-5" dirty="0">
                <a:latin typeface="Corbel"/>
                <a:cs typeface="Corbel"/>
              </a:rPr>
              <a:t>production it is very </a:t>
            </a:r>
            <a:r>
              <a:rPr sz="2800" spc="-10" dirty="0">
                <a:latin typeface="Corbel"/>
                <a:cs typeface="Corbel"/>
              </a:rPr>
              <a:t>necessary to  </a:t>
            </a:r>
            <a:r>
              <a:rPr sz="2800" spc="-5" dirty="0">
                <a:latin typeface="Corbel"/>
                <a:cs typeface="Corbel"/>
              </a:rPr>
              <a:t>produce disease free</a:t>
            </a:r>
            <a:r>
              <a:rPr sz="2800" spc="-10" dirty="0">
                <a:latin typeface="Corbel"/>
                <a:cs typeface="Corbel"/>
              </a:rPr>
              <a:t> seeds/stocks.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59308"/>
            <a:ext cx="728014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45640"/>
            <a:ext cx="6153150" cy="40481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25475" indent="-274955">
              <a:lnSpc>
                <a:spcPct val="100000"/>
              </a:lnSpc>
              <a:spcBef>
                <a:spcPts val="7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Premature </a:t>
            </a:r>
            <a:r>
              <a:rPr sz="2800" spc="-5" dirty="0">
                <a:latin typeface="Corbel"/>
                <a:cs typeface="Corbel"/>
              </a:rPr>
              <a:t>release of</a:t>
            </a:r>
            <a:r>
              <a:rPr sz="2800" spc="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variety</a:t>
            </a:r>
            <a:endParaRPr sz="2800" dirty="0">
              <a:latin typeface="Corbel"/>
              <a:cs typeface="Corbel"/>
            </a:endParaRPr>
          </a:p>
          <a:p>
            <a:pPr marL="625475" indent="-27495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Variety </a:t>
            </a:r>
            <a:r>
              <a:rPr sz="2800" spc="-10" dirty="0">
                <a:latin typeface="Corbel"/>
                <a:cs typeface="Corbel"/>
              </a:rPr>
              <a:t>testing</a:t>
            </a:r>
            <a:r>
              <a:rPr sz="2800" spc="3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program</a:t>
            </a:r>
            <a:endParaRPr sz="2800" dirty="0">
              <a:latin typeface="Corbel"/>
              <a:cs typeface="Corbel"/>
            </a:endParaRPr>
          </a:p>
          <a:p>
            <a:pPr marL="625475" indent="-274955">
              <a:lnSpc>
                <a:spcPct val="100000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Break </a:t>
            </a:r>
            <a:r>
              <a:rPr sz="2800" spc="-5" dirty="0">
                <a:latin typeface="Corbel"/>
                <a:cs typeface="Corbel"/>
              </a:rPr>
              <a:t>down in male</a:t>
            </a:r>
            <a:r>
              <a:rPr sz="2800" spc="2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sterility</a:t>
            </a:r>
            <a:endParaRPr sz="2800" dirty="0">
              <a:latin typeface="Corbel"/>
              <a:cs typeface="Corbel"/>
            </a:endParaRPr>
          </a:p>
          <a:p>
            <a:pPr marL="625475" indent="-274955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Environmental</a:t>
            </a:r>
            <a:r>
              <a:rPr sz="2800" spc="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conditions</a:t>
            </a:r>
            <a:endParaRPr sz="2800" dirty="0">
              <a:latin typeface="Corbel"/>
              <a:cs typeface="Corbel"/>
            </a:endParaRPr>
          </a:p>
          <a:p>
            <a:pPr marL="625475" indent="-274955">
              <a:lnSpc>
                <a:spcPts val="3350"/>
              </a:lnSpc>
              <a:spcBef>
                <a:spcPts val="6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Heritable</a:t>
            </a:r>
            <a:r>
              <a:rPr sz="2800" spc="1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variation</a:t>
            </a:r>
            <a:endParaRPr sz="2800" dirty="0">
              <a:latin typeface="Corbel"/>
              <a:cs typeface="Corbel"/>
            </a:endParaRPr>
          </a:p>
          <a:p>
            <a:pPr marL="332740" indent="-320675">
              <a:lnSpc>
                <a:spcPts val="3829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Solution:</a:t>
            </a:r>
            <a:endParaRPr sz="3200" dirty="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Careful handling </a:t>
            </a:r>
            <a:r>
              <a:rPr sz="3200" dirty="0">
                <a:latin typeface="Corbel"/>
                <a:cs typeface="Corbel"/>
              </a:rPr>
              <a:t>and adaptation</a:t>
            </a:r>
            <a:r>
              <a:rPr sz="3200" spc="-15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of  techniques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266700"/>
            <a:ext cx="6800088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84350"/>
            <a:ext cx="7800340" cy="41871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32740" marR="2151380" indent="-320675">
              <a:lnSpc>
                <a:spcPts val="3240"/>
              </a:lnSpc>
              <a:spcBef>
                <a:spcPts val="505"/>
              </a:spcBef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Use </a:t>
            </a:r>
            <a:r>
              <a:rPr sz="3000" spc="-5" dirty="0">
                <a:latin typeface="Corbel"/>
                <a:cs typeface="Corbel"/>
              </a:rPr>
              <a:t>of approved </a:t>
            </a:r>
            <a:r>
              <a:rPr sz="3000" spc="-10" dirty="0">
                <a:latin typeface="Corbel"/>
                <a:cs typeface="Corbel"/>
              </a:rPr>
              <a:t>seed </a:t>
            </a:r>
            <a:r>
              <a:rPr sz="3000" spc="-5" dirty="0">
                <a:latin typeface="Corbel"/>
                <a:cs typeface="Corbel"/>
              </a:rPr>
              <a:t>only </a:t>
            </a:r>
            <a:r>
              <a:rPr sz="3000" dirty="0">
                <a:latin typeface="Corbel"/>
                <a:cs typeface="Corbel"/>
              </a:rPr>
              <a:t>in </a:t>
            </a:r>
            <a:r>
              <a:rPr sz="3000" spc="-10" dirty="0">
                <a:latin typeface="Corbel"/>
                <a:cs typeface="Corbel"/>
              </a:rPr>
              <a:t>seed  </a:t>
            </a:r>
            <a:r>
              <a:rPr sz="3000" dirty="0">
                <a:latin typeface="Corbel"/>
                <a:cs typeface="Corbel"/>
              </a:rPr>
              <a:t>multiplication.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3010"/>
              </a:lnSpc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Inspection &amp; </a:t>
            </a:r>
            <a:r>
              <a:rPr sz="3000" spc="-5" dirty="0">
                <a:latin typeface="Corbel"/>
                <a:cs typeface="Corbel"/>
              </a:rPr>
              <a:t>approval of fields </a:t>
            </a:r>
            <a:r>
              <a:rPr sz="3000" dirty="0">
                <a:latin typeface="Corbel"/>
                <a:cs typeface="Corbel"/>
              </a:rPr>
              <a:t>prior </a:t>
            </a:r>
            <a:r>
              <a:rPr sz="3000" spc="-5" dirty="0">
                <a:latin typeface="Corbel"/>
                <a:cs typeface="Corbel"/>
              </a:rPr>
              <a:t>to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planting.</a:t>
            </a:r>
            <a:endParaRPr sz="3000">
              <a:latin typeface="Corbel"/>
              <a:cs typeface="Corbel"/>
            </a:endParaRPr>
          </a:p>
          <a:p>
            <a:pPr marL="332740" marR="115570" indent="-320675">
              <a:lnSpc>
                <a:spcPct val="90000"/>
              </a:lnSpc>
              <a:spcBef>
                <a:spcPts val="180"/>
              </a:spcBef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Field </a:t>
            </a:r>
            <a:r>
              <a:rPr sz="3000" dirty="0">
                <a:latin typeface="Corbel"/>
                <a:cs typeface="Corbel"/>
              </a:rPr>
              <a:t>inspection &amp; </a:t>
            </a:r>
            <a:r>
              <a:rPr sz="3000" spc="-5" dirty="0">
                <a:latin typeface="Corbel"/>
                <a:cs typeface="Corbel"/>
              </a:rPr>
              <a:t>approval of </a:t>
            </a:r>
            <a:r>
              <a:rPr sz="3000" dirty="0">
                <a:latin typeface="Corbel"/>
                <a:cs typeface="Corbel"/>
              </a:rPr>
              <a:t>growing </a:t>
            </a:r>
            <a:r>
              <a:rPr sz="3000" spc="-5" dirty="0">
                <a:latin typeface="Corbel"/>
                <a:cs typeface="Corbel"/>
              </a:rPr>
              <a:t>crops </a:t>
            </a:r>
            <a:r>
              <a:rPr sz="3000" dirty="0">
                <a:latin typeface="Corbel"/>
                <a:cs typeface="Corbel"/>
              </a:rPr>
              <a:t>at  critical </a:t>
            </a:r>
            <a:r>
              <a:rPr sz="3000" spc="-5" dirty="0">
                <a:latin typeface="Corbel"/>
                <a:cs typeface="Corbel"/>
              </a:rPr>
              <a:t>stages </a:t>
            </a:r>
            <a:r>
              <a:rPr sz="3000" spc="-10" dirty="0">
                <a:latin typeface="Corbel"/>
                <a:cs typeface="Corbel"/>
              </a:rPr>
              <a:t>for </a:t>
            </a:r>
            <a:r>
              <a:rPr sz="3000" spc="-5" dirty="0">
                <a:latin typeface="Corbel"/>
                <a:cs typeface="Corbel"/>
              </a:rPr>
              <a:t>verification of </a:t>
            </a:r>
            <a:r>
              <a:rPr sz="3000" dirty="0">
                <a:latin typeface="Corbel"/>
                <a:cs typeface="Corbel"/>
              </a:rPr>
              <a:t>genetic </a:t>
            </a:r>
            <a:r>
              <a:rPr sz="3000" spc="-20" dirty="0">
                <a:latin typeface="Corbel"/>
                <a:cs typeface="Corbel"/>
              </a:rPr>
              <a:t>purity,  </a:t>
            </a:r>
            <a:r>
              <a:rPr sz="3000" dirty="0">
                <a:latin typeface="Corbel"/>
                <a:cs typeface="Corbel"/>
              </a:rPr>
              <a:t>detection </a:t>
            </a:r>
            <a:r>
              <a:rPr sz="3000" spc="-5" dirty="0">
                <a:latin typeface="Corbel"/>
                <a:cs typeface="Corbel"/>
              </a:rPr>
              <a:t>of mixtures, weeds </a:t>
            </a:r>
            <a:r>
              <a:rPr sz="3000" dirty="0">
                <a:latin typeface="Corbel"/>
                <a:cs typeface="Corbel"/>
              </a:rPr>
              <a:t>and for </a:t>
            </a:r>
            <a:r>
              <a:rPr sz="3000" spc="-5" dirty="0">
                <a:latin typeface="Corbel"/>
                <a:cs typeface="Corbel"/>
              </a:rPr>
              <a:t>freedom  </a:t>
            </a:r>
            <a:r>
              <a:rPr sz="3000" dirty="0">
                <a:latin typeface="Corbel"/>
                <a:cs typeface="Corbel"/>
              </a:rPr>
              <a:t>from </a:t>
            </a:r>
            <a:r>
              <a:rPr sz="3000" spc="-5" dirty="0">
                <a:latin typeface="Corbel"/>
                <a:cs typeface="Corbel"/>
              </a:rPr>
              <a:t>noxious weeds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seed </a:t>
            </a:r>
            <a:r>
              <a:rPr sz="3000" dirty="0">
                <a:latin typeface="Corbel"/>
                <a:cs typeface="Corbel"/>
              </a:rPr>
              <a:t>borne </a:t>
            </a:r>
            <a:r>
              <a:rPr sz="3000" spc="-5" dirty="0">
                <a:latin typeface="Corbel"/>
                <a:cs typeface="Corbel"/>
              </a:rPr>
              <a:t>disease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Etc.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3060"/>
              </a:lnSpc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Sampling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sealing of cleaned</a:t>
            </a:r>
            <a:r>
              <a:rPr sz="3000" spc="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lots.</a:t>
            </a:r>
            <a:endParaRPr sz="3000">
              <a:latin typeface="Corbel"/>
              <a:cs typeface="Corbel"/>
            </a:endParaRPr>
          </a:p>
          <a:p>
            <a:pPr marL="332740" marR="498475" indent="-320675">
              <a:lnSpc>
                <a:spcPts val="3240"/>
              </a:lnSpc>
              <a:spcBef>
                <a:spcPts val="229"/>
              </a:spcBef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Growing </a:t>
            </a:r>
            <a:r>
              <a:rPr sz="3000" spc="-5" dirty="0">
                <a:latin typeface="Corbel"/>
                <a:cs typeface="Corbel"/>
              </a:rPr>
              <a:t>of samples of </a:t>
            </a:r>
            <a:r>
              <a:rPr sz="3000" dirty="0">
                <a:latin typeface="Corbel"/>
                <a:cs typeface="Corbel"/>
              </a:rPr>
              <a:t>potentially </a:t>
            </a:r>
            <a:r>
              <a:rPr sz="3000" spc="-5" dirty="0">
                <a:latin typeface="Corbel"/>
                <a:cs typeface="Corbel"/>
              </a:rPr>
              <a:t>approved  stocks for comparison </a:t>
            </a:r>
            <a:r>
              <a:rPr sz="3000" dirty="0">
                <a:latin typeface="Corbel"/>
                <a:cs typeface="Corbel"/>
              </a:rPr>
              <a:t>with </a:t>
            </a:r>
            <a:r>
              <a:rPr sz="3000" spc="-5" dirty="0">
                <a:latin typeface="Corbel"/>
                <a:cs typeface="Corbel"/>
              </a:rPr>
              <a:t>authentic</a:t>
            </a:r>
            <a:r>
              <a:rPr sz="3000" spc="-7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stocks.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1648409"/>
            <a:ext cx="7971790" cy="45072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32740" marR="11430" indent="-320675">
              <a:lnSpc>
                <a:spcPct val="80000"/>
              </a:lnSpc>
              <a:spcBef>
                <a:spcPts val="819"/>
              </a:spcBef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Providing adequate isolation to </a:t>
            </a:r>
            <a:r>
              <a:rPr sz="3000" spc="-10" dirty="0">
                <a:latin typeface="Corbel"/>
                <a:cs typeface="Corbel"/>
              </a:rPr>
              <a:t>prevent  </a:t>
            </a:r>
            <a:r>
              <a:rPr sz="3000" spc="-5" dirty="0">
                <a:latin typeface="Corbel"/>
                <a:cs typeface="Corbel"/>
              </a:rPr>
              <a:t>contamination </a:t>
            </a:r>
            <a:r>
              <a:rPr sz="3000" dirty="0">
                <a:latin typeface="Corbel"/>
                <a:cs typeface="Corbel"/>
              </a:rPr>
              <a:t>by </a:t>
            </a:r>
            <a:r>
              <a:rPr sz="3000" spc="-5" dirty="0">
                <a:latin typeface="Corbel"/>
                <a:cs typeface="Corbel"/>
              </a:rPr>
              <a:t>natural crossing or </a:t>
            </a:r>
            <a:r>
              <a:rPr sz="3000" dirty="0">
                <a:latin typeface="Corbel"/>
                <a:cs typeface="Corbel"/>
              </a:rPr>
              <a:t>mechanical  mixtures.</a:t>
            </a:r>
            <a:endParaRPr sz="3000">
              <a:latin typeface="Corbel"/>
              <a:cs typeface="Corbel"/>
            </a:endParaRPr>
          </a:p>
          <a:p>
            <a:pPr marL="332740" marR="5080" indent="-320675">
              <a:lnSpc>
                <a:spcPct val="80000"/>
              </a:lnSpc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15" dirty="0">
                <a:latin typeface="Corbel"/>
                <a:cs typeface="Corbel"/>
              </a:rPr>
              <a:t>Roguing </a:t>
            </a:r>
            <a:r>
              <a:rPr sz="3000" spc="-5" dirty="0">
                <a:latin typeface="Corbel"/>
                <a:cs typeface="Corbel"/>
              </a:rPr>
              <a:t>of </a:t>
            </a:r>
            <a:r>
              <a:rPr sz="3000" spc="-10" dirty="0">
                <a:latin typeface="Corbel"/>
                <a:cs typeface="Corbel"/>
              </a:rPr>
              <a:t>seed </a:t>
            </a:r>
            <a:r>
              <a:rPr sz="3000" spc="-5" dirty="0">
                <a:latin typeface="Corbel"/>
                <a:cs typeface="Corbel"/>
              </a:rPr>
              <a:t>fields </a:t>
            </a:r>
            <a:r>
              <a:rPr sz="3000" dirty="0">
                <a:latin typeface="Corbel"/>
                <a:cs typeface="Corbel"/>
              </a:rPr>
              <a:t>prior </a:t>
            </a:r>
            <a:r>
              <a:rPr sz="3000" spc="-5" dirty="0">
                <a:latin typeface="Corbel"/>
                <a:cs typeface="Corbel"/>
              </a:rPr>
              <a:t>to the stage </a:t>
            </a:r>
            <a:r>
              <a:rPr sz="3000" spc="-10" dirty="0">
                <a:latin typeface="Corbel"/>
                <a:cs typeface="Corbel"/>
              </a:rPr>
              <a:t>at </a:t>
            </a:r>
            <a:r>
              <a:rPr sz="3000" dirty="0">
                <a:latin typeface="Corbel"/>
                <a:cs typeface="Corbel"/>
              </a:rPr>
              <a:t>which  </a:t>
            </a:r>
            <a:r>
              <a:rPr sz="3000" spc="-10" dirty="0">
                <a:latin typeface="Corbel"/>
                <a:cs typeface="Corbel"/>
              </a:rPr>
              <a:t>they </a:t>
            </a:r>
            <a:r>
              <a:rPr sz="3000" spc="-5" dirty="0">
                <a:latin typeface="Corbel"/>
                <a:cs typeface="Corbel"/>
              </a:rPr>
              <a:t>could contaminate the </a:t>
            </a:r>
            <a:r>
              <a:rPr sz="3000" spc="-10" dirty="0">
                <a:latin typeface="Corbel"/>
                <a:cs typeface="Corbel"/>
              </a:rPr>
              <a:t>seed </a:t>
            </a:r>
            <a:r>
              <a:rPr sz="3000" spc="-5" dirty="0">
                <a:latin typeface="Corbel"/>
                <a:cs typeface="Corbel"/>
              </a:rPr>
              <a:t>crop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2520"/>
              </a:lnSpc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20" dirty="0">
                <a:latin typeface="Corbel"/>
                <a:cs typeface="Corbel"/>
              </a:rPr>
              <a:t>Periodic </a:t>
            </a:r>
            <a:r>
              <a:rPr sz="3000" spc="-5" dirty="0">
                <a:latin typeface="Corbel"/>
                <a:cs typeface="Corbel"/>
              </a:rPr>
              <a:t>testing of varieties </a:t>
            </a:r>
            <a:r>
              <a:rPr sz="3000" dirty="0">
                <a:latin typeface="Corbel"/>
                <a:cs typeface="Corbel"/>
              </a:rPr>
              <a:t>for </a:t>
            </a:r>
            <a:r>
              <a:rPr sz="3000" spc="-5" dirty="0">
                <a:latin typeface="Corbel"/>
                <a:cs typeface="Corbel"/>
              </a:rPr>
              <a:t>genetic</a:t>
            </a:r>
            <a:r>
              <a:rPr sz="300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purity.</a:t>
            </a:r>
            <a:endParaRPr sz="3000">
              <a:latin typeface="Corbel"/>
              <a:cs typeface="Corbel"/>
            </a:endParaRPr>
          </a:p>
          <a:p>
            <a:pPr marL="332740" marR="5715" indent="-320675">
              <a:lnSpc>
                <a:spcPts val="2880"/>
              </a:lnSpc>
              <a:spcBef>
                <a:spcPts val="335"/>
              </a:spcBef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10" dirty="0">
                <a:latin typeface="Corbel"/>
                <a:cs typeface="Corbel"/>
              </a:rPr>
              <a:t>Avoiding </a:t>
            </a:r>
            <a:r>
              <a:rPr sz="3000" dirty="0">
                <a:latin typeface="Corbel"/>
                <a:cs typeface="Corbel"/>
              </a:rPr>
              <a:t>genetic </a:t>
            </a:r>
            <a:r>
              <a:rPr sz="3000" spc="-10" dirty="0">
                <a:latin typeface="Corbel"/>
                <a:cs typeface="Corbel"/>
              </a:rPr>
              <a:t>shifts </a:t>
            </a:r>
            <a:r>
              <a:rPr sz="3000" dirty="0">
                <a:latin typeface="Corbel"/>
                <a:cs typeface="Corbel"/>
              </a:rPr>
              <a:t>by growing </a:t>
            </a:r>
            <a:r>
              <a:rPr sz="3000" spc="-5" dirty="0">
                <a:latin typeface="Corbel"/>
                <a:cs typeface="Corbel"/>
              </a:rPr>
              <a:t>crops </a:t>
            </a:r>
            <a:r>
              <a:rPr sz="3000" dirty="0">
                <a:latin typeface="Corbel"/>
                <a:cs typeface="Corbel"/>
              </a:rPr>
              <a:t>in areas  </a:t>
            </a:r>
            <a:r>
              <a:rPr sz="3000" spc="-5" dirty="0">
                <a:latin typeface="Corbel"/>
                <a:cs typeface="Corbel"/>
              </a:rPr>
              <a:t>of their adaptation</a:t>
            </a:r>
            <a:r>
              <a:rPr sz="3000" spc="10" dirty="0">
                <a:latin typeface="Corbel"/>
                <a:cs typeface="Corbel"/>
              </a:rPr>
              <a:t> </a:t>
            </a:r>
            <a:r>
              <a:rPr sz="3000" spc="-35" dirty="0">
                <a:latin typeface="Corbel"/>
                <a:cs typeface="Corbel"/>
              </a:rPr>
              <a:t>only.</a:t>
            </a:r>
            <a:endParaRPr sz="3000">
              <a:latin typeface="Corbel"/>
              <a:cs typeface="Corbel"/>
            </a:endParaRPr>
          </a:p>
          <a:p>
            <a:pPr marL="332740" marR="405130" indent="-320675">
              <a:lnSpc>
                <a:spcPts val="2880"/>
              </a:lnSpc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Certification </a:t>
            </a:r>
            <a:r>
              <a:rPr sz="3000" spc="-10" dirty="0">
                <a:latin typeface="Corbel"/>
                <a:cs typeface="Corbel"/>
              </a:rPr>
              <a:t>of seed </a:t>
            </a:r>
            <a:r>
              <a:rPr sz="3000" spc="-5" dirty="0">
                <a:latin typeface="Corbel"/>
                <a:cs typeface="Corbel"/>
              </a:rPr>
              <a:t>crops to maintain genetic  </a:t>
            </a:r>
            <a:r>
              <a:rPr sz="3000" dirty="0">
                <a:latin typeface="Corbel"/>
                <a:cs typeface="Corbel"/>
              </a:rPr>
              <a:t>purity &amp; </a:t>
            </a:r>
            <a:r>
              <a:rPr sz="3000" spc="-5" dirty="0">
                <a:latin typeface="Corbel"/>
                <a:cs typeface="Corbel"/>
              </a:rPr>
              <a:t>quality of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seed.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2545"/>
              </a:lnSpc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Adopting the generation</a:t>
            </a:r>
            <a:r>
              <a:rPr sz="300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system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3240"/>
              </a:lnSpc>
              <a:buClr>
                <a:srgbClr val="EFAC00"/>
              </a:buClr>
              <a:buSzPct val="80000"/>
              <a:buFont typeface="Wingdings"/>
              <a:buChar char=""/>
              <a:tabLst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Grow </a:t>
            </a:r>
            <a:r>
              <a:rPr sz="3000" spc="-5" dirty="0">
                <a:latin typeface="Corbel"/>
                <a:cs typeface="Corbel"/>
              </a:rPr>
              <a:t>out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test.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548" y="589787"/>
            <a:ext cx="5850636" cy="394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2263267"/>
            <a:ext cx="767143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2091055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Seed </a:t>
            </a:r>
            <a:r>
              <a:rPr sz="3200" spc="-5" dirty="0">
                <a:latin typeface="Corbel"/>
                <a:cs typeface="Corbel"/>
              </a:rPr>
              <a:t>production </a:t>
            </a:r>
            <a:r>
              <a:rPr sz="3200" dirty="0">
                <a:latin typeface="Corbel"/>
                <a:cs typeface="Corbel"/>
              </a:rPr>
              <a:t>is restricted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to  </a:t>
            </a:r>
            <a:r>
              <a:rPr sz="3200" dirty="0">
                <a:latin typeface="Corbel"/>
                <a:cs typeface="Corbel"/>
              </a:rPr>
              <a:t>four generations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only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Starting from </a:t>
            </a:r>
            <a:r>
              <a:rPr sz="3200" spc="-5" dirty="0">
                <a:latin typeface="Corbel"/>
                <a:cs typeface="Corbel"/>
              </a:rPr>
              <a:t>breeder’s seed, the seed can  only </a:t>
            </a:r>
            <a:r>
              <a:rPr sz="3200" dirty="0">
                <a:latin typeface="Corbel"/>
                <a:cs typeface="Corbel"/>
              </a:rPr>
              <a:t>be multiplied </a:t>
            </a:r>
            <a:r>
              <a:rPr sz="3200" spc="-5" dirty="0">
                <a:latin typeface="Corbel"/>
                <a:cs typeface="Corbel"/>
              </a:rPr>
              <a:t>up-to </a:t>
            </a:r>
            <a:r>
              <a:rPr sz="3200" dirty="0">
                <a:latin typeface="Corbel"/>
                <a:cs typeface="Corbel"/>
              </a:rPr>
              <a:t>3 </a:t>
            </a:r>
            <a:r>
              <a:rPr sz="3200" spc="-5" dirty="0">
                <a:latin typeface="Corbel"/>
                <a:cs typeface="Corbel"/>
              </a:rPr>
              <a:t>more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generations</a:t>
            </a:r>
            <a:endParaRPr sz="3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tabLst>
                <a:tab pos="686435" algn="l"/>
              </a:tabLst>
            </a:pPr>
            <a:r>
              <a:rPr sz="3200" dirty="0">
                <a:latin typeface="Corbel"/>
                <a:cs typeface="Corbel"/>
              </a:rPr>
              <a:t>i.e.	</a:t>
            </a:r>
            <a:r>
              <a:rPr sz="3200" spc="-5" dirty="0">
                <a:latin typeface="Corbel"/>
                <a:cs typeface="Corbel"/>
              </a:rPr>
              <a:t>Foundation, Registered </a:t>
            </a:r>
            <a:r>
              <a:rPr sz="3200" dirty="0">
                <a:latin typeface="Corbel"/>
                <a:cs typeface="Corbel"/>
              </a:rPr>
              <a:t>&amp;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certified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5" y="323088"/>
            <a:ext cx="8514588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363" y="2644267"/>
            <a:ext cx="539940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rbel"/>
                <a:cs typeface="Corbel"/>
              </a:rPr>
              <a:t>Control of seed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source</a:t>
            </a:r>
            <a:endParaRPr sz="320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orbel"/>
                <a:cs typeface="Corbel"/>
              </a:rPr>
              <a:t>Preceding </a:t>
            </a:r>
            <a:r>
              <a:rPr sz="3200" spc="-5" dirty="0">
                <a:latin typeface="Corbel"/>
                <a:cs typeface="Corbel"/>
              </a:rPr>
              <a:t>crop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requirements</a:t>
            </a:r>
            <a:endParaRPr sz="320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orbel"/>
                <a:cs typeface="Corbel"/>
              </a:rPr>
              <a:t>Isolation</a:t>
            </a:r>
            <a:endParaRPr sz="320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15" dirty="0">
                <a:latin typeface="Corbel"/>
                <a:cs typeface="Corbel"/>
              </a:rPr>
              <a:t>Rouging </a:t>
            </a:r>
            <a:r>
              <a:rPr sz="3200" spc="-5" dirty="0">
                <a:latin typeface="Corbel"/>
                <a:cs typeface="Corbel"/>
              </a:rPr>
              <a:t>of seed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fields</a:t>
            </a:r>
            <a:endParaRPr sz="320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orbel"/>
                <a:cs typeface="Corbel"/>
              </a:rPr>
              <a:t>Seed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certification</a:t>
            </a:r>
            <a:endParaRPr sz="320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rbel"/>
                <a:cs typeface="Corbel"/>
              </a:rPr>
              <a:t>Grow-out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test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559308"/>
            <a:ext cx="5972556" cy="51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363" y="1828545"/>
            <a:ext cx="8093709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451484" algn="l"/>
                <a:tab pos="452120" algn="l"/>
              </a:tabLst>
            </a:pPr>
            <a:r>
              <a:rPr sz="3200" spc="-5" dirty="0">
                <a:latin typeface="Corbel"/>
                <a:cs typeface="Corbel"/>
              </a:rPr>
              <a:t>Association of Official </a:t>
            </a:r>
            <a:r>
              <a:rPr sz="3200" dirty="0">
                <a:latin typeface="Corbel"/>
                <a:cs typeface="Corbel"/>
              </a:rPr>
              <a:t>Seed </a:t>
            </a:r>
            <a:r>
              <a:rPr sz="3200" spc="-5" dirty="0">
                <a:latin typeface="Corbel"/>
                <a:cs typeface="Corbel"/>
              </a:rPr>
              <a:t>Certifying  Agencies </a:t>
            </a:r>
            <a:r>
              <a:rPr sz="3200" spc="-10" dirty="0">
                <a:latin typeface="Corbel"/>
                <a:cs typeface="Corbel"/>
              </a:rPr>
              <a:t>(AOSCA) </a:t>
            </a:r>
            <a:r>
              <a:rPr sz="3200" dirty="0">
                <a:latin typeface="Corbel"/>
                <a:cs typeface="Corbel"/>
              </a:rPr>
              <a:t>recommended 4 </a:t>
            </a:r>
            <a:r>
              <a:rPr sz="3200" spc="-5" dirty="0">
                <a:latin typeface="Corbel"/>
                <a:cs typeface="Corbel"/>
              </a:rPr>
              <a:t>classes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of  seeds</a:t>
            </a:r>
            <a:endParaRPr sz="3200">
              <a:latin typeface="Corbel"/>
              <a:cs typeface="Corbel"/>
            </a:endParaRPr>
          </a:p>
          <a:p>
            <a:pPr marL="608330" indent="-596265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608330" algn="l"/>
                <a:tab pos="608965" algn="l"/>
              </a:tabLst>
            </a:pPr>
            <a:r>
              <a:rPr sz="3200" spc="-10" dirty="0">
                <a:latin typeface="Corbel"/>
                <a:cs typeface="Corbel"/>
              </a:rPr>
              <a:t>Breeder’s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Seed</a:t>
            </a:r>
            <a:endParaRPr sz="320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rbel"/>
                <a:cs typeface="Corbel"/>
              </a:rPr>
              <a:t>Foundation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Seed</a:t>
            </a:r>
            <a:endParaRPr sz="3200">
              <a:latin typeface="Corbel"/>
              <a:cs typeface="Corbel"/>
            </a:endParaRPr>
          </a:p>
          <a:p>
            <a:pPr marL="608330" indent="-596265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608330" algn="l"/>
                <a:tab pos="608965" algn="l"/>
              </a:tabLst>
            </a:pPr>
            <a:r>
              <a:rPr sz="3200" spc="-5" dirty="0">
                <a:latin typeface="Corbel"/>
                <a:cs typeface="Corbel"/>
              </a:rPr>
              <a:t>Registered</a:t>
            </a:r>
            <a:r>
              <a:rPr sz="3200" spc="-1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Seed</a:t>
            </a:r>
            <a:endParaRPr sz="320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rbel"/>
                <a:cs typeface="Corbel"/>
              </a:rPr>
              <a:t>Certified</a:t>
            </a:r>
            <a:r>
              <a:rPr sz="3200" spc="-1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Seed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1559248"/>
            <a:ext cx="7873365" cy="484441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5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3000" u="heavy" spc="-7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Breeder’s</a:t>
            </a:r>
            <a:r>
              <a:rPr sz="3000" b="1" i="1" u="heavy" spc="-14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Seed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:</a:t>
            </a:r>
            <a:endParaRPr sz="3000">
              <a:latin typeface="Corbel"/>
              <a:cs typeface="Corbel"/>
            </a:endParaRPr>
          </a:p>
          <a:p>
            <a:pPr marL="625475" marR="5080" lvl="1" indent="-274320">
              <a:lnSpc>
                <a:spcPct val="100000"/>
              </a:lnSpc>
              <a:spcBef>
                <a:spcPts val="65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Directly </a:t>
            </a:r>
            <a:r>
              <a:rPr sz="2600" spc="-5" dirty="0">
                <a:latin typeface="Corbel"/>
                <a:cs typeface="Corbel"/>
              </a:rPr>
              <a:t>controlled </a:t>
            </a:r>
            <a:r>
              <a:rPr sz="2600" dirty="0">
                <a:latin typeface="Corbel"/>
                <a:cs typeface="Corbel"/>
              </a:rPr>
              <a:t>by </a:t>
            </a:r>
            <a:r>
              <a:rPr sz="2600" spc="-5" dirty="0">
                <a:latin typeface="Corbel"/>
                <a:cs typeface="Corbel"/>
              </a:rPr>
              <a:t>the original </a:t>
            </a:r>
            <a:r>
              <a:rPr sz="2600" spc="-15" dirty="0">
                <a:latin typeface="Corbel"/>
                <a:cs typeface="Corbel"/>
              </a:rPr>
              <a:t>breeder,  </a:t>
            </a:r>
            <a:r>
              <a:rPr sz="2600" spc="-5" dirty="0">
                <a:latin typeface="Corbel"/>
                <a:cs typeface="Corbel"/>
              </a:rPr>
              <a:t>sponsoring </a:t>
            </a:r>
            <a:r>
              <a:rPr sz="2600" dirty="0">
                <a:latin typeface="Corbel"/>
                <a:cs typeface="Corbel"/>
              </a:rPr>
              <a:t>breeder </a:t>
            </a:r>
            <a:r>
              <a:rPr sz="2600" spc="-5" dirty="0">
                <a:latin typeface="Corbel"/>
                <a:cs typeface="Corbel"/>
              </a:rPr>
              <a:t>or institution and </a:t>
            </a:r>
            <a:r>
              <a:rPr sz="2600" dirty="0">
                <a:latin typeface="Corbel"/>
                <a:cs typeface="Corbel"/>
              </a:rPr>
              <a:t>which provides  for </a:t>
            </a:r>
            <a:r>
              <a:rPr sz="2600" spc="-5" dirty="0">
                <a:latin typeface="Corbel"/>
                <a:cs typeface="Corbel"/>
              </a:rPr>
              <a:t>the initial </a:t>
            </a:r>
            <a:r>
              <a:rPr sz="2600" dirty="0">
                <a:latin typeface="Corbel"/>
                <a:cs typeface="Corbel"/>
              </a:rPr>
              <a:t>&amp; recurring </a:t>
            </a:r>
            <a:r>
              <a:rPr sz="2600" spc="-5" dirty="0">
                <a:latin typeface="Corbel"/>
                <a:cs typeface="Corbel"/>
              </a:rPr>
              <a:t>increase </a:t>
            </a:r>
            <a:r>
              <a:rPr sz="2600" dirty="0">
                <a:latin typeface="Corbel"/>
                <a:cs typeface="Corbel"/>
              </a:rPr>
              <a:t>of </a:t>
            </a:r>
            <a:r>
              <a:rPr sz="2600" spc="-5" dirty="0">
                <a:latin typeface="Corbel"/>
                <a:cs typeface="Corbel"/>
              </a:rPr>
              <a:t>foundation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seed.</a:t>
            </a:r>
            <a:endParaRPr sz="2600">
              <a:latin typeface="Corbel"/>
              <a:cs typeface="Corbel"/>
            </a:endParaRPr>
          </a:p>
          <a:p>
            <a:pPr marL="332740" indent="-320675">
              <a:lnSpc>
                <a:spcPts val="3575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b="1" i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Foundation</a:t>
            </a:r>
            <a:r>
              <a:rPr sz="3000" b="1" i="1" u="heavy" spc="-114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000" b="1" i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Seed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:</a:t>
            </a:r>
            <a:endParaRPr sz="3000">
              <a:latin typeface="Corbel"/>
              <a:cs typeface="Corbel"/>
            </a:endParaRPr>
          </a:p>
          <a:p>
            <a:pPr marL="625475" marR="331470" lvl="1" indent="-274320">
              <a:lnSpc>
                <a:spcPct val="100000"/>
              </a:lnSpc>
              <a:spcBef>
                <a:spcPts val="65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  <a:tab pos="6271895" algn="l"/>
              </a:tabLst>
            </a:pPr>
            <a:r>
              <a:rPr sz="2600" spc="-5" dirty="0">
                <a:latin typeface="Corbel"/>
                <a:cs typeface="Corbel"/>
              </a:rPr>
              <a:t>Include seed stock so handled as</a:t>
            </a:r>
            <a:r>
              <a:rPr sz="2600" spc="3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to</a:t>
            </a:r>
            <a:r>
              <a:rPr sz="2600" spc="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most	nearly  </a:t>
            </a:r>
            <a:r>
              <a:rPr sz="2600" spc="-5" dirty="0">
                <a:latin typeface="Corbel"/>
                <a:cs typeface="Corbel"/>
              </a:rPr>
              <a:t>maintain specific genetic identity </a:t>
            </a:r>
            <a:r>
              <a:rPr sz="2600" dirty="0">
                <a:latin typeface="Corbel"/>
                <a:cs typeface="Corbel"/>
              </a:rPr>
              <a:t>&amp; purity and </a:t>
            </a:r>
            <a:r>
              <a:rPr sz="2600" spc="-5" dirty="0">
                <a:latin typeface="Corbel"/>
                <a:cs typeface="Corbel"/>
              </a:rPr>
              <a:t>that  </a:t>
            </a:r>
            <a:r>
              <a:rPr sz="2600" dirty="0">
                <a:latin typeface="Corbel"/>
                <a:cs typeface="Corbel"/>
              </a:rPr>
              <a:t>may be </a:t>
            </a:r>
            <a:r>
              <a:rPr sz="2600" spc="-5" dirty="0">
                <a:latin typeface="Corbel"/>
                <a:cs typeface="Corbel"/>
              </a:rPr>
              <a:t>designated of distributed </a:t>
            </a:r>
            <a:r>
              <a:rPr sz="2600" dirty="0">
                <a:latin typeface="Corbel"/>
                <a:cs typeface="Corbel"/>
              </a:rPr>
              <a:t>by an </a:t>
            </a:r>
            <a:r>
              <a:rPr sz="2600" spc="-5" dirty="0">
                <a:latin typeface="Corbel"/>
                <a:cs typeface="Corbel"/>
              </a:rPr>
              <a:t>agricultural  experiment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station.</a:t>
            </a:r>
            <a:endParaRPr sz="2600">
              <a:latin typeface="Corbel"/>
              <a:cs typeface="Corbel"/>
            </a:endParaRPr>
          </a:p>
          <a:p>
            <a:pPr marL="625475" marR="122555" lvl="1" indent="-274320">
              <a:lnSpc>
                <a:spcPct val="100000"/>
              </a:lnSpc>
              <a:spcBef>
                <a:spcPts val="62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It is </a:t>
            </a:r>
            <a:r>
              <a:rPr sz="2600" spc="-5" dirty="0">
                <a:latin typeface="Corbel"/>
                <a:cs typeface="Corbel"/>
              </a:rPr>
              <a:t>the source of all certified seeds, either </a:t>
            </a:r>
            <a:r>
              <a:rPr sz="2600" dirty="0">
                <a:latin typeface="Corbel"/>
                <a:cs typeface="Corbel"/>
              </a:rPr>
              <a:t>directly </a:t>
            </a:r>
            <a:r>
              <a:rPr sz="2600" spc="-5" dirty="0">
                <a:latin typeface="Corbel"/>
                <a:cs typeface="Corbel"/>
              </a:rPr>
              <a:t>or  through registered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seed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6" y="1483015"/>
            <a:ext cx="7790180" cy="48323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10209" indent="-398145">
              <a:lnSpc>
                <a:spcPct val="100000"/>
              </a:lnSpc>
              <a:spcBef>
                <a:spcPts val="49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410209" algn="l"/>
                <a:tab pos="410845" algn="l"/>
              </a:tabLst>
            </a:pP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Registered</a:t>
            </a:r>
            <a:r>
              <a:rPr sz="3000" b="1" u="heavy" spc="-6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Seed</a:t>
            </a:r>
            <a:r>
              <a:rPr sz="3000" b="1" spc="-10" dirty="0">
                <a:latin typeface="Corbel"/>
                <a:cs typeface="Corbel"/>
              </a:rPr>
              <a:t>:</a:t>
            </a:r>
            <a:endParaRPr sz="30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34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It is progeny </a:t>
            </a:r>
            <a:r>
              <a:rPr sz="2600" spc="-5" dirty="0">
                <a:latin typeface="Corbel"/>
                <a:cs typeface="Corbel"/>
              </a:rPr>
              <a:t>of foundation </a:t>
            </a:r>
            <a:r>
              <a:rPr sz="2600" dirty="0">
                <a:latin typeface="Corbel"/>
                <a:cs typeface="Corbel"/>
              </a:rPr>
              <a:t>or registered</a:t>
            </a:r>
            <a:r>
              <a:rPr sz="2600" spc="-5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seed</a:t>
            </a:r>
            <a:endParaRPr sz="2600">
              <a:latin typeface="Corbel"/>
              <a:cs typeface="Corbel"/>
            </a:endParaRPr>
          </a:p>
          <a:p>
            <a:pPr marL="625475" marR="401320" lvl="1" indent="-274320">
              <a:lnSpc>
                <a:spcPts val="2810"/>
              </a:lnSpc>
              <a:spcBef>
                <a:spcPts val="66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It is </a:t>
            </a:r>
            <a:r>
              <a:rPr sz="2600" spc="-5" dirty="0">
                <a:latin typeface="Corbel"/>
                <a:cs typeface="Corbel"/>
              </a:rPr>
              <a:t>so handled as to maintain satisfactory </a:t>
            </a:r>
            <a:r>
              <a:rPr sz="2600" dirty="0">
                <a:latin typeface="Corbel"/>
                <a:cs typeface="Corbel"/>
              </a:rPr>
              <a:t>genetic  </a:t>
            </a:r>
            <a:r>
              <a:rPr sz="2600" spc="-5" dirty="0">
                <a:latin typeface="Corbel"/>
                <a:cs typeface="Corbel"/>
              </a:rPr>
              <a:t>identity </a:t>
            </a:r>
            <a:r>
              <a:rPr sz="2600" dirty="0">
                <a:latin typeface="Corbel"/>
                <a:cs typeface="Corbel"/>
              </a:rPr>
              <a:t>&amp; purity and </a:t>
            </a:r>
            <a:r>
              <a:rPr sz="2600" spc="-5" dirty="0">
                <a:latin typeface="Corbel"/>
                <a:cs typeface="Corbel"/>
              </a:rPr>
              <a:t>that </a:t>
            </a:r>
            <a:r>
              <a:rPr sz="2600" dirty="0">
                <a:latin typeface="Corbel"/>
                <a:cs typeface="Corbel"/>
              </a:rPr>
              <a:t>has been approved </a:t>
            </a:r>
            <a:r>
              <a:rPr sz="2600" spc="-5" dirty="0">
                <a:latin typeface="Corbel"/>
                <a:cs typeface="Corbel"/>
              </a:rPr>
              <a:t>and  certified </a:t>
            </a:r>
            <a:r>
              <a:rPr sz="2600" dirty="0">
                <a:latin typeface="Corbel"/>
                <a:cs typeface="Corbel"/>
              </a:rPr>
              <a:t>by a </a:t>
            </a:r>
            <a:r>
              <a:rPr sz="2600" spc="-5" dirty="0">
                <a:latin typeface="Corbel"/>
                <a:cs typeface="Corbel"/>
              </a:rPr>
              <a:t>certifying</a:t>
            </a:r>
            <a:r>
              <a:rPr sz="2600" spc="-6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agency.</a:t>
            </a:r>
            <a:endParaRPr sz="2600">
              <a:latin typeface="Corbel"/>
              <a:cs typeface="Corbel"/>
            </a:endParaRPr>
          </a:p>
          <a:p>
            <a:pPr marL="625475" marR="722630" lvl="1" indent="-274320">
              <a:lnSpc>
                <a:spcPts val="2810"/>
              </a:lnSpc>
              <a:spcBef>
                <a:spcPts val="62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This class of seed should </a:t>
            </a:r>
            <a:r>
              <a:rPr sz="2600" dirty="0">
                <a:latin typeface="Corbel"/>
                <a:cs typeface="Corbel"/>
              </a:rPr>
              <a:t>be </a:t>
            </a:r>
            <a:r>
              <a:rPr sz="2600" spc="-5" dirty="0">
                <a:latin typeface="Corbel"/>
                <a:cs typeface="Corbel"/>
              </a:rPr>
              <a:t>of </a:t>
            </a:r>
            <a:r>
              <a:rPr sz="2600" dirty="0">
                <a:latin typeface="Corbel"/>
                <a:cs typeface="Corbel"/>
              </a:rPr>
              <a:t>a </a:t>
            </a:r>
            <a:r>
              <a:rPr sz="2600" spc="-5" dirty="0">
                <a:latin typeface="Corbel"/>
                <a:cs typeface="Corbel"/>
              </a:rPr>
              <a:t>quality suitable  </a:t>
            </a:r>
            <a:r>
              <a:rPr sz="2600" dirty="0">
                <a:latin typeface="Corbel"/>
                <a:cs typeface="Corbel"/>
              </a:rPr>
              <a:t>for </a:t>
            </a:r>
            <a:r>
              <a:rPr sz="2600" spc="-5" dirty="0">
                <a:latin typeface="Corbel"/>
                <a:cs typeface="Corbel"/>
              </a:rPr>
              <a:t>production of certified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seed</a:t>
            </a:r>
            <a:endParaRPr sz="2600">
              <a:latin typeface="Corbel"/>
              <a:cs typeface="Corbel"/>
            </a:endParaRPr>
          </a:p>
          <a:p>
            <a:pPr marL="332740" indent="-320675">
              <a:lnSpc>
                <a:spcPts val="317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Certified</a:t>
            </a:r>
            <a:r>
              <a:rPr sz="3000" b="1" u="heavy" spc="-7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30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Seed:</a:t>
            </a:r>
            <a:endParaRPr sz="3000">
              <a:latin typeface="Corbel"/>
              <a:cs typeface="Corbel"/>
            </a:endParaRPr>
          </a:p>
          <a:p>
            <a:pPr marL="625475" marR="5080" lvl="1" indent="-274320">
              <a:lnSpc>
                <a:spcPts val="2810"/>
              </a:lnSpc>
              <a:spcBef>
                <a:spcPts val="69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92150" algn="l"/>
                <a:tab pos="692785" algn="l"/>
              </a:tabLst>
            </a:pPr>
            <a:r>
              <a:rPr dirty="0"/>
              <a:t>	</a:t>
            </a:r>
            <a:r>
              <a:rPr sz="2600" dirty="0">
                <a:latin typeface="Corbel"/>
                <a:cs typeface="Corbel"/>
              </a:rPr>
              <a:t>It is progeny </a:t>
            </a:r>
            <a:r>
              <a:rPr sz="2600" spc="-5" dirty="0">
                <a:latin typeface="Corbel"/>
                <a:cs typeface="Corbel"/>
              </a:rPr>
              <a:t>of foundation, </a:t>
            </a:r>
            <a:r>
              <a:rPr sz="2600" dirty="0">
                <a:latin typeface="Corbel"/>
                <a:cs typeface="Corbel"/>
              </a:rPr>
              <a:t>registered </a:t>
            </a:r>
            <a:r>
              <a:rPr sz="2600" spc="-5" dirty="0">
                <a:latin typeface="Corbel"/>
                <a:cs typeface="Corbel"/>
              </a:rPr>
              <a:t>or certified  seed that </a:t>
            </a:r>
            <a:r>
              <a:rPr sz="2600" dirty="0">
                <a:latin typeface="Corbel"/>
                <a:cs typeface="Corbel"/>
              </a:rPr>
              <a:t>is </a:t>
            </a:r>
            <a:r>
              <a:rPr sz="2600" spc="-5" dirty="0">
                <a:latin typeface="Corbel"/>
                <a:cs typeface="Corbel"/>
              </a:rPr>
              <a:t>so handled to maintain satisfactory  genetic identity </a:t>
            </a:r>
            <a:r>
              <a:rPr sz="2600" dirty="0">
                <a:latin typeface="Corbel"/>
                <a:cs typeface="Corbel"/>
              </a:rPr>
              <a:t>&amp; purity and </a:t>
            </a:r>
            <a:r>
              <a:rPr sz="2600" spc="-5" dirty="0">
                <a:latin typeface="Corbel"/>
                <a:cs typeface="Corbel"/>
              </a:rPr>
              <a:t>that </a:t>
            </a:r>
            <a:r>
              <a:rPr sz="2600" dirty="0">
                <a:latin typeface="Corbel"/>
                <a:cs typeface="Corbel"/>
              </a:rPr>
              <a:t>has been approved  &amp; </a:t>
            </a:r>
            <a:r>
              <a:rPr sz="2600" spc="-5" dirty="0">
                <a:latin typeface="Corbel"/>
                <a:cs typeface="Corbel"/>
              </a:rPr>
              <a:t>certified </a:t>
            </a:r>
            <a:r>
              <a:rPr sz="2600" dirty="0">
                <a:latin typeface="Corbel"/>
                <a:cs typeface="Corbel"/>
              </a:rPr>
              <a:t>by </a:t>
            </a:r>
            <a:r>
              <a:rPr sz="2600" spc="-5" dirty="0">
                <a:latin typeface="Corbel"/>
                <a:cs typeface="Corbel"/>
              </a:rPr>
              <a:t>certifying</a:t>
            </a:r>
            <a:r>
              <a:rPr sz="2600" spc="-80" dirty="0">
                <a:latin typeface="Corbel"/>
                <a:cs typeface="Corbel"/>
              </a:rPr>
              <a:t> </a:t>
            </a:r>
            <a:r>
              <a:rPr sz="2600" spc="-20" dirty="0">
                <a:latin typeface="Corbel"/>
                <a:cs typeface="Corbel"/>
              </a:rPr>
              <a:t>agency.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2" y="585216"/>
            <a:ext cx="5652516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804" y="1872233"/>
            <a:ext cx="3521075" cy="1077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60"/>
              </a:lnSpc>
              <a:spcBef>
                <a:spcPts val="105"/>
              </a:spcBef>
            </a:pPr>
            <a:r>
              <a:rPr sz="2300" b="1" u="heavy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GENETIC</a:t>
            </a:r>
            <a:endParaRPr sz="2300" dirty="0">
              <a:latin typeface="Corbel"/>
              <a:cs typeface="Corbel"/>
            </a:endParaRPr>
          </a:p>
          <a:p>
            <a:pPr marL="360045" indent="-320675">
              <a:lnSpc>
                <a:spcPts val="278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60045" algn="l"/>
                <a:tab pos="360680" algn="l"/>
              </a:tabLst>
            </a:pPr>
            <a:r>
              <a:rPr lang="en-US" sz="2400" dirty="0" smtClean="0">
                <a:latin typeface="Corbel"/>
                <a:cs typeface="Corbel"/>
              </a:rPr>
              <a:t>Avoid </a:t>
            </a:r>
            <a:r>
              <a:rPr sz="2400" dirty="0" smtClean="0">
                <a:latin typeface="Corbel"/>
                <a:cs typeface="Corbel"/>
              </a:rPr>
              <a:t>Deterioration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6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varieties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868" y="2566618"/>
            <a:ext cx="3347720" cy="3288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endParaRPr lang="en-US" sz="2000" spc="-5" dirty="0" smtClean="0">
              <a:latin typeface="Corbel"/>
              <a:cs typeface="Corbel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spc="-5" dirty="0" smtClean="0">
                <a:latin typeface="Corbel"/>
                <a:cs typeface="Corbel"/>
              </a:rPr>
              <a:t>1.Developmental</a:t>
            </a:r>
            <a:r>
              <a:rPr sz="2000" spc="-25" dirty="0" smtClean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variation</a:t>
            </a:r>
          </a:p>
          <a:p>
            <a:pPr marL="287020" indent="-274320">
              <a:lnSpc>
                <a:spcPct val="100000"/>
              </a:lnSpc>
              <a:spcBef>
                <a:spcPts val="245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latin typeface="Corbel"/>
                <a:cs typeface="Corbel"/>
              </a:rPr>
              <a:t>2.Mechanical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mixture</a:t>
            </a:r>
          </a:p>
          <a:p>
            <a:pPr marL="287020" indent="-274320">
              <a:lnSpc>
                <a:spcPct val="100000"/>
              </a:lnSpc>
              <a:spcBef>
                <a:spcPts val="240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spc="-5" dirty="0">
                <a:latin typeface="Corbel"/>
                <a:cs typeface="Corbel"/>
              </a:rPr>
              <a:t>3.Mutation</a:t>
            </a:r>
            <a:endParaRPr sz="2000" dirty="0">
              <a:latin typeface="Corbel"/>
              <a:cs typeface="Corbel"/>
            </a:endParaRPr>
          </a:p>
          <a:p>
            <a:pPr marL="287020" indent="-274320">
              <a:lnSpc>
                <a:spcPct val="100000"/>
              </a:lnSpc>
              <a:spcBef>
                <a:spcPts val="240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latin typeface="Corbel"/>
                <a:cs typeface="Corbel"/>
              </a:rPr>
              <a:t>4.Natural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Crossing</a:t>
            </a:r>
            <a:endParaRPr sz="2000" dirty="0">
              <a:latin typeface="Corbel"/>
              <a:cs typeface="Corbel"/>
            </a:endParaRPr>
          </a:p>
          <a:p>
            <a:pPr marL="287020" indent="-274320">
              <a:lnSpc>
                <a:spcPct val="100000"/>
              </a:lnSpc>
              <a:spcBef>
                <a:spcPts val="240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latin typeface="Corbel"/>
                <a:cs typeface="Corbel"/>
              </a:rPr>
              <a:t>5.Minor Genetic</a:t>
            </a:r>
            <a:r>
              <a:rPr sz="2000" spc="-2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Variation</a:t>
            </a:r>
          </a:p>
          <a:p>
            <a:pPr marL="287020" marR="566420" indent="-274320">
              <a:lnSpc>
                <a:spcPts val="2160"/>
              </a:lnSpc>
              <a:spcBef>
                <a:spcPts val="515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latin typeface="Corbel"/>
                <a:cs typeface="Corbel"/>
              </a:rPr>
              <a:t>6. Selective Influence</a:t>
            </a:r>
            <a:r>
              <a:rPr sz="2000" spc="-1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of  </a:t>
            </a:r>
            <a:r>
              <a:rPr sz="2000" dirty="0">
                <a:latin typeface="Corbel"/>
                <a:cs typeface="Corbel"/>
              </a:rPr>
              <a:t>Diseases</a:t>
            </a:r>
          </a:p>
          <a:p>
            <a:pPr marL="287020" marR="5080" indent="-274320">
              <a:lnSpc>
                <a:spcPts val="2160"/>
              </a:lnSpc>
              <a:spcBef>
                <a:spcPts val="480"/>
              </a:spcBef>
              <a:buClr>
                <a:srgbClr val="5FB5CC"/>
              </a:buClr>
              <a:buSzPct val="90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spc="-35" dirty="0">
                <a:latin typeface="Corbel"/>
                <a:cs typeface="Corbel"/>
              </a:rPr>
              <a:t>7.The </a:t>
            </a:r>
            <a:r>
              <a:rPr sz="2000" spc="-15" dirty="0">
                <a:latin typeface="Corbel"/>
                <a:cs typeface="Corbel"/>
              </a:rPr>
              <a:t>Techniques </a:t>
            </a:r>
            <a:r>
              <a:rPr sz="2000" spc="-5" dirty="0">
                <a:latin typeface="Corbel"/>
                <a:cs typeface="Corbel"/>
              </a:rPr>
              <a:t>of the</a:t>
            </a:r>
            <a:r>
              <a:rPr sz="2000" spc="-13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Plant  Breeder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236" y="5422798"/>
            <a:ext cx="3307079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2735"/>
              </a:lnSpc>
              <a:spcBef>
                <a:spcPts val="100"/>
              </a:spcBef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endParaRPr lang="en-US" sz="2400" spc="-5" dirty="0" smtClean="0">
              <a:latin typeface="Corbel"/>
              <a:cs typeface="Corbel"/>
            </a:endParaRPr>
          </a:p>
          <a:p>
            <a:pPr marL="332740" indent="-320675">
              <a:lnSpc>
                <a:spcPts val="2735"/>
              </a:lnSpc>
              <a:spcBef>
                <a:spcPts val="100"/>
              </a:spcBef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 smtClean="0">
                <a:latin typeface="Corbel"/>
                <a:cs typeface="Corbel"/>
              </a:rPr>
              <a:t>Maintenance </a:t>
            </a:r>
            <a:r>
              <a:rPr sz="2400" spc="-5" dirty="0">
                <a:latin typeface="Corbel"/>
                <a:cs typeface="Corbel"/>
              </a:rPr>
              <a:t>of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genetic</a:t>
            </a:r>
            <a:endParaRPr sz="2400" dirty="0">
              <a:latin typeface="Corbel"/>
              <a:cs typeface="Corbel"/>
            </a:endParaRPr>
          </a:p>
          <a:p>
            <a:pPr marL="332740">
              <a:lnSpc>
                <a:spcPts val="2735"/>
              </a:lnSpc>
            </a:pPr>
            <a:r>
              <a:rPr sz="2400" spc="-5" dirty="0">
                <a:latin typeface="Corbel"/>
                <a:cs typeface="Corbel"/>
              </a:rPr>
              <a:t>purity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9390" y="1872233"/>
            <a:ext cx="173418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AGRONOMIC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6822" y="2234310"/>
            <a:ext cx="318008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362585" indent="-320675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dirty="0">
                <a:latin typeface="Corbel"/>
                <a:cs typeface="Corbel"/>
              </a:rPr>
              <a:t>Selection </a:t>
            </a:r>
            <a:r>
              <a:rPr sz="2400" spc="-5" dirty="0">
                <a:latin typeface="Corbel"/>
                <a:cs typeface="Corbel"/>
              </a:rPr>
              <a:t>of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19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Agro-  </a:t>
            </a:r>
            <a:r>
              <a:rPr sz="2400" spc="-10" dirty="0">
                <a:latin typeface="Corbel"/>
                <a:cs typeface="Corbel"/>
              </a:rPr>
              <a:t>climatic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Region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dirty="0">
                <a:latin typeface="Corbel"/>
                <a:cs typeface="Corbel"/>
              </a:rPr>
              <a:t>Selection </a:t>
            </a:r>
            <a:r>
              <a:rPr sz="2400" spc="-5" dirty="0">
                <a:latin typeface="Corbel"/>
                <a:cs typeface="Corbel"/>
              </a:rPr>
              <a:t>of seed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plot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>
                <a:latin typeface="Corbel"/>
                <a:cs typeface="Corbel"/>
              </a:rPr>
              <a:t>Isolation of </a:t>
            </a:r>
            <a:r>
              <a:rPr sz="2400" dirty="0">
                <a:latin typeface="Corbel"/>
                <a:cs typeface="Corbel"/>
              </a:rPr>
              <a:t>Seed</a:t>
            </a:r>
            <a:r>
              <a:rPr sz="2400" spc="-10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crops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>
                <a:latin typeface="Corbel"/>
                <a:cs typeface="Corbel"/>
              </a:rPr>
              <a:t>Preparation of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Land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>
                <a:latin typeface="Corbel"/>
                <a:cs typeface="Corbel"/>
              </a:rPr>
              <a:t>Selection of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variety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dirty="0">
                <a:latin typeface="Corbel"/>
                <a:cs typeface="Corbel"/>
              </a:rPr>
              <a:t>Seed</a:t>
            </a:r>
            <a:r>
              <a:rPr sz="2400" spc="-10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treatment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dirty="0">
                <a:latin typeface="Corbel"/>
                <a:cs typeface="Corbel"/>
              </a:rPr>
              <a:t>Seed</a:t>
            </a:r>
            <a:r>
              <a:rPr sz="2400" spc="-8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plantation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>
                <a:latin typeface="Corbel"/>
                <a:cs typeface="Corbel"/>
              </a:rPr>
              <a:t>Farm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operations</a:t>
            </a:r>
            <a:endParaRPr sz="2400" dirty="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>
                <a:latin typeface="Corbel"/>
                <a:cs typeface="Corbel"/>
              </a:rPr>
              <a:t>Harvesting of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seeds</a:t>
            </a: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166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400" spc="-5" dirty="0">
                <a:latin typeface="Corbel"/>
                <a:cs typeface="Corbel"/>
              </a:rPr>
              <a:t>After harvest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care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565404"/>
            <a:ext cx="7987283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69976" y="2133600"/>
            <a:ext cx="6288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THE FIELD </a:t>
            </a:r>
            <a:r>
              <a:rPr lang="en-US" sz="2800" dirty="0" smtClean="0"/>
              <a:t>WHERE SEED PRODUCTION OF </a:t>
            </a:r>
            <a:r>
              <a:rPr lang="en-US" sz="2800" dirty="0"/>
              <a:t>ANY CROP IS </a:t>
            </a:r>
            <a:r>
              <a:rPr lang="en-US" sz="2800" dirty="0" smtClean="0"/>
              <a:t>TO BE </a:t>
            </a:r>
            <a:r>
              <a:rPr lang="en-US" sz="2800" dirty="0"/>
              <a:t>TAKEN THE </a:t>
            </a:r>
            <a:r>
              <a:rPr lang="en-US" sz="2800" dirty="0" smtClean="0"/>
              <a:t>SAME CROP </a:t>
            </a:r>
            <a:r>
              <a:rPr lang="en-US" sz="2800" dirty="0"/>
              <a:t>COULD </a:t>
            </a:r>
            <a:r>
              <a:rPr lang="en-US" sz="2800" dirty="0" smtClean="0"/>
              <a:t>NOT BE </a:t>
            </a:r>
            <a:r>
              <a:rPr lang="en-US" sz="2800" dirty="0"/>
              <a:t>GROWN </a:t>
            </a:r>
            <a:r>
              <a:rPr lang="en-US" sz="2800" dirty="0" smtClean="0"/>
              <a:t>IN PREVIOUS </a:t>
            </a:r>
            <a:r>
              <a:rPr lang="en-US" sz="2800" dirty="0"/>
              <a:t>SEASON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404" y="565404"/>
            <a:ext cx="2827020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79777"/>
            <a:ext cx="7299959" cy="446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ts val="365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From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contamination.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45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Natural contamination: </a:t>
            </a:r>
            <a:r>
              <a:rPr sz="3200" spc="-15" dirty="0">
                <a:latin typeface="Corbel"/>
                <a:cs typeface="Corbel"/>
              </a:rPr>
              <a:t>(cross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pollination)</a:t>
            </a:r>
            <a:endParaRPr sz="3200">
              <a:latin typeface="Corbel"/>
              <a:cs typeface="Corbel"/>
            </a:endParaRPr>
          </a:p>
          <a:p>
            <a:pPr marL="332740" marR="967105" indent="-320675">
              <a:lnSpc>
                <a:spcPts val="3460"/>
              </a:lnSpc>
              <a:spcBef>
                <a:spcPts val="23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Other contamination </a:t>
            </a:r>
            <a:r>
              <a:rPr sz="3200" dirty="0">
                <a:latin typeface="Corbel"/>
                <a:cs typeface="Corbel"/>
              </a:rPr>
              <a:t>may be due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to  </a:t>
            </a:r>
            <a:r>
              <a:rPr sz="3200" dirty="0">
                <a:latin typeface="Corbel"/>
                <a:cs typeface="Corbel"/>
              </a:rPr>
              <a:t>mechanical mixture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at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21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Harvesting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45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Sowing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45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Threshing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45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Processing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454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Handling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65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Soil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355" y="559308"/>
            <a:ext cx="5696712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58441"/>
            <a:ext cx="7593330" cy="43516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32740" marR="768350" indent="-320675">
              <a:lnSpc>
                <a:spcPts val="2590"/>
              </a:lnSpc>
              <a:spcBef>
                <a:spcPts val="72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The removal of </a:t>
            </a:r>
            <a:r>
              <a:rPr sz="2700" dirty="0">
                <a:latin typeface="Corbel"/>
                <a:cs typeface="Corbel"/>
              </a:rPr>
              <a:t>off </a:t>
            </a:r>
            <a:r>
              <a:rPr sz="2700" spc="-10" dirty="0">
                <a:latin typeface="Corbel"/>
                <a:cs typeface="Corbel"/>
              </a:rPr>
              <a:t>type </a:t>
            </a:r>
            <a:r>
              <a:rPr sz="2700" spc="-5" dirty="0">
                <a:latin typeface="Corbel"/>
                <a:cs typeface="Corbel"/>
              </a:rPr>
              <a:t>plants </a:t>
            </a:r>
            <a:r>
              <a:rPr sz="2700" dirty="0">
                <a:latin typeface="Corbel"/>
                <a:cs typeface="Corbel"/>
              </a:rPr>
              <a:t>is referred </a:t>
            </a:r>
            <a:r>
              <a:rPr sz="2700" spc="-5" dirty="0">
                <a:latin typeface="Corbel"/>
                <a:cs typeface="Corbel"/>
              </a:rPr>
              <a:t>to </a:t>
            </a:r>
            <a:r>
              <a:rPr sz="2700" dirty="0">
                <a:latin typeface="Corbel"/>
                <a:cs typeface="Corbel"/>
              </a:rPr>
              <a:t>as  </a:t>
            </a:r>
            <a:r>
              <a:rPr sz="2700" spc="-5" dirty="0">
                <a:latin typeface="Corbel"/>
                <a:cs typeface="Corbel"/>
              </a:rPr>
              <a:t>rouging</a:t>
            </a:r>
            <a:endParaRPr sz="2700">
              <a:latin typeface="Corbel"/>
              <a:cs typeface="Corbel"/>
            </a:endParaRPr>
          </a:p>
          <a:p>
            <a:pPr marL="332740" indent="-320675">
              <a:lnSpc>
                <a:spcPts val="2615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There </a:t>
            </a:r>
            <a:r>
              <a:rPr sz="2700" dirty="0">
                <a:latin typeface="Corbel"/>
                <a:cs typeface="Corbel"/>
              </a:rPr>
              <a:t>are </a:t>
            </a:r>
            <a:r>
              <a:rPr sz="2700" spc="-5" dirty="0">
                <a:latin typeface="Corbel"/>
                <a:cs typeface="Corbel"/>
              </a:rPr>
              <a:t>three main sources of </a:t>
            </a:r>
            <a:r>
              <a:rPr sz="2700" dirty="0">
                <a:latin typeface="Corbel"/>
                <a:cs typeface="Corbel"/>
              </a:rPr>
              <a:t>off </a:t>
            </a:r>
            <a:r>
              <a:rPr sz="2700" spc="-10" dirty="0">
                <a:latin typeface="Corbel"/>
                <a:cs typeface="Corbel"/>
              </a:rPr>
              <a:t>type</a:t>
            </a:r>
            <a:r>
              <a:rPr sz="2700" spc="-80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plants.</a:t>
            </a:r>
            <a:endParaRPr sz="2700">
              <a:latin typeface="Corbel"/>
              <a:cs typeface="Corbel"/>
            </a:endParaRPr>
          </a:p>
          <a:p>
            <a:pPr marL="625475" marR="120014" lvl="1" indent="-274320">
              <a:lnSpc>
                <a:spcPct val="80100"/>
              </a:lnSpc>
              <a:spcBef>
                <a:spcPts val="585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86435" algn="l"/>
                <a:tab pos="687070" algn="l"/>
              </a:tabLst>
            </a:pPr>
            <a:r>
              <a:rPr dirty="0"/>
              <a:t>	</a:t>
            </a:r>
            <a:r>
              <a:rPr sz="2400" spc="-5" dirty="0">
                <a:latin typeface="Corbel"/>
                <a:cs typeface="Corbel"/>
              </a:rPr>
              <a:t>Firstly the off type plants </a:t>
            </a:r>
            <a:r>
              <a:rPr sz="2400" dirty="0">
                <a:latin typeface="Corbel"/>
                <a:cs typeface="Corbel"/>
              </a:rPr>
              <a:t>may </a:t>
            </a:r>
            <a:r>
              <a:rPr sz="2400" spc="-5" dirty="0">
                <a:latin typeface="Corbel"/>
                <a:cs typeface="Corbel"/>
              </a:rPr>
              <a:t>arise </a:t>
            </a:r>
            <a:r>
              <a:rPr sz="2400" dirty="0">
                <a:latin typeface="Corbel"/>
                <a:cs typeface="Corbel"/>
              </a:rPr>
              <a:t>due </a:t>
            </a:r>
            <a:r>
              <a:rPr sz="2400" spc="-5" dirty="0">
                <a:latin typeface="Corbel"/>
                <a:cs typeface="Corbel"/>
              </a:rPr>
              <a:t>to </a:t>
            </a:r>
            <a:r>
              <a:rPr sz="2400" dirty="0">
                <a:latin typeface="Corbel"/>
                <a:cs typeface="Corbel"/>
              </a:rPr>
              <a:t>presence of  </a:t>
            </a:r>
            <a:r>
              <a:rPr sz="2400" spc="-5" dirty="0">
                <a:latin typeface="Corbel"/>
                <a:cs typeface="Corbel"/>
              </a:rPr>
              <a:t>some </a:t>
            </a:r>
            <a:r>
              <a:rPr sz="2400" dirty="0">
                <a:latin typeface="Corbel"/>
                <a:cs typeface="Corbel"/>
              </a:rPr>
              <a:t>recessive gene in </a:t>
            </a:r>
            <a:r>
              <a:rPr sz="2400" spc="-5" dirty="0">
                <a:latin typeface="Corbel"/>
                <a:cs typeface="Corbel"/>
              </a:rPr>
              <a:t>homozygous conditions </a:t>
            </a:r>
            <a:r>
              <a:rPr sz="2400" dirty="0">
                <a:latin typeface="Corbel"/>
                <a:cs typeface="Corbel"/>
              </a:rPr>
              <a:t>at </a:t>
            </a:r>
            <a:r>
              <a:rPr sz="2400" spc="-1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time of </a:t>
            </a:r>
            <a:r>
              <a:rPr sz="2400" dirty="0">
                <a:latin typeface="Corbel"/>
                <a:cs typeface="Corbel"/>
              </a:rPr>
              <a:t>release</a:t>
            </a:r>
            <a:endParaRPr sz="2400">
              <a:latin typeface="Corbel"/>
              <a:cs typeface="Corbel"/>
            </a:endParaRPr>
          </a:p>
          <a:p>
            <a:pPr marL="625475" marR="5080" lvl="1" indent="-274320">
              <a:lnSpc>
                <a:spcPts val="2300"/>
              </a:lnSpc>
              <a:spcBef>
                <a:spcPts val="560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400" spc="-5" dirty="0">
                <a:latin typeface="Corbel"/>
                <a:cs typeface="Corbel"/>
              </a:rPr>
              <a:t>Another </a:t>
            </a:r>
            <a:r>
              <a:rPr sz="2400" dirty="0">
                <a:latin typeface="Corbel"/>
                <a:cs typeface="Corbel"/>
              </a:rPr>
              <a:t>source </a:t>
            </a:r>
            <a:r>
              <a:rPr sz="2400" spc="-5" dirty="0">
                <a:latin typeface="Corbel"/>
                <a:cs typeface="Corbel"/>
              </a:rPr>
              <a:t>of </a:t>
            </a:r>
            <a:r>
              <a:rPr sz="2400" dirty="0">
                <a:latin typeface="Corbel"/>
                <a:cs typeface="Corbel"/>
              </a:rPr>
              <a:t>off </a:t>
            </a:r>
            <a:r>
              <a:rPr sz="2400" spc="-5" dirty="0">
                <a:latin typeface="Corbel"/>
                <a:cs typeface="Corbel"/>
              </a:rPr>
              <a:t>type plants </a:t>
            </a:r>
            <a:r>
              <a:rPr sz="2400" dirty="0">
                <a:latin typeface="Corbel"/>
                <a:cs typeface="Corbel"/>
              </a:rPr>
              <a:t>is </a:t>
            </a:r>
            <a:r>
              <a:rPr sz="2400" spc="-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volunteer </a:t>
            </a:r>
            <a:r>
              <a:rPr sz="2400" spc="-5" dirty="0">
                <a:latin typeface="Corbel"/>
                <a:cs typeface="Corbel"/>
              </a:rPr>
              <a:t>plants  arising </a:t>
            </a:r>
            <a:r>
              <a:rPr sz="2400" dirty="0">
                <a:latin typeface="Corbel"/>
                <a:cs typeface="Corbel"/>
              </a:rPr>
              <a:t>from </a:t>
            </a:r>
            <a:r>
              <a:rPr sz="2400" spc="-10" dirty="0">
                <a:latin typeface="Corbel"/>
                <a:cs typeface="Corbel"/>
              </a:rPr>
              <a:t>accidentally </a:t>
            </a:r>
            <a:r>
              <a:rPr sz="2400" spc="-5" dirty="0">
                <a:latin typeface="Corbel"/>
                <a:cs typeface="Corbel"/>
              </a:rPr>
              <a:t>planted seeds or </a:t>
            </a:r>
            <a:r>
              <a:rPr sz="2400" dirty="0">
                <a:latin typeface="Corbel"/>
                <a:cs typeface="Corbel"/>
              </a:rPr>
              <a:t>from </a:t>
            </a:r>
            <a:r>
              <a:rPr sz="2400" spc="-5" dirty="0">
                <a:latin typeface="Corbel"/>
                <a:cs typeface="Corbel"/>
              </a:rPr>
              <a:t>seed  </a:t>
            </a:r>
            <a:r>
              <a:rPr sz="2400" dirty="0">
                <a:latin typeface="Corbel"/>
                <a:cs typeface="Corbel"/>
              </a:rPr>
              <a:t>produced by </a:t>
            </a:r>
            <a:r>
              <a:rPr sz="2400" spc="-5" dirty="0">
                <a:latin typeface="Corbel"/>
                <a:cs typeface="Corbel"/>
              </a:rPr>
              <a:t>earlier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crops.</a:t>
            </a:r>
            <a:endParaRPr sz="2400">
              <a:latin typeface="Corbel"/>
              <a:cs typeface="Corbel"/>
            </a:endParaRPr>
          </a:p>
          <a:p>
            <a:pPr marL="625475" lvl="1" indent="-274955">
              <a:lnSpc>
                <a:spcPts val="2550"/>
              </a:lnSpc>
              <a:spcBef>
                <a:spcPts val="30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400" spc="-5" dirty="0">
                <a:latin typeface="Corbel"/>
                <a:cs typeface="Corbel"/>
              </a:rPr>
              <a:t>Mechanical mixtures </a:t>
            </a:r>
            <a:r>
              <a:rPr sz="2400" dirty="0">
                <a:latin typeface="Corbel"/>
                <a:cs typeface="Corbel"/>
              </a:rPr>
              <a:t>is also source </a:t>
            </a:r>
            <a:r>
              <a:rPr sz="2400" spc="-5" dirty="0">
                <a:latin typeface="Corbel"/>
                <a:cs typeface="Corbel"/>
              </a:rPr>
              <a:t>of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contamination.</a:t>
            </a:r>
            <a:endParaRPr sz="2400">
              <a:latin typeface="Corbel"/>
              <a:cs typeface="Corbel"/>
            </a:endParaRPr>
          </a:p>
          <a:p>
            <a:pPr marL="332740" indent="-320675">
              <a:lnSpc>
                <a:spcPts val="2585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10" dirty="0">
                <a:latin typeface="Corbel"/>
                <a:cs typeface="Corbel"/>
              </a:rPr>
              <a:t>Removal </a:t>
            </a:r>
            <a:r>
              <a:rPr sz="2700" dirty="0">
                <a:latin typeface="Corbel"/>
                <a:cs typeface="Corbel"/>
              </a:rPr>
              <a:t>is </a:t>
            </a:r>
            <a:r>
              <a:rPr sz="2700" spc="-5" dirty="0">
                <a:latin typeface="Corbel"/>
                <a:cs typeface="Corbel"/>
              </a:rPr>
              <a:t>necessary before pollination</a:t>
            </a:r>
            <a:r>
              <a:rPr sz="2700" spc="-4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occurs</a:t>
            </a:r>
            <a:endParaRPr sz="2700">
              <a:latin typeface="Corbel"/>
              <a:cs typeface="Corbel"/>
            </a:endParaRPr>
          </a:p>
          <a:p>
            <a:pPr marL="332740" marR="1236345" indent="-320675">
              <a:lnSpc>
                <a:spcPct val="80000"/>
              </a:lnSpc>
              <a:spcBef>
                <a:spcPts val="32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10" dirty="0">
                <a:latin typeface="Corbel"/>
                <a:cs typeface="Corbel"/>
              </a:rPr>
              <a:t>Regular </a:t>
            </a:r>
            <a:r>
              <a:rPr sz="2700" spc="-5" dirty="0">
                <a:latin typeface="Corbel"/>
                <a:cs typeface="Corbel"/>
              </a:rPr>
              <a:t>supervision </a:t>
            </a:r>
            <a:r>
              <a:rPr sz="2700" dirty="0">
                <a:latin typeface="Corbel"/>
                <a:cs typeface="Corbel"/>
              </a:rPr>
              <a:t>by </a:t>
            </a:r>
            <a:r>
              <a:rPr sz="2700" spc="-5" dirty="0">
                <a:latin typeface="Corbel"/>
                <a:cs typeface="Corbel"/>
              </a:rPr>
              <a:t>trained personnel </a:t>
            </a:r>
            <a:r>
              <a:rPr sz="2700" spc="-10" dirty="0">
                <a:latin typeface="Corbel"/>
                <a:cs typeface="Corbel"/>
              </a:rPr>
              <a:t>is  </a:t>
            </a:r>
            <a:r>
              <a:rPr sz="2700" spc="-5" dirty="0">
                <a:latin typeface="Corbel"/>
                <a:cs typeface="Corbel"/>
              </a:rPr>
              <a:t>imperative.</a:t>
            </a:r>
            <a:endParaRPr sz="27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976" y="559308"/>
            <a:ext cx="4887468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851140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principal </a:t>
            </a:r>
            <a:r>
              <a:rPr sz="3200" spc="-5" dirty="0">
                <a:latin typeface="Corbel"/>
                <a:cs typeface="Corbel"/>
              </a:rPr>
              <a:t>objective of seed certification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  </a:t>
            </a:r>
            <a:r>
              <a:rPr sz="3200" spc="-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maintain &amp; </a:t>
            </a:r>
            <a:r>
              <a:rPr sz="3200" spc="-15" dirty="0">
                <a:latin typeface="Corbel"/>
                <a:cs typeface="Corbel"/>
              </a:rPr>
              <a:t>make </a:t>
            </a:r>
            <a:r>
              <a:rPr sz="3200" spc="-5" dirty="0">
                <a:latin typeface="Corbel"/>
                <a:cs typeface="Corbel"/>
              </a:rPr>
              <a:t>available crop seeds  </a:t>
            </a:r>
            <a:r>
              <a:rPr sz="3200" dirty="0">
                <a:latin typeface="Corbel"/>
                <a:cs typeface="Corbel"/>
              </a:rPr>
              <a:t>which are of good </a:t>
            </a:r>
            <a:r>
              <a:rPr sz="3200" spc="-5" dirty="0">
                <a:latin typeface="Corbel"/>
                <a:cs typeface="Corbel"/>
              </a:rPr>
              <a:t>seeding </a:t>
            </a:r>
            <a:r>
              <a:rPr sz="3200" dirty="0">
                <a:latin typeface="Corbel"/>
                <a:cs typeface="Corbel"/>
              </a:rPr>
              <a:t>value and </a:t>
            </a:r>
            <a:r>
              <a:rPr sz="3200" spc="-5" dirty="0">
                <a:latin typeface="Corbel"/>
                <a:cs typeface="Corbel"/>
              </a:rPr>
              <a:t>true to  </a:t>
            </a:r>
            <a:r>
              <a:rPr sz="3200" spc="-20" dirty="0">
                <a:latin typeface="Corbel"/>
                <a:cs typeface="Corbel"/>
              </a:rPr>
              <a:t>variety.</a:t>
            </a:r>
            <a:endParaRPr sz="3200" dirty="0">
              <a:latin typeface="Corbel"/>
              <a:cs typeface="Corbel"/>
            </a:endParaRPr>
          </a:p>
          <a:p>
            <a:pPr marL="332740" marR="577215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Qualified </a:t>
            </a:r>
            <a:r>
              <a:rPr sz="3200" dirty="0">
                <a:latin typeface="Corbel"/>
                <a:cs typeface="Corbel"/>
              </a:rPr>
              <a:t>&amp; well experienced </a:t>
            </a:r>
            <a:r>
              <a:rPr sz="3200" spc="-5" dirty="0">
                <a:latin typeface="Corbel"/>
                <a:cs typeface="Corbel"/>
              </a:rPr>
              <a:t>inspection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  </a:t>
            </a:r>
            <a:r>
              <a:rPr sz="3200" spc="-20" dirty="0">
                <a:latin typeface="Corbel"/>
                <a:cs typeface="Corbel"/>
              </a:rPr>
              <a:t>necessary.</a:t>
            </a:r>
            <a:endParaRPr sz="3200" dirty="0">
              <a:latin typeface="Corbel"/>
              <a:cs typeface="Corbel"/>
            </a:endParaRPr>
          </a:p>
          <a:p>
            <a:pPr marL="332740" marR="1167765" indent="-32067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Seed standards are </a:t>
            </a:r>
            <a:r>
              <a:rPr sz="3200" spc="-5" dirty="0">
                <a:latin typeface="Corbel"/>
                <a:cs typeface="Corbel"/>
              </a:rPr>
              <a:t>confirmed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15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such  </a:t>
            </a:r>
            <a:r>
              <a:rPr sz="3200" spc="-5" dirty="0">
                <a:latin typeface="Corbel"/>
                <a:cs typeface="Corbel"/>
              </a:rPr>
              <a:t>agencies.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586740"/>
            <a:ext cx="4034028" cy="484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3424" y="2568067"/>
            <a:ext cx="777748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475" marR="5080" indent="-105410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rbel"/>
                <a:cs typeface="Corbel"/>
              </a:rPr>
              <a:t>Varieties being </a:t>
            </a:r>
            <a:r>
              <a:rPr sz="3200" dirty="0">
                <a:latin typeface="Corbel"/>
                <a:cs typeface="Corbel"/>
              </a:rPr>
              <a:t>grown for </a:t>
            </a:r>
            <a:r>
              <a:rPr sz="3200" spc="-5" dirty="0">
                <a:latin typeface="Corbel"/>
                <a:cs typeface="Corbel"/>
              </a:rPr>
              <a:t>seed production  should </a:t>
            </a:r>
            <a:r>
              <a:rPr sz="3200" dirty="0">
                <a:latin typeface="Corbel"/>
                <a:cs typeface="Corbel"/>
              </a:rPr>
              <a:t>periodically </a:t>
            </a:r>
            <a:r>
              <a:rPr sz="3200" spc="-5" dirty="0">
                <a:latin typeface="Corbel"/>
                <a:cs typeface="Corbel"/>
              </a:rPr>
              <a:t>be tested for genetic  </a:t>
            </a:r>
            <a:r>
              <a:rPr sz="3200" dirty="0">
                <a:latin typeface="Corbel"/>
                <a:cs typeface="Corbel"/>
              </a:rPr>
              <a:t>purity </a:t>
            </a:r>
            <a:r>
              <a:rPr sz="3200" spc="-5" dirty="0">
                <a:latin typeface="Corbel"/>
                <a:cs typeface="Corbel"/>
              </a:rPr>
              <a:t>by grow-out tests, </a:t>
            </a:r>
            <a:r>
              <a:rPr sz="3200" dirty="0">
                <a:latin typeface="Corbel"/>
                <a:cs typeface="Corbel"/>
              </a:rPr>
              <a:t>to </a:t>
            </a:r>
            <a:r>
              <a:rPr sz="3200" spc="-20" dirty="0">
                <a:latin typeface="Corbel"/>
                <a:cs typeface="Corbel"/>
              </a:rPr>
              <a:t>make </a:t>
            </a:r>
            <a:r>
              <a:rPr sz="3200" spc="-5" dirty="0">
                <a:latin typeface="Corbel"/>
                <a:cs typeface="Corbel"/>
              </a:rPr>
              <a:t>sure </a:t>
            </a:r>
            <a:r>
              <a:rPr sz="3200" spc="-10" dirty="0">
                <a:latin typeface="Corbel"/>
                <a:cs typeface="Corbel"/>
              </a:rPr>
              <a:t>that  </a:t>
            </a:r>
            <a:r>
              <a:rPr sz="3200" spc="-5" dirty="0">
                <a:latin typeface="Corbel"/>
                <a:cs typeface="Corbel"/>
              </a:rPr>
              <a:t>they </a:t>
            </a:r>
            <a:r>
              <a:rPr sz="3200" dirty="0">
                <a:latin typeface="Corbel"/>
                <a:cs typeface="Corbel"/>
              </a:rPr>
              <a:t>are being maintained in </a:t>
            </a:r>
            <a:r>
              <a:rPr sz="3200" spc="-5" dirty="0">
                <a:latin typeface="Corbel"/>
                <a:cs typeface="Corbel"/>
              </a:rPr>
              <a:t>their true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form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2603500"/>
            </a:xfrm>
            <a:custGeom>
              <a:avLst/>
              <a:gdLst/>
              <a:ahLst/>
              <a:cxnLst/>
              <a:rect l="l" t="t" r="r" b="b"/>
              <a:pathLst>
                <a:path w="9144000" h="2603500">
                  <a:moveTo>
                    <a:pt x="9144000" y="0"/>
                  </a:moveTo>
                  <a:lnTo>
                    <a:pt x="0" y="0"/>
                  </a:lnTo>
                  <a:lnTo>
                    <a:pt x="0" y="2602991"/>
                  </a:lnTo>
                  <a:lnTo>
                    <a:pt x="9144000" y="2602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80132"/>
              <a:ext cx="9144000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02992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812" y="1917192"/>
              <a:ext cx="6780276" cy="411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266700"/>
            <a:ext cx="7641335" cy="1130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47773"/>
            <a:ext cx="7897495" cy="41414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marR="323215" indent="-320675">
              <a:lnSpc>
                <a:spcPts val="2880"/>
              </a:lnSpc>
              <a:spcBef>
                <a:spcPts val="79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Variety </a:t>
            </a:r>
            <a:r>
              <a:rPr sz="3000" spc="-5" dirty="0">
                <a:latin typeface="Corbel"/>
                <a:cs typeface="Corbel"/>
              </a:rPr>
              <a:t>should </a:t>
            </a:r>
            <a:r>
              <a:rPr sz="3000" dirty="0">
                <a:latin typeface="Corbel"/>
                <a:cs typeface="Corbel"/>
              </a:rPr>
              <a:t>be adapted </a:t>
            </a:r>
            <a:r>
              <a:rPr sz="3000" spc="-5" dirty="0">
                <a:latin typeface="Corbel"/>
                <a:cs typeface="Corbel"/>
              </a:rPr>
              <a:t>to </a:t>
            </a:r>
            <a:r>
              <a:rPr sz="3000" dirty="0">
                <a:latin typeface="Corbel"/>
                <a:cs typeface="Corbel"/>
              </a:rPr>
              <a:t>photoperiod</a:t>
            </a:r>
            <a:r>
              <a:rPr sz="3000" spc="-10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  </a:t>
            </a:r>
            <a:r>
              <a:rPr sz="3000" spc="-10" dirty="0">
                <a:latin typeface="Corbel"/>
                <a:cs typeface="Corbel"/>
              </a:rPr>
              <a:t>temperature </a:t>
            </a:r>
            <a:r>
              <a:rPr sz="3000" spc="-5" dirty="0">
                <a:latin typeface="Corbel"/>
                <a:cs typeface="Corbel"/>
              </a:rPr>
              <a:t>of that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area</a:t>
            </a:r>
            <a:endParaRPr sz="3000">
              <a:latin typeface="Corbel"/>
              <a:cs typeface="Corbel"/>
            </a:endParaRPr>
          </a:p>
          <a:p>
            <a:pPr marL="332740" marR="140335" indent="-320675">
              <a:lnSpc>
                <a:spcPct val="80000"/>
              </a:lnSpc>
              <a:spcBef>
                <a:spcPts val="2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Moderate rainfall </a:t>
            </a:r>
            <a:r>
              <a:rPr sz="3000" dirty="0">
                <a:latin typeface="Corbel"/>
                <a:cs typeface="Corbel"/>
              </a:rPr>
              <a:t>and </a:t>
            </a:r>
            <a:r>
              <a:rPr sz="3000" spc="-5" dirty="0">
                <a:latin typeface="Corbel"/>
                <a:cs typeface="Corbel"/>
              </a:rPr>
              <a:t>humidity </a:t>
            </a:r>
            <a:r>
              <a:rPr sz="3000" dirty="0">
                <a:latin typeface="Corbel"/>
                <a:cs typeface="Corbel"/>
              </a:rPr>
              <a:t>is good for </a:t>
            </a:r>
            <a:r>
              <a:rPr sz="3000" spc="-10" dirty="0">
                <a:latin typeface="Corbel"/>
                <a:cs typeface="Corbel"/>
              </a:rPr>
              <a:t>seed  </a:t>
            </a:r>
            <a:r>
              <a:rPr sz="3000" dirty="0">
                <a:latin typeface="Corbel"/>
                <a:cs typeface="Corbel"/>
              </a:rPr>
              <a:t>production</a:t>
            </a:r>
            <a:endParaRPr sz="3000">
              <a:latin typeface="Corbel"/>
              <a:cs typeface="Corbel"/>
            </a:endParaRPr>
          </a:p>
          <a:p>
            <a:pPr marL="332740" marR="5080" indent="-320675">
              <a:lnSpc>
                <a:spcPct val="8000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Dry </a:t>
            </a:r>
            <a:r>
              <a:rPr sz="3000" spc="-10" dirty="0">
                <a:latin typeface="Corbel"/>
                <a:cs typeface="Corbel"/>
              </a:rPr>
              <a:t>sunny </a:t>
            </a:r>
            <a:r>
              <a:rPr sz="3000" dirty="0">
                <a:latin typeface="Corbel"/>
                <a:cs typeface="Corbel"/>
              </a:rPr>
              <a:t>period </a:t>
            </a:r>
            <a:r>
              <a:rPr sz="3000" spc="-10" dirty="0">
                <a:latin typeface="Corbel"/>
                <a:cs typeface="Corbel"/>
              </a:rPr>
              <a:t>and </a:t>
            </a:r>
            <a:r>
              <a:rPr sz="3000" spc="-5" dirty="0">
                <a:latin typeface="Corbel"/>
                <a:cs typeface="Corbel"/>
              </a:rPr>
              <a:t>moderate temperature </a:t>
            </a:r>
            <a:r>
              <a:rPr sz="3000" dirty="0">
                <a:latin typeface="Corbel"/>
                <a:cs typeface="Corbel"/>
              </a:rPr>
              <a:t>for  pollination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252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General </a:t>
            </a:r>
            <a:r>
              <a:rPr sz="3000" dirty="0">
                <a:latin typeface="Corbel"/>
                <a:cs typeface="Corbel"/>
              </a:rPr>
              <a:t>regions with extreme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summer</a:t>
            </a:r>
            <a:endParaRPr sz="3000">
              <a:latin typeface="Corbel"/>
              <a:cs typeface="Corbel"/>
            </a:endParaRPr>
          </a:p>
          <a:p>
            <a:pPr marL="332740" marR="330835">
              <a:lnSpc>
                <a:spcPts val="2880"/>
              </a:lnSpc>
              <a:spcBef>
                <a:spcPts val="340"/>
              </a:spcBef>
            </a:pPr>
            <a:r>
              <a:rPr sz="3000" spc="-10" dirty="0">
                <a:latin typeface="Corbel"/>
                <a:cs typeface="Corbel"/>
              </a:rPr>
              <a:t>heat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very cold </a:t>
            </a:r>
            <a:r>
              <a:rPr sz="3000" dirty="0">
                <a:latin typeface="Corbel"/>
                <a:cs typeface="Corbel"/>
              </a:rPr>
              <a:t>winters </a:t>
            </a:r>
            <a:r>
              <a:rPr sz="3000" spc="-5" dirty="0">
                <a:latin typeface="Corbel"/>
                <a:cs typeface="Corbel"/>
              </a:rPr>
              <a:t>should </a:t>
            </a:r>
            <a:r>
              <a:rPr sz="3000" dirty="0">
                <a:latin typeface="Corbel"/>
                <a:cs typeface="Corbel"/>
              </a:rPr>
              <a:t>be </a:t>
            </a:r>
            <a:r>
              <a:rPr sz="3000" spc="-5" dirty="0">
                <a:latin typeface="Corbel"/>
                <a:cs typeface="Corbel"/>
              </a:rPr>
              <a:t>avoided for  </a:t>
            </a:r>
            <a:r>
              <a:rPr sz="3000" spc="-10" dirty="0">
                <a:latin typeface="Corbel"/>
                <a:cs typeface="Corbel"/>
              </a:rPr>
              <a:t>seed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production.</a:t>
            </a:r>
            <a:endParaRPr sz="3000">
              <a:latin typeface="Corbel"/>
              <a:cs typeface="Corbel"/>
            </a:endParaRPr>
          </a:p>
          <a:p>
            <a:pPr marL="332740" marR="1673225" indent="-320675">
              <a:lnSpc>
                <a:spcPts val="288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Ample sunshine, relatively moderate  rainfall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the absence of strong</a:t>
            </a:r>
            <a:r>
              <a:rPr sz="3000" spc="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winds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59308"/>
            <a:ext cx="5411724" cy="50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28084"/>
            <a:ext cx="7931150" cy="43662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509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Seed plot </a:t>
            </a:r>
            <a:r>
              <a:rPr sz="3200" spc="-5" dirty="0">
                <a:latin typeface="Corbel"/>
                <a:cs typeface="Corbel"/>
              </a:rPr>
              <a:t>should have </a:t>
            </a:r>
            <a:r>
              <a:rPr sz="3200" dirty="0">
                <a:latin typeface="Corbel"/>
                <a:cs typeface="Corbel"/>
              </a:rPr>
              <a:t>following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characters:</a:t>
            </a:r>
            <a:endParaRPr sz="3200">
              <a:latin typeface="Corbel"/>
              <a:cs typeface="Corbel"/>
            </a:endParaRPr>
          </a:p>
          <a:p>
            <a:pPr marL="625475" marR="216535" lvl="1" indent="-274320">
              <a:lnSpc>
                <a:spcPts val="3020"/>
              </a:lnSpc>
              <a:spcBef>
                <a:spcPts val="73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Soil texture &amp; fertility </a:t>
            </a:r>
            <a:r>
              <a:rPr sz="2800" spc="-10" dirty="0">
                <a:latin typeface="Corbel"/>
                <a:cs typeface="Corbel"/>
              </a:rPr>
              <a:t>should </a:t>
            </a:r>
            <a:r>
              <a:rPr sz="2800" spc="-5" dirty="0">
                <a:latin typeface="Corbel"/>
                <a:cs typeface="Corbel"/>
              </a:rPr>
              <a:t>be </a:t>
            </a:r>
            <a:r>
              <a:rPr sz="2800" spc="-15" dirty="0">
                <a:latin typeface="Corbel"/>
                <a:cs typeface="Corbel"/>
              </a:rPr>
              <a:t>according </a:t>
            </a:r>
            <a:r>
              <a:rPr sz="2800" spc="-5" dirty="0">
                <a:latin typeface="Corbel"/>
                <a:cs typeface="Corbel"/>
              </a:rPr>
              <a:t>to </a:t>
            </a:r>
            <a:r>
              <a:rPr sz="2800" spc="-10" dirty="0">
                <a:latin typeface="Corbel"/>
                <a:cs typeface="Corbel"/>
              </a:rPr>
              <a:t>the  </a:t>
            </a:r>
            <a:r>
              <a:rPr sz="2800" spc="-5" dirty="0">
                <a:latin typeface="Corbel"/>
                <a:cs typeface="Corbel"/>
              </a:rPr>
              <a:t>requirement of the seed</a:t>
            </a:r>
            <a:r>
              <a:rPr sz="280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crops.</a:t>
            </a:r>
            <a:endParaRPr sz="2800">
              <a:latin typeface="Corbel"/>
              <a:cs typeface="Corbel"/>
            </a:endParaRPr>
          </a:p>
          <a:p>
            <a:pPr marL="625475" marR="5080" lvl="1" indent="-274320">
              <a:lnSpc>
                <a:spcPts val="3020"/>
              </a:lnSpc>
              <a:spcBef>
                <a:spcPts val="68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Should be free from volunteer plants, weed plants  &amp; </a:t>
            </a:r>
            <a:r>
              <a:rPr sz="2800" spc="-10" dirty="0">
                <a:latin typeface="Corbel"/>
                <a:cs typeface="Corbel"/>
              </a:rPr>
              <a:t>other crop</a:t>
            </a:r>
            <a:r>
              <a:rPr sz="2800" spc="1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plants.</a:t>
            </a:r>
            <a:endParaRPr sz="2800">
              <a:latin typeface="Corbel"/>
              <a:cs typeface="Corbel"/>
            </a:endParaRPr>
          </a:p>
          <a:p>
            <a:pPr marL="625475" marR="379095" lvl="1" indent="-274320">
              <a:lnSpc>
                <a:spcPts val="3020"/>
              </a:lnSpc>
              <a:spcBef>
                <a:spcPts val="68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10" dirty="0">
                <a:latin typeface="Corbel"/>
                <a:cs typeface="Corbel"/>
              </a:rPr>
              <a:t>The soil should </a:t>
            </a:r>
            <a:r>
              <a:rPr sz="2800" spc="-5" dirty="0">
                <a:latin typeface="Corbel"/>
                <a:cs typeface="Corbel"/>
              </a:rPr>
              <a:t>be </a:t>
            </a:r>
            <a:r>
              <a:rPr sz="2800" spc="-10" dirty="0">
                <a:latin typeface="Corbel"/>
                <a:cs typeface="Corbel"/>
              </a:rPr>
              <a:t>comparatively </a:t>
            </a:r>
            <a:r>
              <a:rPr sz="2800" spc="-5" dirty="0">
                <a:latin typeface="Corbel"/>
                <a:cs typeface="Corbel"/>
              </a:rPr>
              <a:t>free from </a:t>
            </a:r>
            <a:r>
              <a:rPr sz="2800" spc="5" dirty="0">
                <a:latin typeface="Corbel"/>
                <a:cs typeface="Corbel"/>
              </a:rPr>
              <a:t>soil-  </a:t>
            </a:r>
            <a:r>
              <a:rPr sz="2800" spc="-5" dirty="0">
                <a:latin typeface="Corbel"/>
                <a:cs typeface="Corbel"/>
              </a:rPr>
              <a:t>borne diseases &amp; insect</a:t>
            </a:r>
            <a:r>
              <a:rPr sz="2800" spc="2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pests.</a:t>
            </a:r>
            <a:endParaRPr sz="2800">
              <a:latin typeface="Corbel"/>
              <a:cs typeface="Corbel"/>
            </a:endParaRPr>
          </a:p>
          <a:p>
            <a:pPr marL="625475" marR="645795" lvl="1" indent="-274320">
              <a:lnSpc>
                <a:spcPts val="3020"/>
              </a:lnSpc>
              <a:spcBef>
                <a:spcPts val="68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800" spc="-5" dirty="0">
                <a:latin typeface="Corbel"/>
                <a:cs typeface="Corbel"/>
              </a:rPr>
              <a:t>In </a:t>
            </a:r>
            <a:r>
              <a:rPr sz="2800" spc="-10" dirty="0">
                <a:latin typeface="Corbel"/>
                <a:cs typeface="Corbel"/>
              </a:rPr>
              <a:t>the </a:t>
            </a:r>
            <a:r>
              <a:rPr sz="2800" spc="-5" dirty="0">
                <a:latin typeface="Corbel"/>
                <a:cs typeface="Corbel"/>
              </a:rPr>
              <a:t>preceding </a:t>
            </a:r>
            <a:r>
              <a:rPr sz="2800" spc="-10" dirty="0">
                <a:latin typeface="Corbel"/>
                <a:cs typeface="Corbel"/>
              </a:rPr>
              <a:t>season the same crop should  have not </a:t>
            </a:r>
            <a:r>
              <a:rPr sz="2800" spc="-5" dirty="0">
                <a:latin typeface="Corbel"/>
                <a:cs typeface="Corbel"/>
              </a:rPr>
              <a:t>been grown on </a:t>
            </a:r>
            <a:r>
              <a:rPr sz="2800" spc="-10" dirty="0">
                <a:latin typeface="Corbel"/>
                <a:cs typeface="Corbel"/>
              </a:rPr>
              <a:t>this </a:t>
            </a:r>
            <a:r>
              <a:rPr sz="2800" spc="-5" dirty="0">
                <a:latin typeface="Corbel"/>
                <a:cs typeface="Corbel"/>
              </a:rPr>
              <a:t>land, if it is </a:t>
            </a:r>
            <a:r>
              <a:rPr sz="2800" spc="-10" dirty="0">
                <a:latin typeface="Corbel"/>
                <a:cs typeface="Corbel"/>
              </a:rPr>
              <a:t>so  </a:t>
            </a:r>
            <a:r>
              <a:rPr sz="2800" spc="-5" dirty="0">
                <a:latin typeface="Corbel"/>
                <a:cs typeface="Corbel"/>
              </a:rPr>
              <a:t>required by seed </a:t>
            </a:r>
            <a:r>
              <a:rPr sz="2800" spc="-10" dirty="0">
                <a:latin typeface="Corbel"/>
                <a:cs typeface="Corbel"/>
              </a:rPr>
              <a:t>certification</a:t>
            </a:r>
            <a:r>
              <a:rPr sz="2800" spc="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standards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59308"/>
            <a:ext cx="5615939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582877"/>
            <a:ext cx="7716520" cy="47180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32740" marR="359410" indent="-320675">
              <a:lnSpc>
                <a:spcPts val="2590"/>
              </a:lnSpc>
              <a:spcBef>
                <a:spcPts val="730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dirty="0">
                <a:latin typeface="Corbel"/>
                <a:cs typeface="Corbel"/>
              </a:rPr>
              <a:t>Done by </a:t>
            </a:r>
            <a:r>
              <a:rPr sz="2700" spc="-5" dirty="0">
                <a:latin typeface="Corbel"/>
                <a:cs typeface="Corbel"/>
              </a:rPr>
              <a:t>providing distance </a:t>
            </a:r>
            <a:r>
              <a:rPr sz="2700" dirty="0">
                <a:latin typeface="Corbel"/>
                <a:cs typeface="Corbel"/>
              </a:rPr>
              <a:t>between </a:t>
            </a:r>
            <a:r>
              <a:rPr sz="2700" spc="-5" dirty="0">
                <a:latin typeface="Corbel"/>
                <a:cs typeface="Corbel"/>
              </a:rPr>
              <a:t>seed </a:t>
            </a:r>
            <a:r>
              <a:rPr sz="2700" dirty="0">
                <a:latin typeface="Corbel"/>
                <a:cs typeface="Corbel"/>
              </a:rPr>
              <a:t>fields</a:t>
            </a:r>
            <a:r>
              <a:rPr sz="2700" spc="-114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&amp;  </a:t>
            </a:r>
            <a:r>
              <a:rPr sz="2700" spc="-5" dirty="0">
                <a:latin typeface="Corbel"/>
                <a:cs typeface="Corbel"/>
              </a:rPr>
              <a:t>contaminating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field</a:t>
            </a:r>
            <a:endParaRPr sz="2700">
              <a:latin typeface="Corbel"/>
              <a:cs typeface="Corbel"/>
            </a:endParaRPr>
          </a:p>
          <a:p>
            <a:pPr marL="332740" marR="5080" indent="-320675">
              <a:lnSpc>
                <a:spcPct val="80000"/>
              </a:lnSpc>
              <a:spcBef>
                <a:spcPts val="2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On </a:t>
            </a:r>
            <a:r>
              <a:rPr sz="2700" dirty="0">
                <a:latin typeface="Corbel"/>
                <a:cs typeface="Corbel"/>
              </a:rPr>
              <a:t>a </a:t>
            </a:r>
            <a:r>
              <a:rPr sz="2700" spc="-5" dirty="0">
                <a:latin typeface="Corbel"/>
                <a:cs typeface="Corbel"/>
              </a:rPr>
              <a:t>small scale </a:t>
            </a:r>
            <a:r>
              <a:rPr sz="2700" dirty="0">
                <a:latin typeface="Corbel"/>
                <a:cs typeface="Corbel"/>
              </a:rPr>
              <a:t>i.e. in </a:t>
            </a:r>
            <a:r>
              <a:rPr sz="2700" spc="-10" dirty="0">
                <a:latin typeface="Corbel"/>
                <a:cs typeface="Corbel"/>
              </a:rPr>
              <a:t>nucleus/breeder’s </a:t>
            </a:r>
            <a:r>
              <a:rPr sz="2700" spc="-5" dirty="0">
                <a:latin typeface="Corbel"/>
                <a:cs typeface="Corbel"/>
              </a:rPr>
              <a:t>seed  production the isolation can </a:t>
            </a:r>
            <a:r>
              <a:rPr sz="2700" dirty="0">
                <a:latin typeface="Corbel"/>
                <a:cs typeface="Corbel"/>
              </a:rPr>
              <a:t>also be </a:t>
            </a:r>
            <a:r>
              <a:rPr sz="2700" spc="-5" dirty="0">
                <a:latin typeface="Corbel"/>
                <a:cs typeface="Corbel"/>
              </a:rPr>
              <a:t>provided </a:t>
            </a:r>
            <a:r>
              <a:rPr sz="2700" dirty="0">
                <a:latin typeface="Corbel"/>
                <a:cs typeface="Corbel"/>
              </a:rPr>
              <a:t>by  enclosing </a:t>
            </a:r>
            <a:r>
              <a:rPr sz="2700" spc="-5" dirty="0">
                <a:latin typeface="Corbel"/>
                <a:cs typeface="Corbel"/>
              </a:rPr>
              <a:t>plants </a:t>
            </a:r>
            <a:r>
              <a:rPr sz="2700" dirty="0">
                <a:latin typeface="Corbel"/>
                <a:cs typeface="Corbel"/>
              </a:rPr>
              <a:t>in </a:t>
            </a:r>
            <a:r>
              <a:rPr sz="2700" spc="-5" dirty="0">
                <a:latin typeface="Corbel"/>
                <a:cs typeface="Corbel"/>
              </a:rPr>
              <a:t>cage </a:t>
            </a:r>
            <a:r>
              <a:rPr sz="2700" dirty="0">
                <a:latin typeface="Corbel"/>
                <a:cs typeface="Corbel"/>
              </a:rPr>
              <a:t>by enclosing </a:t>
            </a:r>
            <a:r>
              <a:rPr sz="2700" spc="-5" dirty="0">
                <a:latin typeface="Corbel"/>
                <a:cs typeface="Corbel"/>
              </a:rPr>
              <a:t>individual  flowers or </a:t>
            </a:r>
            <a:r>
              <a:rPr sz="2700" dirty="0">
                <a:latin typeface="Corbel"/>
                <a:cs typeface="Corbel"/>
              </a:rPr>
              <a:t>by </a:t>
            </a:r>
            <a:r>
              <a:rPr sz="2700" spc="-5" dirty="0">
                <a:latin typeface="Corbel"/>
                <a:cs typeface="Corbel"/>
              </a:rPr>
              <a:t>removing male </a:t>
            </a:r>
            <a:r>
              <a:rPr sz="2700" dirty="0">
                <a:latin typeface="Corbel"/>
                <a:cs typeface="Corbel"/>
              </a:rPr>
              <a:t>flower </a:t>
            </a:r>
            <a:r>
              <a:rPr sz="2700" spc="-5" dirty="0">
                <a:latin typeface="Corbel"/>
                <a:cs typeface="Corbel"/>
              </a:rPr>
              <a:t>part </a:t>
            </a:r>
            <a:r>
              <a:rPr sz="2700" dirty="0">
                <a:latin typeface="Corbel"/>
                <a:cs typeface="Corbel"/>
              </a:rPr>
              <a:t>and </a:t>
            </a:r>
            <a:r>
              <a:rPr sz="2700" spc="-5" dirty="0">
                <a:latin typeface="Corbel"/>
                <a:cs typeface="Corbel"/>
              </a:rPr>
              <a:t>then </a:t>
            </a:r>
            <a:r>
              <a:rPr sz="2700" dirty="0">
                <a:latin typeface="Corbel"/>
                <a:cs typeface="Corbel"/>
              </a:rPr>
              <a:t>by  </a:t>
            </a:r>
            <a:r>
              <a:rPr sz="2700" spc="-5" dirty="0">
                <a:latin typeface="Corbel"/>
                <a:cs typeface="Corbel"/>
              </a:rPr>
              <a:t>individual artificial</a:t>
            </a:r>
            <a:r>
              <a:rPr sz="2700" spc="15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pollination.</a:t>
            </a:r>
            <a:endParaRPr sz="2700">
              <a:latin typeface="Corbel"/>
              <a:cs typeface="Corbel"/>
            </a:endParaRPr>
          </a:p>
          <a:p>
            <a:pPr marL="332740" marR="224154" indent="-320675">
              <a:lnSpc>
                <a:spcPct val="80000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After harvesting isolation of seed produced of  </a:t>
            </a:r>
            <a:r>
              <a:rPr sz="2700" dirty="0">
                <a:latin typeface="Corbel"/>
                <a:cs typeface="Corbel"/>
              </a:rPr>
              <a:t>different </a:t>
            </a:r>
            <a:r>
              <a:rPr sz="2700" spc="-5" dirty="0">
                <a:latin typeface="Corbel"/>
                <a:cs typeface="Corbel"/>
              </a:rPr>
              <a:t>varieties </a:t>
            </a:r>
            <a:r>
              <a:rPr sz="2700" dirty="0">
                <a:latin typeface="Corbel"/>
                <a:cs typeface="Corbel"/>
              </a:rPr>
              <a:t>is </a:t>
            </a:r>
            <a:r>
              <a:rPr sz="2700" spc="-5" dirty="0">
                <a:latin typeface="Corbel"/>
                <a:cs typeface="Corbel"/>
              </a:rPr>
              <a:t>necessary to </a:t>
            </a:r>
            <a:r>
              <a:rPr sz="2700" dirty="0">
                <a:latin typeface="Corbel"/>
                <a:cs typeface="Corbel"/>
              </a:rPr>
              <a:t>avoid mechanical  </a:t>
            </a:r>
            <a:r>
              <a:rPr sz="2700" spc="-5" dirty="0">
                <a:latin typeface="Corbel"/>
                <a:cs typeface="Corbel"/>
              </a:rPr>
              <a:t>contamination.</a:t>
            </a:r>
            <a:endParaRPr sz="2700">
              <a:latin typeface="Corbel"/>
              <a:cs typeface="Corbel"/>
            </a:endParaRPr>
          </a:p>
          <a:p>
            <a:pPr marL="332740" marR="43180" indent="-320675">
              <a:lnSpc>
                <a:spcPct val="80000"/>
              </a:lnSpc>
              <a:spcBef>
                <a:spcPts val="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Similarly </a:t>
            </a:r>
            <a:r>
              <a:rPr sz="2700" dirty="0">
                <a:latin typeface="Corbel"/>
                <a:cs typeface="Corbel"/>
              </a:rPr>
              <a:t>bags </a:t>
            </a:r>
            <a:r>
              <a:rPr sz="2700" spc="-5" dirty="0">
                <a:latin typeface="Corbel"/>
                <a:cs typeface="Corbel"/>
              </a:rPr>
              <a:t>or other containers </a:t>
            </a:r>
            <a:r>
              <a:rPr sz="2700" dirty="0">
                <a:latin typeface="Corbel"/>
                <a:cs typeface="Corbel"/>
              </a:rPr>
              <a:t>used </a:t>
            </a:r>
            <a:r>
              <a:rPr sz="2700" spc="-5" dirty="0">
                <a:latin typeface="Corbel"/>
                <a:cs typeface="Corbel"/>
              </a:rPr>
              <a:t>to hold the  seed must </a:t>
            </a:r>
            <a:r>
              <a:rPr sz="2700" dirty="0">
                <a:latin typeface="Corbel"/>
                <a:cs typeface="Corbel"/>
              </a:rPr>
              <a:t>be </a:t>
            </a:r>
            <a:r>
              <a:rPr sz="2700" spc="-5" dirty="0">
                <a:latin typeface="Corbel"/>
                <a:cs typeface="Corbel"/>
              </a:rPr>
              <a:t>carefully </a:t>
            </a:r>
            <a:r>
              <a:rPr sz="2700" dirty="0">
                <a:latin typeface="Corbel"/>
                <a:cs typeface="Corbel"/>
              </a:rPr>
              <a:t>cleaned </a:t>
            </a:r>
            <a:r>
              <a:rPr sz="2700" spc="-5" dirty="0">
                <a:latin typeface="Corbel"/>
                <a:cs typeface="Corbel"/>
              </a:rPr>
              <a:t>to remove </a:t>
            </a:r>
            <a:r>
              <a:rPr sz="2700" dirty="0">
                <a:latin typeface="Corbel"/>
                <a:cs typeface="Corbel"/>
              </a:rPr>
              <a:t>any </a:t>
            </a:r>
            <a:r>
              <a:rPr sz="2700" spc="-5" dirty="0">
                <a:latin typeface="Corbel"/>
                <a:cs typeface="Corbel"/>
              </a:rPr>
              <a:t>seed  </a:t>
            </a:r>
            <a:r>
              <a:rPr sz="2700" dirty="0">
                <a:latin typeface="Corbel"/>
                <a:cs typeface="Corbel"/>
              </a:rPr>
              <a:t>which may </a:t>
            </a:r>
            <a:r>
              <a:rPr sz="2700" spc="-5" dirty="0">
                <a:latin typeface="Corbel"/>
                <a:cs typeface="Corbel"/>
              </a:rPr>
              <a:t>have remained </a:t>
            </a:r>
            <a:r>
              <a:rPr sz="2700" dirty="0">
                <a:latin typeface="Corbel"/>
                <a:cs typeface="Corbel"/>
              </a:rPr>
              <a:t>in </a:t>
            </a:r>
            <a:r>
              <a:rPr sz="2700" spc="-5" dirty="0">
                <a:latin typeface="Corbel"/>
                <a:cs typeface="Corbel"/>
              </a:rPr>
              <a:t>the </a:t>
            </a:r>
            <a:r>
              <a:rPr sz="2700" dirty="0">
                <a:latin typeface="Corbel"/>
                <a:cs typeface="Corbel"/>
              </a:rPr>
              <a:t>bags from </a:t>
            </a:r>
            <a:r>
              <a:rPr sz="2700" spc="-5" dirty="0">
                <a:latin typeface="Corbel"/>
                <a:cs typeface="Corbel"/>
              </a:rPr>
              <a:t>previous  </a:t>
            </a:r>
            <a:r>
              <a:rPr sz="2700" dirty="0">
                <a:latin typeface="Corbel"/>
                <a:cs typeface="Corbel"/>
              </a:rPr>
              <a:t>lots.</a:t>
            </a:r>
            <a:endParaRPr sz="2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59308"/>
            <a:ext cx="491337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96163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land for </a:t>
            </a:r>
            <a:r>
              <a:rPr sz="3200" spc="-5" dirty="0">
                <a:latin typeface="Corbel"/>
                <a:cs typeface="Corbel"/>
              </a:rPr>
              <a:t>seed crop </a:t>
            </a:r>
            <a:r>
              <a:rPr sz="3200" dirty="0">
                <a:latin typeface="Corbel"/>
                <a:cs typeface="Corbel"/>
              </a:rPr>
              <a:t>must be prepared</a:t>
            </a:r>
            <a:r>
              <a:rPr sz="3200" spc="-1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well.</a:t>
            </a:r>
            <a:endParaRPr sz="3200">
              <a:latin typeface="Corbel"/>
              <a:cs typeface="Corbel"/>
            </a:endParaRPr>
          </a:p>
          <a:p>
            <a:pPr marL="332740" marR="655955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Good </a:t>
            </a:r>
            <a:r>
              <a:rPr sz="3200" dirty="0">
                <a:latin typeface="Corbel"/>
                <a:cs typeface="Corbel"/>
              </a:rPr>
              <a:t>land preparation </a:t>
            </a:r>
            <a:r>
              <a:rPr sz="3200" spc="-5" dirty="0">
                <a:latin typeface="Corbel"/>
                <a:cs typeface="Corbel"/>
              </a:rPr>
              <a:t>helps </a:t>
            </a:r>
            <a:r>
              <a:rPr sz="3200" dirty="0">
                <a:latin typeface="Corbel"/>
                <a:cs typeface="Corbel"/>
              </a:rPr>
              <a:t>improved  germination, good stand establishment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&amp;  destruction </a:t>
            </a:r>
            <a:r>
              <a:rPr sz="3200" spc="-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potential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weeds.</a:t>
            </a:r>
            <a:endParaRPr sz="3200">
              <a:latin typeface="Corbel"/>
              <a:cs typeface="Corbel"/>
            </a:endParaRPr>
          </a:p>
          <a:p>
            <a:pPr marL="332740" marR="78740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It also aids in water management &amp;</a:t>
            </a:r>
            <a:r>
              <a:rPr sz="3200" spc="-1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good  uniform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irrigation.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2603500"/>
            </a:xfrm>
            <a:custGeom>
              <a:avLst/>
              <a:gdLst/>
              <a:ahLst/>
              <a:cxnLst/>
              <a:rect l="l" t="t" r="r" b="b"/>
              <a:pathLst>
                <a:path w="9144000" h="2603500">
                  <a:moveTo>
                    <a:pt x="9144000" y="0"/>
                  </a:moveTo>
                  <a:lnTo>
                    <a:pt x="0" y="0"/>
                  </a:lnTo>
                  <a:lnTo>
                    <a:pt x="0" y="2602991"/>
                  </a:lnTo>
                  <a:lnTo>
                    <a:pt x="9144000" y="2602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80132"/>
              <a:ext cx="9144000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602992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2867" y="577595"/>
              <a:ext cx="4599432" cy="1530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8589" y="3573779"/>
              <a:ext cx="4426358" cy="14527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59308"/>
            <a:ext cx="4815839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22566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406400" indent="-320675">
              <a:lnSpc>
                <a:spcPct val="100000"/>
              </a:lnSpc>
              <a:spcBef>
                <a:spcPts val="105"/>
              </a:spcBef>
              <a:buSzPct val="96875"/>
              <a:buAutoNum type="alphaLcParenR"/>
              <a:tabLst>
                <a:tab pos="335280" algn="l"/>
              </a:tabLst>
            </a:pPr>
            <a:r>
              <a:rPr sz="3200" dirty="0">
                <a:latin typeface="Corbel"/>
                <a:cs typeface="Corbel"/>
              </a:rPr>
              <a:t>The variety </a:t>
            </a:r>
            <a:r>
              <a:rPr sz="3200" spc="-5" dirty="0">
                <a:latin typeface="Corbel"/>
                <a:cs typeface="Corbel"/>
              </a:rPr>
              <a:t>should </a:t>
            </a:r>
            <a:r>
              <a:rPr sz="3200" dirty="0">
                <a:latin typeface="Corbel"/>
                <a:cs typeface="Corbel"/>
              </a:rPr>
              <a:t>be adapted </a:t>
            </a:r>
            <a:r>
              <a:rPr sz="3200" spc="-5" dirty="0">
                <a:latin typeface="Corbel"/>
                <a:cs typeface="Corbel"/>
              </a:rPr>
              <a:t>to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agro-  </a:t>
            </a:r>
            <a:r>
              <a:rPr sz="3200" spc="-5" dirty="0">
                <a:latin typeface="Corbel"/>
                <a:cs typeface="Corbel"/>
              </a:rPr>
              <a:t>climatic conditions of the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region.</a:t>
            </a:r>
            <a:endParaRPr sz="3200">
              <a:latin typeface="Corbel"/>
              <a:cs typeface="Corbel"/>
            </a:endParaRPr>
          </a:p>
          <a:p>
            <a:pPr marL="426720" indent="-333375">
              <a:lnSpc>
                <a:spcPct val="100000"/>
              </a:lnSpc>
              <a:buSzPct val="96875"/>
              <a:buAutoNum type="alphaLcParenR"/>
              <a:tabLst>
                <a:tab pos="426720" algn="l"/>
              </a:tabLst>
            </a:pPr>
            <a:r>
              <a:rPr sz="3200" dirty="0">
                <a:latin typeface="Corbel"/>
                <a:cs typeface="Corbel"/>
              </a:rPr>
              <a:t>The variety </a:t>
            </a:r>
            <a:r>
              <a:rPr sz="3200" spc="-5" dirty="0">
                <a:latin typeface="Corbel"/>
                <a:cs typeface="Corbel"/>
              </a:rPr>
              <a:t>should </a:t>
            </a:r>
            <a:r>
              <a:rPr sz="3200" dirty="0">
                <a:latin typeface="Corbel"/>
                <a:cs typeface="Corbel"/>
              </a:rPr>
              <a:t>really be </a:t>
            </a:r>
            <a:r>
              <a:rPr sz="3200" spc="-5" dirty="0">
                <a:latin typeface="Corbel"/>
                <a:cs typeface="Corbel"/>
              </a:rPr>
              <a:t>high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yielder.</a:t>
            </a:r>
            <a:endParaRPr sz="3200">
              <a:latin typeface="Corbel"/>
              <a:cs typeface="Corbel"/>
            </a:endParaRPr>
          </a:p>
          <a:p>
            <a:pPr marL="313690" marR="5080" indent="-313690">
              <a:lnSpc>
                <a:spcPct val="100000"/>
              </a:lnSpc>
              <a:buSzPct val="96875"/>
              <a:buAutoNum type="alphaLcParenR"/>
              <a:tabLst>
                <a:tab pos="313690" algn="l"/>
              </a:tabLst>
            </a:pPr>
            <a:r>
              <a:rPr sz="3200" spc="-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variety </a:t>
            </a:r>
            <a:r>
              <a:rPr sz="3200" spc="-5" dirty="0">
                <a:latin typeface="Corbel"/>
                <a:cs typeface="Corbel"/>
              </a:rPr>
              <a:t>should </a:t>
            </a:r>
            <a:r>
              <a:rPr sz="3200" dirty="0">
                <a:latin typeface="Corbel"/>
                <a:cs typeface="Corbel"/>
              </a:rPr>
              <a:t>posses </a:t>
            </a:r>
            <a:r>
              <a:rPr sz="3200" spc="-5" dirty="0">
                <a:latin typeface="Corbel"/>
                <a:cs typeface="Corbel"/>
              </a:rPr>
              <a:t>other </a:t>
            </a:r>
            <a:r>
              <a:rPr sz="3200" dirty="0">
                <a:latin typeface="Corbel"/>
                <a:cs typeface="Corbel"/>
              </a:rPr>
              <a:t>desirable  </a:t>
            </a:r>
            <a:r>
              <a:rPr sz="3200" spc="-5" dirty="0">
                <a:latin typeface="Corbel"/>
                <a:cs typeface="Corbel"/>
              </a:rPr>
              <a:t>attributes, namely </a:t>
            </a:r>
            <a:r>
              <a:rPr sz="3200" dirty="0">
                <a:latin typeface="Corbel"/>
                <a:cs typeface="Corbel"/>
              </a:rPr>
              <a:t>disease resistance,  earliness, grain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quality.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65404"/>
            <a:ext cx="4171187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2568067"/>
            <a:ext cx="75965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Chemical seed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treatment.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Seed </a:t>
            </a:r>
            <a:r>
              <a:rPr sz="3200" spc="-5" dirty="0">
                <a:latin typeface="Corbel"/>
                <a:cs typeface="Corbel"/>
              </a:rPr>
              <a:t>treatment </a:t>
            </a:r>
            <a:r>
              <a:rPr sz="3200" dirty="0">
                <a:latin typeface="Corbel"/>
                <a:cs typeface="Corbel"/>
              </a:rPr>
              <a:t>for breaking dormancy</a:t>
            </a:r>
            <a:r>
              <a:rPr sz="3200" spc="-1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due  </a:t>
            </a:r>
            <a:r>
              <a:rPr sz="3200" spc="-5" dirty="0">
                <a:latin typeface="Corbel"/>
                <a:cs typeface="Corbel"/>
              </a:rPr>
              <a:t>to hard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seediness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59308"/>
            <a:ext cx="4081272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81494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7653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The seed crops should </a:t>
            </a:r>
            <a:r>
              <a:rPr sz="3200" dirty="0">
                <a:latin typeface="Corbel"/>
                <a:cs typeface="Corbel"/>
              </a:rPr>
              <a:t>invariably be </a:t>
            </a:r>
            <a:r>
              <a:rPr sz="3200" spc="-5" dirty="0">
                <a:latin typeface="Corbel"/>
                <a:cs typeface="Corbel"/>
              </a:rPr>
              <a:t>sown</a:t>
            </a:r>
            <a:r>
              <a:rPr sz="3200" spc="-1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at  </a:t>
            </a:r>
            <a:r>
              <a:rPr sz="3200" spc="-5" dirty="0">
                <a:latin typeface="Corbel"/>
                <a:cs typeface="Corbel"/>
              </a:rPr>
              <a:t>their normal </a:t>
            </a:r>
            <a:r>
              <a:rPr sz="3200" dirty="0">
                <a:latin typeface="Corbel"/>
                <a:cs typeface="Corbel"/>
              </a:rPr>
              <a:t>planting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time.</a:t>
            </a:r>
            <a:endParaRPr sz="3200">
              <a:latin typeface="Corbel"/>
              <a:cs typeface="Corbel"/>
            </a:endParaRPr>
          </a:p>
          <a:p>
            <a:pPr marL="332740" marR="465455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Depending upon incidences of disease &amp;  pests, </a:t>
            </a:r>
            <a:r>
              <a:rPr sz="3200" spc="-5" dirty="0">
                <a:latin typeface="Corbel"/>
                <a:cs typeface="Corbel"/>
              </a:rPr>
              <a:t>some </a:t>
            </a:r>
            <a:r>
              <a:rPr sz="3200" dirty="0">
                <a:latin typeface="Corbel"/>
                <a:cs typeface="Corbel"/>
              </a:rPr>
              <a:t>adjustments </a:t>
            </a:r>
            <a:r>
              <a:rPr sz="3200" spc="-5" dirty="0">
                <a:latin typeface="Corbel"/>
                <a:cs typeface="Corbel"/>
              </a:rPr>
              <a:t>could </a:t>
            </a:r>
            <a:r>
              <a:rPr sz="3200" dirty="0">
                <a:latin typeface="Corbel"/>
                <a:cs typeface="Corbel"/>
              </a:rPr>
              <a:t>be made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if  </a:t>
            </a:r>
            <a:r>
              <a:rPr sz="3200" spc="-20" dirty="0">
                <a:latin typeface="Corbel"/>
                <a:cs typeface="Corbel"/>
              </a:rPr>
              <a:t>necessary.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At </a:t>
            </a:r>
            <a:r>
              <a:rPr sz="3200" spc="-5" dirty="0">
                <a:latin typeface="Corbel"/>
                <a:cs typeface="Corbel"/>
              </a:rPr>
              <a:t>time of </a:t>
            </a:r>
            <a:r>
              <a:rPr sz="3200" dirty="0">
                <a:latin typeface="Corbel"/>
                <a:cs typeface="Corbel"/>
              </a:rPr>
              <a:t>planting </a:t>
            </a:r>
            <a:r>
              <a:rPr sz="3200" spc="-5" dirty="0">
                <a:latin typeface="Corbel"/>
                <a:cs typeface="Corbel"/>
              </a:rPr>
              <a:t>there should </a:t>
            </a:r>
            <a:r>
              <a:rPr sz="3200" dirty="0">
                <a:latin typeface="Corbel"/>
                <a:cs typeface="Corbel"/>
              </a:rPr>
              <a:t>be </a:t>
            </a:r>
            <a:r>
              <a:rPr sz="3200" spc="-5" dirty="0">
                <a:latin typeface="Corbel"/>
                <a:cs typeface="Corbel"/>
              </a:rPr>
              <a:t>sufficient  soil moisture </a:t>
            </a:r>
            <a:r>
              <a:rPr sz="3200" dirty="0">
                <a:latin typeface="Corbel"/>
                <a:cs typeface="Corbel"/>
              </a:rPr>
              <a:t>for germination </a:t>
            </a:r>
            <a:r>
              <a:rPr sz="3200" spc="-5" dirty="0">
                <a:latin typeface="Corbel"/>
                <a:cs typeface="Corbel"/>
              </a:rPr>
              <a:t>to </a:t>
            </a:r>
            <a:r>
              <a:rPr sz="3200" spc="-20" dirty="0">
                <a:latin typeface="Corbel"/>
                <a:cs typeface="Corbel"/>
              </a:rPr>
              <a:t>take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place.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236" y="1828545"/>
            <a:ext cx="799210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105"/>
              </a:spcBef>
            </a:pPr>
            <a:r>
              <a:rPr u="none" dirty="0"/>
              <a:t>Lower </a:t>
            </a:r>
            <a:r>
              <a:rPr u="none" spc="-5" dirty="0"/>
              <a:t>seed rates than </a:t>
            </a:r>
            <a:r>
              <a:rPr u="none" dirty="0"/>
              <a:t>usual for raising  </a:t>
            </a:r>
            <a:r>
              <a:rPr u="none" spc="-5" dirty="0"/>
              <a:t>commercial crop </a:t>
            </a:r>
            <a:r>
              <a:rPr u="none" dirty="0"/>
              <a:t>are </a:t>
            </a:r>
            <a:r>
              <a:rPr u="none" spc="-5" dirty="0"/>
              <a:t>desirable </a:t>
            </a:r>
            <a:r>
              <a:rPr u="none" spc="-10" dirty="0"/>
              <a:t>because they  </a:t>
            </a:r>
            <a:r>
              <a:rPr u="none" spc="-5" dirty="0"/>
              <a:t>facilitate </a:t>
            </a:r>
            <a:r>
              <a:rPr u="none" dirty="0"/>
              <a:t>rouging </a:t>
            </a:r>
            <a:r>
              <a:rPr u="none" spc="-5" dirty="0"/>
              <a:t>operations </a:t>
            </a:r>
            <a:r>
              <a:rPr u="none" dirty="0"/>
              <a:t>&amp; </a:t>
            </a:r>
            <a:r>
              <a:rPr u="none" spc="-5" dirty="0"/>
              <a:t>inspection </a:t>
            </a:r>
            <a:r>
              <a:rPr u="none" spc="-10" dirty="0"/>
              <a:t>of  </a:t>
            </a:r>
            <a:r>
              <a:rPr u="none" spc="-5" dirty="0"/>
              <a:t>seed</a:t>
            </a:r>
            <a:r>
              <a:rPr u="none" spc="-20" dirty="0"/>
              <a:t> </a:t>
            </a:r>
            <a:r>
              <a:rPr u="none" spc="-5" dirty="0"/>
              <a:t>crop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59308"/>
            <a:ext cx="4756404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563753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25" dirty="0">
                <a:latin typeface="Corbel"/>
                <a:cs typeface="Corbel"/>
              </a:rPr>
              <a:t>Row </a:t>
            </a:r>
            <a:r>
              <a:rPr sz="3200" dirty="0">
                <a:latin typeface="Corbel"/>
                <a:cs typeface="Corbel"/>
              </a:rPr>
              <a:t>method </a:t>
            </a:r>
            <a:r>
              <a:rPr sz="3200" spc="-5" dirty="0">
                <a:latin typeface="Corbel"/>
                <a:cs typeface="Corbel"/>
              </a:rPr>
              <a:t>of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sowing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Mechanical drilling </a:t>
            </a:r>
            <a:r>
              <a:rPr sz="3200" spc="-5" dirty="0">
                <a:latin typeface="Corbel"/>
                <a:cs typeface="Corbel"/>
              </a:rPr>
              <a:t>can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1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used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Desired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amount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Uniform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depth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Clean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equipments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Proper </a:t>
            </a:r>
            <a:r>
              <a:rPr sz="3200" dirty="0">
                <a:latin typeface="Corbel"/>
                <a:cs typeface="Corbel"/>
              </a:rPr>
              <a:t>distance between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plants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59308"/>
            <a:ext cx="4044696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1272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Shallow plantation in </a:t>
            </a:r>
            <a:r>
              <a:rPr sz="3200" spc="-5" dirty="0">
                <a:latin typeface="Corbel"/>
                <a:cs typeface="Corbel"/>
              </a:rPr>
              <a:t>case of small</a:t>
            </a:r>
            <a:r>
              <a:rPr sz="3200" spc="-15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seeds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Deep plantation in </a:t>
            </a:r>
            <a:r>
              <a:rPr sz="3200" spc="-5" dirty="0">
                <a:latin typeface="Corbel"/>
                <a:cs typeface="Corbel"/>
              </a:rPr>
              <a:t>case of large</a:t>
            </a:r>
            <a:r>
              <a:rPr sz="3200" spc="-1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seeds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Deep plantation in dry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soils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65404"/>
            <a:ext cx="2069592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47773"/>
            <a:ext cx="7974330" cy="42348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marR="167640" indent="-320675" algn="just">
              <a:lnSpc>
                <a:spcPts val="2880"/>
              </a:lnSpc>
              <a:spcBef>
                <a:spcPts val="79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It is wise </a:t>
            </a:r>
            <a:r>
              <a:rPr sz="3000" spc="-5" dirty="0">
                <a:latin typeface="Corbel"/>
                <a:cs typeface="Corbel"/>
              </a:rPr>
              <a:t>to remove the </a:t>
            </a:r>
            <a:r>
              <a:rPr sz="3000" dirty="0">
                <a:latin typeface="Corbel"/>
                <a:cs typeface="Corbel"/>
              </a:rPr>
              <a:t>whole plant and </a:t>
            </a:r>
            <a:r>
              <a:rPr sz="3000" spc="-5" dirty="0">
                <a:latin typeface="Corbel"/>
                <a:cs typeface="Corbel"/>
              </a:rPr>
              <a:t>not just  the flower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head.</a:t>
            </a:r>
            <a:endParaRPr sz="3000">
              <a:latin typeface="Corbel"/>
              <a:cs typeface="Corbel"/>
            </a:endParaRPr>
          </a:p>
          <a:p>
            <a:pPr marL="332740" marR="365125" indent="-320675" algn="just">
              <a:lnSpc>
                <a:spcPct val="80000"/>
              </a:lnSpc>
              <a:spcBef>
                <a:spcPts val="2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The no. of </a:t>
            </a:r>
            <a:r>
              <a:rPr sz="3000" dirty="0">
                <a:latin typeface="Corbel"/>
                <a:cs typeface="Corbel"/>
              </a:rPr>
              <a:t>rouging </a:t>
            </a:r>
            <a:r>
              <a:rPr sz="3000" spc="-5" dirty="0">
                <a:latin typeface="Corbel"/>
                <a:cs typeface="Corbel"/>
              </a:rPr>
              <a:t>necessary </a:t>
            </a:r>
            <a:r>
              <a:rPr sz="3000" dirty="0">
                <a:latin typeface="Corbel"/>
                <a:cs typeface="Corbel"/>
              </a:rPr>
              <a:t>will </a:t>
            </a:r>
            <a:r>
              <a:rPr sz="3000" spc="-5" dirty="0">
                <a:latin typeface="Corbel"/>
                <a:cs typeface="Corbel"/>
              </a:rPr>
              <a:t>vary </a:t>
            </a:r>
            <a:r>
              <a:rPr sz="3000" dirty="0">
                <a:latin typeface="Corbel"/>
                <a:cs typeface="Corbel"/>
              </a:rPr>
              <a:t>with </a:t>
            </a:r>
            <a:r>
              <a:rPr sz="3000" spc="-5" dirty="0">
                <a:latin typeface="Corbel"/>
                <a:cs typeface="Corbel"/>
              </a:rPr>
              <a:t>the  crop, cleanness of </a:t>
            </a:r>
            <a:r>
              <a:rPr sz="3000" dirty="0">
                <a:latin typeface="Corbel"/>
                <a:cs typeface="Corbel"/>
              </a:rPr>
              <a:t>planting </a:t>
            </a:r>
            <a:r>
              <a:rPr sz="3000" spc="-5" dirty="0">
                <a:latin typeface="Corbel"/>
                <a:cs typeface="Corbel"/>
              </a:rPr>
              <a:t>seed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stage of the  </a:t>
            </a:r>
            <a:r>
              <a:rPr sz="3000" dirty="0">
                <a:latin typeface="Corbel"/>
                <a:cs typeface="Corbel"/>
              </a:rPr>
              <a:t>multiplication </a:t>
            </a:r>
            <a:r>
              <a:rPr sz="3000" spc="-5" dirty="0">
                <a:latin typeface="Corbel"/>
                <a:cs typeface="Corbel"/>
              </a:rPr>
              <a:t>of the </a:t>
            </a:r>
            <a:r>
              <a:rPr sz="3000" spc="-10" dirty="0">
                <a:latin typeface="Corbel"/>
                <a:cs typeface="Corbel"/>
              </a:rPr>
              <a:t>seed</a:t>
            </a:r>
            <a:r>
              <a:rPr sz="300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crop.</a:t>
            </a:r>
            <a:endParaRPr sz="3000">
              <a:latin typeface="Corbel"/>
              <a:cs typeface="Corbel"/>
            </a:endParaRPr>
          </a:p>
          <a:p>
            <a:pPr marL="332740" marR="5080" indent="-320675">
              <a:lnSpc>
                <a:spcPct val="8000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15" dirty="0">
                <a:latin typeface="Corbel"/>
                <a:cs typeface="Corbel"/>
              </a:rPr>
              <a:t>Rouging </a:t>
            </a:r>
            <a:r>
              <a:rPr sz="3000" dirty="0">
                <a:latin typeface="Corbel"/>
                <a:cs typeface="Corbel"/>
              </a:rPr>
              <a:t>in most </a:t>
            </a:r>
            <a:r>
              <a:rPr sz="3000" spc="-5" dirty="0">
                <a:latin typeface="Corbel"/>
                <a:cs typeface="Corbel"/>
              </a:rPr>
              <a:t>of the field </a:t>
            </a:r>
            <a:r>
              <a:rPr sz="3000" dirty="0">
                <a:latin typeface="Corbel"/>
                <a:cs typeface="Corbel"/>
              </a:rPr>
              <a:t>crops </a:t>
            </a:r>
            <a:r>
              <a:rPr sz="3000" spc="-5" dirty="0">
                <a:latin typeface="Corbel"/>
                <a:cs typeface="Corbel"/>
              </a:rPr>
              <a:t>may </a:t>
            </a:r>
            <a:r>
              <a:rPr sz="3000" dirty="0">
                <a:latin typeface="Corbel"/>
                <a:cs typeface="Corbel"/>
              </a:rPr>
              <a:t>be done  at </a:t>
            </a:r>
            <a:r>
              <a:rPr sz="3000" spc="-5" dirty="0">
                <a:latin typeface="Corbel"/>
                <a:cs typeface="Corbel"/>
              </a:rPr>
              <a:t>any of the following stages </a:t>
            </a:r>
            <a:r>
              <a:rPr sz="3000" spc="-10" dirty="0">
                <a:latin typeface="Corbel"/>
                <a:cs typeface="Corbel"/>
              </a:rPr>
              <a:t>as </a:t>
            </a:r>
            <a:r>
              <a:rPr sz="3000" dirty="0">
                <a:latin typeface="Corbel"/>
                <a:cs typeface="Corbel"/>
              </a:rPr>
              <a:t>per </a:t>
            </a:r>
            <a:r>
              <a:rPr sz="3000" spc="-5" dirty="0">
                <a:latin typeface="Corbel"/>
                <a:cs typeface="Corbel"/>
              </a:rPr>
              <a:t>needs of the  </a:t>
            </a:r>
            <a:r>
              <a:rPr sz="3000" spc="-10" dirty="0">
                <a:latin typeface="Corbel"/>
                <a:cs typeface="Corbel"/>
              </a:rPr>
              <a:t>seed</a:t>
            </a:r>
            <a:r>
              <a:rPr sz="3000" spc="-5" dirty="0">
                <a:latin typeface="Corbel"/>
                <a:cs typeface="Corbel"/>
              </a:rPr>
              <a:t> crop.</a:t>
            </a:r>
            <a:endParaRPr sz="3000">
              <a:latin typeface="Corbel"/>
              <a:cs typeface="Corbel"/>
            </a:endParaRPr>
          </a:p>
          <a:p>
            <a:pPr marL="351155" marR="3056890" lvl="1">
              <a:lnSpc>
                <a:spcPct val="100000"/>
              </a:lnSpc>
              <a:spcBef>
                <a:spcPts val="15"/>
              </a:spcBef>
              <a:buSzPct val="96153"/>
              <a:buAutoNum type="alphaLcParenR"/>
              <a:tabLst>
                <a:tab pos="613410" algn="l"/>
              </a:tabLst>
            </a:pPr>
            <a:r>
              <a:rPr sz="2600" spc="-15" dirty="0">
                <a:latin typeface="Corbel"/>
                <a:cs typeface="Corbel"/>
              </a:rPr>
              <a:t>Vegetative </a:t>
            </a:r>
            <a:r>
              <a:rPr sz="2600" spc="-5" dirty="0">
                <a:latin typeface="Corbel"/>
                <a:cs typeface="Corbel"/>
              </a:rPr>
              <a:t>/pre-flowering stage  </a:t>
            </a:r>
            <a:r>
              <a:rPr sz="2600" spc="-10" dirty="0">
                <a:latin typeface="Corbel"/>
                <a:cs typeface="Corbel"/>
              </a:rPr>
              <a:t>b)Flowering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stage</a:t>
            </a:r>
            <a:endParaRPr sz="2600">
              <a:latin typeface="Corbel"/>
              <a:cs typeface="Corbel"/>
            </a:endParaRPr>
          </a:p>
          <a:p>
            <a:pPr marL="351155">
              <a:lnSpc>
                <a:spcPct val="100000"/>
              </a:lnSpc>
            </a:pPr>
            <a:r>
              <a:rPr sz="2600" spc="-5" dirty="0">
                <a:latin typeface="Corbel"/>
                <a:cs typeface="Corbel"/>
              </a:rPr>
              <a:t>c)Maturity stage</a:t>
            </a:r>
            <a:endParaRPr sz="2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65404"/>
            <a:ext cx="2676144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29933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Honey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bee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Insects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Wind and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65404"/>
            <a:ext cx="335280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865109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SzPct val="96875"/>
              <a:buAutoNum type="alphaLcParenR"/>
              <a:tabLst>
                <a:tab pos="335280" algn="l"/>
              </a:tabLst>
            </a:pPr>
            <a:r>
              <a:rPr sz="3200" dirty="0">
                <a:latin typeface="Corbel"/>
                <a:cs typeface="Corbel"/>
              </a:rPr>
              <a:t>The presence </a:t>
            </a:r>
            <a:r>
              <a:rPr sz="3200" spc="-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weed </a:t>
            </a:r>
            <a:r>
              <a:rPr sz="3200" spc="-5" dirty="0">
                <a:latin typeface="Corbel"/>
                <a:cs typeface="Corbel"/>
              </a:rPr>
              <a:t>seeds </a:t>
            </a:r>
            <a:r>
              <a:rPr sz="3200" dirty="0">
                <a:latin typeface="Corbel"/>
                <a:cs typeface="Corbel"/>
              </a:rPr>
              <a:t>at </a:t>
            </a:r>
            <a:r>
              <a:rPr sz="3200" spc="-5" dirty="0">
                <a:latin typeface="Corbel"/>
                <a:cs typeface="Corbel"/>
              </a:rPr>
              <a:t>time of crop  harvest </a:t>
            </a:r>
            <a:r>
              <a:rPr sz="3200" dirty="0">
                <a:latin typeface="Corbel"/>
                <a:cs typeface="Corbel"/>
              </a:rPr>
              <a:t>leads </a:t>
            </a:r>
            <a:r>
              <a:rPr sz="3200" spc="-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mixing </a:t>
            </a:r>
            <a:r>
              <a:rPr sz="3200" spc="-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weed </a:t>
            </a:r>
            <a:r>
              <a:rPr sz="3200" spc="-5" dirty="0">
                <a:latin typeface="Corbel"/>
                <a:cs typeface="Corbel"/>
              </a:rPr>
              <a:t>seeds </a:t>
            </a:r>
            <a:r>
              <a:rPr sz="3200" dirty="0">
                <a:latin typeface="Corbel"/>
                <a:cs typeface="Corbel"/>
              </a:rPr>
              <a:t>with  </a:t>
            </a:r>
            <a:r>
              <a:rPr sz="3200" spc="-5" dirty="0">
                <a:latin typeface="Corbel"/>
                <a:cs typeface="Corbel"/>
              </a:rPr>
              <a:t>crop seeds. </a:t>
            </a:r>
            <a:r>
              <a:rPr sz="3200" dirty="0">
                <a:latin typeface="Corbel"/>
                <a:cs typeface="Corbel"/>
              </a:rPr>
              <a:t>In many instances it is difficult </a:t>
            </a:r>
            <a:r>
              <a:rPr sz="3200" spc="-5" dirty="0">
                <a:latin typeface="Corbel"/>
                <a:cs typeface="Corbel"/>
              </a:rPr>
              <a:t>to  remove them </a:t>
            </a:r>
            <a:r>
              <a:rPr sz="3200" dirty="0">
                <a:latin typeface="Corbel"/>
                <a:cs typeface="Corbel"/>
              </a:rPr>
              <a:t>during </a:t>
            </a:r>
            <a:r>
              <a:rPr sz="3200" spc="-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processing </a:t>
            </a:r>
            <a:r>
              <a:rPr sz="3200" spc="-5" dirty="0">
                <a:latin typeface="Corbel"/>
                <a:cs typeface="Corbel"/>
              </a:rPr>
              <a:t>of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seeds.</a:t>
            </a:r>
            <a:endParaRPr sz="3200">
              <a:latin typeface="Corbel"/>
              <a:cs typeface="Corbel"/>
            </a:endParaRPr>
          </a:p>
          <a:p>
            <a:pPr marL="332740" marR="46355" indent="-240029">
              <a:lnSpc>
                <a:spcPct val="100000"/>
              </a:lnSpc>
              <a:buSzPct val="96875"/>
              <a:buAutoNum type="alphaLcParenR"/>
              <a:tabLst>
                <a:tab pos="427355" algn="l"/>
              </a:tabLst>
            </a:pPr>
            <a:r>
              <a:rPr sz="3200" dirty="0">
                <a:latin typeface="Corbel"/>
                <a:cs typeface="Corbel"/>
              </a:rPr>
              <a:t>The presence </a:t>
            </a:r>
            <a:r>
              <a:rPr sz="3200" spc="-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weeds in </a:t>
            </a:r>
            <a:r>
              <a:rPr sz="3200" spc="-5" dirty="0">
                <a:latin typeface="Corbel"/>
                <a:cs typeface="Corbel"/>
              </a:rPr>
              <a:t>the seed </a:t>
            </a:r>
            <a:r>
              <a:rPr sz="3200" dirty="0">
                <a:latin typeface="Corbel"/>
                <a:cs typeface="Corbel"/>
              </a:rPr>
              <a:t>field </a:t>
            </a:r>
            <a:r>
              <a:rPr sz="3200" spc="-5" dirty="0">
                <a:latin typeface="Corbel"/>
                <a:cs typeface="Corbel"/>
              </a:rPr>
              <a:t>or  nearby </a:t>
            </a:r>
            <a:r>
              <a:rPr sz="3200" dirty="0">
                <a:latin typeface="Corbel"/>
                <a:cs typeface="Corbel"/>
              </a:rPr>
              <a:t>areas may </a:t>
            </a:r>
            <a:r>
              <a:rPr sz="3200" spc="-5" dirty="0">
                <a:latin typeface="Corbel"/>
                <a:cs typeface="Corbel"/>
              </a:rPr>
              <a:t>serve </a:t>
            </a:r>
            <a:r>
              <a:rPr sz="3200" dirty="0">
                <a:latin typeface="Corbel"/>
                <a:cs typeface="Corbel"/>
              </a:rPr>
              <a:t>as </a:t>
            </a:r>
            <a:r>
              <a:rPr sz="3200" spc="-5" dirty="0">
                <a:latin typeface="Corbel"/>
                <a:cs typeface="Corbel"/>
              </a:rPr>
              <a:t>host </a:t>
            </a:r>
            <a:r>
              <a:rPr sz="3200" dirty="0">
                <a:latin typeface="Corbel"/>
                <a:cs typeface="Corbel"/>
              </a:rPr>
              <a:t>to </a:t>
            </a:r>
            <a:r>
              <a:rPr sz="3200" spc="-5" dirty="0">
                <a:latin typeface="Corbel"/>
                <a:cs typeface="Corbel"/>
              </a:rPr>
              <a:t>no. of  </a:t>
            </a:r>
            <a:r>
              <a:rPr sz="3200" dirty="0">
                <a:latin typeface="Corbel"/>
                <a:cs typeface="Corbel"/>
              </a:rPr>
              <a:t>diseases. </a:t>
            </a:r>
            <a:r>
              <a:rPr sz="3200" spc="-5" dirty="0">
                <a:latin typeface="Corbel"/>
                <a:cs typeface="Corbel"/>
              </a:rPr>
              <a:t>Good </a:t>
            </a:r>
            <a:r>
              <a:rPr sz="3200" dirty="0">
                <a:latin typeface="Corbel"/>
                <a:cs typeface="Corbel"/>
              </a:rPr>
              <a:t>&amp; effective weed </a:t>
            </a:r>
            <a:r>
              <a:rPr sz="3200" spc="-5" dirty="0">
                <a:latin typeface="Corbel"/>
                <a:cs typeface="Corbel"/>
              </a:rPr>
              <a:t>control  therefore </a:t>
            </a:r>
            <a:r>
              <a:rPr sz="3200" dirty="0">
                <a:latin typeface="Corbel"/>
                <a:cs typeface="Corbel"/>
              </a:rPr>
              <a:t>would be </a:t>
            </a:r>
            <a:r>
              <a:rPr sz="3200" spc="-5" dirty="0">
                <a:latin typeface="Corbel"/>
                <a:cs typeface="Corbel"/>
              </a:rPr>
              <a:t>necessary to obtain </a:t>
            </a:r>
            <a:r>
              <a:rPr sz="3200" dirty="0">
                <a:latin typeface="Corbel"/>
                <a:cs typeface="Corbel"/>
              </a:rPr>
              <a:t>good  </a:t>
            </a:r>
            <a:r>
              <a:rPr sz="3200" spc="-5" dirty="0">
                <a:latin typeface="Corbel"/>
                <a:cs typeface="Corbel"/>
              </a:rPr>
              <a:t>seed </a:t>
            </a:r>
            <a:r>
              <a:rPr sz="3200" dirty="0">
                <a:latin typeface="Corbel"/>
                <a:cs typeface="Corbel"/>
              </a:rPr>
              <a:t>yields &amp; to </a:t>
            </a:r>
            <a:r>
              <a:rPr sz="3200" spc="-5" dirty="0">
                <a:latin typeface="Corbel"/>
                <a:cs typeface="Corbel"/>
              </a:rPr>
              <a:t>avoid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contamination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65404"/>
            <a:ext cx="5498592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590497"/>
            <a:ext cx="7840980" cy="40652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32740" marR="406400" indent="-320675">
              <a:lnSpc>
                <a:spcPct val="80000"/>
              </a:lnSpc>
              <a:spcBef>
                <a:spcPts val="69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  <a:tab pos="5713730" algn="l"/>
              </a:tabLst>
            </a:pPr>
            <a:r>
              <a:rPr sz="2500" spc="-5" dirty="0">
                <a:latin typeface="Corbel"/>
                <a:cs typeface="Corbel"/>
              </a:rPr>
              <a:t>If systematic </a:t>
            </a:r>
            <a:r>
              <a:rPr sz="2500" spc="-10" dirty="0">
                <a:latin typeface="Corbel"/>
                <a:cs typeface="Corbel"/>
              </a:rPr>
              <a:t>diseases </a:t>
            </a:r>
            <a:r>
              <a:rPr sz="2500" spc="-5" dirty="0">
                <a:latin typeface="Corbel"/>
                <a:cs typeface="Corbel"/>
              </a:rPr>
              <a:t>agents are not </a:t>
            </a:r>
            <a:r>
              <a:rPr sz="2500" spc="-15" dirty="0">
                <a:latin typeface="Corbel"/>
                <a:cs typeface="Corbel"/>
              </a:rPr>
              <a:t>checked </a:t>
            </a:r>
            <a:r>
              <a:rPr sz="2500" spc="-5" dirty="0">
                <a:latin typeface="Corbel"/>
                <a:cs typeface="Corbel"/>
              </a:rPr>
              <a:t>the </a:t>
            </a:r>
            <a:r>
              <a:rPr sz="2500" spc="-10" dirty="0">
                <a:latin typeface="Corbel"/>
                <a:cs typeface="Corbel"/>
              </a:rPr>
              <a:t>seed  </a:t>
            </a:r>
            <a:r>
              <a:rPr sz="2500" spc="-5" dirty="0">
                <a:latin typeface="Corbel"/>
                <a:cs typeface="Corbel"/>
              </a:rPr>
              <a:t>produces will get infected with</a:t>
            </a:r>
            <a:r>
              <a:rPr sz="2500" spc="114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spores</a:t>
            </a:r>
            <a:r>
              <a:rPr sz="2500" spc="25" dirty="0">
                <a:latin typeface="Corbel"/>
                <a:cs typeface="Corbel"/>
              </a:rPr>
              <a:t> </a:t>
            </a:r>
            <a:r>
              <a:rPr sz="2500" spc="-5" dirty="0">
                <a:latin typeface="Corbel"/>
                <a:cs typeface="Corbel"/>
              </a:rPr>
              <a:t>of	disease and  produce diseased plants in </a:t>
            </a:r>
            <a:r>
              <a:rPr sz="2500" spc="-10" dirty="0">
                <a:latin typeface="Corbel"/>
                <a:cs typeface="Corbel"/>
              </a:rPr>
              <a:t>the </a:t>
            </a:r>
            <a:r>
              <a:rPr sz="2500" spc="-5" dirty="0">
                <a:latin typeface="Corbel"/>
                <a:cs typeface="Corbel"/>
              </a:rPr>
              <a:t>next</a:t>
            </a:r>
            <a:r>
              <a:rPr sz="2500" spc="45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season.</a:t>
            </a:r>
            <a:endParaRPr sz="2500">
              <a:latin typeface="Corbel"/>
              <a:cs typeface="Corbel"/>
            </a:endParaRPr>
          </a:p>
          <a:p>
            <a:pPr marL="332740" marR="5080" indent="-320675">
              <a:lnSpc>
                <a:spcPct val="8000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  <a:tab pos="2942590" algn="l"/>
              </a:tabLst>
            </a:pPr>
            <a:r>
              <a:rPr sz="2500" spc="-10" dirty="0">
                <a:latin typeface="Corbel"/>
                <a:cs typeface="Corbel"/>
              </a:rPr>
              <a:t>Agents</a:t>
            </a:r>
            <a:r>
              <a:rPr sz="2500" spc="15" dirty="0">
                <a:latin typeface="Corbel"/>
                <a:cs typeface="Corbel"/>
              </a:rPr>
              <a:t> </a:t>
            </a:r>
            <a:r>
              <a:rPr sz="2500" spc="-5" dirty="0">
                <a:latin typeface="Corbel"/>
                <a:cs typeface="Corbel"/>
              </a:rPr>
              <a:t>of</a:t>
            </a:r>
            <a:r>
              <a:rPr sz="2500" spc="4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systemic	</a:t>
            </a:r>
            <a:r>
              <a:rPr sz="2500" spc="-5" dirty="0">
                <a:latin typeface="Corbel"/>
                <a:cs typeface="Corbel"/>
              </a:rPr>
              <a:t>disease, leave </a:t>
            </a:r>
            <a:r>
              <a:rPr sz="2500" spc="-10" dirty="0">
                <a:latin typeface="Corbel"/>
                <a:cs typeface="Corbel"/>
              </a:rPr>
              <a:t>their </a:t>
            </a:r>
            <a:r>
              <a:rPr sz="2500" spc="-5" dirty="0">
                <a:latin typeface="Corbel"/>
                <a:cs typeface="Corbel"/>
              </a:rPr>
              <a:t>spores on seed  </a:t>
            </a:r>
            <a:r>
              <a:rPr sz="2500" spc="-10" dirty="0">
                <a:latin typeface="Corbel"/>
                <a:cs typeface="Corbel"/>
              </a:rPr>
              <a:t>coats. </a:t>
            </a:r>
            <a:r>
              <a:rPr sz="2500" spc="-5" dirty="0">
                <a:latin typeface="Corbel"/>
                <a:cs typeface="Corbel"/>
              </a:rPr>
              <a:t>If </a:t>
            </a:r>
            <a:r>
              <a:rPr sz="2500" spc="-10" dirty="0">
                <a:latin typeface="Corbel"/>
                <a:cs typeface="Corbel"/>
              </a:rPr>
              <a:t>not </a:t>
            </a:r>
            <a:r>
              <a:rPr sz="2500" spc="-15" dirty="0">
                <a:latin typeface="Corbel"/>
                <a:cs typeface="Corbel"/>
              </a:rPr>
              <a:t>checked </a:t>
            </a:r>
            <a:r>
              <a:rPr sz="2500" spc="-10" dirty="0">
                <a:latin typeface="Corbel"/>
                <a:cs typeface="Corbel"/>
              </a:rPr>
              <a:t>this </a:t>
            </a:r>
            <a:r>
              <a:rPr sz="2500" spc="-5" dirty="0">
                <a:latin typeface="Corbel"/>
                <a:cs typeface="Corbel"/>
              </a:rPr>
              <a:t>results in a greater </a:t>
            </a:r>
            <a:r>
              <a:rPr sz="2500" spc="-10" dirty="0">
                <a:latin typeface="Corbel"/>
                <a:cs typeface="Corbel"/>
              </a:rPr>
              <a:t>susceptibility  </a:t>
            </a:r>
            <a:r>
              <a:rPr sz="2500" spc="-5" dirty="0">
                <a:latin typeface="Corbel"/>
                <a:cs typeface="Corbel"/>
              </a:rPr>
              <a:t>to various seedling </a:t>
            </a:r>
            <a:r>
              <a:rPr sz="2500" spc="-10" dirty="0">
                <a:latin typeface="Corbel"/>
                <a:cs typeface="Corbel"/>
              </a:rPr>
              <a:t>diseases </a:t>
            </a:r>
            <a:r>
              <a:rPr sz="2500" spc="-5" dirty="0">
                <a:latin typeface="Corbel"/>
                <a:cs typeface="Corbel"/>
              </a:rPr>
              <a:t>which can affect the</a:t>
            </a:r>
            <a:r>
              <a:rPr sz="2500" spc="8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crop.</a:t>
            </a:r>
            <a:endParaRPr sz="2500">
              <a:latin typeface="Corbel"/>
              <a:cs typeface="Corbel"/>
            </a:endParaRPr>
          </a:p>
          <a:p>
            <a:pPr marL="12700">
              <a:lnSpc>
                <a:spcPts val="2100"/>
              </a:lnSpc>
            </a:pPr>
            <a:r>
              <a:rPr sz="2500" spc="-5" dirty="0">
                <a:latin typeface="Corbel"/>
                <a:cs typeface="Corbel"/>
              </a:rPr>
              <a:t>Seed yield &amp; quality are</a:t>
            </a:r>
            <a:r>
              <a:rPr sz="2500" spc="30" dirty="0">
                <a:latin typeface="Corbel"/>
                <a:cs typeface="Corbel"/>
              </a:rPr>
              <a:t> </a:t>
            </a:r>
            <a:r>
              <a:rPr sz="2500" spc="-5" dirty="0">
                <a:latin typeface="Corbel"/>
                <a:cs typeface="Corbel"/>
              </a:rPr>
              <a:t>reduced.</a:t>
            </a:r>
            <a:endParaRPr sz="2500">
              <a:latin typeface="Corbel"/>
              <a:cs typeface="Corbel"/>
            </a:endParaRPr>
          </a:p>
          <a:p>
            <a:pPr marL="12700">
              <a:lnSpc>
                <a:spcPts val="2400"/>
              </a:lnSpc>
            </a:pP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Management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of diseases &amp; pests in seed</a:t>
            </a:r>
            <a:r>
              <a:rPr sz="2500" b="1" u="heavy" spc="13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crops:-</a:t>
            </a:r>
            <a:endParaRPr sz="2500">
              <a:latin typeface="Corbel"/>
              <a:cs typeface="Corbel"/>
            </a:endParaRPr>
          </a:p>
          <a:p>
            <a:pPr marL="263525" indent="-251460">
              <a:lnSpc>
                <a:spcPts val="2400"/>
              </a:lnSpc>
              <a:buSzPct val="96000"/>
              <a:buAutoNum type="alphaLcParenR"/>
              <a:tabLst>
                <a:tab pos="264160" algn="l"/>
              </a:tabLst>
            </a:pPr>
            <a:r>
              <a:rPr sz="2500" spc="-5" dirty="0">
                <a:latin typeface="Corbel"/>
                <a:cs typeface="Corbel"/>
              </a:rPr>
              <a:t>Plant </a:t>
            </a:r>
            <a:r>
              <a:rPr sz="2500" spc="-10" dirty="0">
                <a:latin typeface="Corbel"/>
                <a:cs typeface="Corbel"/>
              </a:rPr>
              <a:t>only treated</a:t>
            </a:r>
            <a:r>
              <a:rPr sz="2500" spc="10" dirty="0">
                <a:latin typeface="Corbel"/>
                <a:cs typeface="Corbel"/>
              </a:rPr>
              <a:t> </a:t>
            </a:r>
            <a:r>
              <a:rPr sz="2500" spc="-5" dirty="0">
                <a:latin typeface="Corbel"/>
                <a:cs typeface="Corbel"/>
              </a:rPr>
              <a:t>seed</a:t>
            </a:r>
            <a:endParaRPr sz="2500">
              <a:latin typeface="Corbel"/>
              <a:cs typeface="Corbel"/>
            </a:endParaRPr>
          </a:p>
          <a:p>
            <a:pPr marL="271780" marR="623570" indent="-271780">
              <a:lnSpc>
                <a:spcPts val="2400"/>
              </a:lnSpc>
              <a:spcBef>
                <a:spcPts val="280"/>
              </a:spcBef>
              <a:buSzPct val="96000"/>
              <a:buAutoNum type="alphaLcParenR"/>
              <a:tabLst>
                <a:tab pos="271780" algn="l"/>
              </a:tabLst>
            </a:pPr>
            <a:r>
              <a:rPr sz="2500" spc="-5" dirty="0">
                <a:latin typeface="Corbel"/>
                <a:cs typeface="Corbel"/>
              </a:rPr>
              <a:t>Prepare &amp; adopt appropriate schedule of </a:t>
            </a:r>
            <a:r>
              <a:rPr sz="2500" spc="-10" dirty="0">
                <a:latin typeface="Corbel"/>
                <a:cs typeface="Corbel"/>
              </a:rPr>
              <a:t>spraying </a:t>
            </a:r>
            <a:r>
              <a:rPr sz="2500" spc="-5" dirty="0">
                <a:latin typeface="Corbel"/>
                <a:cs typeface="Corbel"/>
              </a:rPr>
              <a:t>for  effective disease &amp;insect</a:t>
            </a:r>
            <a:r>
              <a:rPr sz="2500" spc="50" dirty="0">
                <a:latin typeface="Corbel"/>
                <a:cs typeface="Corbel"/>
              </a:rPr>
              <a:t> </a:t>
            </a:r>
            <a:r>
              <a:rPr sz="2500" spc="-10" dirty="0">
                <a:latin typeface="Corbel"/>
                <a:cs typeface="Corbel"/>
              </a:rPr>
              <a:t>control.</a:t>
            </a:r>
            <a:endParaRPr sz="2500">
              <a:latin typeface="Corbel"/>
              <a:cs typeface="Corbel"/>
            </a:endParaRPr>
          </a:p>
          <a:p>
            <a:pPr marL="247650" marR="97790" indent="-247650">
              <a:lnSpc>
                <a:spcPts val="2400"/>
              </a:lnSpc>
              <a:spcBef>
                <a:spcPts val="5"/>
              </a:spcBef>
              <a:buSzPct val="96000"/>
              <a:buAutoNum type="alphaLcParenR"/>
              <a:tabLst>
                <a:tab pos="247650" algn="l"/>
              </a:tabLst>
            </a:pPr>
            <a:r>
              <a:rPr sz="2500" spc="-15" dirty="0">
                <a:latin typeface="Corbel"/>
                <a:cs typeface="Corbel"/>
              </a:rPr>
              <a:t>Roguing </a:t>
            </a:r>
            <a:r>
              <a:rPr sz="2500" spc="-5" dirty="0">
                <a:latin typeface="Corbel"/>
                <a:cs typeface="Corbel"/>
              </a:rPr>
              <a:t>of diseased plants &amp; ear heads from </a:t>
            </a:r>
            <a:r>
              <a:rPr sz="2500" spc="-10" dirty="0">
                <a:latin typeface="Corbel"/>
                <a:cs typeface="Corbel"/>
              </a:rPr>
              <a:t>time </a:t>
            </a:r>
            <a:r>
              <a:rPr sz="2500" spc="-5" dirty="0">
                <a:latin typeface="Corbel"/>
                <a:cs typeface="Corbel"/>
              </a:rPr>
              <a:t>to </a:t>
            </a:r>
            <a:r>
              <a:rPr sz="2500" spc="-10" dirty="0">
                <a:latin typeface="Corbel"/>
                <a:cs typeface="Corbel"/>
              </a:rPr>
              <a:t>time  </a:t>
            </a:r>
            <a:r>
              <a:rPr sz="2500" spc="-5" dirty="0">
                <a:latin typeface="Corbel"/>
                <a:cs typeface="Corbel"/>
              </a:rPr>
              <a:t>also helps in </a:t>
            </a:r>
            <a:r>
              <a:rPr sz="2500" spc="-10" dirty="0">
                <a:latin typeface="Corbel"/>
                <a:cs typeface="Corbel"/>
              </a:rPr>
              <a:t>checking the </a:t>
            </a:r>
            <a:r>
              <a:rPr sz="2500" spc="-5" dirty="0">
                <a:latin typeface="Corbel"/>
                <a:cs typeface="Corbel"/>
              </a:rPr>
              <a:t>further </a:t>
            </a:r>
            <a:r>
              <a:rPr sz="2500" spc="-10" dirty="0">
                <a:latin typeface="Corbel"/>
                <a:cs typeface="Corbel"/>
              </a:rPr>
              <a:t>spread </a:t>
            </a:r>
            <a:r>
              <a:rPr sz="2500" spc="-5" dirty="0">
                <a:latin typeface="Corbel"/>
                <a:cs typeface="Corbel"/>
              </a:rPr>
              <a:t>of</a:t>
            </a:r>
            <a:r>
              <a:rPr sz="2500" spc="75" dirty="0">
                <a:latin typeface="Corbel"/>
                <a:cs typeface="Corbel"/>
              </a:rPr>
              <a:t> </a:t>
            </a:r>
            <a:r>
              <a:rPr sz="2500" spc="-5" dirty="0">
                <a:latin typeface="Corbel"/>
                <a:cs typeface="Corbel"/>
              </a:rPr>
              <a:t>diseases.</a:t>
            </a:r>
            <a:endParaRPr sz="25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59308"/>
            <a:ext cx="5804916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363" y="1828545"/>
            <a:ext cx="657987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orbel"/>
                <a:cs typeface="Corbel"/>
              </a:rPr>
              <a:t>Developmental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variation</a:t>
            </a: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orbel"/>
                <a:cs typeface="Corbel"/>
              </a:rPr>
              <a:t>Mechanical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mixture</a:t>
            </a: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rbel"/>
                <a:cs typeface="Corbel"/>
              </a:rPr>
              <a:t>Mutation</a:t>
            </a:r>
            <a:endParaRPr sz="3200" dirty="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rbel"/>
                <a:cs typeface="Corbel"/>
              </a:rPr>
              <a:t>Natural</a:t>
            </a:r>
            <a:r>
              <a:rPr sz="3200" spc="-14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Crossing</a:t>
            </a:r>
            <a:endParaRPr sz="3200" dirty="0">
              <a:latin typeface="Corbel"/>
              <a:cs typeface="Corbel"/>
            </a:endParaRP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orbel"/>
                <a:cs typeface="Corbel"/>
              </a:rPr>
              <a:t>Minor Genetic</a:t>
            </a:r>
            <a:r>
              <a:rPr sz="3200" spc="-39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Variation</a:t>
            </a:r>
          </a:p>
          <a:p>
            <a:pPr marL="527685" indent="-515620">
              <a:lnSpc>
                <a:spcPct val="100000"/>
              </a:lnSpc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Corbel"/>
                <a:cs typeface="Corbel"/>
              </a:rPr>
              <a:t>Selective Influence of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Diseases</a:t>
            </a: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79687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Corbel"/>
                <a:cs typeface="Corbel"/>
              </a:rPr>
              <a:t>The </a:t>
            </a:r>
            <a:r>
              <a:rPr sz="3200" spc="-20" dirty="0">
                <a:latin typeface="Corbel"/>
                <a:cs typeface="Corbel"/>
              </a:rPr>
              <a:t>Techniques </a:t>
            </a:r>
            <a:r>
              <a:rPr sz="3200" spc="-5" dirty="0">
                <a:latin typeface="Corbel"/>
                <a:cs typeface="Corbel"/>
              </a:rPr>
              <a:t>of the Plant</a:t>
            </a:r>
            <a:r>
              <a:rPr sz="3200" spc="-28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Breeder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565404"/>
            <a:ext cx="2203704" cy="41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71017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3683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"/>
              <a:buChar char=""/>
              <a:tabLst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Nitrogen, </a:t>
            </a:r>
            <a:r>
              <a:rPr sz="3200" dirty="0">
                <a:latin typeface="Corbel"/>
                <a:cs typeface="Corbel"/>
              </a:rPr>
              <a:t>phosphorous potassium &amp; </a:t>
            </a:r>
            <a:r>
              <a:rPr sz="3200" spc="-5" dirty="0">
                <a:latin typeface="Corbel"/>
                <a:cs typeface="Corbel"/>
              </a:rPr>
              <a:t>several  other </a:t>
            </a:r>
            <a:r>
              <a:rPr sz="3200" dirty="0">
                <a:latin typeface="Corbel"/>
                <a:cs typeface="Corbel"/>
              </a:rPr>
              <a:t>elements play an important role for  proper </a:t>
            </a:r>
            <a:r>
              <a:rPr sz="3200" spc="-5" dirty="0">
                <a:latin typeface="Corbel"/>
                <a:cs typeface="Corbel"/>
              </a:rPr>
              <a:t>development </a:t>
            </a:r>
            <a:r>
              <a:rPr sz="3200" dirty="0">
                <a:latin typeface="Corbel"/>
                <a:cs typeface="Corbel"/>
              </a:rPr>
              <a:t>of plants &amp;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seeds.</a:t>
            </a:r>
            <a:endParaRPr sz="3200">
              <a:latin typeface="Corbel"/>
              <a:cs typeface="Corbel"/>
            </a:endParaRPr>
          </a:p>
          <a:p>
            <a:pPr marL="332740" marR="57785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"/>
              <a:buChar char=""/>
              <a:tabLst>
                <a:tab pos="41402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Identify </a:t>
            </a:r>
            <a:r>
              <a:rPr sz="3200" spc="-5" dirty="0">
                <a:latin typeface="Corbel"/>
                <a:cs typeface="Corbel"/>
              </a:rPr>
              <a:t>the nutritional </a:t>
            </a:r>
            <a:r>
              <a:rPr sz="3200" dirty="0">
                <a:latin typeface="Corbel"/>
                <a:cs typeface="Corbel"/>
              </a:rPr>
              <a:t>requirement </a:t>
            </a:r>
            <a:r>
              <a:rPr sz="3200" spc="-5" dirty="0">
                <a:latin typeface="Corbel"/>
                <a:cs typeface="Corbel"/>
              </a:rPr>
              <a:t>of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seed  crops </a:t>
            </a:r>
            <a:r>
              <a:rPr sz="3200" dirty="0">
                <a:latin typeface="Corbel"/>
                <a:cs typeface="Corbel"/>
              </a:rPr>
              <a:t>&amp; apply adequate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fertilizer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"/>
              <a:buChar char=""/>
              <a:tabLst>
                <a:tab pos="333375" algn="l"/>
              </a:tabLst>
            </a:pPr>
            <a:r>
              <a:rPr sz="3200" spc="-10" dirty="0">
                <a:latin typeface="Corbel"/>
                <a:cs typeface="Corbel"/>
              </a:rPr>
              <a:t>Results </a:t>
            </a:r>
            <a:r>
              <a:rPr sz="3200" dirty="0">
                <a:latin typeface="Corbel"/>
                <a:cs typeface="Corbel"/>
              </a:rPr>
              <a:t>in maximum yields, god </a:t>
            </a:r>
            <a:r>
              <a:rPr sz="3200" spc="-5" dirty="0">
                <a:latin typeface="Corbel"/>
                <a:cs typeface="Corbel"/>
              </a:rPr>
              <a:t>seed</a:t>
            </a:r>
            <a:r>
              <a:rPr sz="3200" spc="-10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quality  </a:t>
            </a:r>
            <a:r>
              <a:rPr sz="3200" dirty="0">
                <a:latin typeface="Corbel"/>
                <a:cs typeface="Corbel"/>
              </a:rPr>
              <a:t>&amp; better expression </a:t>
            </a:r>
            <a:r>
              <a:rPr sz="3200" spc="-10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plant </a:t>
            </a:r>
            <a:r>
              <a:rPr sz="3200" spc="-5" dirty="0">
                <a:latin typeface="Corbel"/>
                <a:cs typeface="Corbel"/>
              </a:rPr>
              <a:t>type </a:t>
            </a:r>
            <a:r>
              <a:rPr sz="3200" dirty="0">
                <a:latin typeface="Corbel"/>
                <a:cs typeface="Corbel"/>
              </a:rPr>
              <a:t>which  facilitate </a:t>
            </a:r>
            <a:r>
              <a:rPr sz="3200" spc="-5" dirty="0">
                <a:latin typeface="Corbel"/>
                <a:cs typeface="Corbel"/>
              </a:rPr>
              <a:t>rouging </a:t>
            </a:r>
            <a:r>
              <a:rPr sz="3200" dirty="0">
                <a:latin typeface="Corbel"/>
                <a:cs typeface="Corbel"/>
              </a:rPr>
              <a:t>&amp; </a:t>
            </a:r>
            <a:r>
              <a:rPr sz="3200" spc="-5" dirty="0">
                <a:latin typeface="Corbel"/>
                <a:cs typeface="Corbel"/>
              </a:rPr>
              <a:t>there </a:t>
            </a:r>
            <a:r>
              <a:rPr sz="3200" dirty="0">
                <a:latin typeface="Corbel"/>
                <a:cs typeface="Corbel"/>
              </a:rPr>
              <a:t>by </a:t>
            </a:r>
            <a:r>
              <a:rPr sz="3200" spc="-5" dirty="0">
                <a:latin typeface="Corbel"/>
                <a:cs typeface="Corbel"/>
              </a:rPr>
              <a:t>helps </a:t>
            </a:r>
            <a:r>
              <a:rPr sz="3200" dirty="0">
                <a:latin typeface="Corbel"/>
                <a:cs typeface="Corbel"/>
              </a:rPr>
              <a:t>in  maintaining </a:t>
            </a:r>
            <a:r>
              <a:rPr sz="3200" spc="-5" dirty="0">
                <a:latin typeface="Corbel"/>
                <a:cs typeface="Corbel"/>
              </a:rPr>
              <a:t>higher </a:t>
            </a:r>
            <a:r>
              <a:rPr sz="3200" dirty="0">
                <a:latin typeface="Corbel"/>
                <a:cs typeface="Corbel"/>
              </a:rPr>
              <a:t>genetic purity as</a:t>
            </a:r>
            <a:r>
              <a:rPr sz="3200" spc="-114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well.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65404"/>
            <a:ext cx="230428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79777"/>
            <a:ext cx="7646034" cy="44646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2740" marR="34925" indent="-320675">
              <a:lnSpc>
                <a:spcPct val="90000"/>
              </a:lnSpc>
              <a:spcBef>
                <a:spcPts val="484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4333875" algn="l"/>
              </a:tabLst>
            </a:pPr>
            <a:r>
              <a:rPr sz="3200" dirty="0">
                <a:latin typeface="Corbel"/>
                <a:cs typeface="Corbel"/>
              </a:rPr>
              <a:t>Dried regions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more	suitable </a:t>
            </a:r>
            <a:r>
              <a:rPr sz="3200" dirty="0">
                <a:latin typeface="Corbel"/>
                <a:cs typeface="Corbel"/>
              </a:rPr>
              <a:t>for good  </a:t>
            </a:r>
            <a:r>
              <a:rPr sz="3200" spc="-20" dirty="0">
                <a:latin typeface="Corbel"/>
                <a:cs typeface="Corbel"/>
              </a:rPr>
              <a:t>quality, </a:t>
            </a:r>
            <a:r>
              <a:rPr sz="3200" dirty="0">
                <a:latin typeface="Corbel"/>
                <a:cs typeface="Corbel"/>
              </a:rPr>
              <a:t>disease free </a:t>
            </a:r>
            <a:r>
              <a:rPr sz="3200" spc="-5" dirty="0">
                <a:latin typeface="Corbel"/>
                <a:cs typeface="Corbel"/>
              </a:rPr>
              <a:t>seed production </a:t>
            </a:r>
            <a:r>
              <a:rPr sz="3200" dirty="0">
                <a:latin typeface="Corbel"/>
                <a:cs typeface="Corbel"/>
              </a:rPr>
              <a:t>in </a:t>
            </a:r>
            <a:r>
              <a:rPr sz="3200" spc="-5" dirty="0">
                <a:latin typeface="Corbel"/>
                <a:cs typeface="Corbel"/>
              </a:rPr>
              <a:t>that  condition </a:t>
            </a:r>
            <a:r>
              <a:rPr sz="3200" dirty="0">
                <a:latin typeface="Corbel"/>
                <a:cs typeface="Corbel"/>
              </a:rPr>
              <a:t>irrigation is essential to </a:t>
            </a:r>
            <a:r>
              <a:rPr sz="3200" spc="-5" dirty="0">
                <a:latin typeface="Corbel"/>
                <a:cs typeface="Corbel"/>
              </a:rPr>
              <a:t>obtain  </a:t>
            </a:r>
            <a:r>
              <a:rPr sz="3200" dirty="0">
                <a:latin typeface="Corbel"/>
                <a:cs typeface="Corbel"/>
              </a:rPr>
              <a:t>good </a:t>
            </a:r>
            <a:r>
              <a:rPr sz="3200" spc="-5" dirty="0">
                <a:latin typeface="Corbel"/>
                <a:cs typeface="Corbel"/>
              </a:rPr>
              <a:t>seed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yields.</a:t>
            </a:r>
            <a:endParaRPr sz="3200">
              <a:latin typeface="Corbel"/>
              <a:cs typeface="Corbel"/>
            </a:endParaRPr>
          </a:p>
          <a:p>
            <a:pPr marL="332740" marR="1915160" indent="-320675">
              <a:lnSpc>
                <a:spcPts val="3460"/>
              </a:lnSpc>
              <a:spcBef>
                <a:spcPts val="5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Before </a:t>
            </a:r>
            <a:r>
              <a:rPr sz="3200" dirty="0">
                <a:latin typeface="Corbel"/>
                <a:cs typeface="Corbel"/>
              </a:rPr>
              <a:t>planting &amp; at intervals</a:t>
            </a:r>
            <a:r>
              <a:rPr sz="3200" spc="-1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up  to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flowering.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21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One </a:t>
            </a:r>
            <a:r>
              <a:rPr sz="3200" spc="-5" dirty="0">
                <a:latin typeface="Corbel"/>
                <a:cs typeface="Corbel"/>
              </a:rPr>
              <a:t>or </a:t>
            </a:r>
            <a:r>
              <a:rPr sz="3200" dirty="0">
                <a:latin typeface="Corbel"/>
                <a:cs typeface="Corbel"/>
              </a:rPr>
              <a:t>two irrigations beyond flowering</a:t>
            </a:r>
            <a:r>
              <a:rPr sz="3200" spc="-1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endParaRPr sz="3200">
              <a:latin typeface="Corbel"/>
              <a:cs typeface="Corbel"/>
            </a:endParaRPr>
          </a:p>
          <a:p>
            <a:pPr marL="332740">
              <a:lnSpc>
                <a:spcPts val="3454"/>
              </a:lnSpc>
            </a:pPr>
            <a:r>
              <a:rPr sz="3200" dirty="0">
                <a:latin typeface="Corbel"/>
                <a:cs typeface="Corbel"/>
              </a:rPr>
              <a:t>desirable for may </a:t>
            </a:r>
            <a:r>
              <a:rPr sz="3200" spc="-5" dirty="0">
                <a:latin typeface="Corbel"/>
                <a:cs typeface="Corbel"/>
              </a:rPr>
              <a:t>seed</a:t>
            </a:r>
            <a:r>
              <a:rPr sz="3200" spc="-9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crop.</a:t>
            </a:r>
            <a:endParaRPr sz="3200">
              <a:latin typeface="Corbel"/>
              <a:cs typeface="Corbel"/>
            </a:endParaRPr>
          </a:p>
          <a:p>
            <a:pPr marL="332740" marR="138430" indent="-320675">
              <a:lnSpc>
                <a:spcPts val="3460"/>
              </a:lnSpc>
              <a:spcBef>
                <a:spcPts val="240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In general lighter </a:t>
            </a:r>
            <a:r>
              <a:rPr sz="3200" spc="-5" dirty="0">
                <a:latin typeface="Corbel"/>
                <a:cs typeface="Corbel"/>
              </a:rPr>
              <a:t>soils need more</a:t>
            </a:r>
            <a:r>
              <a:rPr sz="3200" spc="-1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irrigation  </a:t>
            </a:r>
            <a:r>
              <a:rPr sz="3200" spc="-5" dirty="0">
                <a:latin typeface="Corbel"/>
                <a:cs typeface="Corbel"/>
              </a:rPr>
              <a:t>than heavier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soils.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59308"/>
            <a:ext cx="6038087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47773"/>
            <a:ext cx="7902575" cy="41414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marR="443230" indent="-320675">
              <a:lnSpc>
                <a:spcPts val="2880"/>
              </a:lnSpc>
              <a:spcBef>
                <a:spcPts val="79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Optimum time of harvest </a:t>
            </a:r>
            <a:r>
              <a:rPr sz="3000" dirty="0">
                <a:latin typeface="Corbel"/>
                <a:cs typeface="Corbel"/>
              </a:rPr>
              <a:t>is when </a:t>
            </a:r>
            <a:r>
              <a:rPr sz="3000" spc="-5" dirty="0">
                <a:latin typeface="Corbel"/>
                <a:cs typeface="Corbel"/>
              </a:rPr>
              <a:t>seed </a:t>
            </a:r>
            <a:r>
              <a:rPr sz="3000" dirty="0">
                <a:latin typeface="Corbel"/>
                <a:cs typeface="Corbel"/>
              </a:rPr>
              <a:t>is fully  </a:t>
            </a:r>
            <a:r>
              <a:rPr sz="3000" spc="-5" dirty="0">
                <a:latin typeface="Corbel"/>
                <a:cs typeface="Corbel"/>
              </a:rPr>
              <a:t>mature</a:t>
            </a:r>
            <a:endParaRPr sz="3000">
              <a:latin typeface="Corbel"/>
              <a:cs typeface="Corbel"/>
            </a:endParaRPr>
          </a:p>
          <a:p>
            <a:pPr marL="332740" marR="551815" indent="-320675">
              <a:lnSpc>
                <a:spcPct val="80000"/>
              </a:lnSpc>
              <a:spcBef>
                <a:spcPts val="25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  <a:tab pos="5319395" algn="l"/>
              </a:tabLst>
            </a:pPr>
            <a:r>
              <a:rPr sz="3000" spc="-5" dirty="0">
                <a:latin typeface="Corbel"/>
                <a:cs typeface="Corbel"/>
              </a:rPr>
              <a:t>When weather</a:t>
            </a:r>
            <a:r>
              <a:rPr sz="3000" spc="3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damage</a:t>
            </a:r>
            <a:r>
              <a:rPr sz="3000" spc="1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begun,	seed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9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easily  </a:t>
            </a:r>
            <a:r>
              <a:rPr sz="3000" spc="-5" dirty="0">
                <a:latin typeface="Corbel"/>
                <a:cs typeface="Corbel"/>
              </a:rPr>
              <a:t>harvested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cleaned </a:t>
            </a:r>
            <a:r>
              <a:rPr sz="3000" dirty="0">
                <a:latin typeface="Corbel"/>
                <a:cs typeface="Corbel"/>
              </a:rPr>
              <a:t>resulting in </a:t>
            </a:r>
            <a:r>
              <a:rPr sz="3000" spc="-5" dirty="0">
                <a:latin typeface="Corbel"/>
                <a:cs typeface="Corbel"/>
              </a:rPr>
              <a:t>minimum  harvest </a:t>
            </a:r>
            <a:r>
              <a:rPr sz="3000" dirty="0">
                <a:latin typeface="Corbel"/>
                <a:cs typeface="Corbel"/>
              </a:rPr>
              <a:t>losses.</a:t>
            </a:r>
            <a:endParaRPr sz="3000">
              <a:latin typeface="Corbel"/>
              <a:cs typeface="Corbel"/>
            </a:endParaRPr>
          </a:p>
          <a:p>
            <a:pPr marL="332740" marR="346075" indent="-320675" algn="just">
              <a:lnSpc>
                <a:spcPct val="8000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Earlier harvesting </a:t>
            </a:r>
            <a:r>
              <a:rPr sz="3000" spc="-15" dirty="0">
                <a:latin typeface="Corbel"/>
                <a:cs typeface="Corbel"/>
              </a:rPr>
              <a:t>makes </a:t>
            </a:r>
            <a:r>
              <a:rPr sz="3000" spc="-5" dirty="0">
                <a:latin typeface="Corbel"/>
                <a:cs typeface="Corbel"/>
              </a:rPr>
              <a:t>combining difficult </a:t>
            </a:r>
            <a:r>
              <a:rPr sz="3000" dirty="0">
                <a:latin typeface="Corbel"/>
                <a:cs typeface="Corbel"/>
              </a:rPr>
              <a:t>&amp;  </a:t>
            </a:r>
            <a:r>
              <a:rPr sz="3000" spc="-5" dirty="0">
                <a:latin typeface="Corbel"/>
                <a:cs typeface="Corbel"/>
              </a:rPr>
              <a:t>relative losses </a:t>
            </a:r>
            <a:r>
              <a:rPr sz="3000" dirty="0">
                <a:latin typeface="Corbel"/>
                <a:cs typeface="Corbel"/>
              </a:rPr>
              <a:t>due </a:t>
            </a:r>
            <a:r>
              <a:rPr sz="3000" spc="-5" dirty="0">
                <a:latin typeface="Corbel"/>
                <a:cs typeface="Corbel"/>
              </a:rPr>
              <a:t>to threshing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cleaning </a:t>
            </a:r>
            <a:r>
              <a:rPr sz="3000" dirty="0">
                <a:latin typeface="Corbel"/>
                <a:cs typeface="Corbel"/>
              </a:rPr>
              <a:t>are  </a:t>
            </a:r>
            <a:r>
              <a:rPr sz="3000" spc="-25" dirty="0">
                <a:latin typeface="Corbel"/>
                <a:cs typeface="Corbel"/>
              </a:rPr>
              <a:t>greater.</a:t>
            </a:r>
            <a:endParaRPr sz="3000">
              <a:latin typeface="Corbel"/>
              <a:cs typeface="Corbel"/>
            </a:endParaRPr>
          </a:p>
          <a:p>
            <a:pPr marL="332740" marR="5080" indent="-320675">
              <a:lnSpc>
                <a:spcPct val="8000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Late harvesting </a:t>
            </a:r>
            <a:r>
              <a:rPr sz="3000" dirty="0">
                <a:latin typeface="Corbel"/>
                <a:cs typeface="Corbel"/>
              </a:rPr>
              <a:t>result in </a:t>
            </a:r>
            <a:r>
              <a:rPr sz="3000" spc="-5" dirty="0">
                <a:latin typeface="Corbel"/>
                <a:cs typeface="Corbel"/>
              </a:rPr>
              <a:t>increased weather  damage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losses </a:t>
            </a:r>
            <a:r>
              <a:rPr sz="3000" dirty="0">
                <a:latin typeface="Corbel"/>
                <a:cs typeface="Corbel"/>
              </a:rPr>
              <a:t>due </a:t>
            </a:r>
            <a:r>
              <a:rPr sz="3000" spc="-5" dirty="0">
                <a:latin typeface="Corbel"/>
                <a:cs typeface="Corbel"/>
              </a:rPr>
              <a:t>shattering seeds </a:t>
            </a:r>
            <a:r>
              <a:rPr sz="3000" dirty="0">
                <a:latin typeface="Corbel"/>
                <a:cs typeface="Corbel"/>
              </a:rPr>
              <a:t>&amp; lodging  </a:t>
            </a:r>
            <a:r>
              <a:rPr sz="3000" spc="-5" dirty="0">
                <a:latin typeface="Corbel"/>
                <a:cs typeface="Corbel"/>
              </a:rPr>
              <a:t>of </a:t>
            </a:r>
            <a:r>
              <a:rPr sz="3000" dirty="0">
                <a:latin typeface="Corbel"/>
                <a:cs typeface="Corbel"/>
              </a:rPr>
              <a:t>plants in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field.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59308"/>
            <a:ext cx="5298948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828545"/>
            <a:ext cx="72980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By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hands</a:t>
            </a:r>
            <a:endParaRPr sz="3200">
              <a:latin typeface="Corbel"/>
              <a:cs typeface="Corbel"/>
            </a:endParaRPr>
          </a:p>
          <a:p>
            <a:pPr marL="332740" marR="508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  <a:tab pos="3981450" algn="l"/>
              </a:tabLst>
            </a:pPr>
            <a:r>
              <a:rPr sz="3200" spc="-5" dirty="0">
                <a:latin typeface="Corbel"/>
                <a:cs typeface="Corbel"/>
              </a:rPr>
              <a:t>Quality of seed </a:t>
            </a:r>
            <a:r>
              <a:rPr sz="3200" dirty="0">
                <a:latin typeface="Corbel"/>
                <a:cs typeface="Corbel"/>
              </a:rPr>
              <a:t>depends upon handling</a:t>
            </a:r>
            <a:r>
              <a:rPr sz="3200" spc="-15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of  harvested crop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&amp;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the	care </a:t>
            </a:r>
            <a:r>
              <a:rPr sz="3200" spc="-15" dirty="0">
                <a:latin typeface="Corbel"/>
                <a:cs typeface="Corbel"/>
              </a:rPr>
              <a:t>taken </a:t>
            </a:r>
            <a:r>
              <a:rPr sz="3200" dirty="0">
                <a:latin typeface="Corbel"/>
                <a:cs typeface="Corbel"/>
              </a:rPr>
              <a:t>during  </a:t>
            </a:r>
            <a:r>
              <a:rPr sz="3200" spc="-5" dirty="0">
                <a:latin typeface="Corbel"/>
                <a:cs typeface="Corbel"/>
              </a:rPr>
              <a:t>threshing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Maintain lot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identity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dirty="0">
                <a:latin typeface="Corbel"/>
                <a:cs typeface="Corbel"/>
              </a:rPr>
              <a:t>My be by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machine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9787" y="559308"/>
            <a:ext cx="3729228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79777"/>
            <a:ext cx="7790180" cy="444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ts val="3650"/>
              </a:lnSpc>
              <a:spcBef>
                <a:spcPts val="105"/>
              </a:spcBef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More </a:t>
            </a:r>
            <a:r>
              <a:rPr sz="3200" dirty="0">
                <a:latin typeface="Corbel"/>
                <a:cs typeface="Corbel"/>
              </a:rPr>
              <a:t>moisture at </a:t>
            </a:r>
            <a:r>
              <a:rPr sz="3200" spc="-5" dirty="0">
                <a:latin typeface="Corbel"/>
                <a:cs typeface="Corbel"/>
              </a:rPr>
              <a:t>the time of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harvest</a:t>
            </a:r>
            <a:endParaRPr sz="3200">
              <a:latin typeface="Corbel"/>
              <a:cs typeface="Corbel"/>
            </a:endParaRPr>
          </a:p>
          <a:p>
            <a:pPr marL="332740" indent="-320675">
              <a:lnSpc>
                <a:spcPts val="3650"/>
              </a:lnSpc>
              <a:buClr>
                <a:srgbClr val="EFAC00"/>
              </a:buClr>
              <a:buSzPct val="7968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200" spc="-5" dirty="0">
                <a:latin typeface="Corbel"/>
                <a:cs typeface="Corbel"/>
              </a:rPr>
              <a:t>Precautions </a:t>
            </a:r>
            <a:r>
              <a:rPr sz="3200" dirty="0">
                <a:latin typeface="Corbel"/>
                <a:cs typeface="Corbel"/>
              </a:rPr>
              <a:t>for </a:t>
            </a:r>
            <a:r>
              <a:rPr sz="3200" spc="-5" dirty="0">
                <a:latin typeface="Corbel"/>
                <a:cs typeface="Corbel"/>
              </a:rPr>
              <a:t>seed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drying</a:t>
            </a:r>
            <a:endParaRPr sz="3200">
              <a:latin typeface="Corbel"/>
              <a:cs typeface="Corbel"/>
            </a:endParaRPr>
          </a:p>
          <a:p>
            <a:pPr marL="632460" lvl="1" indent="-281940">
              <a:lnSpc>
                <a:spcPct val="100000"/>
              </a:lnSpc>
              <a:spcBef>
                <a:spcPts val="350"/>
              </a:spcBef>
              <a:buSzPct val="96428"/>
              <a:buAutoNum type="alphaLcParenR"/>
              <a:tabLst>
                <a:tab pos="633095" algn="l"/>
              </a:tabLst>
            </a:pPr>
            <a:r>
              <a:rPr sz="2800" spc="-5" dirty="0">
                <a:latin typeface="Corbel"/>
                <a:cs typeface="Corbel"/>
              </a:rPr>
              <a:t>Identity of the lots must be</a:t>
            </a:r>
            <a:r>
              <a:rPr sz="2800" spc="45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maintained</a:t>
            </a:r>
            <a:endParaRPr sz="2800">
              <a:latin typeface="Corbel"/>
              <a:cs typeface="Corbel"/>
            </a:endParaRPr>
          </a:p>
          <a:p>
            <a:pPr marL="625475" marR="205104" lvl="1" indent="-274320">
              <a:lnSpc>
                <a:spcPts val="3020"/>
              </a:lnSpc>
              <a:spcBef>
                <a:spcPts val="725"/>
              </a:spcBef>
              <a:buSzPct val="96428"/>
              <a:buAutoNum type="alphaLcParenR"/>
              <a:tabLst>
                <a:tab pos="641350" algn="l"/>
              </a:tabLst>
            </a:pPr>
            <a:r>
              <a:rPr sz="2800" spc="-5" dirty="0">
                <a:latin typeface="Corbel"/>
                <a:cs typeface="Corbel"/>
              </a:rPr>
              <a:t>Care </a:t>
            </a:r>
            <a:r>
              <a:rPr sz="2800" spc="-10" dirty="0">
                <a:latin typeface="Corbel"/>
                <a:cs typeface="Corbel"/>
              </a:rPr>
              <a:t>should </a:t>
            </a:r>
            <a:r>
              <a:rPr sz="2800" spc="-5" dirty="0">
                <a:latin typeface="Corbel"/>
                <a:cs typeface="Corbel"/>
              </a:rPr>
              <a:t>be </a:t>
            </a:r>
            <a:r>
              <a:rPr sz="2800" spc="-20" dirty="0">
                <a:latin typeface="Corbel"/>
                <a:cs typeface="Corbel"/>
              </a:rPr>
              <a:t>taken </a:t>
            </a:r>
            <a:r>
              <a:rPr sz="2800" spc="-5" dirty="0">
                <a:latin typeface="Corbel"/>
                <a:cs typeface="Corbel"/>
              </a:rPr>
              <a:t>to ensure </a:t>
            </a:r>
            <a:r>
              <a:rPr sz="2800" spc="-10" dirty="0">
                <a:latin typeface="Corbel"/>
                <a:cs typeface="Corbel"/>
              </a:rPr>
              <a:t>that </a:t>
            </a:r>
            <a:r>
              <a:rPr sz="2800" spc="-5" dirty="0">
                <a:latin typeface="Corbel"/>
                <a:cs typeface="Corbel"/>
              </a:rPr>
              <a:t>mechanical  mixture does </a:t>
            </a:r>
            <a:r>
              <a:rPr sz="2800" spc="-10" dirty="0">
                <a:latin typeface="Corbel"/>
                <a:cs typeface="Corbel"/>
              </a:rPr>
              <a:t>not </a:t>
            </a:r>
            <a:r>
              <a:rPr sz="2800" spc="-25" dirty="0">
                <a:latin typeface="Corbel"/>
                <a:cs typeface="Corbel"/>
              </a:rPr>
              <a:t>take</a:t>
            </a:r>
            <a:r>
              <a:rPr sz="2800" spc="4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place</a:t>
            </a:r>
            <a:endParaRPr sz="2800">
              <a:latin typeface="Corbel"/>
              <a:cs typeface="Corbel"/>
            </a:endParaRPr>
          </a:p>
          <a:p>
            <a:pPr marL="625475" marR="91440" lvl="1" indent="-274320">
              <a:lnSpc>
                <a:spcPts val="3020"/>
              </a:lnSpc>
              <a:spcBef>
                <a:spcPts val="680"/>
              </a:spcBef>
              <a:buSzPct val="96428"/>
              <a:buAutoNum type="alphaLcParenR"/>
              <a:tabLst>
                <a:tab pos="614045" algn="l"/>
              </a:tabLst>
            </a:pPr>
            <a:r>
              <a:rPr sz="2800" spc="-10" dirty="0">
                <a:latin typeface="Corbel"/>
                <a:cs typeface="Corbel"/>
              </a:rPr>
              <a:t>Drying </a:t>
            </a:r>
            <a:r>
              <a:rPr sz="2800" spc="-5" dirty="0">
                <a:latin typeface="Corbel"/>
                <a:cs typeface="Corbel"/>
              </a:rPr>
              <a:t>of </a:t>
            </a:r>
            <a:r>
              <a:rPr sz="2800" spc="-10" dirty="0">
                <a:latin typeface="Corbel"/>
                <a:cs typeface="Corbel"/>
              </a:rPr>
              <a:t>seeds </a:t>
            </a:r>
            <a:r>
              <a:rPr sz="2800" spc="-5" dirty="0">
                <a:latin typeface="Corbel"/>
                <a:cs typeface="Corbel"/>
              </a:rPr>
              <a:t>to </a:t>
            </a:r>
            <a:r>
              <a:rPr sz="2800" spc="-10" dirty="0">
                <a:latin typeface="Corbel"/>
                <a:cs typeface="Corbel"/>
              </a:rPr>
              <a:t>safe </a:t>
            </a:r>
            <a:r>
              <a:rPr sz="2800" spc="-5" dirty="0">
                <a:latin typeface="Corbel"/>
                <a:cs typeface="Corbel"/>
              </a:rPr>
              <a:t>moisture limits </a:t>
            </a:r>
            <a:r>
              <a:rPr sz="2800" spc="-10" dirty="0">
                <a:latin typeface="Corbel"/>
                <a:cs typeface="Corbel"/>
              </a:rPr>
              <a:t>should </a:t>
            </a:r>
            <a:r>
              <a:rPr sz="2800" spc="-5" dirty="0">
                <a:latin typeface="Corbel"/>
                <a:cs typeface="Corbel"/>
              </a:rPr>
              <a:t>be  done rather</a:t>
            </a:r>
            <a:r>
              <a:rPr sz="2800" spc="-1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quickly.</a:t>
            </a:r>
            <a:endParaRPr sz="2800">
              <a:latin typeface="Corbel"/>
              <a:cs typeface="Corbel"/>
            </a:endParaRPr>
          </a:p>
          <a:p>
            <a:pPr marL="12700">
              <a:lnSpc>
                <a:spcPts val="3210"/>
              </a:lnSpc>
            </a:pPr>
            <a:r>
              <a:rPr sz="3200" dirty="0">
                <a:latin typeface="Corbel"/>
                <a:cs typeface="Corbel"/>
              </a:rPr>
              <a:t>If </a:t>
            </a:r>
            <a:r>
              <a:rPr sz="3200" spc="-5" dirty="0">
                <a:latin typeface="Corbel"/>
                <a:cs typeface="Corbel"/>
              </a:rPr>
              <a:t>the seeds </a:t>
            </a:r>
            <a:r>
              <a:rPr sz="3200" dirty="0">
                <a:latin typeface="Corbel"/>
                <a:cs typeface="Corbel"/>
              </a:rPr>
              <a:t>are </a:t>
            </a:r>
            <a:r>
              <a:rPr sz="3200" spc="-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be </a:t>
            </a:r>
            <a:r>
              <a:rPr sz="3200" spc="-5" dirty="0">
                <a:latin typeface="Corbel"/>
                <a:cs typeface="Corbel"/>
              </a:rPr>
              <a:t>artificially </a:t>
            </a:r>
            <a:r>
              <a:rPr sz="3200" dirty="0">
                <a:latin typeface="Corbel"/>
                <a:cs typeface="Corbel"/>
              </a:rPr>
              <a:t>dried</a:t>
            </a:r>
            <a:r>
              <a:rPr sz="3200" spc="-12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they</a:t>
            </a:r>
            <a:endParaRPr sz="3200">
              <a:latin typeface="Corbel"/>
              <a:cs typeface="Corbel"/>
            </a:endParaRPr>
          </a:p>
          <a:p>
            <a:pPr marL="332740" marR="5080">
              <a:lnSpc>
                <a:spcPts val="3460"/>
              </a:lnSpc>
              <a:spcBef>
                <a:spcPts val="240"/>
              </a:spcBef>
            </a:pPr>
            <a:r>
              <a:rPr sz="3200" spc="-5" dirty="0">
                <a:latin typeface="Corbel"/>
                <a:cs typeface="Corbel"/>
              </a:rPr>
              <a:t>should </a:t>
            </a:r>
            <a:r>
              <a:rPr sz="3200" dirty="0">
                <a:latin typeface="Corbel"/>
                <a:cs typeface="Corbel"/>
              </a:rPr>
              <a:t>be </a:t>
            </a:r>
            <a:r>
              <a:rPr sz="3200" spc="-5" dirty="0">
                <a:latin typeface="Corbel"/>
                <a:cs typeface="Corbel"/>
              </a:rPr>
              <a:t>supplied to processing </a:t>
            </a:r>
            <a:r>
              <a:rPr sz="3200" dirty="0">
                <a:latin typeface="Corbel"/>
                <a:cs typeface="Corbel"/>
              </a:rPr>
              <a:t>plants </a:t>
            </a:r>
            <a:r>
              <a:rPr sz="3200" spc="-5" dirty="0">
                <a:latin typeface="Corbel"/>
                <a:cs typeface="Corbel"/>
              </a:rPr>
              <a:t>soon  </a:t>
            </a:r>
            <a:r>
              <a:rPr sz="3200" dirty="0">
                <a:latin typeface="Corbel"/>
                <a:cs typeface="Corbel"/>
              </a:rPr>
              <a:t>after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harvesting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59308"/>
            <a:ext cx="5137404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582877"/>
            <a:ext cx="7820025" cy="457327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32740" marR="5080" indent="-320675">
              <a:lnSpc>
                <a:spcPts val="2590"/>
              </a:lnSpc>
              <a:spcBef>
                <a:spcPts val="730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dirty="0">
                <a:latin typeface="Corbel"/>
                <a:cs typeface="Corbel"/>
              </a:rPr>
              <a:t>Short </a:t>
            </a:r>
            <a:r>
              <a:rPr sz="2700" spc="-5" dirty="0">
                <a:latin typeface="Corbel"/>
                <a:cs typeface="Corbel"/>
              </a:rPr>
              <a:t>period Storage should </a:t>
            </a:r>
            <a:r>
              <a:rPr sz="2700" dirty="0">
                <a:latin typeface="Corbel"/>
                <a:cs typeface="Corbel"/>
              </a:rPr>
              <a:t>be </a:t>
            </a:r>
            <a:r>
              <a:rPr sz="2700" spc="-10" dirty="0">
                <a:latin typeface="Corbel"/>
                <a:cs typeface="Corbel"/>
              </a:rPr>
              <a:t>in </a:t>
            </a:r>
            <a:r>
              <a:rPr sz="2700" spc="-5" dirty="0">
                <a:latin typeface="Corbel"/>
                <a:cs typeface="Corbel"/>
              </a:rPr>
              <a:t>stacks or bags </a:t>
            </a:r>
            <a:r>
              <a:rPr sz="2700" spc="-15" dirty="0">
                <a:latin typeface="Corbel"/>
                <a:cs typeface="Corbel"/>
              </a:rPr>
              <a:t>kept  </a:t>
            </a:r>
            <a:r>
              <a:rPr sz="2700" dirty="0">
                <a:latin typeface="Corbel"/>
                <a:cs typeface="Corbel"/>
              </a:rPr>
              <a:t>in </a:t>
            </a:r>
            <a:r>
              <a:rPr sz="2700" spc="-5" dirty="0">
                <a:latin typeface="Corbel"/>
                <a:cs typeface="Corbel"/>
              </a:rPr>
              <a:t>ordinary </a:t>
            </a:r>
            <a:r>
              <a:rPr sz="2700" dirty="0">
                <a:latin typeface="Corbel"/>
                <a:cs typeface="Corbel"/>
              </a:rPr>
              <a:t>buildings </a:t>
            </a:r>
            <a:r>
              <a:rPr sz="2700" spc="-5" dirty="0">
                <a:latin typeface="Corbel"/>
                <a:cs typeface="Corbel"/>
              </a:rPr>
              <a:t>or godowns </a:t>
            </a:r>
            <a:r>
              <a:rPr sz="2700" dirty="0">
                <a:latin typeface="Corbel"/>
                <a:cs typeface="Corbel"/>
              </a:rPr>
              <a:t>after </a:t>
            </a:r>
            <a:r>
              <a:rPr sz="2700" spc="-5" dirty="0">
                <a:latin typeface="Corbel"/>
                <a:cs typeface="Corbel"/>
              </a:rPr>
              <a:t>sun</a:t>
            </a:r>
            <a:r>
              <a:rPr sz="2700" spc="-6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drying</a:t>
            </a:r>
            <a:endParaRPr sz="2700">
              <a:latin typeface="Corbel"/>
              <a:cs typeface="Corbel"/>
            </a:endParaRPr>
          </a:p>
          <a:p>
            <a:pPr marL="332740" marR="894715" indent="-320675">
              <a:lnSpc>
                <a:spcPts val="2590"/>
              </a:lnSpc>
              <a:spcBef>
                <a:spcPts val="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Filling </a:t>
            </a:r>
            <a:r>
              <a:rPr sz="2700" dirty="0">
                <a:latin typeface="Corbel"/>
                <a:cs typeface="Corbel"/>
              </a:rPr>
              <a:t>in </a:t>
            </a:r>
            <a:r>
              <a:rPr sz="2700" spc="-5" dirty="0">
                <a:latin typeface="Corbel"/>
                <a:cs typeface="Corbel"/>
              </a:rPr>
              <a:t>neat </a:t>
            </a:r>
            <a:r>
              <a:rPr sz="2700" dirty="0">
                <a:latin typeface="Corbel"/>
                <a:cs typeface="Corbel"/>
              </a:rPr>
              <a:t>&amp; clean bags, if </a:t>
            </a:r>
            <a:r>
              <a:rPr sz="2700" spc="-5" dirty="0">
                <a:latin typeface="Corbel"/>
                <a:cs typeface="Corbel"/>
              </a:rPr>
              <a:t>old then </a:t>
            </a:r>
            <a:r>
              <a:rPr sz="2700" spc="-10" dirty="0">
                <a:latin typeface="Corbel"/>
                <a:cs typeface="Corbel"/>
              </a:rPr>
              <a:t>properly  </a:t>
            </a:r>
            <a:r>
              <a:rPr sz="2700" spc="-5" dirty="0">
                <a:latin typeface="Corbel"/>
                <a:cs typeface="Corbel"/>
              </a:rPr>
              <a:t>treated before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use</a:t>
            </a:r>
            <a:endParaRPr sz="2700">
              <a:latin typeface="Corbel"/>
              <a:cs typeface="Corbel"/>
            </a:endParaRPr>
          </a:p>
          <a:p>
            <a:pPr marL="332740" indent="-320675">
              <a:lnSpc>
                <a:spcPts val="2290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10" dirty="0">
                <a:latin typeface="Corbel"/>
                <a:cs typeface="Corbel"/>
              </a:rPr>
              <a:t>Proper</a:t>
            </a:r>
            <a:r>
              <a:rPr sz="2700" spc="-5" dirty="0">
                <a:latin typeface="Corbel"/>
                <a:cs typeface="Corbel"/>
              </a:rPr>
              <a:t> labeling</a:t>
            </a:r>
            <a:endParaRPr sz="2700">
              <a:latin typeface="Corbel"/>
              <a:cs typeface="Corbel"/>
            </a:endParaRPr>
          </a:p>
          <a:p>
            <a:pPr marL="332740" marR="930910" indent="-320675">
              <a:lnSpc>
                <a:spcPts val="2590"/>
              </a:lnSpc>
              <a:spcBef>
                <a:spcPts val="30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The stacks of </a:t>
            </a:r>
            <a:r>
              <a:rPr sz="2700" dirty="0">
                <a:latin typeface="Corbel"/>
                <a:cs typeface="Corbel"/>
              </a:rPr>
              <a:t>bags </a:t>
            </a:r>
            <a:r>
              <a:rPr sz="2700" spc="-5" dirty="0">
                <a:latin typeface="Corbel"/>
                <a:cs typeface="Corbel"/>
              </a:rPr>
              <a:t>should </a:t>
            </a:r>
            <a:r>
              <a:rPr sz="2700" dirty="0">
                <a:latin typeface="Corbel"/>
                <a:cs typeface="Corbel"/>
              </a:rPr>
              <a:t>be </a:t>
            </a:r>
            <a:r>
              <a:rPr sz="2700" spc="-5" dirty="0">
                <a:latin typeface="Corbel"/>
                <a:cs typeface="Corbel"/>
              </a:rPr>
              <a:t>made on </a:t>
            </a:r>
            <a:r>
              <a:rPr sz="2700" spc="-10" dirty="0">
                <a:latin typeface="Corbel"/>
                <a:cs typeface="Corbel"/>
              </a:rPr>
              <a:t>wooden  </a:t>
            </a:r>
            <a:r>
              <a:rPr sz="2700" spc="-5" dirty="0">
                <a:latin typeface="Corbel"/>
                <a:cs typeface="Corbel"/>
              </a:rPr>
              <a:t>pallets.</a:t>
            </a:r>
            <a:endParaRPr sz="2700">
              <a:latin typeface="Corbel"/>
              <a:cs typeface="Corbel"/>
            </a:endParaRPr>
          </a:p>
          <a:p>
            <a:pPr marL="332740" indent="-320675">
              <a:lnSpc>
                <a:spcPts val="2620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700" spc="-5" dirty="0">
                <a:latin typeface="Corbel"/>
                <a:cs typeface="Corbel"/>
              </a:rPr>
              <a:t>Storage place should </a:t>
            </a:r>
            <a:r>
              <a:rPr sz="2700" dirty="0">
                <a:latin typeface="Corbel"/>
                <a:cs typeface="Corbel"/>
              </a:rPr>
              <a:t>be:</a:t>
            </a:r>
            <a:endParaRPr sz="27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10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400" spc="-5" dirty="0">
                <a:latin typeface="Corbel"/>
                <a:cs typeface="Corbel"/>
              </a:rPr>
              <a:t>Properly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clean</a:t>
            </a:r>
            <a:endParaRPr sz="24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buClr>
                <a:srgbClr val="5FB5CC"/>
              </a:buClr>
              <a:buSzPct val="89583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400" dirty="0">
                <a:latin typeface="Corbel"/>
                <a:cs typeface="Corbel"/>
              </a:rPr>
              <a:t>Dry</a:t>
            </a:r>
            <a:endParaRPr sz="24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5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400" spc="-5" dirty="0">
                <a:latin typeface="Corbel"/>
                <a:cs typeface="Corbel"/>
              </a:rPr>
              <a:t>Cool</a:t>
            </a:r>
            <a:endParaRPr sz="24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buClr>
                <a:srgbClr val="5FB5CC"/>
              </a:buClr>
              <a:buSzPct val="89583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400" spc="-5" dirty="0">
                <a:latin typeface="Corbel"/>
                <a:cs typeface="Corbel"/>
              </a:rPr>
              <a:t>Sprayed with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malathion</a:t>
            </a:r>
            <a:endParaRPr sz="24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buClr>
                <a:srgbClr val="5FB5CC"/>
              </a:buClr>
              <a:buSzPct val="89583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400" spc="-5" dirty="0">
                <a:latin typeface="Corbel"/>
                <a:cs typeface="Corbel"/>
              </a:rPr>
              <a:t>fumigated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65404"/>
            <a:ext cx="6851904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784350"/>
            <a:ext cx="4862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none" spc="-5" dirty="0"/>
              <a:t>Arise </a:t>
            </a:r>
            <a:r>
              <a:rPr sz="3000" u="none" dirty="0"/>
              <a:t>when </a:t>
            </a:r>
            <a:r>
              <a:rPr sz="3000" u="none" spc="-5" dirty="0"/>
              <a:t>seeds </a:t>
            </a:r>
            <a:r>
              <a:rPr sz="3000" u="none" dirty="0"/>
              <a:t>are grown</a:t>
            </a:r>
            <a:r>
              <a:rPr sz="3000" u="none" spc="-100" dirty="0"/>
              <a:t> </a:t>
            </a:r>
            <a:r>
              <a:rPr sz="3000" u="none" dirty="0"/>
              <a:t>in: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18236" y="2245547"/>
            <a:ext cx="7813040" cy="38474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625475" indent="-274955">
              <a:lnSpc>
                <a:spcPct val="100000"/>
              </a:lnSpc>
              <a:spcBef>
                <a:spcPts val="40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Difficult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environment</a:t>
            </a:r>
            <a:endParaRPr sz="2600">
              <a:latin typeface="Corbel"/>
              <a:cs typeface="Corbel"/>
            </a:endParaRPr>
          </a:p>
          <a:p>
            <a:pPr marL="625475" indent="-274955">
              <a:lnSpc>
                <a:spcPct val="100000"/>
              </a:lnSpc>
              <a:spcBef>
                <a:spcPts val="31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Different </a:t>
            </a:r>
            <a:r>
              <a:rPr sz="2600" spc="-5" dirty="0">
                <a:latin typeface="Corbel"/>
                <a:cs typeface="Corbel"/>
              </a:rPr>
              <a:t>soil </a:t>
            </a:r>
            <a:r>
              <a:rPr sz="2600" dirty="0">
                <a:latin typeface="Corbel"/>
                <a:cs typeface="Corbel"/>
              </a:rPr>
              <a:t>&amp; </a:t>
            </a:r>
            <a:r>
              <a:rPr sz="2600" spc="-5" dirty="0">
                <a:latin typeface="Corbel"/>
                <a:cs typeface="Corbel"/>
              </a:rPr>
              <a:t>fertility</a:t>
            </a:r>
            <a:r>
              <a:rPr sz="2600" spc="-6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conditions</a:t>
            </a:r>
            <a:endParaRPr sz="2600">
              <a:latin typeface="Corbel"/>
              <a:cs typeface="Corbel"/>
            </a:endParaRPr>
          </a:p>
          <a:p>
            <a:pPr marL="625475" indent="-274955">
              <a:lnSpc>
                <a:spcPct val="100000"/>
              </a:lnSpc>
              <a:spcBef>
                <a:spcPts val="31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Different </a:t>
            </a:r>
            <a:r>
              <a:rPr sz="2600" spc="-5" dirty="0">
                <a:latin typeface="Corbel"/>
                <a:cs typeface="Corbel"/>
              </a:rPr>
              <a:t>climatic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conditions</a:t>
            </a:r>
            <a:endParaRPr sz="2600">
              <a:latin typeface="Corbel"/>
              <a:cs typeface="Corbel"/>
            </a:endParaRPr>
          </a:p>
          <a:p>
            <a:pPr marL="625475" indent="-274955">
              <a:lnSpc>
                <a:spcPct val="100000"/>
              </a:lnSpc>
              <a:spcBef>
                <a:spcPts val="31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Different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photo-periods</a:t>
            </a:r>
            <a:endParaRPr sz="2600">
              <a:latin typeface="Corbel"/>
              <a:cs typeface="Corbel"/>
            </a:endParaRPr>
          </a:p>
          <a:p>
            <a:pPr marL="625475" indent="-274955">
              <a:lnSpc>
                <a:spcPts val="2925"/>
              </a:lnSpc>
              <a:spcBef>
                <a:spcPts val="31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dirty="0">
                <a:latin typeface="Corbel"/>
                <a:cs typeface="Corbel"/>
              </a:rPr>
              <a:t>Different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elevations</a:t>
            </a:r>
            <a:endParaRPr sz="2600">
              <a:latin typeface="Corbel"/>
              <a:cs typeface="Corbel"/>
            </a:endParaRPr>
          </a:p>
          <a:p>
            <a:pPr marL="12700">
              <a:lnSpc>
                <a:spcPts val="3225"/>
              </a:lnSpc>
            </a:pPr>
            <a:r>
              <a:rPr sz="3000" spc="-5" dirty="0">
                <a:latin typeface="Corbel"/>
                <a:cs typeface="Corbel"/>
              </a:rPr>
              <a:t>For several consecutive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generations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324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Solution:</a:t>
            </a:r>
            <a:endParaRPr sz="3000">
              <a:latin typeface="Corbel"/>
              <a:cs typeface="Corbel"/>
            </a:endParaRPr>
          </a:p>
          <a:p>
            <a:pPr marL="332740" marR="5080" indent="-320675">
              <a:lnSpc>
                <a:spcPts val="3240"/>
              </a:lnSpc>
              <a:spcBef>
                <a:spcPts val="225"/>
              </a:spcBef>
            </a:pPr>
            <a:r>
              <a:rPr sz="3000" dirty="0">
                <a:latin typeface="Corbel"/>
                <a:cs typeface="Corbel"/>
              </a:rPr>
              <a:t>Grow </a:t>
            </a:r>
            <a:r>
              <a:rPr sz="3000" spc="-5" dirty="0">
                <a:latin typeface="Corbel"/>
                <a:cs typeface="Corbel"/>
              </a:rPr>
              <a:t>them </a:t>
            </a:r>
            <a:r>
              <a:rPr sz="3000" dirty="0">
                <a:latin typeface="Corbel"/>
                <a:cs typeface="Corbel"/>
              </a:rPr>
              <a:t>in </a:t>
            </a:r>
            <a:r>
              <a:rPr sz="3000" spc="-5" dirty="0">
                <a:latin typeface="Corbel"/>
                <a:cs typeface="Corbel"/>
              </a:rPr>
              <a:t>their </a:t>
            </a:r>
            <a:r>
              <a:rPr sz="3000" dirty="0">
                <a:latin typeface="Corbel"/>
                <a:cs typeface="Corbel"/>
              </a:rPr>
              <a:t>areas </a:t>
            </a:r>
            <a:r>
              <a:rPr sz="3000" spc="-5" dirty="0">
                <a:latin typeface="Corbel"/>
                <a:cs typeface="Corbel"/>
              </a:rPr>
              <a:t>of adaptation </a:t>
            </a:r>
            <a:r>
              <a:rPr sz="3000" dirty="0">
                <a:latin typeface="Corbel"/>
                <a:cs typeface="Corbel"/>
              </a:rPr>
              <a:t>&amp; growing  </a:t>
            </a:r>
            <a:r>
              <a:rPr sz="3000" spc="-10" dirty="0">
                <a:latin typeface="Corbel"/>
                <a:cs typeface="Corbel"/>
              </a:rPr>
              <a:t>season.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65404"/>
            <a:ext cx="5532120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36" y="1784350"/>
            <a:ext cx="7320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none" dirty="0"/>
              <a:t>Most important </a:t>
            </a:r>
            <a:r>
              <a:rPr sz="3000" u="none" spc="-5" dirty="0"/>
              <a:t>source of variety</a:t>
            </a:r>
            <a:r>
              <a:rPr sz="3000" u="none" spc="-60" dirty="0"/>
              <a:t> </a:t>
            </a:r>
            <a:r>
              <a:rPr sz="3000" u="none" dirty="0"/>
              <a:t>deterioration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18236" y="2146668"/>
            <a:ext cx="7818120" cy="41973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484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70" dirty="0">
                <a:latin typeface="Corbel"/>
                <a:cs typeface="Corbel"/>
              </a:rPr>
              <a:t>Take</a:t>
            </a:r>
            <a:r>
              <a:rPr sz="3000" spc="-5" dirty="0">
                <a:latin typeface="Corbel"/>
                <a:cs typeface="Corbel"/>
              </a:rPr>
              <a:t> place:</a:t>
            </a:r>
            <a:endParaRPr sz="3000" dirty="0">
              <a:latin typeface="Corbel"/>
              <a:cs typeface="Corbel"/>
            </a:endParaRPr>
          </a:p>
          <a:p>
            <a:pPr marL="625475" marR="331470" lvl="1" indent="-274320">
              <a:lnSpc>
                <a:spcPts val="2810"/>
              </a:lnSpc>
              <a:spcBef>
                <a:spcPts val="69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76910" algn="l"/>
                <a:tab pos="677545" algn="l"/>
                <a:tab pos="2170430" algn="l"/>
              </a:tabLst>
            </a:pPr>
            <a:r>
              <a:rPr dirty="0"/>
              <a:t>	</a:t>
            </a:r>
            <a:r>
              <a:rPr sz="2600" spc="-5" dirty="0">
                <a:latin typeface="Corbel"/>
                <a:cs typeface="Corbel"/>
              </a:rPr>
              <a:t>At</a:t>
            </a:r>
            <a:r>
              <a:rPr sz="260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sowing	time </a:t>
            </a:r>
            <a:r>
              <a:rPr sz="2600" dirty="0">
                <a:latin typeface="Corbel"/>
                <a:cs typeface="Corbel"/>
              </a:rPr>
              <a:t>if more </a:t>
            </a:r>
            <a:r>
              <a:rPr sz="2600" spc="-5" dirty="0">
                <a:latin typeface="Corbel"/>
                <a:cs typeface="Corbel"/>
              </a:rPr>
              <a:t>than </a:t>
            </a:r>
            <a:r>
              <a:rPr sz="2600" dirty="0">
                <a:latin typeface="Corbel"/>
                <a:cs typeface="Corbel"/>
              </a:rPr>
              <a:t>1 variety is </a:t>
            </a:r>
            <a:r>
              <a:rPr sz="2600" spc="-5" dirty="0">
                <a:latin typeface="Corbel"/>
                <a:cs typeface="Corbel"/>
              </a:rPr>
              <a:t>sown with  same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drill</a:t>
            </a:r>
          </a:p>
          <a:p>
            <a:pPr marL="692150" lvl="1" indent="-341630">
              <a:lnSpc>
                <a:spcPct val="100000"/>
              </a:lnSpc>
              <a:spcBef>
                <a:spcPts val="27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92150" algn="l"/>
                <a:tab pos="692785" algn="l"/>
              </a:tabLst>
            </a:pPr>
            <a:r>
              <a:rPr sz="2600" dirty="0">
                <a:latin typeface="Corbel"/>
                <a:cs typeface="Corbel"/>
              </a:rPr>
              <a:t>During </a:t>
            </a:r>
            <a:r>
              <a:rPr sz="2600" spc="-5" dirty="0" smtClean="0">
                <a:latin typeface="Corbel"/>
                <a:cs typeface="Corbel"/>
              </a:rPr>
              <a:t>harvesting</a:t>
            </a:r>
            <a:r>
              <a:rPr lang="en-US" sz="2600" spc="-5" dirty="0" smtClean="0">
                <a:latin typeface="Corbel"/>
                <a:cs typeface="Corbel"/>
              </a:rPr>
              <a:t> </a:t>
            </a:r>
            <a:r>
              <a:rPr sz="2600" spc="-5" dirty="0" smtClean="0">
                <a:latin typeface="Corbel"/>
                <a:cs typeface="Corbel"/>
              </a:rPr>
              <a:t>&amp; </a:t>
            </a:r>
            <a:r>
              <a:rPr sz="2600" spc="-5" dirty="0">
                <a:latin typeface="Corbel"/>
                <a:cs typeface="Corbel"/>
              </a:rPr>
              <a:t>threshing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operations.</a:t>
            </a:r>
            <a:endParaRPr sz="2600" dirty="0">
              <a:latin typeface="Corbel"/>
              <a:cs typeface="Corbel"/>
            </a:endParaRPr>
          </a:p>
          <a:p>
            <a:pPr marL="625475" marR="1304925" lvl="1" indent="-274320">
              <a:lnSpc>
                <a:spcPts val="2810"/>
              </a:lnSpc>
              <a:spcBef>
                <a:spcPts val="66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Gunny bags, seed bins, elevators </a:t>
            </a:r>
            <a:r>
              <a:rPr sz="2600" dirty="0">
                <a:latin typeface="Corbel"/>
                <a:cs typeface="Corbel"/>
              </a:rPr>
              <a:t>etc are  </a:t>
            </a:r>
            <a:r>
              <a:rPr sz="2600" spc="-5" dirty="0">
                <a:latin typeface="Corbel"/>
                <a:cs typeface="Corbel"/>
              </a:rPr>
              <a:t>contaminated with seeds </a:t>
            </a:r>
            <a:r>
              <a:rPr sz="2600" dirty="0">
                <a:latin typeface="Corbel"/>
                <a:cs typeface="Corbel"/>
              </a:rPr>
              <a:t>of </a:t>
            </a:r>
            <a:r>
              <a:rPr sz="2600" spc="-5" dirty="0">
                <a:latin typeface="Corbel"/>
                <a:cs typeface="Corbel"/>
              </a:rPr>
              <a:t>other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varieties.</a:t>
            </a:r>
            <a:endParaRPr sz="2600" dirty="0">
              <a:latin typeface="Corbel"/>
              <a:cs typeface="Corbel"/>
            </a:endParaRPr>
          </a:p>
          <a:p>
            <a:pPr marL="332740" indent="-320675">
              <a:lnSpc>
                <a:spcPts val="317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Solution:</a:t>
            </a:r>
            <a:endParaRPr sz="3000" dirty="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34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15" dirty="0">
                <a:latin typeface="Corbel"/>
                <a:cs typeface="Corbel"/>
              </a:rPr>
              <a:t>Rogue </a:t>
            </a:r>
            <a:r>
              <a:rPr sz="2600" spc="-5" dirty="0">
                <a:latin typeface="Corbel"/>
                <a:cs typeface="Corbel"/>
              </a:rPr>
              <a:t>the seed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fields</a:t>
            </a:r>
            <a:endParaRPr sz="2600" dirty="0">
              <a:latin typeface="Corbel"/>
              <a:cs typeface="Corbel"/>
            </a:endParaRPr>
          </a:p>
          <a:p>
            <a:pPr marL="625475" marR="5080" lvl="1" indent="-274320">
              <a:lnSpc>
                <a:spcPts val="2810"/>
              </a:lnSpc>
              <a:spcBef>
                <a:spcPts val="660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Care during seed production, harvesting, threshing </a:t>
            </a:r>
            <a:r>
              <a:rPr sz="2600" dirty="0">
                <a:latin typeface="Corbel"/>
                <a:cs typeface="Corbel"/>
              </a:rPr>
              <a:t>&amp;  </a:t>
            </a:r>
            <a:r>
              <a:rPr sz="2600" spc="-5" dirty="0">
                <a:latin typeface="Corbel"/>
                <a:cs typeface="Corbel"/>
              </a:rPr>
              <a:t>further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handling.</a:t>
            </a:r>
            <a:endParaRPr sz="2600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565404"/>
            <a:ext cx="2980944" cy="527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6868" y="1745640"/>
            <a:ext cx="549021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800" spc="-10" dirty="0">
                <a:latin typeface="Corbel"/>
                <a:cs typeface="Corbel"/>
              </a:rPr>
              <a:t>Not </a:t>
            </a:r>
            <a:r>
              <a:rPr sz="2800" spc="-5" dirty="0">
                <a:latin typeface="Corbel"/>
                <a:cs typeface="Corbel"/>
              </a:rPr>
              <a:t>a </a:t>
            </a:r>
            <a:r>
              <a:rPr sz="2800" spc="-10" dirty="0">
                <a:latin typeface="Corbel"/>
                <a:cs typeface="Corbel"/>
              </a:rPr>
              <a:t>serious</a:t>
            </a:r>
            <a:r>
              <a:rPr sz="2800" spc="25" dirty="0">
                <a:latin typeface="Corbel"/>
                <a:cs typeface="Corbel"/>
              </a:rPr>
              <a:t> </a:t>
            </a:r>
            <a:r>
              <a:rPr sz="2800" spc="-30" dirty="0">
                <a:latin typeface="Corbel"/>
                <a:cs typeface="Corbel"/>
              </a:rPr>
              <a:t>factor.</a:t>
            </a:r>
            <a:endParaRPr sz="2800">
              <a:latin typeface="Corbel"/>
              <a:cs typeface="Corbel"/>
            </a:endParaRPr>
          </a:p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800" spc="-5" dirty="0">
                <a:latin typeface="Corbel"/>
                <a:cs typeface="Corbel"/>
              </a:rPr>
              <a:t>Difficult to detect minor</a:t>
            </a:r>
            <a:r>
              <a:rPr sz="2800" spc="2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mutations.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Solution: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pc="-15" dirty="0"/>
              <a:t>Remove </a:t>
            </a:r>
            <a:r>
              <a:rPr spc="-5" dirty="0"/>
              <a:t>mutant</a:t>
            </a:r>
            <a:r>
              <a:rPr spc="40" dirty="0"/>
              <a:t> </a:t>
            </a:r>
            <a:r>
              <a:rPr spc="-5" dirty="0"/>
              <a:t>plant</a:t>
            </a:r>
          </a:p>
          <a:p>
            <a:pPr marL="287020" marR="5080" indent="-274320">
              <a:lnSpc>
                <a:spcPct val="100000"/>
              </a:lnSpc>
              <a:spcBef>
                <a:spcPts val="675"/>
              </a:spcBef>
              <a:buClr>
                <a:srgbClr val="5FB5CC"/>
              </a:buClr>
              <a:buSzPct val="89285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pc="-5" dirty="0"/>
              <a:t>Increase of </a:t>
            </a:r>
            <a:r>
              <a:rPr spc="-10" dirty="0"/>
              <a:t>true </a:t>
            </a:r>
            <a:r>
              <a:rPr spc="-5" dirty="0"/>
              <a:t>to </a:t>
            </a:r>
            <a:r>
              <a:rPr spc="-10" dirty="0"/>
              <a:t>type stock </a:t>
            </a:r>
            <a:r>
              <a:rPr spc="-5" dirty="0"/>
              <a:t>eliminate </a:t>
            </a:r>
            <a:r>
              <a:rPr spc="-10" dirty="0"/>
              <a:t>the  </a:t>
            </a:r>
            <a:r>
              <a:rPr spc="-5" dirty="0"/>
              <a:t>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68" y="565404"/>
            <a:ext cx="4672583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36" y="1747773"/>
            <a:ext cx="7719059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3240"/>
              </a:lnSpc>
              <a:spcBef>
                <a:spcPts val="10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Most </a:t>
            </a:r>
            <a:r>
              <a:rPr sz="3000" dirty="0">
                <a:latin typeface="Corbel"/>
                <a:cs typeface="Corbel"/>
              </a:rPr>
              <a:t>important </a:t>
            </a:r>
            <a:r>
              <a:rPr sz="3000" spc="-5" dirty="0">
                <a:latin typeface="Corbel"/>
                <a:cs typeface="Corbel"/>
              </a:rPr>
              <a:t>source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deterioration</a:t>
            </a:r>
            <a:endParaRPr sz="3000">
              <a:latin typeface="Corbel"/>
              <a:cs typeface="Corbel"/>
            </a:endParaRPr>
          </a:p>
          <a:p>
            <a:pPr marL="332740" marR="5080" indent="-320675">
              <a:lnSpc>
                <a:spcPct val="80000"/>
              </a:lnSpc>
              <a:spcBef>
                <a:spcPts val="36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The deterioration </a:t>
            </a:r>
            <a:r>
              <a:rPr sz="3000" dirty="0">
                <a:latin typeface="Corbel"/>
                <a:cs typeface="Corbel"/>
              </a:rPr>
              <a:t>in </a:t>
            </a:r>
            <a:r>
              <a:rPr sz="3000" spc="-5" dirty="0">
                <a:latin typeface="Corbel"/>
                <a:cs typeface="Corbel"/>
              </a:rPr>
              <a:t>variety </a:t>
            </a:r>
            <a:r>
              <a:rPr sz="3000" dirty="0">
                <a:latin typeface="Corbel"/>
                <a:cs typeface="Corbel"/>
              </a:rPr>
              <a:t>due </a:t>
            </a:r>
            <a:r>
              <a:rPr sz="3000" spc="-5" dirty="0">
                <a:latin typeface="Corbel"/>
                <a:cs typeface="Corbel"/>
              </a:rPr>
              <a:t>to natural  crossing </a:t>
            </a:r>
            <a:r>
              <a:rPr sz="3000" spc="-15" dirty="0">
                <a:latin typeface="Corbel"/>
                <a:cs typeface="Corbel"/>
              </a:rPr>
              <a:t>occurs </a:t>
            </a:r>
            <a:r>
              <a:rPr sz="3000" dirty="0">
                <a:latin typeface="Corbel"/>
                <a:cs typeface="Corbel"/>
              </a:rPr>
              <a:t>due </a:t>
            </a:r>
            <a:r>
              <a:rPr sz="3000" spc="-5" dirty="0">
                <a:latin typeface="Corbel"/>
                <a:cs typeface="Corbel"/>
              </a:rPr>
              <a:t>to the following </a:t>
            </a:r>
            <a:r>
              <a:rPr sz="3000" dirty="0">
                <a:latin typeface="Corbel"/>
                <a:cs typeface="Corbel"/>
              </a:rPr>
              <a:t>3</a:t>
            </a:r>
            <a:r>
              <a:rPr sz="3000" spc="-5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reasons:-</a:t>
            </a:r>
            <a:endParaRPr sz="30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1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Natural crossing with </a:t>
            </a:r>
            <a:r>
              <a:rPr sz="2600" dirty="0">
                <a:latin typeface="Corbel"/>
                <a:cs typeface="Corbel"/>
              </a:rPr>
              <a:t>undesirable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type.</a:t>
            </a:r>
            <a:endParaRPr sz="2600">
              <a:latin typeface="Corbel"/>
              <a:cs typeface="Corbel"/>
            </a:endParaRPr>
          </a:p>
          <a:p>
            <a:pPr marL="625475" lvl="1" indent="-274955">
              <a:lnSpc>
                <a:spcPct val="100000"/>
              </a:lnSpc>
              <a:spcBef>
                <a:spcPts val="5"/>
              </a:spcBef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Natural crossing with diseased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plant</a:t>
            </a:r>
            <a:endParaRPr sz="2600">
              <a:latin typeface="Corbel"/>
              <a:cs typeface="Corbel"/>
            </a:endParaRPr>
          </a:p>
          <a:p>
            <a:pPr marL="625475" lvl="1" indent="-274955">
              <a:lnSpc>
                <a:spcPts val="2750"/>
              </a:lnSpc>
              <a:buClr>
                <a:srgbClr val="5FB5CC"/>
              </a:buClr>
              <a:buSzPct val="90384"/>
              <a:buFont typeface="Wingdings"/>
              <a:buChar char=""/>
              <a:tabLst>
                <a:tab pos="625475" algn="l"/>
                <a:tab pos="626110" algn="l"/>
              </a:tabLst>
            </a:pPr>
            <a:r>
              <a:rPr sz="2600" spc="-5" dirty="0">
                <a:latin typeface="Corbel"/>
                <a:cs typeface="Corbel"/>
              </a:rPr>
              <a:t>Natural crossing with </a:t>
            </a:r>
            <a:r>
              <a:rPr sz="2600" dirty="0">
                <a:latin typeface="Corbel"/>
                <a:cs typeface="Corbel"/>
              </a:rPr>
              <a:t>off-type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spc="-5" dirty="0">
                <a:latin typeface="Corbel"/>
                <a:cs typeface="Corbel"/>
              </a:rPr>
              <a:t>plants</a:t>
            </a:r>
            <a:endParaRPr sz="2600">
              <a:latin typeface="Corbel"/>
              <a:cs typeface="Corbel"/>
            </a:endParaRPr>
          </a:p>
          <a:p>
            <a:pPr marL="332740" marR="191135" indent="-320675">
              <a:lnSpc>
                <a:spcPct val="80000"/>
              </a:lnSpc>
              <a:spcBef>
                <a:spcPts val="350"/>
              </a:spcBef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In </a:t>
            </a:r>
            <a:r>
              <a:rPr sz="3000" spc="-5" dirty="0">
                <a:latin typeface="Corbel"/>
                <a:cs typeface="Corbel"/>
              </a:rPr>
              <a:t>self fertilized crops, natural crossing </a:t>
            </a:r>
            <a:r>
              <a:rPr sz="3000" dirty="0">
                <a:latin typeface="Corbel"/>
                <a:cs typeface="Corbel"/>
              </a:rPr>
              <a:t>is </a:t>
            </a:r>
            <a:r>
              <a:rPr sz="3000" spc="-5" dirty="0">
                <a:latin typeface="Corbel"/>
                <a:cs typeface="Corbel"/>
              </a:rPr>
              <a:t>not </a:t>
            </a:r>
            <a:r>
              <a:rPr sz="3000" dirty="0">
                <a:latin typeface="Corbel"/>
                <a:cs typeface="Corbel"/>
              </a:rPr>
              <a:t>a  </a:t>
            </a:r>
            <a:r>
              <a:rPr sz="3000" spc="-5" dirty="0">
                <a:latin typeface="Corbel"/>
                <a:cs typeface="Corbel"/>
              </a:rPr>
              <a:t>serious source of contamination </a:t>
            </a:r>
            <a:r>
              <a:rPr sz="3000" dirty="0">
                <a:latin typeface="Corbel"/>
                <a:cs typeface="Corbel"/>
              </a:rPr>
              <a:t>&amp; </a:t>
            </a:r>
            <a:r>
              <a:rPr sz="3000" spc="-5" dirty="0">
                <a:latin typeface="Corbel"/>
                <a:cs typeface="Corbel"/>
              </a:rPr>
              <a:t>variety  deterioration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unless: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252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spc="-5" dirty="0">
                <a:latin typeface="Corbel"/>
                <a:cs typeface="Corbel"/>
              </a:rPr>
              <a:t>The variety </a:t>
            </a:r>
            <a:r>
              <a:rPr sz="3000" dirty="0">
                <a:latin typeface="Corbel"/>
                <a:cs typeface="Corbel"/>
              </a:rPr>
              <a:t>is </a:t>
            </a:r>
            <a:r>
              <a:rPr sz="3000" spc="-5" dirty="0">
                <a:latin typeface="Corbel"/>
                <a:cs typeface="Corbel"/>
              </a:rPr>
              <a:t>male </a:t>
            </a:r>
            <a:r>
              <a:rPr sz="3000" dirty="0">
                <a:latin typeface="Corbel"/>
                <a:cs typeface="Corbel"/>
              </a:rPr>
              <a:t>sterile</a:t>
            </a:r>
            <a:endParaRPr sz="3000">
              <a:latin typeface="Corbel"/>
              <a:cs typeface="Corbel"/>
            </a:endParaRPr>
          </a:p>
          <a:p>
            <a:pPr marL="332740" indent="-320675">
              <a:lnSpc>
                <a:spcPts val="3240"/>
              </a:lnSpc>
              <a:buClr>
                <a:srgbClr val="EFAC00"/>
              </a:buClr>
              <a:buSzPct val="80000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3000" dirty="0">
                <a:latin typeface="Corbel"/>
                <a:cs typeface="Corbel"/>
              </a:rPr>
              <a:t>Grown in close proximity </a:t>
            </a:r>
            <a:r>
              <a:rPr sz="3000" spc="-5" dirty="0">
                <a:latin typeface="Corbel"/>
                <a:cs typeface="Corbel"/>
              </a:rPr>
              <a:t>to </a:t>
            </a:r>
            <a:r>
              <a:rPr sz="3000" spc="-10" dirty="0">
                <a:latin typeface="Corbel"/>
                <a:cs typeface="Corbel"/>
              </a:rPr>
              <a:t>other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spc="-5" dirty="0">
                <a:latin typeface="Corbel"/>
                <a:cs typeface="Corbel"/>
              </a:rPr>
              <a:t>varieties.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363" y="1812163"/>
            <a:ext cx="7649845" cy="42799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51484" marR="147320" indent="-320675">
              <a:lnSpc>
                <a:spcPct val="80000"/>
              </a:lnSpc>
              <a:spcBef>
                <a:spcPts val="745"/>
              </a:spcBef>
              <a:buClr>
                <a:srgbClr val="EFAC00"/>
              </a:buClr>
              <a:buSzPct val="79629"/>
              <a:buFont typeface="Wingdings 2"/>
              <a:buChar char=""/>
              <a:tabLst>
                <a:tab pos="451484" algn="l"/>
                <a:tab pos="452120" algn="l"/>
              </a:tabLst>
            </a:pPr>
            <a:r>
              <a:rPr sz="2700" spc="-10" dirty="0">
                <a:latin typeface="Corbel"/>
                <a:cs typeface="Corbel"/>
              </a:rPr>
              <a:t>But </a:t>
            </a:r>
            <a:r>
              <a:rPr sz="2700" dirty="0">
                <a:latin typeface="Corbel"/>
                <a:cs typeface="Corbel"/>
              </a:rPr>
              <a:t>in </a:t>
            </a:r>
            <a:r>
              <a:rPr sz="2700" spc="-5" dirty="0">
                <a:latin typeface="Corbel"/>
                <a:cs typeface="Corbel"/>
              </a:rPr>
              <a:t>Cross </a:t>
            </a:r>
            <a:r>
              <a:rPr sz="2700" dirty="0">
                <a:latin typeface="Corbel"/>
                <a:cs typeface="Corbel"/>
              </a:rPr>
              <a:t>fertilized </a:t>
            </a:r>
            <a:r>
              <a:rPr sz="2700" spc="-5" dirty="0">
                <a:latin typeface="Corbel"/>
                <a:cs typeface="Corbel"/>
              </a:rPr>
              <a:t>crops, natural crossing </a:t>
            </a:r>
            <a:r>
              <a:rPr sz="2700" dirty="0">
                <a:latin typeface="Corbel"/>
                <a:cs typeface="Corbel"/>
              </a:rPr>
              <a:t>is</a:t>
            </a:r>
            <a:r>
              <a:rPr sz="2700" spc="-215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the  major source of genetic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contamination.</a:t>
            </a:r>
            <a:endParaRPr sz="2700">
              <a:latin typeface="Corbel"/>
              <a:cs typeface="Corbel"/>
            </a:endParaRPr>
          </a:p>
          <a:p>
            <a:pPr marL="451484" marR="15240" indent="-320675">
              <a:lnSpc>
                <a:spcPct val="80000"/>
              </a:lnSpc>
              <a:buClr>
                <a:srgbClr val="EFAC00"/>
              </a:buClr>
              <a:buSzPct val="79629"/>
              <a:buFont typeface="Wingdings 2"/>
              <a:buChar char=""/>
              <a:tabLst>
                <a:tab pos="451484" algn="l"/>
                <a:tab pos="452120" algn="l"/>
              </a:tabLst>
            </a:pPr>
            <a:r>
              <a:rPr sz="2700" dirty="0">
                <a:latin typeface="Corbel"/>
                <a:cs typeface="Corbel"/>
              </a:rPr>
              <a:t>Genetic </a:t>
            </a:r>
            <a:r>
              <a:rPr sz="2700" spc="-5" dirty="0">
                <a:latin typeface="Corbel"/>
                <a:cs typeface="Corbel"/>
              </a:rPr>
              <a:t>contamination </a:t>
            </a:r>
            <a:r>
              <a:rPr sz="2700" dirty="0">
                <a:latin typeface="Corbel"/>
                <a:cs typeface="Corbel"/>
              </a:rPr>
              <a:t>in </a:t>
            </a:r>
            <a:r>
              <a:rPr sz="2700" spc="-5" dirty="0">
                <a:latin typeface="Corbel"/>
                <a:cs typeface="Corbel"/>
              </a:rPr>
              <a:t>seed </a:t>
            </a:r>
            <a:r>
              <a:rPr sz="2700" dirty="0">
                <a:latin typeface="Corbel"/>
                <a:cs typeface="Corbel"/>
              </a:rPr>
              <a:t>fields due </a:t>
            </a:r>
            <a:r>
              <a:rPr sz="2700" spc="-5" dirty="0">
                <a:latin typeface="Corbel"/>
                <a:cs typeface="Corbel"/>
              </a:rPr>
              <a:t>to</a:t>
            </a:r>
            <a:r>
              <a:rPr sz="2700" spc="-114" dirty="0">
                <a:latin typeface="Corbel"/>
                <a:cs typeface="Corbel"/>
              </a:rPr>
              <a:t> </a:t>
            </a:r>
            <a:r>
              <a:rPr sz="2700" spc="-5" dirty="0">
                <a:latin typeface="Corbel"/>
                <a:cs typeface="Corbel"/>
              </a:rPr>
              <a:t>natural  crossing </a:t>
            </a:r>
            <a:r>
              <a:rPr sz="2700" dirty="0">
                <a:latin typeface="Corbel"/>
                <a:cs typeface="Corbel"/>
              </a:rPr>
              <a:t>depends </a:t>
            </a:r>
            <a:r>
              <a:rPr sz="2700" spc="-5" dirty="0">
                <a:latin typeface="Corbel"/>
                <a:cs typeface="Corbel"/>
              </a:rPr>
              <a:t>upon the </a:t>
            </a:r>
            <a:r>
              <a:rPr sz="2700" dirty="0">
                <a:latin typeface="Corbel"/>
                <a:cs typeface="Corbel"/>
              </a:rPr>
              <a:t>following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factors:</a:t>
            </a:r>
            <a:endParaRPr sz="2700">
              <a:latin typeface="Corbel"/>
              <a:cs typeface="Corbel"/>
            </a:endParaRPr>
          </a:p>
          <a:p>
            <a:pPr marL="927100" lvl="1" indent="-514350">
              <a:lnSpc>
                <a:spcPct val="100000"/>
              </a:lnSpc>
              <a:spcBef>
                <a:spcPts val="15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Corbel"/>
                <a:cs typeface="Corbel"/>
              </a:rPr>
              <a:t>The breeding system of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species</a:t>
            </a:r>
            <a:endParaRPr sz="2400">
              <a:latin typeface="Corbel"/>
              <a:cs typeface="Corbel"/>
            </a:endParaRPr>
          </a:p>
          <a:p>
            <a:pPr marL="927100" lvl="1" indent="-514350">
              <a:lnSpc>
                <a:spcPct val="100000"/>
              </a:lnSpc>
              <a:buClr>
                <a:srgbClr val="5FB5CC"/>
              </a:buClr>
              <a:buSzPct val="89583"/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Corbel"/>
                <a:cs typeface="Corbel"/>
              </a:rPr>
              <a:t>Isolation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distance</a:t>
            </a:r>
            <a:endParaRPr sz="2400">
              <a:latin typeface="Corbel"/>
              <a:cs typeface="Corbel"/>
            </a:endParaRPr>
          </a:p>
          <a:p>
            <a:pPr marL="927100" lvl="1" indent="-514350">
              <a:lnSpc>
                <a:spcPct val="100000"/>
              </a:lnSpc>
              <a:buClr>
                <a:srgbClr val="5FB5CC"/>
              </a:buClr>
              <a:buSzPct val="89583"/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Corbel"/>
                <a:cs typeface="Corbel"/>
              </a:rPr>
              <a:t>Varietal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mass</a:t>
            </a:r>
            <a:endParaRPr sz="2400">
              <a:latin typeface="Corbel"/>
              <a:cs typeface="Corbel"/>
            </a:endParaRPr>
          </a:p>
          <a:p>
            <a:pPr marL="927100" lvl="1" indent="-514350">
              <a:lnSpc>
                <a:spcPct val="100000"/>
              </a:lnSpc>
              <a:buClr>
                <a:srgbClr val="5FB5CC"/>
              </a:buClr>
              <a:buSzPct val="89583"/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20" dirty="0">
                <a:latin typeface="Corbel"/>
                <a:cs typeface="Corbel"/>
              </a:rPr>
              <a:t>Pollinating</a:t>
            </a:r>
            <a:r>
              <a:rPr sz="2400" spc="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agent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Solution:</a:t>
            </a:r>
            <a:endParaRPr sz="2700">
              <a:latin typeface="Corbel"/>
              <a:cs typeface="Corbel"/>
            </a:endParaRPr>
          </a:p>
          <a:p>
            <a:pPr marL="927100" lvl="1" indent="-514350">
              <a:lnSpc>
                <a:spcPct val="100000"/>
              </a:lnSpc>
              <a:spcBef>
                <a:spcPts val="10"/>
              </a:spcBef>
              <a:buClr>
                <a:srgbClr val="5FB5CC"/>
              </a:buClr>
              <a:buSzPct val="89583"/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Corbel"/>
                <a:cs typeface="Corbel"/>
              </a:rPr>
              <a:t>Isolation between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plantation.</a:t>
            </a:r>
            <a:endParaRPr sz="2400">
              <a:latin typeface="Corbel"/>
              <a:cs typeface="Corbel"/>
            </a:endParaRPr>
          </a:p>
          <a:p>
            <a:pPr marL="927100" lvl="1" indent="-514350">
              <a:lnSpc>
                <a:spcPct val="100000"/>
              </a:lnSpc>
              <a:buClr>
                <a:srgbClr val="5FB5CC"/>
              </a:buClr>
              <a:buSzPct val="89583"/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400" spc="-5" dirty="0">
                <a:latin typeface="Corbel"/>
                <a:cs typeface="Corbel"/>
              </a:rPr>
              <a:t>Small amounts of contamination over wide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distances.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1658</Words>
  <Application>Microsoft Office PowerPoint</Application>
  <PresentationFormat>On-screen Show (4:3)</PresentationFormat>
  <Paragraphs>232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Arise when seeds are grown in:</vt:lpstr>
      <vt:lpstr>Most important source of variety deterioration</vt:lpstr>
      <vt:lpstr>Solution: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seed rates than usual for raising  commercial crop are desirable because they  facilitate rouging operations &amp; inspection of  seed 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</cp:lastModifiedBy>
  <cp:revision>7</cp:revision>
  <dcterms:created xsi:type="dcterms:W3CDTF">2020-11-02T09:49:52Z</dcterms:created>
  <dcterms:modified xsi:type="dcterms:W3CDTF">2020-11-03T07:31:17Z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2020-11-02T00:00:00Z</vt:filetime>
  </property>
</Properties>
</file>