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6"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1836999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3461325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94318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3667826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7892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942347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1623952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272339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1957915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2CDF1-6210-4D88-8D2C-DECBC6BF0F16}"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4052619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A2CDF1-6210-4D88-8D2C-DECBC6BF0F16}" type="datetimeFigureOut">
              <a:rPr lang="en-GB" smtClean="0"/>
              <a:t>27/03/2020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3852721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A2CDF1-6210-4D88-8D2C-DECBC6BF0F16}" type="datetimeFigureOut">
              <a:rPr lang="en-GB" smtClean="0"/>
              <a:t>27/03/2020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3765233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A2CDF1-6210-4D88-8D2C-DECBC6BF0F16}" type="datetimeFigureOut">
              <a:rPr lang="en-GB" smtClean="0"/>
              <a:t>27/03/2020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340413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2CDF1-6210-4D88-8D2C-DECBC6BF0F16}" type="datetimeFigureOut">
              <a:rPr lang="en-GB" smtClean="0"/>
              <a:t>27/03/2020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2644426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2CDF1-6210-4D88-8D2C-DECBC6BF0F16}" type="datetimeFigureOut">
              <a:rPr lang="en-GB" smtClean="0"/>
              <a:t>27/03/2020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1077471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A2CDF1-6210-4D88-8D2C-DECBC6BF0F16}" type="datetimeFigureOut">
              <a:rPr lang="en-GB" smtClean="0"/>
              <a:t>27/03/2020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775E42-9E7D-4E5A-A6C5-E622E01F5540}" type="slidenum">
              <a:rPr lang="en-GB" smtClean="0"/>
              <a:t>‹#›</a:t>
            </a:fld>
            <a:endParaRPr lang="en-GB"/>
          </a:p>
        </p:txBody>
      </p:sp>
    </p:spTree>
    <p:extLst>
      <p:ext uri="{BB962C8B-B14F-4D97-AF65-F5344CB8AC3E}">
        <p14:creationId xmlns:p14="http://schemas.microsoft.com/office/powerpoint/2010/main" val="886958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A2CDF1-6210-4D88-8D2C-DECBC6BF0F16}" type="datetimeFigureOut">
              <a:rPr lang="en-GB" smtClean="0"/>
              <a:t>27/03/2020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B775E42-9E7D-4E5A-A6C5-E622E01F5540}" type="slidenum">
              <a:rPr lang="en-GB" smtClean="0"/>
              <a:t>‹#›</a:t>
            </a:fld>
            <a:endParaRPr lang="en-GB"/>
          </a:p>
        </p:txBody>
      </p:sp>
    </p:spTree>
    <p:extLst>
      <p:ext uri="{BB962C8B-B14F-4D97-AF65-F5344CB8AC3E}">
        <p14:creationId xmlns:p14="http://schemas.microsoft.com/office/powerpoint/2010/main" val="3264594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hs.uk/conditions/suicide/" TargetMode="External"/><Relationship Id="rId2" Type="http://schemas.openxmlformats.org/officeDocument/2006/relationships/hyperlink" Target="https://www.nhs.uk/live-well/healthy-body/drug-addiction-getting-hel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5031A-B633-4D21-8640-D055A2E6E8C0}"/>
              </a:ext>
            </a:extLst>
          </p:cNvPr>
          <p:cNvSpPr>
            <a:spLocks noGrp="1"/>
          </p:cNvSpPr>
          <p:nvPr>
            <p:ph type="ctrTitle"/>
          </p:nvPr>
        </p:nvSpPr>
        <p:spPr/>
        <p:txBody>
          <a:bodyPr/>
          <a:lstStyle/>
          <a:p>
            <a:r>
              <a:rPr lang="en-US" b="1" dirty="0"/>
              <a:t>Personality disorder</a:t>
            </a:r>
            <a:r>
              <a:rPr lang="en-US" dirty="0"/>
              <a:t> </a:t>
            </a:r>
            <a:endParaRPr lang="en-GB" dirty="0"/>
          </a:p>
        </p:txBody>
      </p:sp>
      <p:sp>
        <p:nvSpPr>
          <p:cNvPr id="3" name="Subtitle 2">
            <a:extLst>
              <a:ext uri="{FF2B5EF4-FFF2-40B4-BE49-F238E27FC236}">
                <a16:creationId xmlns:a16="http://schemas.microsoft.com/office/drawing/2014/main" id="{1CB79A2C-DD7D-4C9B-AB6E-6DA66D27F52F}"/>
              </a:ext>
            </a:extLst>
          </p:cNvPr>
          <p:cNvSpPr>
            <a:spLocks noGrp="1"/>
          </p:cNvSpPr>
          <p:nvPr>
            <p:ph type="subTitle" idx="1"/>
          </p:nvPr>
        </p:nvSpPr>
        <p:spPr/>
        <p:txBody>
          <a:bodyPr>
            <a:normAutofit lnSpcReduction="10000"/>
          </a:bodyPr>
          <a:lstStyle/>
          <a:p>
            <a:r>
              <a:rPr lang="en-US" dirty="0"/>
              <a:t>A </a:t>
            </a:r>
            <a:r>
              <a:rPr lang="en-US" b="1" dirty="0"/>
              <a:t>personality disorder</a:t>
            </a:r>
            <a:r>
              <a:rPr lang="en-US" dirty="0"/>
              <a:t> is a type of mental </a:t>
            </a:r>
            <a:r>
              <a:rPr lang="en-US" b="1" dirty="0"/>
              <a:t>disorder</a:t>
            </a:r>
            <a:r>
              <a:rPr lang="en-US" dirty="0"/>
              <a:t> in which individual has a rigid and unhealthy pattern of thinking, functioning and behaving. A person with a </a:t>
            </a:r>
            <a:r>
              <a:rPr lang="en-US" b="1" dirty="0"/>
              <a:t>personality disorder</a:t>
            </a:r>
            <a:r>
              <a:rPr lang="en-US" dirty="0"/>
              <a:t> has trouble perceiving and relating to situations and people.</a:t>
            </a:r>
            <a:endParaRPr lang="en-GB" dirty="0"/>
          </a:p>
        </p:txBody>
      </p:sp>
    </p:spTree>
    <p:extLst>
      <p:ext uri="{BB962C8B-B14F-4D97-AF65-F5344CB8AC3E}">
        <p14:creationId xmlns:p14="http://schemas.microsoft.com/office/powerpoint/2010/main" val="1158639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1B2AB-79A2-4855-8AC8-DE458222678B}"/>
              </a:ext>
            </a:extLst>
          </p:cNvPr>
          <p:cNvSpPr>
            <a:spLocks noGrp="1"/>
          </p:cNvSpPr>
          <p:nvPr>
            <p:ph type="title"/>
          </p:nvPr>
        </p:nvSpPr>
        <p:spPr/>
        <p:txBody>
          <a:bodyPr/>
          <a:lstStyle/>
          <a:p>
            <a:r>
              <a:rPr lang="en-GB" b="1" dirty="0"/>
              <a:t>Effects of antisocial personality</a:t>
            </a:r>
            <a:br>
              <a:rPr lang="en-GB" b="1" dirty="0"/>
            </a:br>
            <a:endParaRPr lang="en-GB" dirty="0"/>
          </a:p>
        </p:txBody>
      </p:sp>
      <p:sp>
        <p:nvSpPr>
          <p:cNvPr id="3" name="Content Placeholder 2">
            <a:extLst>
              <a:ext uri="{FF2B5EF4-FFF2-40B4-BE49-F238E27FC236}">
                <a16:creationId xmlns:a16="http://schemas.microsoft.com/office/drawing/2014/main" id="{004698A8-09A9-404F-9D22-C31245B3B7E6}"/>
              </a:ext>
            </a:extLst>
          </p:cNvPr>
          <p:cNvSpPr>
            <a:spLocks noGrp="1"/>
          </p:cNvSpPr>
          <p:nvPr>
            <p:ph idx="1"/>
          </p:nvPr>
        </p:nvSpPr>
        <p:spPr/>
        <p:txBody>
          <a:bodyPr/>
          <a:lstStyle/>
          <a:p>
            <a:r>
              <a:rPr lang="en-US" dirty="0"/>
              <a:t>Criminal behavior is a key feature of antisocial personality disorder, and there's a high risk that someone with the disorder will commit crimes and be imprisoned at some point in their life.</a:t>
            </a:r>
          </a:p>
          <a:p>
            <a:r>
              <a:rPr lang="en-US" dirty="0"/>
              <a:t>Men with antisocial personality disorder have been found to be 3 to 5 times more likely to misuse alcohol and </a:t>
            </a:r>
            <a:r>
              <a:rPr lang="en-US" dirty="0">
                <a:hlinkClick r:id="rId2"/>
              </a:rPr>
              <a:t>drugs</a:t>
            </a:r>
            <a:r>
              <a:rPr lang="en-US" dirty="0"/>
              <a:t> than those without the disorder, and have an increased risk of dying prematurely as a result of reckless </a:t>
            </a:r>
            <a:r>
              <a:rPr lang="en-US" dirty="0" err="1"/>
              <a:t>behaviour</a:t>
            </a:r>
            <a:r>
              <a:rPr lang="en-US" dirty="0"/>
              <a:t> or attempting </a:t>
            </a:r>
            <a:r>
              <a:rPr lang="en-US" dirty="0">
                <a:hlinkClick r:id="rId3"/>
              </a:rPr>
              <a:t>suicide</a:t>
            </a:r>
            <a:r>
              <a:rPr lang="en-US" dirty="0"/>
              <a:t>.</a:t>
            </a:r>
          </a:p>
          <a:p>
            <a:r>
              <a:rPr lang="en-US" dirty="0"/>
              <a:t>People with antisocial personality disorder are also more likely to have relationship problems during adulthood and be unemployed and homeless.</a:t>
            </a:r>
          </a:p>
          <a:p>
            <a:endParaRPr lang="en-GB" dirty="0"/>
          </a:p>
        </p:txBody>
      </p:sp>
    </p:spTree>
    <p:extLst>
      <p:ext uri="{BB962C8B-B14F-4D97-AF65-F5344CB8AC3E}">
        <p14:creationId xmlns:p14="http://schemas.microsoft.com/office/powerpoint/2010/main" val="4015701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D00FA-8674-45CF-BA50-35965DFA3F3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8D17702-A006-4A33-AFF8-B4CAF8826DE2}"/>
              </a:ext>
            </a:extLst>
          </p:cNvPr>
          <p:cNvSpPr>
            <a:spLocks noGrp="1"/>
          </p:cNvSpPr>
          <p:nvPr>
            <p:ph idx="1"/>
          </p:nvPr>
        </p:nvSpPr>
        <p:spPr/>
        <p:txBody>
          <a:bodyPr/>
          <a:lstStyle/>
          <a:p>
            <a:r>
              <a:rPr lang="en-US" b="1" dirty="0"/>
              <a:t>A person with a personality disorder thinks, feels, behaves or relates to others very differently from the average person.</a:t>
            </a:r>
            <a:endParaRPr lang="en-US" dirty="0"/>
          </a:p>
          <a:p>
            <a:r>
              <a:rPr lang="en-US" dirty="0"/>
              <a:t>A personality disorder is a way of thinking, feeling and behaving that deviates from the expectations of the culture, causes distress or problems functioning, and lasts over time</a:t>
            </a:r>
          </a:p>
          <a:p>
            <a:r>
              <a:rPr lang="en-US" dirty="0"/>
              <a:t>The behaviors cause serious problems with relationships and work. People with personality disorders have trouble dealing with everyday stresses and problems.</a:t>
            </a:r>
            <a:endParaRPr lang="en-GB" dirty="0"/>
          </a:p>
        </p:txBody>
      </p:sp>
    </p:spTree>
    <p:extLst>
      <p:ext uri="{BB962C8B-B14F-4D97-AF65-F5344CB8AC3E}">
        <p14:creationId xmlns:p14="http://schemas.microsoft.com/office/powerpoint/2010/main" val="4195084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CCAD7-40B4-4C94-AC0A-FDDE4AADBDCE}"/>
              </a:ext>
            </a:extLst>
          </p:cNvPr>
          <p:cNvSpPr>
            <a:spLocks noGrp="1"/>
          </p:cNvSpPr>
          <p:nvPr>
            <p:ph type="title"/>
          </p:nvPr>
        </p:nvSpPr>
        <p:spPr/>
        <p:txBody>
          <a:bodyPr/>
          <a:lstStyle/>
          <a:p>
            <a:r>
              <a:rPr lang="en-GB" dirty="0"/>
              <a:t>Types of Personality Disorders</a:t>
            </a:r>
          </a:p>
        </p:txBody>
      </p:sp>
      <p:sp>
        <p:nvSpPr>
          <p:cNvPr id="3" name="Content Placeholder 2">
            <a:extLst>
              <a:ext uri="{FF2B5EF4-FFF2-40B4-BE49-F238E27FC236}">
                <a16:creationId xmlns:a16="http://schemas.microsoft.com/office/drawing/2014/main" id="{F650F6BE-9816-451D-A896-1FFC03754105}"/>
              </a:ext>
            </a:extLst>
          </p:cNvPr>
          <p:cNvSpPr>
            <a:spLocks noGrp="1"/>
          </p:cNvSpPr>
          <p:nvPr>
            <p:ph idx="1"/>
          </p:nvPr>
        </p:nvSpPr>
        <p:spPr/>
        <p:txBody>
          <a:bodyPr>
            <a:normAutofit lnSpcReduction="10000"/>
          </a:bodyPr>
          <a:lstStyle/>
          <a:p>
            <a:r>
              <a:rPr lang="en-US" b="1" dirty="0"/>
              <a:t>Antisocial personality disorder</a:t>
            </a:r>
            <a:r>
              <a:rPr lang="en-US" dirty="0"/>
              <a:t>: a pattern of disregarding or violating the rights of others. A person with antisocial personality disorder may not conform to social norms, may repeatedly lie or deceive others, or may act impulsively.</a:t>
            </a:r>
          </a:p>
          <a:p>
            <a:r>
              <a:rPr lang="en-US" b="1" dirty="0"/>
              <a:t>Avoidant personality disorder</a:t>
            </a:r>
            <a:r>
              <a:rPr lang="en-US" dirty="0"/>
              <a:t>: a pattern of extreme shyness, feelings of inadequacy and extreme sensitivity to criticism. People with avoidant personality disorder may be unwilling to get involved with people unless they are certain of being liked, be preoccupied with being criticized or rejected, or may view themselves as not being good enough or socially inept.</a:t>
            </a:r>
          </a:p>
          <a:p>
            <a:r>
              <a:rPr lang="en-US" b="1" dirty="0"/>
              <a:t>Borderline personality </a:t>
            </a:r>
            <a:r>
              <a:rPr lang="en-US" dirty="0"/>
              <a:t>disorder: a pattern of instability in personal relationships, intense emotions, poor self-image and impulsivity. A person with borderline personality disorder may go to great lengths to avoid being abandoned, have repeated suicide attempts, display inappropriate intense anger or have ongoing feelings of emptiness.</a:t>
            </a:r>
          </a:p>
          <a:p>
            <a:endParaRPr lang="en-GB" dirty="0"/>
          </a:p>
        </p:txBody>
      </p:sp>
    </p:spTree>
    <p:extLst>
      <p:ext uri="{BB962C8B-B14F-4D97-AF65-F5344CB8AC3E}">
        <p14:creationId xmlns:p14="http://schemas.microsoft.com/office/powerpoint/2010/main" val="2757420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D3CC8-3089-48BC-8A44-9DA36D1A0296}"/>
              </a:ext>
            </a:extLst>
          </p:cNvPr>
          <p:cNvSpPr>
            <a:spLocks noGrp="1"/>
          </p:cNvSpPr>
          <p:nvPr>
            <p:ph type="title"/>
          </p:nvPr>
        </p:nvSpPr>
        <p:spPr/>
        <p:txBody>
          <a:bodyPr/>
          <a:lstStyle/>
          <a:p>
            <a:r>
              <a:rPr lang="en-US" dirty="0"/>
              <a:t>Types continue…</a:t>
            </a:r>
            <a:endParaRPr lang="en-GB" dirty="0"/>
          </a:p>
        </p:txBody>
      </p:sp>
      <p:sp>
        <p:nvSpPr>
          <p:cNvPr id="3" name="Content Placeholder 2">
            <a:extLst>
              <a:ext uri="{FF2B5EF4-FFF2-40B4-BE49-F238E27FC236}">
                <a16:creationId xmlns:a16="http://schemas.microsoft.com/office/drawing/2014/main" id="{6237D39C-792A-4A09-9715-5613BAD08CEA}"/>
              </a:ext>
            </a:extLst>
          </p:cNvPr>
          <p:cNvSpPr>
            <a:spLocks noGrp="1"/>
          </p:cNvSpPr>
          <p:nvPr>
            <p:ph idx="1"/>
          </p:nvPr>
        </p:nvSpPr>
        <p:spPr/>
        <p:txBody>
          <a:bodyPr>
            <a:normAutofit lnSpcReduction="10000"/>
          </a:bodyPr>
          <a:lstStyle/>
          <a:p>
            <a:r>
              <a:rPr lang="en-US" b="1" dirty="0"/>
              <a:t>Dependent personality disorder</a:t>
            </a:r>
            <a:r>
              <a:rPr lang="en-US" dirty="0"/>
              <a:t>: a pattern of needing to be taken care of and submissive and clingy behavior. People with dependent personality disorder may have difficulty making daily decisions without reassurance from others or may feel uncomfortable or helpless when alone because of fear of inability to take care of themselves.</a:t>
            </a:r>
          </a:p>
          <a:p>
            <a:r>
              <a:rPr lang="en-US" b="1" dirty="0"/>
              <a:t>Histrionic personality disorder: </a:t>
            </a:r>
            <a:r>
              <a:rPr lang="en-US" dirty="0"/>
              <a:t>a pattern of excessive emotion and attention seeking. People with histrionic personality disorder may be uncomfortable when they are not the center of attention, may use physical appearance to draw attention to themselves or have rapidly shifting or exaggerated emotions.</a:t>
            </a:r>
          </a:p>
          <a:p>
            <a:r>
              <a:rPr lang="en-US" b="1" dirty="0"/>
              <a:t>Narcissistic personality disorder: </a:t>
            </a:r>
            <a:r>
              <a:rPr lang="en-US" dirty="0"/>
              <a:t>a pattern of need for admiration and lack of empathy for others. A person with narcissistic personality disorder may have a grandiose sense of self-importance, a sense of entitlement, take advantage of others or lack empathy.</a:t>
            </a:r>
          </a:p>
          <a:p>
            <a:endParaRPr lang="en-GB" dirty="0"/>
          </a:p>
        </p:txBody>
      </p:sp>
    </p:spTree>
    <p:extLst>
      <p:ext uri="{BB962C8B-B14F-4D97-AF65-F5344CB8AC3E}">
        <p14:creationId xmlns:p14="http://schemas.microsoft.com/office/powerpoint/2010/main" val="118201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F91E9-F600-4DD3-8320-5CECC9D77E4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111FF18-B5B4-41E4-B463-32557520CF0F}"/>
              </a:ext>
            </a:extLst>
          </p:cNvPr>
          <p:cNvSpPr>
            <a:spLocks noGrp="1"/>
          </p:cNvSpPr>
          <p:nvPr>
            <p:ph idx="1"/>
          </p:nvPr>
        </p:nvSpPr>
        <p:spPr/>
        <p:txBody>
          <a:bodyPr>
            <a:normAutofit fontScale="92500" lnSpcReduction="20000"/>
          </a:bodyPr>
          <a:lstStyle/>
          <a:p>
            <a:endParaRPr lang="en-US" dirty="0"/>
          </a:p>
          <a:p>
            <a:r>
              <a:rPr lang="en-US" b="1" dirty="0"/>
              <a:t>Paranoid personality disorder</a:t>
            </a:r>
            <a:r>
              <a:rPr lang="en-US" dirty="0"/>
              <a:t>: a pattern of being suspicious of others and seeing them as mean or spiteful. People with paranoid personality disorder often assume people will harm or deceive them and don’t confide in others or become close to them.</a:t>
            </a:r>
          </a:p>
          <a:p>
            <a:r>
              <a:rPr lang="en-US" b="1" dirty="0"/>
              <a:t>Schizoid personality disorder</a:t>
            </a:r>
            <a:r>
              <a:rPr lang="en-US" dirty="0"/>
              <a:t>: being detached from social relationships and expressing little emotion. A person with schizoid personality disorder typically does not seek close relationships, chooses to be alone and seems to not care about praise or criticism from others. They also have a limited range of emotional expression.</a:t>
            </a:r>
          </a:p>
          <a:p>
            <a:r>
              <a:rPr lang="en-US" b="1" dirty="0"/>
              <a:t>Schizotypal personality </a:t>
            </a:r>
            <a:r>
              <a:rPr lang="en-US" dirty="0"/>
              <a:t>disorder: a pattern of being very uncomfortable in close relationships, having distorted thinking and eccentric behavior. A person with schizotypal personality disorder may have odd beliefs or odd or peculiar behavior or speech or may have excessive social anxiety. </a:t>
            </a:r>
            <a:r>
              <a:rPr lang="en-US" dirty="0" err="1"/>
              <a:t>e.g</a:t>
            </a:r>
            <a:r>
              <a:rPr lang="en-US" dirty="0"/>
              <a:t> odd modes of dress are also symptoms of this disorder, </a:t>
            </a:r>
            <a:r>
              <a:rPr lang="en-GB" dirty="0"/>
              <a:t>illogical thinking.</a:t>
            </a:r>
          </a:p>
          <a:p>
            <a:endParaRPr lang="en-US" dirty="0"/>
          </a:p>
          <a:p>
            <a:endParaRPr lang="en-GB" dirty="0"/>
          </a:p>
        </p:txBody>
      </p:sp>
    </p:spTree>
    <p:extLst>
      <p:ext uri="{BB962C8B-B14F-4D97-AF65-F5344CB8AC3E}">
        <p14:creationId xmlns:p14="http://schemas.microsoft.com/office/powerpoint/2010/main" val="1969953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4FEF0-0199-4B81-B6D8-084AEDDD15DB}"/>
              </a:ext>
            </a:extLst>
          </p:cNvPr>
          <p:cNvSpPr>
            <a:spLocks noGrp="1"/>
          </p:cNvSpPr>
          <p:nvPr>
            <p:ph type="title"/>
          </p:nvPr>
        </p:nvSpPr>
        <p:spPr/>
        <p:txBody>
          <a:bodyPr/>
          <a:lstStyle/>
          <a:p>
            <a:r>
              <a:rPr lang="en-GB" b="1" dirty="0"/>
              <a:t>Antisocial personality disorder</a:t>
            </a:r>
            <a:endParaRPr lang="en-GB" dirty="0"/>
          </a:p>
        </p:txBody>
      </p:sp>
      <p:sp>
        <p:nvSpPr>
          <p:cNvPr id="3" name="Content Placeholder 2">
            <a:extLst>
              <a:ext uri="{FF2B5EF4-FFF2-40B4-BE49-F238E27FC236}">
                <a16:creationId xmlns:a16="http://schemas.microsoft.com/office/drawing/2014/main" id="{C15BAC1F-0C5C-42E5-9306-D6F7F223D86F}"/>
              </a:ext>
            </a:extLst>
          </p:cNvPr>
          <p:cNvSpPr>
            <a:spLocks noGrp="1"/>
          </p:cNvSpPr>
          <p:nvPr>
            <p:ph idx="1"/>
          </p:nvPr>
        </p:nvSpPr>
        <p:spPr/>
        <p:txBody>
          <a:bodyPr/>
          <a:lstStyle/>
          <a:p>
            <a:r>
              <a:rPr lang="en-US" dirty="0"/>
              <a:t>A person with antisocial personality disorder (ASPD) acts without regard to right or wrong or without thinking about the consequences of their actions on others.</a:t>
            </a:r>
          </a:p>
          <a:p>
            <a:r>
              <a:rPr lang="en-US" dirty="0"/>
              <a:t>People with antisocial personality disorder tend to antagonize, manipulate or treat others harshly or with callous indifference. They show no guilt or remorse for their behavior.</a:t>
            </a:r>
          </a:p>
          <a:p>
            <a:r>
              <a:rPr lang="en-US" dirty="0"/>
              <a:t>Individuals with antisocial personality disorder often violate the law, becoming criminals. They may lie, behave violently or impulsively, and have problems with drug and alcohol use.</a:t>
            </a:r>
          </a:p>
          <a:p>
            <a:r>
              <a:rPr lang="en-US" dirty="0"/>
              <a:t>Because of these characteristics, people with this disorder typically can't fulfill responsibilities related to family, work or school.</a:t>
            </a:r>
            <a:endParaRPr lang="en-GB" dirty="0"/>
          </a:p>
        </p:txBody>
      </p:sp>
    </p:spTree>
    <p:extLst>
      <p:ext uri="{BB962C8B-B14F-4D97-AF65-F5344CB8AC3E}">
        <p14:creationId xmlns:p14="http://schemas.microsoft.com/office/powerpoint/2010/main" val="463282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4A4B9-2427-48AC-81CB-CB11BFFDE1E4}"/>
              </a:ext>
            </a:extLst>
          </p:cNvPr>
          <p:cNvSpPr>
            <a:spLocks noGrp="1"/>
          </p:cNvSpPr>
          <p:nvPr>
            <p:ph type="title"/>
          </p:nvPr>
        </p:nvSpPr>
        <p:spPr/>
        <p:txBody>
          <a:bodyPr/>
          <a:lstStyle/>
          <a:p>
            <a:r>
              <a:rPr lang="en-US" dirty="0"/>
              <a:t>Signs of Anti social </a:t>
            </a:r>
            <a:r>
              <a:rPr lang="en-US" dirty="0" err="1"/>
              <a:t>personalty</a:t>
            </a:r>
            <a:endParaRPr lang="en-GB" dirty="0"/>
          </a:p>
        </p:txBody>
      </p:sp>
      <p:sp>
        <p:nvSpPr>
          <p:cNvPr id="3" name="Content Placeholder 2">
            <a:extLst>
              <a:ext uri="{FF2B5EF4-FFF2-40B4-BE49-F238E27FC236}">
                <a16:creationId xmlns:a16="http://schemas.microsoft.com/office/drawing/2014/main" id="{1E3BF7CA-DA89-4E55-8256-CC715896148A}"/>
              </a:ext>
            </a:extLst>
          </p:cNvPr>
          <p:cNvSpPr>
            <a:spLocks noGrp="1"/>
          </p:cNvSpPr>
          <p:nvPr>
            <p:ph idx="1"/>
          </p:nvPr>
        </p:nvSpPr>
        <p:spPr/>
        <p:txBody>
          <a:bodyPr>
            <a:normAutofit/>
          </a:bodyPr>
          <a:lstStyle/>
          <a:p>
            <a:pPr marL="0" indent="0">
              <a:buNone/>
            </a:pPr>
            <a:endParaRPr lang="en-US" dirty="0"/>
          </a:p>
          <a:p>
            <a:r>
              <a:rPr lang="en-US" dirty="0"/>
              <a:t>Disregard for right and wrong</a:t>
            </a:r>
          </a:p>
          <a:p>
            <a:r>
              <a:rPr lang="en-US" dirty="0"/>
              <a:t>Persistent lying or deceit to exploit others</a:t>
            </a:r>
          </a:p>
          <a:p>
            <a:r>
              <a:rPr lang="en-US" dirty="0"/>
              <a:t>Being callous, cynical and disrespectful of others</a:t>
            </a:r>
          </a:p>
          <a:p>
            <a:r>
              <a:rPr lang="en-US" dirty="0"/>
              <a:t>Using charm or wit to manipulate others for personal gain or personal pleasure</a:t>
            </a:r>
          </a:p>
          <a:p>
            <a:r>
              <a:rPr lang="en-US" dirty="0"/>
              <a:t>Arrogance, a sense of superiority and being extremely opinionated</a:t>
            </a:r>
          </a:p>
          <a:p>
            <a:endParaRPr lang="en-GB" dirty="0"/>
          </a:p>
        </p:txBody>
      </p:sp>
    </p:spTree>
    <p:extLst>
      <p:ext uri="{BB962C8B-B14F-4D97-AF65-F5344CB8AC3E}">
        <p14:creationId xmlns:p14="http://schemas.microsoft.com/office/powerpoint/2010/main" val="2157780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BE456-7E4C-4EFC-BE70-54670DE70EA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E1F58AF-8E5C-44D7-A083-B93E6589C77B}"/>
              </a:ext>
            </a:extLst>
          </p:cNvPr>
          <p:cNvSpPr>
            <a:spLocks noGrp="1"/>
          </p:cNvSpPr>
          <p:nvPr>
            <p:ph idx="1"/>
          </p:nvPr>
        </p:nvSpPr>
        <p:spPr/>
        <p:txBody>
          <a:bodyPr/>
          <a:lstStyle/>
          <a:p>
            <a:r>
              <a:rPr lang="en-US" dirty="0"/>
              <a:t>Repeatedly violating the rights of others through intimidation and dishonesty</a:t>
            </a:r>
          </a:p>
          <a:p>
            <a:r>
              <a:rPr lang="en-US" dirty="0"/>
              <a:t>Lack of empathy for others and lack of remorse about harming others</a:t>
            </a:r>
          </a:p>
          <a:p>
            <a:r>
              <a:rPr lang="en-US" dirty="0"/>
              <a:t>Unnecessary risk-taking or dangerous behavior with no regard for the safety of self or others</a:t>
            </a:r>
          </a:p>
          <a:p>
            <a:r>
              <a:rPr lang="en-US" dirty="0"/>
              <a:t>Poor or abusive relationships</a:t>
            </a:r>
          </a:p>
          <a:p>
            <a:r>
              <a:rPr lang="en-US" dirty="0"/>
              <a:t>Failure to consider the negative consequences of behavior or learn from them</a:t>
            </a:r>
          </a:p>
          <a:p>
            <a:r>
              <a:rPr lang="en-US" dirty="0"/>
              <a:t>Being consistently irresponsible and repeatedly failing to fulfill work or financial obligations</a:t>
            </a:r>
          </a:p>
          <a:p>
            <a:endParaRPr lang="en-GB" dirty="0"/>
          </a:p>
        </p:txBody>
      </p:sp>
    </p:spTree>
    <p:extLst>
      <p:ext uri="{BB962C8B-B14F-4D97-AF65-F5344CB8AC3E}">
        <p14:creationId xmlns:p14="http://schemas.microsoft.com/office/powerpoint/2010/main" val="3083694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46A28-229C-44E0-8DF5-2B726D9C892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7B194AE-5B9A-4A6B-A907-CC7EA7D171FB}"/>
              </a:ext>
            </a:extLst>
          </p:cNvPr>
          <p:cNvSpPr>
            <a:spLocks noGrp="1"/>
          </p:cNvSpPr>
          <p:nvPr>
            <p:ph idx="1"/>
          </p:nvPr>
        </p:nvSpPr>
        <p:spPr/>
        <p:txBody>
          <a:bodyPr>
            <a:normAutofit lnSpcReduction="10000"/>
          </a:bodyPr>
          <a:lstStyle/>
          <a:p>
            <a:r>
              <a:rPr lang="en-US" dirty="0"/>
              <a:t>Like other types of personality disorder, antisocial personality disorder is on a spectrum, which means it can range in severity from occasional bad </a:t>
            </a:r>
            <a:r>
              <a:rPr lang="en-US" dirty="0" err="1"/>
              <a:t>behaviour</a:t>
            </a:r>
            <a:r>
              <a:rPr lang="en-US" dirty="0"/>
              <a:t> to repeatedly breaking the law and committing serious crimes.</a:t>
            </a:r>
          </a:p>
          <a:p>
            <a:r>
              <a:rPr lang="en-US" dirty="0"/>
              <a:t>A person with antisocial personality disorder will have a history of conduct disorder during childhood, such as truancy (not going to school), delinquency (for example, committing crimes or substance misuse), and other disruptive and aggressive </a:t>
            </a:r>
            <a:r>
              <a:rPr lang="en-US" dirty="0" err="1"/>
              <a:t>behaviours</a:t>
            </a:r>
            <a:r>
              <a:rPr lang="en-US" dirty="0"/>
              <a:t>.</a:t>
            </a:r>
          </a:p>
          <a:p>
            <a:r>
              <a:rPr lang="en-US" dirty="0"/>
              <a:t>Antisocial personality disorder affects more men than women.</a:t>
            </a:r>
          </a:p>
          <a:p>
            <a:r>
              <a:rPr lang="en-US" dirty="0"/>
              <a:t>It's not known why some people develop antisocial personality disorder, but both genetics and traumatic childhood experiences, such as child abuse or neglect, are thought to play a role.</a:t>
            </a:r>
          </a:p>
          <a:p>
            <a:r>
              <a:rPr lang="en-US" dirty="0"/>
              <a:t>A person with antisocial personality disorder will have often grown up in difficult family circumstances. </a:t>
            </a:r>
          </a:p>
          <a:p>
            <a:endParaRPr lang="en-GB" dirty="0"/>
          </a:p>
        </p:txBody>
      </p:sp>
    </p:spTree>
    <p:extLst>
      <p:ext uri="{BB962C8B-B14F-4D97-AF65-F5344CB8AC3E}">
        <p14:creationId xmlns:p14="http://schemas.microsoft.com/office/powerpoint/2010/main" val="351565554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81</TotalTime>
  <Words>1048</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Personality disorder </vt:lpstr>
      <vt:lpstr>PowerPoint Presentation</vt:lpstr>
      <vt:lpstr>Types of Personality Disorders</vt:lpstr>
      <vt:lpstr>Types continue…</vt:lpstr>
      <vt:lpstr>PowerPoint Presentation</vt:lpstr>
      <vt:lpstr>Antisocial personality disorder</vt:lpstr>
      <vt:lpstr>Signs of Anti social personalty</vt:lpstr>
      <vt:lpstr>PowerPoint Presentation</vt:lpstr>
      <vt:lpstr>PowerPoint Presentation</vt:lpstr>
      <vt:lpstr>Effects of antisocial personality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disorder</dc:title>
  <dc:creator>Windows User</dc:creator>
  <cp:lastModifiedBy>Windows User</cp:lastModifiedBy>
  <cp:revision>7</cp:revision>
  <dcterms:created xsi:type="dcterms:W3CDTF">2020-03-27T09:37:06Z</dcterms:created>
  <dcterms:modified xsi:type="dcterms:W3CDTF">2020-03-27T10:58:56Z</dcterms:modified>
</cp:coreProperties>
</file>