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5" r:id="rId18"/>
    <p:sldId id="278" r:id="rId19"/>
    <p:sldId id="280" r:id="rId20"/>
    <p:sldId id="281" r:id="rId21"/>
    <p:sldId id="282" r:id="rId22"/>
    <p:sldId id="283" r:id="rId23"/>
    <p:sldId id="284" r:id="rId24"/>
    <p:sldId id="296" r:id="rId25"/>
    <p:sldId id="297" r:id="rId26"/>
    <p:sldId id="298" r:id="rId27"/>
    <p:sldId id="299" r:id="rId28"/>
    <p:sldId id="300" r:id="rId29"/>
    <p:sldId id="301" r:id="rId3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BBC801-9258-4FDC-A226-DE1ACC4D38B9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04E47E-7144-42ED-82DB-9FEBAB212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711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Total cost of ownership (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TCO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04E47E-7144-42ED-82DB-9FEBAB2122F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5523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catastrophic failure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a sudden and total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failure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from which recovery is impossible.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04E47E-7144-42ED-82DB-9FEBAB2122F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03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corporate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portal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a website that contains a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company's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internal enterprise-wide information and content accessible to both customers and employees. In a corporate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portal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users can access the status of their questions and requests, research the knowledge base and find updated content.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04E47E-7144-42ED-82DB-9FEBAB2122F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5568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Examples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include billing, report generation, data format conversion, and image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processing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These tasks are called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batch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jobs.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Batch processing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refers to running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batch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jobs on a computer system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04E47E-7144-42ED-82DB-9FEBAB2122F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932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09700" y="4063"/>
            <a:ext cx="7324598" cy="1367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1040" y="1610613"/>
            <a:ext cx="7741919" cy="45288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01557" y="6464909"/>
            <a:ext cx="231775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899275" y="3959223"/>
            <a:ext cx="2244725" cy="28987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9700" y="4063"/>
            <a:ext cx="7324598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57885" marR="30480">
              <a:lnSpc>
                <a:spcPct val="100000"/>
              </a:lnSpc>
              <a:spcBef>
                <a:spcPts val="100"/>
              </a:spcBef>
            </a:pPr>
            <a:endParaRPr sz="4400" dirty="0"/>
          </a:p>
        </p:txBody>
      </p:sp>
      <p:sp>
        <p:nvSpPr>
          <p:cNvPr id="5" name="object 5"/>
          <p:cNvSpPr txBox="1"/>
          <p:nvPr/>
        </p:nvSpPr>
        <p:spPr>
          <a:xfrm>
            <a:off x="304799" y="1891703"/>
            <a:ext cx="6594475" cy="2804614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70"/>
              </a:spcBef>
            </a:pPr>
            <a:r>
              <a:rPr sz="3200" spc="-10" dirty="0">
                <a:solidFill>
                  <a:srgbClr val="006FC0"/>
                </a:solidFill>
                <a:latin typeface="Calibri"/>
                <a:cs typeface="Calibri"/>
              </a:rPr>
              <a:t>Chapter</a:t>
            </a:r>
            <a:r>
              <a:rPr sz="3200" spc="-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3200" dirty="0" smtClean="0">
                <a:solidFill>
                  <a:srgbClr val="006FC0"/>
                </a:solidFill>
                <a:latin typeface="Calibri"/>
                <a:cs typeface="Calibri"/>
              </a:rPr>
              <a:t>10</a:t>
            </a:r>
            <a:r>
              <a:rPr lang="en-US" sz="320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lang="en-US" sz="3200" dirty="0" smtClean="0">
                <a:solidFill>
                  <a:srgbClr val="006FC0"/>
                </a:solidFill>
                <a:latin typeface="Calibri"/>
                <a:cs typeface="Calibri"/>
              </a:rPr>
              <a:t>A</a:t>
            </a:r>
            <a:endParaRPr lang="en-US" sz="3200" dirty="0" smtClean="0">
              <a:solidFill>
                <a:srgbClr val="006FC0"/>
              </a:solidFill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70"/>
              </a:spcBef>
            </a:pPr>
            <a:r>
              <a:rPr lang="en-US" sz="3200" dirty="0">
                <a:cs typeface="Calibri"/>
              </a:rPr>
              <a:t>Menu Design, Screen Design, Performance Analysis, and Process Modeling</a:t>
            </a:r>
          </a:p>
          <a:p>
            <a:pPr marL="12700">
              <a:lnSpc>
                <a:spcPct val="100000"/>
              </a:lnSpc>
              <a:spcBef>
                <a:spcPts val="870"/>
              </a:spcBef>
            </a:pPr>
            <a:endParaRPr sz="3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1594"/>
            <a:ext cx="6725284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30" dirty="0">
                <a:solidFill>
                  <a:srgbClr val="006FC0"/>
                </a:solidFill>
              </a:rPr>
              <a:t>System </a:t>
            </a:r>
            <a:r>
              <a:rPr spc="-15" dirty="0">
                <a:solidFill>
                  <a:srgbClr val="006FC0"/>
                </a:solidFill>
              </a:rPr>
              <a:t>Architecture</a:t>
            </a:r>
            <a:r>
              <a:rPr spc="-45" dirty="0">
                <a:solidFill>
                  <a:srgbClr val="006FC0"/>
                </a:solidFill>
              </a:rPr>
              <a:t> </a:t>
            </a:r>
            <a:r>
              <a:rPr spc="-10" dirty="0">
                <a:solidFill>
                  <a:srgbClr val="006FC0"/>
                </a:solidFill>
              </a:rPr>
              <a:t>Checklist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06973"/>
            <a:ext cx="8000365" cy="2921635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9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Processing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Options</a:t>
            </a:r>
            <a:endParaRPr sz="3200">
              <a:latin typeface="Calibri"/>
              <a:cs typeface="Calibri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69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5" dirty="0">
                <a:latin typeface="Calibri"/>
                <a:cs typeface="Calibri"/>
              </a:rPr>
              <a:t>In </a:t>
            </a:r>
            <a:r>
              <a:rPr sz="2800" spc="-10" dirty="0">
                <a:latin typeface="Calibri"/>
                <a:cs typeface="Calibri"/>
              </a:rPr>
              <a:t>planning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5" dirty="0">
                <a:latin typeface="Calibri"/>
                <a:cs typeface="Calibri"/>
              </a:rPr>
              <a:t>architecture, designers </a:t>
            </a:r>
            <a:r>
              <a:rPr sz="2800" spc="-5" dirty="0">
                <a:latin typeface="Calibri"/>
                <a:cs typeface="Calibri"/>
              </a:rPr>
              <a:t>also </a:t>
            </a:r>
            <a:r>
              <a:rPr sz="2800" spc="-15" dirty="0">
                <a:latin typeface="Calibri"/>
                <a:cs typeface="Calibri"/>
              </a:rPr>
              <a:t>must  </a:t>
            </a:r>
            <a:r>
              <a:rPr sz="2800" spc="-10" dirty="0">
                <a:latin typeface="Calibri"/>
                <a:cs typeface="Calibri"/>
              </a:rPr>
              <a:t>consider </a:t>
            </a:r>
            <a:r>
              <a:rPr sz="2800" spc="-15" dirty="0">
                <a:latin typeface="Calibri"/>
                <a:cs typeface="Calibri"/>
              </a:rPr>
              <a:t>how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30" dirty="0">
                <a:latin typeface="Calibri"/>
                <a:cs typeface="Calibri"/>
              </a:rPr>
              <a:t>system </a:t>
            </a:r>
            <a:r>
              <a:rPr sz="2800" spc="-5" dirty="0">
                <a:latin typeface="Calibri"/>
                <a:cs typeface="Calibri"/>
              </a:rPr>
              <a:t>will </a:t>
            </a:r>
            <a:r>
              <a:rPr sz="2800" spc="-15" dirty="0">
                <a:latin typeface="Calibri"/>
                <a:cs typeface="Calibri"/>
              </a:rPr>
              <a:t>process </a:t>
            </a:r>
            <a:r>
              <a:rPr sz="2800" spc="-20" dirty="0">
                <a:latin typeface="Calibri"/>
                <a:cs typeface="Calibri"/>
              </a:rPr>
              <a:t>data </a:t>
            </a:r>
            <a:r>
              <a:rPr sz="2800" spc="-5" dirty="0">
                <a:latin typeface="Calibri"/>
                <a:cs typeface="Calibri"/>
              </a:rPr>
              <a:t>- </a:t>
            </a:r>
            <a:r>
              <a:rPr sz="2800" spc="-10" dirty="0">
                <a:latin typeface="Calibri"/>
                <a:cs typeface="Calibri"/>
              </a:rPr>
              <a:t>online  </a:t>
            </a:r>
            <a:r>
              <a:rPr sz="2800" spc="-5" dirty="0">
                <a:latin typeface="Calibri"/>
                <a:cs typeface="Calibri"/>
              </a:rPr>
              <a:t>or in</a:t>
            </a:r>
            <a:r>
              <a:rPr sz="2800" spc="-15" dirty="0">
                <a:latin typeface="Calibri"/>
                <a:cs typeface="Calibri"/>
              </a:rPr>
              <a:t> batches</a:t>
            </a:r>
            <a:endParaRPr sz="2800">
              <a:latin typeface="Calibri"/>
              <a:cs typeface="Calibri"/>
            </a:endParaRPr>
          </a:p>
          <a:p>
            <a:pPr marL="756285" marR="421005" lvl="1" indent="-287020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5" dirty="0">
                <a:latin typeface="Calibri"/>
                <a:cs typeface="Calibri"/>
              </a:rPr>
              <a:t>Provision must </a:t>
            </a:r>
            <a:r>
              <a:rPr sz="2800" spc="-5" dirty="0">
                <a:latin typeface="Calibri"/>
                <a:cs typeface="Calibri"/>
              </a:rPr>
              <a:t>be made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15" dirty="0">
                <a:latin typeface="Calibri"/>
                <a:cs typeface="Calibri"/>
              </a:rPr>
              <a:t>backup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0" dirty="0">
                <a:latin typeface="Calibri"/>
                <a:cs typeface="Calibri"/>
              </a:rPr>
              <a:t>speedy  </a:t>
            </a:r>
            <a:r>
              <a:rPr sz="2800" spc="-15" dirty="0">
                <a:latin typeface="Calibri"/>
                <a:cs typeface="Calibri"/>
              </a:rPr>
              <a:t>recovery </a:t>
            </a:r>
            <a:r>
              <a:rPr sz="2800" spc="-10" dirty="0">
                <a:latin typeface="Calibri"/>
                <a:cs typeface="Calibri"/>
              </a:rPr>
              <a:t>in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20" dirty="0">
                <a:latin typeface="Calibri"/>
                <a:cs typeface="Calibri"/>
              </a:rPr>
              <a:t>event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30" dirty="0">
                <a:latin typeface="Calibri"/>
                <a:cs typeface="Calibri"/>
              </a:rPr>
              <a:t>system</a:t>
            </a:r>
            <a:r>
              <a:rPr sz="2800" spc="6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failure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1594"/>
            <a:ext cx="6725284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30" dirty="0">
                <a:solidFill>
                  <a:srgbClr val="006FC0"/>
                </a:solidFill>
              </a:rPr>
              <a:t>System </a:t>
            </a:r>
            <a:r>
              <a:rPr spc="-15" dirty="0">
                <a:solidFill>
                  <a:srgbClr val="006FC0"/>
                </a:solidFill>
              </a:rPr>
              <a:t>Architecture</a:t>
            </a:r>
            <a:r>
              <a:rPr spc="-45" dirty="0">
                <a:solidFill>
                  <a:srgbClr val="006FC0"/>
                </a:solidFill>
              </a:rPr>
              <a:t> </a:t>
            </a:r>
            <a:r>
              <a:rPr spc="-10" dirty="0">
                <a:solidFill>
                  <a:srgbClr val="006FC0"/>
                </a:solidFill>
              </a:rPr>
              <a:t>Checklist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27575" y="1521028"/>
            <a:ext cx="3672840" cy="4344035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libri"/>
                <a:cs typeface="Calibri"/>
              </a:rPr>
              <a:t>Security</a:t>
            </a:r>
            <a:r>
              <a:rPr sz="2800" spc="-5" dirty="0">
                <a:latin typeface="Calibri"/>
                <a:cs typeface="Calibri"/>
              </a:rPr>
              <a:t> Issues</a:t>
            </a:r>
            <a:endParaRPr sz="2800">
              <a:latin typeface="Calibri"/>
              <a:cs typeface="Calibri"/>
            </a:endParaRPr>
          </a:p>
          <a:p>
            <a:pPr marL="756285" marR="327660" lvl="1" indent="-287020">
              <a:lnSpc>
                <a:spcPts val="2590"/>
              </a:lnSpc>
              <a:spcBef>
                <a:spcPts val="64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libri"/>
                <a:cs typeface="Calibri"/>
              </a:rPr>
              <a:t>Security </a:t>
            </a:r>
            <a:r>
              <a:rPr sz="2400" spc="-10" dirty="0">
                <a:latin typeface="Calibri"/>
                <a:cs typeface="Calibri"/>
              </a:rPr>
              <a:t>threats </a:t>
            </a:r>
            <a:r>
              <a:rPr sz="2400" dirty="0">
                <a:latin typeface="Calibri"/>
                <a:cs typeface="Calibri"/>
              </a:rPr>
              <a:t>and  </a:t>
            </a:r>
            <a:r>
              <a:rPr sz="2400" spc="-15" dirty="0">
                <a:latin typeface="Calibri"/>
                <a:cs typeface="Calibri"/>
              </a:rPr>
              <a:t>defenses </a:t>
            </a:r>
            <a:r>
              <a:rPr sz="2400" spc="-10" dirty="0">
                <a:latin typeface="Calibri"/>
                <a:cs typeface="Calibri"/>
              </a:rPr>
              <a:t>are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5" dirty="0">
                <a:latin typeface="Calibri"/>
                <a:cs typeface="Calibri"/>
              </a:rPr>
              <a:t>major  </a:t>
            </a:r>
            <a:r>
              <a:rPr sz="2400" spc="-10" dirty="0">
                <a:latin typeface="Calibri"/>
                <a:cs typeface="Calibri"/>
              </a:rPr>
              <a:t>concern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systems  </a:t>
            </a:r>
            <a:r>
              <a:rPr sz="2400" spc="-10" dirty="0">
                <a:latin typeface="Calibri"/>
                <a:cs typeface="Calibri"/>
              </a:rPr>
              <a:t>analyst</a:t>
            </a:r>
            <a:endParaRPr sz="2400">
              <a:latin typeface="Calibri"/>
              <a:cs typeface="Calibri"/>
            </a:endParaRPr>
          </a:p>
          <a:p>
            <a:pPr marL="756285" marR="5080" lvl="1" indent="-287020">
              <a:lnSpc>
                <a:spcPct val="90000"/>
              </a:lnSpc>
              <a:spcBef>
                <a:spcPts val="54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libri"/>
                <a:cs typeface="Calibri"/>
              </a:rPr>
              <a:t>The </a:t>
            </a:r>
            <a:r>
              <a:rPr sz="2400" spc="-10" dirty="0">
                <a:latin typeface="Calibri"/>
                <a:cs typeface="Calibri"/>
              </a:rPr>
              <a:t>analyst must  consider </a:t>
            </a:r>
            <a:r>
              <a:rPr sz="2400" spc="-5" dirty="0">
                <a:latin typeface="Calibri"/>
                <a:cs typeface="Calibri"/>
              </a:rPr>
              <a:t>security issues  </a:t>
            </a:r>
            <a:r>
              <a:rPr sz="2400" spc="-10" dirty="0">
                <a:latin typeface="Calibri"/>
                <a:cs typeface="Calibri"/>
              </a:rPr>
              <a:t>that </a:t>
            </a:r>
            <a:r>
              <a:rPr sz="2400" spc="-15" dirty="0">
                <a:latin typeface="Calibri"/>
                <a:cs typeface="Calibri"/>
              </a:rPr>
              <a:t>relate to </a:t>
            </a:r>
            <a:r>
              <a:rPr sz="2400" spc="-25" dirty="0">
                <a:latin typeface="Calibri"/>
                <a:cs typeface="Calibri"/>
              </a:rPr>
              <a:t>system  </a:t>
            </a:r>
            <a:r>
              <a:rPr sz="2400" spc="-5" dirty="0">
                <a:latin typeface="Calibri"/>
                <a:cs typeface="Calibri"/>
              </a:rPr>
              <a:t>design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specifications</a:t>
            </a:r>
            <a:endParaRPr sz="2400">
              <a:latin typeface="Calibri"/>
              <a:cs typeface="Calibri"/>
            </a:endParaRPr>
          </a:p>
          <a:p>
            <a:pPr marL="756285" marR="405765" lvl="1" indent="-287020" algn="just">
              <a:lnSpc>
                <a:spcPct val="90000"/>
              </a:lnSpc>
              <a:spcBef>
                <a:spcPts val="57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5" dirty="0">
                <a:latin typeface="Calibri"/>
                <a:cs typeface="Calibri"/>
              </a:rPr>
              <a:t>Web-based </a:t>
            </a:r>
            <a:r>
              <a:rPr sz="2400" spc="-20" dirty="0">
                <a:latin typeface="Calibri"/>
                <a:cs typeface="Calibri"/>
              </a:rPr>
              <a:t>systems  </a:t>
            </a:r>
            <a:r>
              <a:rPr sz="2400" spc="-10" dirty="0">
                <a:latin typeface="Calibri"/>
                <a:cs typeface="Calibri"/>
              </a:rPr>
              <a:t>introduce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additional  security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concerns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7200" y="2518282"/>
            <a:ext cx="4038600" cy="26897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1594"/>
            <a:ext cx="581342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006FC0"/>
                </a:solidFill>
              </a:rPr>
              <a:t>Planning the</a:t>
            </a:r>
            <a:r>
              <a:rPr spc="-60" dirty="0">
                <a:solidFill>
                  <a:srgbClr val="006FC0"/>
                </a:solidFill>
              </a:rPr>
              <a:t> </a:t>
            </a:r>
            <a:r>
              <a:rPr spc="-15" dirty="0">
                <a:solidFill>
                  <a:srgbClr val="006FC0"/>
                </a:solidFill>
              </a:rPr>
              <a:t>Architecture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21131"/>
            <a:ext cx="3776345" cy="230124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5" dirty="0">
                <a:latin typeface="Calibri"/>
                <a:cs typeface="Calibri"/>
              </a:rPr>
              <a:t>Servers</a:t>
            </a:r>
            <a:endParaRPr sz="28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0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libri"/>
                <a:cs typeface="Calibri"/>
              </a:rPr>
              <a:t>Server</a:t>
            </a:r>
            <a:endParaRPr sz="24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57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libri"/>
                <a:cs typeface="Calibri"/>
              </a:rPr>
              <a:t>Clients</a:t>
            </a:r>
            <a:endParaRPr sz="24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58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latin typeface="Calibri"/>
                <a:cs typeface="Calibri"/>
              </a:rPr>
              <a:t>Mainframe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architecture</a:t>
            </a:r>
            <a:endParaRPr sz="24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57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libri"/>
                <a:cs typeface="Calibri"/>
              </a:rPr>
              <a:t>Server-based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processing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648200" y="2609723"/>
            <a:ext cx="4038600" cy="25067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13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1594"/>
            <a:ext cx="581342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006FC0"/>
                </a:solidFill>
              </a:rPr>
              <a:t>Planning the</a:t>
            </a:r>
            <a:r>
              <a:rPr spc="-60" dirty="0">
                <a:solidFill>
                  <a:srgbClr val="006FC0"/>
                </a:solidFill>
              </a:rPr>
              <a:t> </a:t>
            </a:r>
            <a:r>
              <a:rPr spc="-15" dirty="0">
                <a:solidFill>
                  <a:srgbClr val="006FC0"/>
                </a:solidFill>
              </a:rPr>
              <a:t>Architecture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06973"/>
            <a:ext cx="7936230" cy="4287520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9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Clients</a:t>
            </a:r>
            <a:endParaRPr sz="3200">
              <a:latin typeface="Calibri"/>
              <a:cs typeface="Calibri"/>
            </a:endParaRPr>
          </a:p>
          <a:p>
            <a:pPr marL="756285" marR="135890" lvl="1" indent="-287020">
              <a:lnSpc>
                <a:spcPct val="100000"/>
              </a:lnSpc>
              <a:spcBef>
                <a:spcPts val="69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5" dirty="0">
                <a:latin typeface="Calibri"/>
                <a:cs typeface="Calibri"/>
              </a:rPr>
              <a:t>As PC </a:t>
            </a:r>
            <a:r>
              <a:rPr sz="2800" spc="-10" dirty="0">
                <a:latin typeface="Calibri"/>
                <a:cs typeface="Calibri"/>
              </a:rPr>
              <a:t>technology </a:t>
            </a:r>
            <a:r>
              <a:rPr sz="2800" spc="-15" dirty="0">
                <a:latin typeface="Calibri"/>
                <a:cs typeface="Calibri"/>
              </a:rPr>
              <a:t>exploded </a:t>
            </a:r>
            <a:r>
              <a:rPr sz="2800" spc="-5" dirty="0">
                <a:latin typeface="Calibri"/>
                <a:cs typeface="Calibri"/>
              </a:rPr>
              <a:t>in the mid-1980s and  1990s, </a:t>
            </a:r>
            <a:r>
              <a:rPr sz="2800" spc="-10" dirty="0">
                <a:latin typeface="Calibri"/>
                <a:cs typeface="Calibri"/>
              </a:rPr>
              <a:t>powerful </a:t>
            </a:r>
            <a:r>
              <a:rPr sz="2800" spc="-20" dirty="0">
                <a:latin typeface="Calibri"/>
                <a:cs typeface="Calibri"/>
              </a:rPr>
              <a:t>microcomputers </a:t>
            </a:r>
            <a:r>
              <a:rPr sz="2800" spc="-10" dirty="0">
                <a:latin typeface="Calibri"/>
                <a:cs typeface="Calibri"/>
              </a:rPr>
              <a:t>quickly  appeared </a:t>
            </a:r>
            <a:r>
              <a:rPr sz="2800" spc="-5" dirty="0">
                <a:latin typeface="Calibri"/>
                <a:cs typeface="Calibri"/>
              </a:rPr>
              <a:t>on </a:t>
            </a:r>
            <a:r>
              <a:rPr sz="2800" spc="-20" dirty="0">
                <a:latin typeface="Calibri"/>
                <a:cs typeface="Calibri"/>
              </a:rPr>
              <a:t>corporate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desktops</a:t>
            </a:r>
            <a:endParaRPr sz="2800">
              <a:latin typeface="Calibri"/>
              <a:cs typeface="Calibri"/>
            </a:endParaRPr>
          </a:p>
          <a:p>
            <a:pPr marL="756285" marR="294005" lvl="1" indent="-287020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5" dirty="0">
                <a:latin typeface="Calibri"/>
                <a:cs typeface="Calibri"/>
              </a:rPr>
              <a:t>Users </a:t>
            </a:r>
            <a:r>
              <a:rPr sz="2800" spc="-20" dirty="0">
                <a:latin typeface="Calibri"/>
                <a:cs typeface="Calibri"/>
              </a:rPr>
              <a:t>found </a:t>
            </a:r>
            <a:r>
              <a:rPr sz="2800" spc="-10" dirty="0">
                <a:latin typeface="Calibri"/>
                <a:cs typeface="Calibri"/>
              </a:rPr>
              <a:t>that they </a:t>
            </a:r>
            <a:r>
              <a:rPr sz="2800" spc="-15" dirty="0">
                <a:latin typeface="Calibri"/>
                <a:cs typeface="Calibri"/>
              </a:rPr>
              <a:t>could </a:t>
            </a:r>
            <a:r>
              <a:rPr sz="2800" spc="-5" dirty="0">
                <a:latin typeface="Calibri"/>
                <a:cs typeface="Calibri"/>
              </a:rPr>
              <a:t>run their </a:t>
            </a:r>
            <a:r>
              <a:rPr sz="2800" spc="-10" dirty="0">
                <a:latin typeface="Calibri"/>
                <a:cs typeface="Calibri"/>
              </a:rPr>
              <a:t>own </a:t>
            </a:r>
            <a:r>
              <a:rPr sz="2800" spc="-20" dirty="0">
                <a:latin typeface="Calibri"/>
                <a:cs typeface="Calibri"/>
              </a:rPr>
              <a:t>word  </a:t>
            </a:r>
            <a:r>
              <a:rPr sz="2800" spc="-10" dirty="0">
                <a:latin typeface="Calibri"/>
                <a:cs typeface="Calibri"/>
              </a:rPr>
              <a:t>processing, spreadsheet,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5" dirty="0">
                <a:latin typeface="Calibri"/>
                <a:cs typeface="Calibri"/>
              </a:rPr>
              <a:t>database  </a:t>
            </a:r>
            <a:r>
              <a:rPr sz="2800" spc="-10" dirty="0">
                <a:latin typeface="Calibri"/>
                <a:cs typeface="Calibri"/>
              </a:rPr>
              <a:t>applications</a:t>
            </a:r>
            <a:endParaRPr sz="2800">
              <a:latin typeface="Calibri"/>
              <a:cs typeface="Calibri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67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0" dirty="0">
                <a:latin typeface="Calibri"/>
                <a:cs typeface="Calibri"/>
              </a:rPr>
              <a:t>Companies </a:t>
            </a:r>
            <a:r>
              <a:rPr sz="2800" spc="-25" dirty="0">
                <a:latin typeface="Calibri"/>
                <a:cs typeface="Calibri"/>
              </a:rPr>
              <a:t>linked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stand-alone </a:t>
            </a:r>
            <a:r>
              <a:rPr sz="2800" spc="-20" dirty="0">
                <a:latin typeface="Calibri"/>
                <a:cs typeface="Calibri"/>
              </a:rPr>
              <a:t>computers into  </a:t>
            </a:r>
            <a:r>
              <a:rPr sz="2800" spc="-15" dirty="0">
                <a:latin typeface="Calibri"/>
                <a:cs typeface="Calibri"/>
              </a:rPr>
              <a:t>networks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1594"/>
            <a:ext cx="581342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006FC0"/>
                </a:solidFill>
              </a:rPr>
              <a:t>Planning the</a:t>
            </a:r>
            <a:r>
              <a:rPr spc="-60" dirty="0">
                <a:solidFill>
                  <a:srgbClr val="006FC0"/>
                </a:solidFill>
              </a:rPr>
              <a:t> </a:t>
            </a:r>
            <a:r>
              <a:rPr spc="-15" dirty="0">
                <a:solidFill>
                  <a:srgbClr val="006FC0"/>
                </a:solidFill>
              </a:rPr>
              <a:t>Architecture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27575" y="1521131"/>
            <a:ext cx="3717290" cy="222758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libri"/>
                <a:cs typeface="Calibri"/>
              </a:rPr>
              <a:t>Clients</a:t>
            </a:r>
            <a:endParaRPr sz="28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0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libri"/>
                <a:cs typeface="Calibri"/>
              </a:rPr>
              <a:t>Stand-Alone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Computing</a:t>
            </a:r>
            <a:endParaRPr sz="2400">
              <a:latin typeface="Calibri"/>
              <a:cs typeface="Calibri"/>
            </a:endParaRPr>
          </a:p>
          <a:p>
            <a:pPr marL="756285" marR="506095" lvl="1" indent="-287020">
              <a:lnSpc>
                <a:spcPct val="100000"/>
              </a:lnSpc>
              <a:spcBef>
                <a:spcPts val="57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latin typeface="Calibri"/>
                <a:cs typeface="Calibri"/>
              </a:rPr>
              <a:t>Local </a:t>
            </a:r>
            <a:r>
              <a:rPr sz="2400" dirty="0">
                <a:latin typeface="Calibri"/>
                <a:cs typeface="Calibri"/>
              </a:rPr>
              <a:t>and wide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area  networks</a:t>
            </a:r>
            <a:endParaRPr sz="24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58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libri"/>
                <a:cs typeface="Calibri"/>
              </a:rPr>
              <a:t>Client-based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processing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7200" y="1835086"/>
            <a:ext cx="4038600" cy="40561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14</a:t>
            </a:fld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1594"/>
            <a:ext cx="594423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solidFill>
                  <a:srgbClr val="006FC0"/>
                </a:solidFill>
              </a:rPr>
              <a:t>Client/Server</a:t>
            </a:r>
            <a:r>
              <a:rPr spc="-85" dirty="0">
                <a:solidFill>
                  <a:srgbClr val="006FC0"/>
                </a:solidFill>
              </a:rPr>
              <a:t> </a:t>
            </a:r>
            <a:r>
              <a:rPr spc="-15" dirty="0">
                <a:solidFill>
                  <a:srgbClr val="006FC0"/>
                </a:solidFill>
              </a:rPr>
              <a:t>Architecture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565"/>
            <a:ext cx="193421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Overview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66800" y="2209800"/>
            <a:ext cx="6553200" cy="41878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1594"/>
            <a:ext cx="594423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solidFill>
                  <a:srgbClr val="006FC0"/>
                </a:solidFill>
              </a:rPr>
              <a:t>Client/Server</a:t>
            </a:r>
            <a:r>
              <a:rPr spc="-85" dirty="0">
                <a:solidFill>
                  <a:srgbClr val="006FC0"/>
                </a:solidFill>
              </a:rPr>
              <a:t> </a:t>
            </a:r>
            <a:r>
              <a:rPr spc="-15" dirty="0">
                <a:solidFill>
                  <a:srgbClr val="006FC0"/>
                </a:solidFill>
              </a:rPr>
              <a:t>Architecture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565"/>
            <a:ext cx="479107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Client/Server Design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Styles</a:t>
            </a:r>
            <a:endParaRPr sz="32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304800" y="2438400"/>
            <a:ext cx="8599805" cy="3429000"/>
            <a:chOff x="304800" y="2438400"/>
            <a:chExt cx="8599805" cy="3429000"/>
          </a:xfrm>
        </p:grpSpPr>
        <p:sp>
          <p:nvSpPr>
            <p:cNvPr id="5" name="object 5"/>
            <p:cNvSpPr/>
            <p:nvPr/>
          </p:nvSpPr>
          <p:spPr>
            <a:xfrm>
              <a:off x="304800" y="2438400"/>
              <a:ext cx="4567174" cy="3429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572000" y="2514600"/>
              <a:ext cx="4332351" cy="32766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16</a:t>
            </a:fld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17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1594"/>
            <a:ext cx="594423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solidFill>
                  <a:srgbClr val="006FC0"/>
                </a:solidFill>
              </a:rPr>
              <a:t>Client/Server</a:t>
            </a:r>
            <a:r>
              <a:rPr spc="-85" dirty="0">
                <a:solidFill>
                  <a:srgbClr val="006FC0"/>
                </a:solidFill>
              </a:rPr>
              <a:t> </a:t>
            </a:r>
            <a:r>
              <a:rPr spc="-15" dirty="0">
                <a:solidFill>
                  <a:srgbClr val="006FC0"/>
                </a:solidFill>
              </a:rPr>
              <a:t>Architecture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07061"/>
            <a:ext cx="8008620" cy="4366260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0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Client/Server </a:t>
            </a:r>
            <a:r>
              <a:rPr sz="3200" spc="-15" dirty="0">
                <a:latin typeface="Calibri"/>
                <a:cs typeface="Calibri"/>
              </a:rPr>
              <a:t>Performance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Issues</a:t>
            </a:r>
            <a:endParaRPr sz="3200" dirty="0">
              <a:latin typeface="Calibri"/>
              <a:cs typeface="Calibri"/>
            </a:endParaRPr>
          </a:p>
          <a:p>
            <a:pPr marL="756285" marR="495934" lvl="1" indent="-287020">
              <a:lnSpc>
                <a:spcPts val="3020"/>
              </a:lnSpc>
              <a:spcBef>
                <a:spcPts val="74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5" dirty="0">
                <a:latin typeface="Calibri"/>
                <a:cs typeface="Calibri"/>
              </a:rPr>
              <a:t>In </a:t>
            </a:r>
            <a:r>
              <a:rPr sz="2800" spc="-25" dirty="0">
                <a:latin typeface="Calibri"/>
                <a:cs typeface="Calibri"/>
              </a:rPr>
              <a:t>contrast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20" dirty="0">
                <a:latin typeface="Calibri"/>
                <a:cs typeface="Calibri"/>
              </a:rPr>
              <a:t>centralized </a:t>
            </a:r>
            <a:r>
              <a:rPr sz="2800" spc="-25" dirty="0">
                <a:latin typeface="Calibri"/>
                <a:cs typeface="Calibri"/>
              </a:rPr>
              <a:t>system, </a:t>
            </a:r>
            <a:r>
              <a:rPr sz="2800" spc="-5" dirty="0">
                <a:latin typeface="Calibri"/>
                <a:cs typeface="Calibri"/>
              </a:rPr>
              <a:t>a  </a:t>
            </a:r>
            <a:r>
              <a:rPr sz="2800" spc="-15" dirty="0">
                <a:latin typeface="Calibri"/>
                <a:cs typeface="Calibri"/>
              </a:rPr>
              <a:t>client/server </a:t>
            </a:r>
            <a:r>
              <a:rPr sz="2800" spc="-10" dirty="0">
                <a:latin typeface="Calibri"/>
                <a:cs typeface="Calibri"/>
              </a:rPr>
              <a:t>design </a:t>
            </a:r>
            <a:r>
              <a:rPr sz="2800" spc="-20" dirty="0">
                <a:latin typeface="Calibri"/>
                <a:cs typeface="Calibri"/>
              </a:rPr>
              <a:t>separates </a:t>
            </a:r>
            <a:r>
              <a:rPr sz="2800" spc="-10" dirty="0">
                <a:latin typeface="Calibri"/>
                <a:cs typeface="Calibri"/>
              </a:rPr>
              <a:t>applications </a:t>
            </a:r>
            <a:r>
              <a:rPr sz="2800" spc="-5" dirty="0">
                <a:latin typeface="Calibri"/>
                <a:cs typeface="Calibri"/>
              </a:rPr>
              <a:t>and  </a:t>
            </a:r>
            <a:r>
              <a:rPr sz="2800" spc="-20" dirty="0">
                <a:latin typeface="Calibri"/>
                <a:cs typeface="Calibri"/>
              </a:rPr>
              <a:t>data</a:t>
            </a:r>
            <a:endParaRPr sz="2800" dirty="0">
              <a:latin typeface="Calibri"/>
              <a:cs typeface="Calibri"/>
            </a:endParaRPr>
          </a:p>
          <a:p>
            <a:pPr marL="756285" marR="1163320" lvl="1" indent="-287020">
              <a:lnSpc>
                <a:spcPts val="3030"/>
              </a:lnSpc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5" dirty="0">
                <a:latin typeface="Calibri"/>
                <a:cs typeface="Calibri"/>
              </a:rPr>
              <a:t>Distributed database </a:t>
            </a:r>
            <a:r>
              <a:rPr sz="2800" spc="-10" dirty="0">
                <a:latin typeface="Calibri"/>
                <a:cs typeface="Calibri"/>
              </a:rPr>
              <a:t>management </a:t>
            </a:r>
            <a:r>
              <a:rPr sz="2800" spc="-30" dirty="0">
                <a:latin typeface="Calibri"/>
                <a:cs typeface="Calibri"/>
              </a:rPr>
              <a:t>system  </a:t>
            </a:r>
            <a:r>
              <a:rPr sz="2800" spc="-10" dirty="0">
                <a:latin typeface="Calibri"/>
                <a:cs typeface="Calibri"/>
              </a:rPr>
              <a:t>(DDBMS)</a:t>
            </a:r>
            <a:endParaRPr sz="2800" dirty="0">
              <a:latin typeface="Calibri"/>
              <a:cs typeface="Calibri"/>
            </a:endParaRPr>
          </a:p>
          <a:p>
            <a:pPr marL="756285" marR="416559" lvl="1" indent="-287020">
              <a:lnSpc>
                <a:spcPts val="3020"/>
              </a:lnSpc>
              <a:spcBef>
                <a:spcPts val="67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0" dirty="0">
                <a:latin typeface="Calibri"/>
                <a:cs typeface="Calibri"/>
              </a:rPr>
              <a:t>The </a:t>
            </a:r>
            <a:r>
              <a:rPr sz="2800" spc="-30" dirty="0">
                <a:latin typeface="Calibri"/>
                <a:cs typeface="Calibri"/>
              </a:rPr>
              <a:t>system </a:t>
            </a:r>
            <a:r>
              <a:rPr sz="2800" spc="-5" dirty="0">
                <a:latin typeface="Calibri"/>
                <a:cs typeface="Calibri"/>
              </a:rPr>
              <a:t>is scalable, so </a:t>
            </a:r>
            <a:r>
              <a:rPr sz="2800" spc="-15" dirty="0">
                <a:latin typeface="Calibri"/>
                <a:cs typeface="Calibri"/>
              </a:rPr>
              <a:t>new </a:t>
            </a:r>
            <a:r>
              <a:rPr sz="2800" spc="-20" dirty="0">
                <a:latin typeface="Calibri"/>
                <a:cs typeface="Calibri"/>
              </a:rPr>
              <a:t>data </a:t>
            </a:r>
            <a:r>
              <a:rPr sz="2800" spc="-15" dirty="0">
                <a:latin typeface="Calibri"/>
                <a:cs typeface="Calibri"/>
              </a:rPr>
              <a:t>sites </a:t>
            </a:r>
            <a:r>
              <a:rPr sz="2800" spc="-10" dirty="0">
                <a:latin typeface="Calibri"/>
                <a:cs typeface="Calibri"/>
              </a:rPr>
              <a:t>can be  </a:t>
            </a:r>
            <a:r>
              <a:rPr sz="2800" spc="-5" dirty="0">
                <a:latin typeface="Calibri"/>
                <a:cs typeface="Calibri"/>
              </a:rPr>
              <a:t>added without </a:t>
            </a:r>
            <a:r>
              <a:rPr sz="2800" spc="-15" dirty="0">
                <a:latin typeface="Calibri"/>
                <a:cs typeface="Calibri"/>
              </a:rPr>
              <a:t>reworking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30" dirty="0">
                <a:latin typeface="Calibri"/>
                <a:cs typeface="Calibri"/>
              </a:rPr>
              <a:t>system</a:t>
            </a:r>
            <a:r>
              <a:rPr sz="2800" spc="5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design</a:t>
            </a:r>
            <a:endParaRPr sz="2800" dirty="0">
              <a:latin typeface="Calibri"/>
              <a:cs typeface="Calibri"/>
            </a:endParaRPr>
          </a:p>
          <a:p>
            <a:pPr marL="756285" marR="5080" lvl="1" indent="-287020">
              <a:lnSpc>
                <a:spcPts val="3030"/>
              </a:lnSpc>
              <a:spcBef>
                <a:spcPts val="67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0" dirty="0">
                <a:latin typeface="Calibri"/>
                <a:cs typeface="Calibri"/>
              </a:rPr>
              <a:t>The </a:t>
            </a:r>
            <a:r>
              <a:rPr sz="2800" spc="-30" dirty="0">
                <a:latin typeface="Calibri"/>
                <a:cs typeface="Calibri"/>
              </a:rPr>
              <a:t>system </a:t>
            </a:r>
            <a:r>
              <a:rPr sz="2800" spc="-5" dirty="0">
                <a:latin typeface="Calibri"/>
                <a:cs typeface="Calibri"/>
              </a:rPr>
              <a:t>is less </a:t>
            </a:r>
            <a:r>
              <a:rPr sz="2800" spc="-20" dirty="0">
                <a:latin typeface="Calibri"/>
                <a:cs typeface="Calibri"/>
              </a:rPr>
              <a:t>likely </a:t>
            </a:r>
            <a:r>
              <a:rPr sz="2800" spc="-15" dirty="0">
                <a:latin typeface="Calibri"/>
                <a:cs typeface="Calibri"/>
              </a:rPr>
              <a:t>to </a:t>
            </a:r>
            <a:r>
              <a:rPr sz="2800" spc="-10" dirty="0">
                <a:latin typeface="Calibri"/>
                <a:cs typeface="Calibri"/>
              </a:rPr>
              <a:t>experience </a:t>
            </a:r>
            <a:r>
              <a:rPr sz="2800" spc="-20" dirty="0">
                <a:latin typeface="Calibri"/>
                <a:cs typeface="Calibri"/>
              </a:rPr>
              <a:t>catastrophic  </a:t>
            </a:r>
            <a:r>
              <a:rPr sz="2800" spc="-25" dirty="0">
                <a:latin typeface="Calibri"/>
                <a:cs typeface="Calibri"/>
              </a:rPr>
              <a:t>failure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1594"/>
            <a:ext cx="633857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>
                <a:solidFill>
                  <a:srgbClr val="006FC0"/>
                </a:solidFill>
              </a:rPr>
              <a:t>Internet-Based</a:t>
            </a:r>
            <a:r>
              <a:rPr spc="-60" dirty="0">
                <a:solidFill>
                  <a:srgbClr val="006FC0"/>
                </a:solidFill>
              </a:rPr>
              <a:t> </a:t>
            </a:r>
            <a:r>
              <a:rPr spc="-15" dirty="0">
                <a:solidFill>
                  <a:srgbClr val="006FC0"/>
                </a:solidFill>
              </a:rPr>
              <a:t>Architecture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21028"/>
            <a:ext cx="3790315" cy="4227830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20" dirty="0">
                <a:latin typeface="Calibri"/>
                <a:cs typeface="Calibri"/>
              </a:rPr>
              <a:t>Corporate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Portals</a:t>
            </a:r>
            <a:endParaRPr sz="2800" dirty="0">
              <a:latin typeface="Calibri"/>
              <a:cs typeface="Calibri"/>
            </a:endParaRPr>
          </a:p>
          <a:p>
            <a:pPr marL="756285" marR="5080" lvl="1" indent="-287020">
              <a:lnSpc>
                <a:spcPts val="2590"/>
              </a:lnSpc>
              <a:spcBef>
                <a:spcPts val="645"/>
              </a:spcBef>
              <a:buFont typeface="Arial"/>
              <a:buChar char="–"/>
              <a:tabLst>
                <a:tab pos="756920" algn="l"/>
              </a:tabLst>
            </a:pPr>
            <a:r>
              <a:rPr sz="2400" dirty="0">
                <a:latin typeface="Calibri"/>
                <a:cs typeface="Calibri"/>
              </a:rPr>
              <a:t>A </a:t>
            </a:r>
            <a:r>
              <a:rPr sz="2400" spc="-15" dirty="0">
                <a:latin typeface="Calibri"/>
                <a:cs typeface="Calibri"/>
              </a:rPr>
              <a:t>corporate </a:t>
            </a:r>
            <a:r>
              <a:rPr sz="2400" spc="-10" dirty="0">
                <a:latin typeface="Calibri"/>
                <a:cs typeface="Calibri"/>
              </a:rPr>
              <a:t>portal can  provide </a:t>
            </a:r>
            <a:r>
              <a:rPr sz="2400" dirty="0">
                <a:latin typeface="Calibri"/>
                <a:cs typeface="Calibri"/>
              </a:rPr>
              <a:t>access </a:t>
            </a:r>
            <a:r>
              <a:rPr sz="2400" spc="-20" dirty="0">
                <a:latin typeface="Calibri"/>
                <a:cs typeface="Calibri"/>
              </a:rPr>
              <a:t>for  </a:t>
            </a:r>
            <a:r>
              <a:rPr sz="2400" spc="-15" dirty="0">
                <a:latin typeface="Calibri"/>
                <a:cs typeface="Calibri"/>
              </a:rPr>
              <a:t>customers, </a:t>
            </a:r>
            <a:r>
              <a:rPr sz="2400" spc="-5" dirty="0">
                <a:latin typeface="Calibri"/>
                <a:cs typeface="Calibri"/>
              </a:rPr>
              <a:t>employees,  </a:t>
            </a:r>
            <a:r>
              <a:rPr sz="2400" spc="-10" dirty="0">
                <a:latin typeface="Calibri"/>
                <a:cs typeface="Calibri"/>
              </a:rPr>
              <a:t>suppliers, </a:t>
            </a:r>
            <a:r>
              <a:rPr sz="2400" dirty="0">
                <a:latin typeface="Calibri"/>
                <a:cs typeface="Calibri"/>
              </a:rPr>
              <a:t>and the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public</a:t>
            </a:r>
            <a:endParaRPr sz="24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libri"/>
                <a:cs typeface="Calibri"/>
              </a:rPr>
              <a:t>Cloud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Computing</a:t>
            </a:r>
            <a:endParaRPr sz="2800" dirty="0">
              <a:latin typeface="Calibri"/>
              <a:cs typeface="Calibri"/>
            </a:endParaRPr>
          </a:p>
          <a:p>
            <a:pPr marL="756285" marR="414655" lvl="1" indent="-287020">
              <a:lnSpc>
                <a:spcPts val="2590"/>
              </a:lnSpc>
              <a:spcBef>
                <a:spcPts val="65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20" dirty="0">
                <a:latin typeface="Calibri"/>
                <a:cs typeface="Calibri"/>
              </a:rPr>
              <a:t>Effectively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eliminates  compatibility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issues</a:t>
            </a:r>
          </a:p>
          <a:p>
            <a:pPr marL="756285" lvl="1" indent="-287020">
              <a:lnSpc>
                <a:spcPct val="100000"/>
              </a:lnSpc>
              <a:spcBef>
                <a:spcPts val="25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libri"/>
                <a:cs typeface="Calibri"/>
              </a:rPr>
              <a:t>Scaling on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demand</a:t>
            </a:r>
            <a:endParaRPr sz="2400" dirty="0">
              <a:latin typeface="Calibri"/>
              <a:cs typeface="Calibri"/>
            </a:endParaRPr>
          </a:p>
          <a:p>
            <a:pPr marL="756285" marR="416559" lvl="1" indent="-287020">
              <a:lnSpc>
                <a:spcPts val="2590"/>
              </a:lnSpc>
              <a:spcBef>
                <a:spcPts val="61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latin typeface="Calibri"/>
                <a:cs typeface="Calibri"/>
              </a:rPr>
              <a:t>Requires significantly  more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bandwidth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648200" y="2490723"/>
            <a:ext cx="4038600" cy="27449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18</a:t>
            </a:fld>
            <a:endParaRPr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1594"/>
            <a:ext cx="460375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>
                <a:solidFill>
                  <a:srgbClr val="006FC0"/>
                </a:solidFill>
              </a:rPr>
              <a:t>Processing</a:t>
            </a:r>
            <a:r>
              <a:rPr spc="-50" dirty="0">
                <a:solidFill>
                  <a:srgbClr val="006FC0"/>
                </a:solidFill>
              </a:rPr>
              <a:t> </a:t>
            </a:r>
            <a:r>
              <a:rPr spc="-5" dirty="0">
                <a:solidFill>
                  <a:srgbClr val="006FC0"/>
                </a:solidFill>
              </a:rPr>
              <a:t>Methods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21131"/>
            <a:ext cx="3779520" cy="398399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libri"/>
                <a:cs typeface="Calibri"/>
              </a:rPr>
              <a:t>Online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Processing</a:t>
            </a:r>
            <a:endParaRPr sz="28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0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libri"/>
                <a:cs typeface="Calibri"/>
              </a:rPr>
              <a:t>Because </a:t>
            </a:r>
            <a:r>
              <a:rPr sz="2400" dirty="0">
                <a:latin typeface="Calibri"/>
                <a:cs typeface="Calibri"/>
              </a:rPr>
              <a:t>it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endParaRPr sz="2400">
              <a:latin typeface="Calibri"/>
              <a:cs typeface="Calibri"/>
            </a:endParaRPr>
          </a:p>
          <a:p>
            <a:pPr marL="756285" marR="5080">
              <a:lnSpc>
                <a:spcPct val="100000"/>
              </a:lnSpc>
            </a:pPr>
            <a:r>
              <a:rPr sz="2400" spc="-10" dirty="0">
                <a:latin typeface="Calibri"/>
                <a:cs typeface="Calibri"/>
              </a:rPr>
              <a:t>interactive, </a:t>
            </a:r>
            <a:r>
              <a:rPr sz="2400" spc="-5" dirty="0">
                <a:latin typeface="Calibri"/>
                <a:cs typeface="Calibri"/>
              </a:rPr>
              <a:t>online  </a:t>
            </a:r>
            <a:r>
              <a:rPr sz="2400" spc="-10" dirty="0">
                <a:latin typeface="Calibri"/>
                <a:cs typeface="Calibri"/>
              </a:rPr>
              <a:t>processing </a:t>
            </a:r>
            <a:r>
              <a:rPr sz="2400" spc="-15" dirty="0">
                <a:latin typeface="Calibri"/>
                <a:cs typeface="Calibri"/>
              </a:rPr>
              <a:t>avoids delays 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10" dirty="0">
                <a:latin typeface="Calibri"/>
                <a:cs typeface="Calibri"/>
              </a:rPr>
              <a:t>allows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15" dirty="0">
                <a:latin typeface="Calibri"/>
                <a:cs typeface="Calibri"/>
              </a:rPr>
              <a:t>constant  </a:t>
            </a:r>
            <a:r>
              <a:rPr sz="2400" spc="-5" dirty="0">
                <a:latin typeface="Calibri"/>
                <a:cs typeface="Calibri"/>
              </a:rPr>
              <a:t>dialog </a:t>
            </a:r>
            <a:r>
              <a:rPr sz="2400" spc="-10" dirty="0">
                <a:latin typeface="Calibri"/>
                <a:cs typeface="Calibri"/>
              </a:rPr>
              <a:t>between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user  </a:t>
            </a:r>
            <a:r>
              <a:rPr sz="2400" dirty="0">
                <a:latin typeface="Calibri"/>
                <a:cs typeface="Calibri"/>
              </a:rPr>
              <a:t>and the</a:t>
            </a:r>
            <a:r>
              <a:rPr sz="2400" spc="-25" dirty="0">
                <a:latin typeface="Calibri"/>
                <a:cs typeface="Calibri"/>
              </a:rPr>
              <a:t> system</a:t>
            </a:r>
            <a:endParaRPr sz="2400">
              <a:latin typeface="Calibri"/>
              <a:cs typeface="Calibri"/>
            </a:endParaRPr>
          </a:p>
          <a:p>
            <a:pPr marL="756285" marR="258445" lvl="1" indent="-287020">
              <a:lnSpc>
                <a:spcPct val="100000"/>
              </a:lnSpc>
              <a:spcBef>
                <a:spcPts val="58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libri"/>
                <a:cs typeface="Calibri"/>
              </a:rPr>
              <a:t>Online </a:t>
            </a:r>
            <a:r>
              <a:rPr sz="2400" spc="-10" dirty="0">
                <a:latin typeface="Calibri"/>
                <a:cs typeface="Calibri"/>
              </a:rPr>
              <a:t>processing</a:t>
            </a:r>
            <a:r>
              <a:rPr sz="2400" spc="-10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also  </a:t>
            </a:r>
            <a:r>
              <a:rPr sz="2400" spc="-10" dirty="0">
                <a:latin typeface="Calibri"/>
                <a:cs typeface="Calibri"/>
              </a:rPr>
              <a:t>can </a:t>
            </a:r>
            <a:r>
              <a:rPr sz="2400" spc="-5" dirty="0">
                <a:latin typeface="Calibri"/>
                <a:cs typeface="Calibri"/>
              </a:rPr>
              <a:t>be used </a:t>
            </a:r>
            <a:r>
              <a:rPr sz="2400" dirty="0">
                <a:latin typeface="Calibri"/>
                <a:cs typeface="Calibri"/>
              </a:rPr>
              <a:t>with file-  </a:t>
            </a:r>
            <a:r>
              <a:rPr sz="2400" spc="-10" dirty="0">
                <a:latin typeface="Calibri"/>
                <a:cs typeface="Calibri"/>
              </a:rPr>
              <a:t>oriented</a:t>
            </a:r>
            <a:r>
              <a:rPr sz="2400" spc="-20" dirty="0">
                <a:latin typeface="Calibri"/>
                <a:cs typeface="Calibri"/>
              </a:rPr>
              <a:t> systems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648200" y="1843087"/>
            <a:ext cx="4038600" cy="4038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19</a:t>
            </a:fld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1594"/>
            <a:ext cx="433070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>
                <a:solidFill>
                  <a:srgbClr val="006FC0"/>
                </a:solidFill>
              </a:rPr>
              <a:t>Chapter</a:t>
            </a:r>
            <a:r>
              <a:rPr spc="-65" dirty="0">
                <a:solidFill>
                  <a:srgbClr val="006FC0"/>
                </a:solidFill>
              </a:rPr>
              <a:t> </a:t>
            </a:r>
            <a:r>
              <a:rPr spc="-10" dirty="0">
                <a:solidFill>
                  <a:srgbClr val="006FC0"/>
                </a:solidFill>
              </a:rPr>
              <a:t>Objectives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565"/>
            <a:ext cx="7875905" cy="42214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Provide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10" dirty="0">
                <a:latin typeface="Calibri"/>
                <a:cs typeface="Calibri"/>
              </a:rPr>
              <a:t>checklist </a:t>
            </a:r>
            <a:r>
              <a:rPr sz="3200" spc="-5" dirty="0">
                <a:latin typeface="Calibri"/>
                <a:cs typeface="Calibri"/>
              </a:rPr>
              <a:t>of </a:t>
            </a:r>
            <a:r>
              <a:rPr sz="3200" dirty="0">
                <a:latin typeface="Calibri"/>
                <a:cs typeface="Calibri"/>
              </a:rPr>
              <a:t>issues </a:t>
            </a:r>
            <a:r>
              <a:rPr sz="3200" spc="-20" dirty="0">
                <a:latin typeface="Calibri"/>
                <a:cs typeface="Calibri"/>
              </a:rPr>
              <a:t>to </a:t>
            </a:r>
            <a:r>
              <a:rPr sz="3200" spc="-10" dirty="0">
                <a:latin typeface="Calibri"/>
                <a:cs typeface="Calibri"/>
              </a:rPr>
              <a:t>consider </a:t>
            </a:r>
            <a:r>
              <a:rPr sz="3200" dirty="0">
                <a:latin typeface="Calibri"/>
                <a:cs typeface="Calibri"/>
              </a:rPr>
              <a:t>when  </a:t>
            </a:r>
            <a:r>
              <a:rPr sz="3200" spc="-5" dirty="0">
                <a:latin typeface="Calibri"/>
                <a:cs typeface="Calibri"/>
              </a:rPr>
              <a:t>selecting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30" dirty="0">
                <a:latin typeface="Calibri"/>
                <a:cs typeface="Calibri"/>
              </a:rPr>
              <a:t>system</a:t>
            </a:r>
            <a:r>
              <a:rPr sz="3200" spc="-15" dirty="0">
                <a:latin typeface="Calibri"/>
                <a:cs typeface="Calibri"/>
              </a:rPr>
              <a:t> architecture</a:t>
            </a:r>
            <a:endParaRPr sz="3200">
              <a:latin typeface="Calibri"/>
              <a:cs typeface="Calibri"/>
            </a:endParaRPr>
          </a:p>
          <a:p>
            <a:pPr marL="355600" marR="52832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Describe </a:t>
            </a:r>
            <a:r>
              <a:rPr sz="3200" spc="-15" dirty="0">
                <a:latin typeface="Calibri"/>
                <a:cs typeface="Calibri"/>
              </a:rPr>
              <a:t>servers, </a:t>
            </a:r>
            <a:r>
              <a:rPr sz="3200" dirty="0">
                <a:latin typeface="Calibri"/>
                <a:cs typeface="Calibri"/>
              </a:rPr>
              <a:t>server-based </a:t>
            </a:r>
            <a:r>
              <a:rPr sz="3200" spc="-10" dirty="0">
                <a:latin typeface="Calibri"/>
                <a:cs typeface="Calibri"/>
              </a:rPr>
              <a:t>processing,  </a:t>
            </a:r>
            <a:r>
              <a:rPr sz="3200" spc="-5" dirty="0">
                <a:latin typeface="Calibri"/>
                <a:cs typeface="Calibri"/>
              </a:rPr>
              <a:t>clients,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5" dirty="0">
                <a:latin typeface="Calibri"/>
                <a:cs typeface="Calibri"/>
              </a:rPr>
              <a:t>client-based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processing</a:t>
            </a:r>
            <a:endParaRPr sz="3200">
              <a:latin typeface="Calibri"/>
              <a:cs typeface="Calibri"/>
            </a:endParaRPr>
          </a:p>
          <a:p>
            <a:pPr marL="355600" marR="36195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Explain </a:t>
            </a:r>
            <a:r>
              <a:rPr sz="3200" spc="-10" dirty="0">
                <a:latin typeface="Calibri"/>
                <a:cs typeface="Calibri"/>
              </a:rPr>
              <a:t>client/server architecture, </a:t>
            </a:r>
            <a:r>
              <a:rPr sz="3200" spc="-5" dirty="0">
                <a:latin typeface="Calibri"/>
                <a:cs typeface="Calibri"/>
              </a:rPr>
              <a:t>including  </a:t>
            </a:r>
            <a:r>
              <a:rPr sz="3200" spc="-15" dirty="0">
                <a:latin typeface="Calibri"/>
                <a:cs typeface="Calibri"/>
              </a:rPr>
              <a:t>tiers, cost-benefit </a:t>
            </a:r>
            <a:r>
              <a:rPr sz="3200" spc="-5" dirty="0">
                <a:latin typeface="Calibri"/>
                <a:cs typeface="Calibri"/>
              </a:rPr>
              <a:t>issues, </a:t>
            </a:r>
            <a:r>
              <a:rPr sz="3200" dirty="0">
                <a:latin typeface="Calibri"/>
                <a:cs typeface="Calibri"/>
              </a:rPr>
              <a:t>and</a:t>
            </a:r>
            <a:r>
              <a:rPr sz="3200" spc="7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performance</a:t>
            </a:r>
            <a:endParaRPr sz="3200">
              <a:latin typeface="Calibri"/>
              <a:cs typeface="Calibri"/>
            </a:endParaRPr>
          </a:p>
          <a:p>
            <a:pPr marL="355600" marR="37465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Compare </a:t>
            </a:r>
            <a:r>
              <a:rPr sz="3200" spc="-5" dirty="0">
                <a:latin typeface="Calibri"/>
                <a:cs typeface="Calibri"/>
              </a:rPr>
              <a:t>in-house </a:t>
            </a:r>
            <a:r>
              <a:rPr sz="3200" spc="-10" dirty="0">
                <a:latin typeface="Calibri"/>
                <a:cs typeface="Calibri"/>
              </a:rPr>
              <a:t>e-commerce development  </a:t>
            </a:r>
            <a:r>
              <a:rPr sz="3200" spc="-5" dirty="0">
                <a:latin typeface="Calibri"/>
                <a:cs typeface="Calibri"/>
              </a:rPr>
              <a:t>with </a:t>
            </a:r>
            <a:r>
              <a:rPr sz="3200" spc="-15" dirty="0">
                <a:latin typeface="Calibri"/>
                <a:cs typeface="Calibri"/>
              </a:rPr>
              <a:t>packaged</a:t>
            </a:r>
            <a:r>
              <a:rPr sz="3200" spc="-5" dirty="0">
                <a:latin typeface="Calibri"/>
                <a:cs typeface="Calibri"/>
              </a:rPr>
              <a:t> solutions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20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1594"/>
            <a:ext cx="460375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>
                <a:solidFill>
                  <a:srgbClr val="006FC0"/>
                </a:solidFill>
              </a:rPr>
              <a:t>Processing</a:t>
            </a:r>
            <a:r>
              <a:rPr spc="-50" dirty="0">
                <a:solidFill>
                  <a:srgbClr val="006FC0"/>
                </a:solidFill>
              </a:rPr>
              <a:t> </a:t>
            </a:r>
            <a:r>
              <a:rPr spc="-5" dirty="0">
                <a:solidFill>
                  <a:srgbClr val="006FC0"/>
                </a:solidFill>
              </a:rPr>
              <a:t>Methods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06973"/>
            <a:ext cx="7702550" cy="3348354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9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Batch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Processing</a:t>
            </a:r>
            <a:endParaRPr sz="3200" dirty="0">
              <a:latin typeface="Calibri"/>
              <a:cs typeface="Calibri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69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5" dirty="0">
                <a:latin typeface="Calibri"/>
                <a:cs typeface="Calibri"/>
              </a:rPr>
              <a:t>The IT </a:t>
            </a:r>
            <a:r>
              <a:rPr sz="2800" spc="-15" dirty="0">
                <a:latin typeface="Calibri"/>
                <a:cs typeface="Calibri"/>
              </a:rPr>
              <a:t>operations group </a:t>
            </a:r>
            <a:r>
              <a:rPr sz="2800" spc="-10" dirty="0">
                <a:latin typeface="Calibri"/>
                <a:cs typeface="Calibri"/>
              </a:rPr>
              <a:t>can run </a:t>
            </a:r>
            <a:r>
              <a:rPr sz="2800" spc="-20" dirty="0">
                <a:latin typeface="Calibri"/>
                <a:cs typeface="Calibri"/>
              </a:rPr>
              <a:t>batch programs  </a:t>
            </a:r>
            <a:r>
              <a:rPr sz="2800" spc="-5" dirty="0">
                <a:latin typeface="Calibri"/>
                <a:cs typeface="Calibri"/>
              </a:rPr>
              <a:t>on a </a:t>
            </a:r>
            <a:r>
              <a:rPr sz="2800" spc="-15" dirty="0">
                <a:latin typeface="Calibri"/>
                <a:cs typeface="Calibri"/>
              </a:rPr>
              <a:t>predetermined </a:t>
            </a:r>
            <a:r>
              <a:rPr sz="2800" spc="-10" dirty="0">
                <a:latin typeface="Calibri"/>
                <a:cs typeface="Calibri"/>
              </a:rPr>
              <a:t>schedule, </a:t>
            </a:r>
            <a:r>
              <a:rPr sz="2800" spc="-5" dirty="0">
                <a:latin typeface="Calibri"/>
                <a:cs typeface="Calibri"/>
              </a:rPr>
              <a:t>without </a:t>
            </a:r>
            <a:r>
              <a:rPr sz="2800" spc="-10" dirty="0">
                <a:latin typeface="Calibri"/>
                <a:cs typeface="Calibri"/>
              </a:rPr>
              <a:t>user  </a:t>
            </a:r>
            <a:r>
              <a:rPr sz="2800" spc="-20" dirty="0">
                <a:latin typeface="Calibri"/>
                <a:cs typeface="Calibri"/>
              </a:rPr>
              <a:t>involvement, </a:t>
            </a:r>
            <a:r>
              <a:rPr sz="2800" spc="-10" dirty="0">
                <a:latin typeface="Calibri"/>
                <a:cs typeface="Calibri"/>
              </a:rPr>
              <a:t>during regular business </a:t>
            </a:r>
            <a:r>
              <a:rPr sz="2800" spc="-15" dirty="0">
                <a:latin typeface="Calibri"/>
                <a:cs typeface="Calibri"/>
              </a:rPr>
              <a:t>hours, at  </a:t>
            </a:r>
            <a:r>
              <a:rPr sz="2800" spc="-10" dirty="0">
                <a:latin typeface="Calibri"/>
                <a:cs typeface="Calibri"/>
              </a:rPr>
              <a:t>night, </a:t>
            </a:r>
            <a:r>
              <a:rPr sz="2800" spc="-5" dirty="0">
                <a:latin typeface="Calibri"/>
                <a:cs typeface="Calibri"/>
              </a:rPr>
              <a:t>or on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weekends</a:t>
            </a:r>
            <a:endParaRPr sz="2800" dirty="0">
              <a:latin typeface="Calibri"/>
              <a:cs typeface="Calibri"/>
            </a:endParaRPr>
          </a:p>
          <a:p>
            <a:pPr marL="756285" marR="372110" lvl="1" indent="-287020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20" dirty="0">
                <a:latin typeface="Calibri"/>
                <a:cs typeface="Calibri"/>
              </a:rPr>
              <a:t>Require </a:t>
            </a:r>
            <a:r>
              <a:rPr sz="2800" spc="-10" dirty="0">
                <a:latin typeface="Calibri"/>
                <a:cs typeface="Calibri"/>
              </a:rPr>
              <a:t>significantly </a:t>
            </a:r>
            <a:r>
              <a:rPr sz="2800" spc="-25" dirty="0">
                <a:latin typeface="Calibri"/>
                <a:cs typeface="Calibri"/>
              </a:rPr>
              <a:t>fewer </a:t>
            </a:r>
            <a:r>
              <a:rPr sz="2800" spc="-10" dirty="0">
                <a:latin typeface="Calibri"/>
                <a:cs typeface="Calibri"/>
              </a:rPr>
              <a:t>network </a:t>
            </a:r>
            <a:r>
              <a:rPr sz="2800" spc="-15" dirty="0">
                <a:latin typeface="Calibri"/>
                <a:cs typeface="Calibri"/>
              </a:rPr>
              <a:t>resources  </a:t>
            </a:r>
            <a:r>
              <a:rPr sz="2800" spc="-5" dirty="0">
                <a:latin typeface="Calibri"/>
                <a:cs typeface="Calibri"/>
              </a:rPr>
              <a:t>than </a:t>
            </a:r>
            <a:r>
              <a:rPr sz="2800" spc="-10" dirty="0">
                <a:latin typeface="Calibri"/>
                <a:cs typeface="Calibri"/>
              </a:rPr>
              <a:t>online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systems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1594"/>
            <a:ext cx="460375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>
                <a:solidFill>
                  <a:srgbClr val="006FC0"/>
                </a:solidFill>
              </a:rPr>
              <a:t>Processing</a:t>
            </a:r>
            <a:r>
              <a:rPr spc="-50" dirty="0">
                <a:solidFill>
                  <a:srgbClr val="006FC0"/>
                </a:solidFill>
              </a:rPr>
              <a:t> </a:t>
            </a:r>
            <a:r>
              <a:rPr spc="-5" dirty="0">
                <a:solidFill>
                  <a:srgbClr val="006FC0"/>
                </a:solidFill>
              </a:rPr>
              <a:t>Methods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565"/>
            <a:ext cx="681926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Combined Online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15" dirty="0">
                <a:latin typeface="Calibri"/>
                <a:cs typeface="Calibri"/>
              </a:rPr>
              <a:t>Batch</a:t>
            </a:r>
            <a:r>
              <a:rPr sz="3200" spc="-10" dirty="0">
                <a:latin typeface="Calibri"/>
                <a:cs typeface="Calibri"/>
              </a:rPr>
              <a:t> Processing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2362200"/>
            <a:ext cx="7450074" cy="2514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21</a:t>
            </a:fld>
            <a:endParaRPr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1594"/>
            <a:ext cx="38049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>
                <a:solidFill>
                  <a:srgbClr val="006FC0"/>
                </a:solidFill>
              </a:rPr>
              <a:t>Network</a:t>
            </a:r>
            <a:r>
              <a:rPr spc="-90" dirty="0">
                <a:solidFill>
                  <a:srgbClr val="006FC0"/>
                </a:solidFill>
              </a:rPr>
              <a:t> </a:t>
            </a:r>
            <a:r>
              <a:rPr dirty="0">
                <a:solidFill>
                  <a:srgbClr val="006FC0"/>
                </a:solidFill>
              </a:rPr>
              <a:t>Models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0613"/>
            <a:ext cx="3610610" cy="329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61595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libri"/>
                <a:cs typeface="Calibri"/>
              </a:rPr>
              <a:t>The OSI </a:t>
            </a:r>
            <a:r>
              <a:rPr sz="2800" spc="-25" dirty="0">
                <a:latin typeface="Calibri"/>
                <a:cs typeface="Calibri"/>
              </a:rPr>
              <a:t>Reference  </a:t>
            </a:r>
            <a:r>
              <a:rPr sz="2800" spc="-5" dirty="0">
                <a:latin typeface="Calibri"/>
                <a:cs typeface="Calibri"/>
              </a:rPr>
              <a:t>Model</a:t>
            </a:r>
            <a:endParaRPr sz="2800">
              <a:latin typeface="Calibri"/>
              <a:cs typeface="Calibri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60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libri"/>
                <a:cs typeface="Calibri"/>
              </a:rPr>
              <a:t>The OSI </a:t>
            </a:r>
            <a:r>
              <a:rPr sz="2400" dirty="0">
                <a:latin typeface="Calibri"/>
                <a:cs typeface="Calibri"/>
              </a:rPr>
              <a:t>model</a:t>
            </a:r>
            <a:r>
              <a:rPr sz="2400" spc="-10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consists 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spc="-10" dirty="0">
                <a:latin typeface="Calibri"/>
                <a:cs typeface="Calibri"/>
              </a:rPr>
              <a:t>seven</a:t>
            </a:r>
            <a:r>
              <a:rPr sz="2400" spc="-20" dirty="0">
                <a:latin typeface="Calibri"/>
                <a:cs typeface="Calibri"/>
              </a:rPr>
              <a:t> layers</a:t>
            </a:r>
            <a:endParaRPr sz="2400">
              <a:latin typeface="Calibri"/>
              <a:cs typeface="Calibri"/>
            </a:endParaRPr>
          </a:p>
          <a:p>
            <a:pPr marL="756285" marR="179705" lvl="1" indent="-287020">
              <a:lnSpc>
                <a:spcPct val="100000"/>
              </a:lnSpc>
              <a:spcBef>
                <a:spcPts val="58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latin typeface="Calibri"/>
                <a:cs typeface="Calibri"/>
              </a:rPr>
              <a:t>Each </a:t>
            </a:r>
            <a:r>
              <a:rPr sz="2400" spc="-15" dirty="0">
                <a:latin typeface="Calibri"/>
                <a:cs typeface="Calibri"/>
              </a:rPr>
              <a:t>layer </a:t>
            </a:r>
            <a:r>
              <a:rPr sz="2400" spc="-10" dirty="0">
                <a:latin typeface="Calibri"/>
                <a:cs typeface="Calibri"/>
              </a:rPr>
              <a:t>performs</a:t>
            </a:r>
            <a:r>
              <a:rPr sz="2400" spc="-1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  </a:t>
            </a:r>
            <a:r>
              <a:rPr sz="2400" spc="-5" dirty="0">
                <a:latin typeface="Calibri"/>
                <a:cs typeface="Calibri"/>
              </a:rPr>
              <a:t>specific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function</a:t>
            </a:r>
            <a:endParaRPr sz="2400">
              <a:latin typeface="Calibri"/>
              <a:cs typeface="Calibri"/>
            </a:endParaRPr>
          </a:p>
          <a:p>
            <a:pPr marL="756285" marR="248285" lvl="1" indent="-287020">
              <a:lnSpc>
                <a:spcPct val="100000"/>
              </a:lnSpc>
              <a:spcBef>
                <a:spcPts val="57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25" dirty="0">
                <a:latin typeface="Calibri"/>
                <a:cs typeface="Calibri"/>
              </a:rPr>
              <a:t>Offers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5" dirty="0">
                <a:latin typeface="Calibri"/>
                <a:cs typeface="Calibri"/>
              </a:rPr>
              <a:t>set of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design  </a:t>
            </a:r>
            <a:r>
              <a:rPr sz="2400" spc="-15" dirty="0">
                <a:latin typeface="Calibri"/>
                <a:cs typeface="Calibri"/>
              </a:rPr>
              <a:t>standards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648200" y="2750947"/>
            <a:ext cx="4038600" cy="22244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22</a:t>
            </a:fld>
            <a:endParaRPr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23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1594"/>
            <a:ext cx="38049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>
                <a:solidFill>
                  <a:srgbClr val="006FC0"/>
                </a:solidFill>
              </a:rPr>
              <a:t>Network</a:t>
            </a:r>
            <a:r>
              <a:rPr spc="-90" dirty="0">
                <a:solidFill>
                  <a:srgbClr val="006FC0"/>
                </a:solidFill>
              </a:rPr>
              <a:t> </a:t>
            </a:r>
            <a:r>
              <a:rPr dirty="0">
                <a:solidFill>
                  <a:srgbClr val="006FC0"/>
                </a:solidFill>
              </a:rPr>
              <a:t>Models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06973"/>
            <a:ext cx="7661275" cy="2580005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9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Network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Protocols</a:t>
            </a:r>
            <a:endParaRPr sz="32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9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5" dirty="0">
                <a:latin typeface="Calibri"/>
                <a:cs typeface="Calibri"/>
              </a:rPr>
              <a:t>In all cases, the </a:t>
            </a:r>
            <a:r>
              <a:rPr sz="2800" spc="-10" dirty="0">
                <a:latin typeface="Calibri"/>
                <a:cs typeface="Calibri"/>
              </a:rPr>
              <a:t>network </a:t>
            </a:r>
            <a:r>
              <a:rPr sz="2800" spc="-15" dirty="0">
                <a:latin typeface="Calibri"/>
                <a:cs typeface="Calibri"/>
              </a:rPr>
              <a:t>must </a:t>
            </a:r>
            <a:r>
              <a:rPr sz="2800" spc="-5" dirty="0">
                <a:latin typeface="Calibri"/>
                <a:cs typeface="Calibri"/>
              </a:rPr>
              <a:t>use a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protocol</a:t>
            </a:r>
            <a:endParaRPr sz="2800">
              <a:latin typeface="Calibri"/>
              <a:cs typeface="Calibri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25" dirty="0">
                <a:latin typeface="Calibri"/>
                <a:cs typeface="Calibri"/>
              </a:rPr>
              <a:t>Transmission </a:t>
            </a:r>
            <a:r>
              <a:rPr sz="2800" spc="-20" dirty="0">
                <a:latin typeface="Calibri"/>
                <a:cs typeface="Calibri"/>
              </a:rPr>
              <a:t>Control </a:t>
            </a:r>
            <a:r>
              <a:rPr sz="2800" spc="-15" dirty="0">
                <a:latin typeface="Calibri"/>
                <a:cs typeface="Calibri"/>
              </a:rPr>
              <a:t>Protocol/Internet </a:t>
            </a:r>
            <a:r>
              <a:rPr sz="2800" spc="-20" dirty="0">
                <a:latin typeface="Calibri"/>
                <a:cs typeface="Calibri"/>
              </a:rPr>
              <a:t>Protocol  </a:t>
            </a:r>
            <a:r>
              <a:rPr sz="2800" spc="-35" dirty="0">
                <a:latin typeface="Calibri"/>
                <a:cs typeface="Calibri"/>
              </a:rPr>
              <a:t>(TCP/IP)</a:t>
            </a:r>
            <a:endParaRPr sz="28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7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0" dirty="0">
                <a:latin typeface="Calibri"/>
                <a:cs typeface="Calibri"/>
              </a:rPr>
              <a:t>File </a:t>
            </a:r>
            <a:r>
              <a:rPr sz="2800" spc="-45" dirty="0">
                <a:latin typeface="Calibri"/>
                <a:cs typeface="Calibri"/>
              </a:rPr>
              <a:t>Transfer </a:t>
            </a:r>
            <a:r>
              <a:rPr sz="2800" spc="-20" dirty="0">
                <a:latin typeface="Calibri"/>
                <a:cs typeface="Calibri"/>
              </a:rPr>
              <a:t>Protocol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(FTP)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24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1594"/>
            <a:ext cx="628332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5" dirty="0">
                <a:solidFill>
                  <a:srgbClr val="006FC0"/>
                </a:solidFill>
              </a:rPr>
              <a:t>Systems </a:t>
            </a:r>
            <a:r>
              <a:rPr spc="-5" dirty="0">
                <a:solidFill>
                  <a:srgbClr val="006FC0"/>
                </a:solidFill>
              </a:rPr>
              <a:t>Design</a:t>
            </a:r>
            <a:r>
              <a:rPr spc="-85" dirty="0">
                <a:solidFill>
                  <a:srgbClr val="006FC0"/>
                </a:solidFill>
              </a:rPr>
              <a:t> </a:t>
            </a:r>
            <a:r>
              <a:rPr dirty="0">
                <a:solidFill>
                  <a:srgbClr val="006FC0"/>
                </a:solidFill>
              </a:rPr>
              <a:t>Completion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06973"/>
            <a:ext cx="6971665" cy="4193540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9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25" dirty="0">
                <a:latin typeface="Calibri"/>
                <a:cs typeface="Calibri"/>
              </a:rPr>
              <a:t>System </a:t>
            </a:r>
            <a:r>
              <a:rPr sz="3200" spc="-5" dirty="0">
                <a:latin typeface="Calibri"/>
                <a:cs typeface="Calibri"/>
              </a:rPr>
              <a:t>Design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Specification</a:t>
            </a:r>
            <a:endParaRPr sz="3200">
              <a:latin typeface="Calibri"/>
              <a:cs typeface="Calibri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69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spc="-10" dirty="0">
                <a:latin typeface="Calibri"/>
                <a:cs typeface="Calibri"/>
              </a:rPr>
              <a:t>typical </a:t>
            </a:r>
            <a:r>
              <a:rPr sz="2800" spc="-30" dirty="0">
                <a:latin typeface="Calibri"/>
                <a:cs typeface="Calibri"/>
              </a:rPr>
              <a:t>system </a:t>
            </a:r>
            <a:r>
              <a:rPr sz="2800" spc="-5" dirty="0">
                <a:latin typeface="Calibri"/>
                <a:cs typeface="Calibri"/>
              </a:rPr>
              <a:t>design </a:t>
            </a:r>
            <a:r>
              <a:rPr sz="2800" spc="-10" dirty="0">
                <a:latin typeface="Calibri"/>
                <a:cs typeface="Calibri"/>
              </a:rPr>
              <a:t>specification uses </a:t>
            </a:r>
            <a:r>
              <a:rPr sz="2800" spc="-5" dirty="0">
                <a:latin typeface="Calibri"/>
                <a:cs typeface="Calibri"/>
              </a:rPr>
              <a:t>a  </a:t>
            </a:r>
            <a:r>
              <a:rPr sz="2800" spc="-15" dirty="0">
                <a:latin typeface="Calibri"/>
                <a:cs typeface="Calibri"/>
              </a:rPr>
              <a:t>structure </a:t>
            </a:r>
            <a:r>
              <a:rPr sz="2800" spc="-10" dirty="0">
                <a:latin typeface="Calibri"/>
                <a:cs typeface="Calibri"/>
              </a:rPr>
              <a:t>similar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10" dirty="0">
                <a:latin typeface="Calibri"/>
                <a:cs typeface="Calibri"/>
              </a:rPr>
              <a:t>the</a:t>
            </a:r>
            <a:r>
              <a:rPr sz="2800" spc="9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following:</a:t>
            </a:r>
            <a:endParaRPr sz="2800">
              <a:latin typeface="Calibri"/>
              <a:cs typeface="Calibri"/>
            </a:endParaRPr>
          </a:p>
          <a:p>
            <a:pPr marL="1384300" lvl="2" indent="-457834">
              <a:lnSpc>
                <a:spcPct val="100000"/>
              </a:lnSpc>
              <a:spcBef>
                <a:spcPts val="605"/>
              </a:spcBef>
              <a:buAutoNum type="arabicPeriod"/>
              <a:tabLst>
                <a:tab pos="1384300" algn="l"/>
                <a:tab pos="1384935" algn="l"/>
              </a:tabLst>
            </a:pPr>
            <a:r>
              <a:rPr sz="2400" spc="-5" dirty="0">
                <a:latin typeface="Calibri"/>
                <a:cs typeface="Calibri"/>
              </a:rPr>
              <a:t>Management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summary</a:t>
            </a:r>
            <a:endParaRPr sz="2400">
              <a:latin typeface="Calibri"/>
              <a:cs typeface="Calibri"/>
            </a:endParaRPr>
          </a:p>
          <a:p>
            <a:pPr marL="1384300" lvl="2" indent="-457834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1384300" algn="l"/>
                <a:tab pos="1384935" algn="l"/>
              </a:tabLst>
            </a:pPr>
            <a:r>
              <a:rPr sz="2400" spc="-20" dirty="0">
                <a:latin typeface="Calibri"/>
                <a:cs typeface="Calibri"/>
              </a:rPr>
              <a:t>System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components</a:t>
            </a:r>
            <a:endParaRPr sz="2400">
              <a:latin typeface="Calibri"/>
              <a:cs typeface="Calibri"/>
            </a:endParaRPr>
          </a:p>
          <a:p>
            <a:pPr marL="1384300" lvl="2" indent="-457834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1384300" algn="l"/>
                <a:tab pos="1384935" algn="l"/>
              </a:tabLst>
            </a:pPr>
            <a:r>
              <a:rPr sz="2400" spc="-20" dirty="0">
                <a:latin typeface="Calibri"/>
                <a:cs typeface="Calibri"/>
              </a:rPr>
              <a:t>System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environment</a:t>
            </a:r>
            <a:endParaRPr sz="2400">
              <a:latin typeface="Calibri"/>
              <a:cs typeface="Calibri"/>
            </a:endParaRPr>
          </a:p>
          <a:p>
            <a:pPr marL="1384300" lvl="2" indent="-457834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1384300" algn="l"/>
                <a:tab pos="1384935" algn="l"/>
              </a:tabLst>
            </a:pPr>
            <a:r>
              <a:rPr sz="2400" spc="-5" dirty="0">
                <a:latin typeface="Calibri"/>
                <a:cs typeface="Calibri"/>
              </a:rPr>
              <a:t>Implementation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requirements</a:t>
            </a:r>
            <a:endParaRPr sz="2400">
              <a:latin typeface="Calibri"/>
              <a:cs typeface="Calibri"/>
            </a:endParaRPr>
          </a:p>
          <a:p>
            <a:pPr marL="1384300" lvl="2" indent="-457834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1384300" algn="l"/>
                <a:tab pos="1384935" algn="l"/>
              </a:tabLst>
            </a:pPr>
            <a:r>
              <a:rPr sz="2400" spc="-5" dirty="0">
                <a:latin typeface="Calibri"/>
                <a:cs typeface="Calibri"/>
              </a:rPr>
              <a:t>Time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15" dirty="0">
                <a:latin typeface="Calibri"/>
                <a:cs typeface="Calibri"/>
              </a:rPr>
              <a:t>cost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estimates</a:t>
            </a:r>
            <a:endParaRPr sz="2400">
              <a:latin typeface="Calibri"/>
              <a:cs typeface="Calibri"/>
            </a:endParaRPr>
          </a:p>
          <a:p>
            <a:pPr marL="1384300" lvl="2" indent="-457834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1384300" algn="l"/>
                <a:tab pos="1384935" algn="l"/>
              </a:tabLst>
            </a:pPr>
            <a:r>
              <a:rPr sz="2400" spc="-5" dirty="0">
                <a:latin typeface="Calibri"/>
                <a:cs typeface="Calibri"/>
              </a:rPr>
              <a:t>Additional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material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25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1594"/>
            <a:ext cx="628332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5" dirty="0">
                <a:solidFill>
                  <a:srgbClr val="006FC0"/>
                </a:solidFill>
              </a:rPr>
              <a:t>Systems </a:t>
            </a:r>
            <a:r>
              <a:rPr spc="-5" dirty="0">
                <a:solidFill>
                  <a:srgbClr val="006FC0"/>
                </a:solidFill>
              </a:rPr>
              <a:t>Design</a:t>
            </a:r>
            <a:r>
              <a:rPr spc="-85" dirty="0">
                <a:solidFill>
                  <a:srgbClr val="006FC0"/>
                </a:solidFill>
              </a:rPr>
              <a:t> </a:t>
            </a:r>
            <a:r>
              <a:rPr dirty="0">
                <a:solidFill>
                  <a:srgbClr val="006FC0"/>
                </a:solidFill>
              </a:rPr>
              <a:t>Completion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14278"/>
            <a:ext cx="8061325" cy="4385945"/>
          </a:xfrm>
          <a:prstGeom prst="rect">
            <a:avLst/>
          </a:prstGeom>
        </p:spPr>
        <p:txBody>
          <a:bodyPr vert="horz" wrap="square" lIns="0" tIns="107314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4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latin typeface="Calibri"/>
                <a:cs typeface="Calibri"/>
              </a:rPr>
              <a:t>User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Approval</a:t>
            </a:r>
            <a:endParaRPr sz="3000">
              <a:latin typeface="Calibri"/>
              <a:cs typeface="Calibri"/>
            </a:endParaRPr>
          </a:p>
          <a:p>
            <a:pPr marL="756285" marR="526415" lvl="1" indent="-287020">
              <a:lnSpc>
                <a:spcPct val="100000"/>
              </a:lnSpc>
              <a:spcBef>
                <a:spcPts val="655"/>
              </a:spcBef>
              <a:buFont typeface="Arial"/>
              <a:buChar char="–"/>
              <a:tabLst>
                <a:tab pos="756920" algn="l"/>
              </a:tabLst>
            </a:pPr>
            <a:r>
              <a:rPr sz="2600" spc="-10" dirty="0">
                <a:latin typeface="Calibri"/>
                <a:cs typeface="Calibri"/>
              </a:rPr>
              <a:t>Users must review </a:t>
            </a:r>
            <a:r>
              <a:rPr sz="2600" dirty="0">
                <a:latin typeface="Calibri"/>
                <a:cs typeface="Calibri"/>
              </a:rPr>
              <a:t>and </a:t>
            </a:r>
            <a:r>
              <a:rPr sz="2600" spc="-10" dirty="0">
                <a:latin typeface="Calibri"/>
                <a:cs typeface="Calibri"/>
              </a:rPr>
              <a:t>approve </a:t>
            </a:r>
            <a:r>
              <a:rPr sz="2600" dirty="0">
                <a:latin typeface="Calibri"/>
                <a:cs typeface="Calibri"/>
              </a:rPr>
              <a:t>the </a:t>
            </a:r>
            <a:r>
              <a:rPr sz="2600" spc="-10" dirty="0">
                <a:latin typeface="Calibri"/>
                <a:cs typeface="Calibri"/>
              </a:rPr>
              <a:t>interface  </a:t>
            </a:r>
            <a:r>
              <a:rPr sz="2600" spc="-5" dirty="0">
                <a:latin typeface="Calibri"/>
                <a:cs typeface="Calibri"/>
              </a:rPr>
              <a:t>design, report </a:t>
            </a:r>
            <a:r>
              <a:rPr sz="2600" dirty="0">
                <a:latin typeface="Calibri"/>
                <a:cs typeface="Calibri"/>
              </a:rPr>
              <a:t>and menu </a:t>
            </a:r>
            <a:r>
              <a:rPr sz="2600" spc="-5" dirty="0">
                <a:latin typeface="Calibri"/>
                <a:cs typeface="Calibri"/>
              </a:rPr>
              <a:t>designs, </a:t>
            </a:r>
            <a:r>
              <a:rPr sz="2600" spc="-15" dirty="0">
                <a:latin typeface="Calibri"/>
                <a:cs typeface="Calibri"/>
              </a:rPr>
              <a:t>data </a:t>
            </a:r>
            <a:r>
              <a:rPr sz="2600" spc="-5" dirty="0">
                <a:latin typeface="Calibri"/>
                <a:cs typeface="Calibri"/>
              </a:rPr>
              <a:t>entry  screens, </a:t>
            </a:r>
            <a:r>
              <a:rPr sz="2600" spc="-10" dirty="0">
                <a:latin typeface="Calibri"/>
                <a:cs typeface="Calibri"/>
              </a:rPr>
              <a:t>source </a:t>
            </a:r>
            <a:r>
              <a:rPr sz="2600" spc="-5" dirty="0">
                <a:latin typeface="Calibri"/>
                <a:cs typeface="Calibri"/>
              </a:rPr>
              <a:t>documents, </a:t>
            </a:r>
            <a:r>
              <a:rPr sz="2600" dirty="0">
                <a:latin typeface="Calibri"/>
                <a:cs typeface="Calibri"/>
              </a:rPr>
              <a:t>and </a:t>
            </a:r>
            <a:r>
              <a:rPr sz="2600" spc="-5" dirty="0">
                <a:latin typeface="Calibri"/>
                <a:cs typeface="Calibri"/>
              </a:rPr>
              <a:t>other </a:t>
            </a:r>
            <a:r>
              <a:rPr sz="2600" spc="-10" dirty="0">
                <a:latin typeface="Calibri"/>
                <a:cs typeface="Calibri"/>
              </a:rPr>
              <a:t>areas </a:t>
            </a:r>
            <a:r>
              <a:rPr sz="2600" spc="-5" dirty="0">
                <a:latin typeface="Calibri"/>
                <a:cs typeface="Calibri"/>
              </a:rPr>
              <a:t>of </a:t>
            </a:r>
            <a:r>
              <a:rPr sz="2600" dirty="0">
                <a:latin typeface="Calibri"/>
                <a:cs typeface="Calibri"/>
              </a:rPr>
              <a:t>the  </a:t>
            </a:r>
            <a:r>
              <a:rPr sz="2600" spc="-20" dirty="0">
                <a:latin typeface="Calibri"/>
                <a:cs typeface="Calibri"/>
              </a:rPr>
              <a:t>system </a:t>
            </a:r>
            <a:r>
              <a:rPr sz="2600" spc="-5" dirty="0">
                <a:latin typeface="Calibri"/>
                <a:cs typeface="Calibri"/>
              </a:rPr>
              <a:t>that </a:t>
            </a:r>
            <a:r>
              <a:rPr sz="2600" spc="-20" dirty="0">
                <a:latin typeface="Calibri"/>
                <a:cs typeface="Calibri"/>
              </a:rPr>
              <a:t>affect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them</a:t>
            </a:r>
            <a:endParaRPr sz="2600">
              <a:latin typeface="Calibri"/>
              <a:cs typeface="Calibri"/>
            </a:endParaRPr>
          </a:p>
          <a:p>
            <a:pPr marL="756285" marR="487680" lvl="1" indent="-287020">
              <a:lnSpc>
                <a:spcPct val="100000"/>
              </a:lnSpc>
              <a:spcBef>
                <a:spcPts val="625"/>
              </a:spcBef>
              <a:buFont typeface="Arial"/>
              <a:buChar char="–"/>
              <a:tabLst>
                <a:tab pos="756920" algn="l"/>
              </a:tabLst>
            </a:pPr>
            <a:r>
              <a:rPr sz="2600" spc="-5" dirty="0">
                <a:latin typeface="Calibri"/>
                <a:cs typeface="Calibri"/>
              </a:rPr>
              <a:t>Other </a:t>
            </a:r>
            <a:r>
              <a:rPr sz="2600" dirty="0">
                <a:latin typeface="Calibri"/>
                <a:cs typeface="Calibri"/>
              </a:rPr>
              <a:t>IT </a:t>
            </a:r>
            <a:r>
              <a:rPr sz="2600" spc="-5" dirty="0">
                <a:latin typeface="Calibri"/>
                <a:cs typeface="Calibri"/>
              </a:rPr>
              <a:t>department </a:t>
            </a:r>
            <a:r>
              <a:rPr sz="2600" spc="-10" dirty="0">
                <a:latin typeface="Calibri"/>
                <a:cs typeface="Calibri"/>
              </a:rPr>
              <a:t>members </a:t>
            </a:r>
            <a:r>
              <a:rPr sz="2600" dirty="0">
                <a:latin typeface="Calibri"/>
                <a:cs typeface="Calibri"/>
              </a:rPr>
              <a:t>also </a:t>
            </a:r>
            <a:r>
              <a:rPr sz="2600" spc="-5" dirty="0">
                <a:latin typeface="Calibri"/>
                <a:cs typeface="Calibri"/>
              </a:rPr>
              <a:t>need </a:t>
            </a:r>
            <a:r>
              <a:rPr sz="2600" spc="-10" dirty="0">
                <a:latin typeface="Calibri"/>
                <a:cs typeface="Calibri"/>
              </a:rPr>
              <a:t>to review  </a:t>
            </a:r>
            <a:r>
              <a:rPr sz="2600" dirty="0">
                <a:latin typeface="Calibri"/>
                <a:cs typeface="Calibri"/>
              </a:rPr>
              <a:t>the </a:t>
            </a:r>
            <a:r>
              <a:rPr sz="2600" spc="-20" dirty="0">
                <a:latin typeface="Calibri"/>
                <a:cs typeface="Calibri"/>
              </a:rPr>
              <a:t>system </a:t>
            </a:r>
            <a:r>
              <a:rPr sz="2600" spc="-5" dirty="0">
                <a:latin typeface="Calibri"/>
                <a:cs typeface="Calibri"/>
              </a:rPr>
              <a:t>design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specification</a:t>
            </a:r>
            <a:endParaRPr sz="2600">
              <a:latin typeface="Calibri"/>
              <a:cs typeface="Calibri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625"/>
              </a:spcBef>
              <a:buFont typeface="Arial"/>
              <a:buChar char="–"/>
              <a:tabLst>
                <a:tab pos="756920" algn="l"/>
              </a:tabLst>
            </a:pPr>
            <a:r>
              <a:rPr sz="2600" dirty="0">
                <a:latin typeface="Calibri"/>
                <a:cs typeface="Calibri"/>
              </a:rPr>
              <a:t>When the </a:t>
            </a:r>
            <a:r>
              <a:rPr sz="2600" spc="-20" dirty="0">
                <a:latin typeface="Calibri"/>
                <a:cs typeface="Calibri"/>
              </a:rPr>
              <a:t>system </a:t>
            </a:r>
            <a:r>
              <a:rPr sz="2600" spc="-5" dirty="0">
                <a:latin typeface="Calibri"/>
                <a:cs typeface="Calibri"/>
              </a:rPr>
              <a:t>design specification </a:t>
            </a:r>
            <a:r>
              <a:rPr sz="2600" dirty="0">
                <a:latin typeface="Calibri"/>
                <a:cs typeface="Calibri"/>
              </a:rPr>
              <a:t>is </a:t>
            </a:r>
            <a:r>
              <a:rPr sz="2600" spc="-10" dirty="0">
                <a:latin typeface="Calibri"/>
                <a:cs typeface="Calibri"/>
              </a:rPr>
              <a:t>complete,</a:t>
            </a:r>
            <a:r>
              <a:rPr sz="2600" spc="-190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you  </a:t>
            </a:r>
            <a:r>
              <a:rPr sz="2600" spc="-5" dirty="0">
                <a:latin typeface="Calibri"/>
                <a:cs typeface="Calibri"/>
              </a:rPr>
              <a:t>distribute </a:t>
            </a:r>
            <a:r>
              <a:rPr sz="2600" dirty="0">
                <a:latin typeface="Calibri"/>
                <a:cs typeface="Calibri"/>
              </a:rPr>
              <a:t>the </a:t>
            </a:r>
            <a:r>
              <a:rPr sz="2600" spc="-5" dirty="0">
                <a:latin typeface="Calibri"/>
                <a:cs typeface="Calibri"/>
              </a:rPr>
              <a:t>document </a:t>
            </a:r>
            <a:r>
              <a:rPr sz="2600" spc="-10" dirty="0">
                <a:latin typeface="Calibri"/>
                <a:cs typeface="Calibri"/>
              </a:rPr>
              <a:t>to </a:t>
            </a:r>
            <a:r>
              <a:rPr sz="2600" dirty="0">
                <a:latin typeface="Calibri"/>
                <a:cs typeface="Calibri"/>
              </a:rPr>
              <a:t>a </a:t>
            </a:r>
            <a:r>
              <a:rPr sz="2600" spc="-20" dirty="0">
                <a:latin typeface="Calibri"/>
                <a:cs typeface="Calibri"/>
              </a:rPr>
              <a:t>target </a:t>
            </a:r>
            <a:r>
              <a:rPr sz="2600" spc="-10" dirty="0">
                <a:latin typeface="Calibri"/>
                <a:cs typeface="Calibri"/>
              </a:rPr>
              <a:t>group </a:t>
            </a:r>
            <a:r>
              <a:rPr sz="2600" spc="-5" dirty="0">
                <a:latin typeface="Calibri"/>
                <a:cs typeface="Calibri"/>
              </a:rPr>
              <a:t>of </a:t>
            </a:r>
            <a:r>
              <a:rPr sz="2600" spc="-10" dirty="0">
                <a:latin typeface="Calibri"/>
                <a:cs typeface="Calibri"/>
              </a:rPr>
              <a:t>users, </a:t>
            </a:r>
            <a:r>
              <a:rPr sz="2600" dirty="0">
                <a:latin typeface="Calibri"/>
                <a:cs typeface="Calibri"/>
              </a:rPr>
              <a:t>IT  </a:t>
            </a:r>
            <a:r>
              <a:rPr sz="2600" spc="-5" dirty="0">
                <a:latin typeface="Calibri"/>
                <a:cs typeface="Calibri"/>
              </a:rPr>
              <a:t>department </a:t>
            </a:r>
            <a:r>
              <a:rPr sz="2600" spc="-10" dirty="0">
                <a:latin typeface="Calibri"/>
                <a:cs typeface="Calibri"/>
              </a:rPr>
              <a:t>personnel, </a:t>
            </a:r>
            <a:r>
              <a:rPr sz="2600" dirty="0">
                <a:latin typeface="Calibri"/>
                <a:cs typeface="Calibri"/>
              </a:rPr>
              <a:t>and </a:t>
            </a:r>
            <a:r>
              <a:rPr sz="2600" spc="-15" dirty="0">
                <a:latin typeface="Calibri"/>
                <a:cs typeface="Calibri"/>
              </a:rPr>
              <a:t>company</a:t>
            </a:r>
            <a:r>
              <a:rPr sz="2600" spc="-9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management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26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1594"/>
            <a:ext cx="628332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5" dirty="0">
                <a:solidFill>
                  <a:srgbClr val="006FC0"/>
                </a:solidFill>
              </a:rPr>
              <a:t>Systems </a:t>
            </a:r>
            <a:r>
              <a:rPr spc="-5" dirty="0">
                <a:solidFill>
                  <a:srgbClr val="006FC0"/>
                </a:solidFill>
              </a:rPr>
              <a:t>Design</a:t>
            </a:r>
            <a:r>
              <a:rPr spc="-85" dirty="0">
                <a:solidFill>
                  <a:srgbClr val="006FC0"/>
                </a:solidFill>
              </a:rPr>
              <a:t> </a:t>
            </a:r>
            <a:r>
              <a:rPr dirty="0">
                <a:solidFill>
                  <a:srgbClr val="006FC0"/>
                </a:solidFill>
              </a:rPr>
              <a:t>Completion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14278"/>
            <a:ext cx="7673340" cy="4861560"/>
          </a:xfrm>
          <a:prstGeom prst="rect">
            <a:avLst/>
          </a:prstGeom>
        </p:spPr>
        <p:txBody>
          <a:bodyPr vert="horz" wrap="square" lIns="0" tIns="107314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4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5" dirty="0">
                <a:latin typeface="Calibri"/>
                <a:cs typeface="Calibri"/>
              </a:rPr>
              <a:t>Presentations</a:t>
            </a:r>
            <a:endParaRPr sz="30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55"/>
              </a:spcBef>
              <a:buFont typeface="Arial"/>
              <a:buChar char="–"/>
              <a:tabLst>
                <a:tab pos="756920" algn="l"/>
              </a:tabLst>
            </a:pPr>
            <a:r>
              <a:rPr sz="2600" spc="-5" dirty="0">
                <a:latin typeface="Calibri"/>
                <a:cs typeface="Calibri"/>
              </a:rPr>
              <a:t>The </a:t>
            </a:r>
            <a:r>
              <a:rPr sz="2600" spc="-15" dirty="0">
                <a:latin typeface="Calibri"/>
                <a:cs typeface="Calibri"/>
              </a:rPr>
              <a:t>first </a:t>
            </a:r>
            <a:r>
              <a:rPr sz="2600" spc="-10" dirty="0">
                <a:latin typeface="Calibri"/>
                <a:cs typeface="Calibri"/>
              </a:rPr>
              <a:t>presentation </a:t>
            </a:r>
            <a:r>
              <a:rPr sz="2600" dirty="0">
                <a:latin typeface="Calibri"/>
                <a:cs typeface="Calibri"/>
              </a:rPr>
              <a:t>is </a:t>
            </a:r>
            <a:r>
              <a:rPr sz="2600" spc="-10" dirty="0">
                <a:latin typeface="Calibri"/>
                <a:cs typeface="Calibri"/>
              </a:rPr>
              <a:t>to </a:t>
            </a:r>
            <a:r>
              <a:rPr sz="2600" dirty="0">
                <a:latin typeface="Calibri"/>
                <a:cs typeface="Calibri"/>
              </a:rPr>
              <a:t>the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systems</a:t>
            </a:r>
            <a:endParaRPr sz="2600">
              <a:latin typeface="Calibri"/>
              <a:cs typeface="Calibri"/>
            </a:endParaRPr>
          </a:p>
          <a:p>
            <a:pPr marL="756285" marR="135890">
              <a:lnSpc>
                <a:spcPct val="100000"/>
              </a:lnSpc>
            </a:pPr>
            <a:r>
              <a:rPr sz="2600" spc="-5" dirty="0">
                <a:latin typeface="Calibri"/>
                <a:cs typeface="Calibri"/>
              </a:rPr>
              <a:t>analysts, </a:t>
            </a:r>
            <a:r>
              <a:rPr sz="2600" spc="-15" dirty="0">
                <a:latin typeface="Calibri"/>
                <a:cs typeface="Calibri"/>
              </a:rPr>
              <a:t>programmers, </a:t>
            </a:r>
            <a:r>
              <a:rPr sz="2600" dirty="0">
                <a:latin typeface="Calibri"/>
                <a:cs typeface="Calibri"/>
              </a:rPr>
              <a:t>and </a:t>
            </a:r>
            <a:r>
              <a:rPr sz="2600" spc="-5" dirty="0">
                <a:latin typeface="Calibri"/>
                <a:cs typeface="Calibri"/>
              </a:rPr>
              <a:t>technical support </a:t>
            </a:r>
            <a:r>
              <a:rPr sz="2600" spc="-25" dirty="0">
                <a:latin typeface="Calibri"/>
                <a:cs typeface="Calibri"/>
              </a:rPr>
              <a:t>staff  </a:t>
            </a:r>
            <a:r>
              <a:rPr sz="2600" spc="-10" dirty="0">
                <a:latin typeface="Calibri"/>
                <a:cs typeface="Calibri"/>
              </a:rPr>
              <a:t>members</a:t>
            </a:r>
            <a:endParaRPr sz="2600">
              <a:latin typeface="Calibri"/>
              <a:cs typeface="Calibri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625"/>
              </a:spcBef>
              <a:buFont typeface="Arial"/>
              <a:buChar char="–"/>
              <a:tabLst>
                <a:tab pos="756920" algn="l"/>
              </a:tabLst>
            </a:pPr>
            <a:r>
              <a:rPr sz="2600" spc="-50" dirty="0">
                <a:latin typeface="Calibri"/>
                <a:cs typeface="Calibri"/>
              </a:rPr>
              <a:t>Your </a:t>
            </a:r>
            <a:r>
              <a:rPr sz="2600" spc="-10" dirty="0">
                <a:latin typeface="Calibri"/>
                <a:cs typeface="Calibri"/>
              </a:rPr>
              <a:t>next presentation </a:t>
            </a:r>
            <a:r>
              <a:rPr sz="2600" dirty="0">
                <a:latin typeface="Calibri"/>
                <a:cs typeface="Calibri"/>
              </a:rPr>
              <a:t>is </a:t>
            </a:r>
            <a:r>
              <a:rPr sz="2600" spc="-15" dirty="0">
                <a:latin typeface="Calibri"/>
                <a:cs typeface="Calibri"/>
              </a:rPr>
              <a:t>to </a:t>
            </a:r>
            <a:r>
              <a:rPr sz="2600" spc="-10" dirty="0">
                <a:latin typeface="Calibri"/>
                <a:cs typeface="Calibri"/>
              </a:rPr>
              <a:t>department managers  </a:t>
            </a:r>
            <a:r>
              <a:rPr sz="2600" dirty="0">
                <a:latin typeface="Calibri"/>
                <a:cs typeface="Calibri"/>
              </a:rPr>
              <a:t>and </a:t>
            </a:r>
            <a:r>
              <a:rPr sz="2600" spc="-15" dirty="0">
                <a:latin typeface="Calibri"/>
                <a:cs typeface="Calibri"/>
              </a:rPr>
              <a:t>users </a:t>
            </a:r>
            <a:r>
              <a:rPr sz="2600" spc="-10" dirty="0">
                <a:latin typeface="Calibri"/>
                <a:cs typeface="Calibri"/>
              </a:rPr>
              <a:t>from </a:t>
            </a:r>
            <a:r>
              <a:rPr sz="2600" spc="-5" dirty="0">
                <a:latin typeface="Calibri"/>
                <a:cs typeface="Calibri"/>
              </a:rPr>
              <a:t>departments </a:t>
            </a:r>
            <a:r>
              <a:rPr sz="2600" spc="-15" dirty="0">
                <a:latin typeface="Calibri"/>
                <a:cs typeface="Calibri"/>
              </a:rPr>
              <a:t>affected </a:t>
            </a:r>
            <a:r>
              <a:rPr sz="2600" spc="-10" dirty="0">
                <a:latin typeface="Calibri"/>
                <a:cs typeface="Calibri"/>
              </a:rPr>
              <a:t>by </a:t>
            </a:r>
            <a:r>
              <a:rPr sz="2600" dirty="0">
                <a:latin typeface="Calibri"/>
                <a:cs typeface="Calibri"/>
              </a:rPr>
              <a:t>the</a:t>
            </a:r>
            <a:r>
              <a:rPr sz="2600" spc="-160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system</a:t>
            </a:r>
            <a:endParaRPr sz="26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25"/>
              </a:spcBef>
              <a:buFont typeface="Arial"/>
              <a:buChar char="–"/>
              <a:tabLst>
                <a:tab pos="756920" algn="l"/>
              </a:tabLst>
            </a:pPr>
            <a:r>
              <a:rPr sz="2600" spc="-5" dirty="0">
                <a:latin typeface="Calibri"/>
                <a:cs typeface="Calibri"/>
              </a:rPr>
              <a:t>The final </a:t>
            </a:r>
            <a:r>
              <a:rPr sz="2600" spc="-10" dirty="0">
                <a:latin typeface="Calibri"/>
                <a:cs typeface="Calibri"/>
              </a:rPr>
              <a:t>presentation </a:t>
            </a:r>
            <a:r>
              <a:rPr sz="2600" dirty="0">
                <a:latin typeface="Calibri"/>
                <a:cs typeface="Calibri"/>
              </a:rPr>
              <a:t>is </a:t>
            </a:r>
            <a:r>
              <a:rPr sz="2600" spc="-25" dirty="0">
                <a:latin typeface="Calibri"/>
                <a:cs typeface="Calibri"/>
              </a:rPr>
              <a:t>for </a:t>
            </a:r>
            <a:r>
              <a:rPr sz="2600" spc="-15" dirty="0">
                <a:latin typeface="Calibri"/>
                <a:cs typeface="Calibri"/>
              </a:rPr>
              <a:t>company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management</a:t>
            </a:r>
            <a:endParaRPr sz="2600">
              <a:latin typeface="Calibri"/>
              <a:cs typeface="Calibri"/>
            </a:endParaRPr>
          </a:p>
          <a:p>
            <a:pPr marL="756285" marR="310515" lvl="1" indent="-287020">
              <a:lnSpc>
                <a:spcPct val="100000"/>
              </a:lnSpc>
              <a:spcBef>
                <a:spcPts val="625"/>
              </a:spcBef>
              <a:buFont typeface="Arial"/>
              <a:buChar char="–"/>
              <a:tabLst>
                <a:tab pos="756920" algn="l"/>
              </a:tabLst>
            </a:pPr>
            <a:r>
              <a:rPr sz="2600" spc="-5" dirty="0">
                <a:latin typeface="Calibri"/>
                <a:cs typeface="Calibri"/>
              </a:rPr>
              <a:t>Management might </a:t>
            </a:r>
            <a:r>
              <a:rPr sz="2600" spc="-10" dirty="0">
                <a:latin typeface="Calibri"/>
                <a:cs typeface="Calibri"/>
              </a:rPr>
              <a:t>reach </a:t>
            </a:r>
            <a:r>
              <a:rPr sz="2600" spc="-5" dirty="0">
                <a:latin typeface="Calibri"/>
                <a:cs typeface="Calibri"/>
              </a:rPr>
              <a:t>one of </a:t>
            </a:r>
            <a:r>
              <a:rPr sz="2600" spc="-10" dirty="0">
                <a:latin typeface="Calibri"/>
                <a:cs typeface="Calibri"/>
              </a:rPr>
              <a:t>three </a:t>
            </a:r>
            <a:r>
              <a:rPr sz="2600" spc="-5" dirty="0">
                <a:latin typeface="Calibri"/>
                <a:cs typeface="Calibri"/>
              </a:rPr>
              <a:t>decisions:  </a:t>
            </a:r>
            <a:r>
              <a:rPr sz="2600" spc="-10" dirty="0">
                <a:latin typeface="Calibri"/>
                <a:cs typeface="Calibri"/>
              </a:rPr>
              <a:t>proceed </a:t>
            </a:r>
            <a:r>
              <a:rPr sz="2600" dirty="0">
                <a:latin typeface="Calibri"/>
                <a:cs typeface="Calibri"/>
              </a:rPr>
              <a:t>with </a:t>
            </a:r>
            <a:r>
              <a:rPr sz="2600" spc="-20" dirty="0">
                <a:latin typeface="Calibri"/>
                <a:cs typeface="Calibri"/>
              </a:rPr>
              <a:t>systems </a:t>
            </a:r>
            <a:r>
              <a:rPr sz="2600" spc="-5" dirty="0">
                <a:latin typeface="Calibri"/>
                <a:cs typeface="Calibri"/>
              </a:rPr>
              <a:t>development, </a:t>
            </a:r>
            <a:r>
              <a:rPr sz="2600" spc="-15" dirty="0">
                <a:latin typeface="Calibri"/>
                <a:cs typeface="Calibri"/>
              </a:rPr>
              <a:t>perform  </a:t>
            </a:r>
            <a:r>
              <a:rPr sz="2600" dirty="0">
                <a:latin typeface="Calibri"/>
                <a:cs typeface="Calibri"/>
              </a:rPr>
              <a:t>additional </a:t>
            </a:r>
            <a:r>
              <a:rPr sz="2600" spc="-10" dirty="0">
                <a:latin typeface="Calibri"/>
                <a:cs typeface="Calibri"/>
              </a:rPr>
              <a:t>work </a:t>
            </a:r>
            <a:r>
              <a:rPr sz="2600" spc="-5" dirty="0">
                <a:latin typeface="Calibri"/>
                <a:cs typeface="Calibri"/>
              </a:rPr>
              <a:t>on </a:t>
            </a:r>
            <a:r>
              <a:rPr sz="2600" dirty="0">
                <a:latin typeface="Calibri"/>
                <a:cs typeface="Calibri"/>
              </a:rPr>
              <a:t>the </a:t>
            </a:r>
            <a:r>
              <a:rPr sz="2600" spc="-20" dirty="0">
                <a:latin typeface="Calibri"/>
                <a:cs typeface="Calibri"/>
              </a:rPr>
              <a:t>systems </a:t>
            </a:r>
            <a:r>
              <a:rPr sz="2600" spc="-5" dirty="0">
                <a:latin typeface="Calibri"/>
                <a:cs typeface="Calibri"/>
              </a:rPr>
              <a:t>design phase, or  </a:t>
            </a:r>
            <a:r>
              <a:rPr sz="2600" spc="-10" dirty="0">
                <a:latin typeface="Calibri"/>
                <a:cs typeface="Calibri"/>
              </a:rPr>
              <a:t>terminate </a:t>
            </a:r>
            <a:r>
              <a:rPr sz="2600" dirty="0">
                <a:latin typeface="Calibri"/>
                <a:cs typeface="Calibri"/>
              </a:rPr>
              <a:t>the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project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27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1594"/>
            <a:ext cx="4119879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>
                <a:solidFill>
                  <a:srgbClr val="006FC0"/>
                </a:solidFill>
              </a:rPr>
              <a:t>Chapter</a:t>
            </a:r>
            <a:r>
              <a:rPr spc="-90" dirty="0">
                <a:solidFill>
                  <a:srgbClr val="006FC0"/>
                </a:solidFill>
              </a:rPr>
              <a:t> </a:t>
            </a:r>
            <a:r>
              <a:rPr dirty="0">
                <a:solidFill>
                  <a:srgbClr val="006FC0"/>
                </a:solidFill>
              </a:rPr>
              <a:t>Summary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565"/>
            <a:ext cx="7982584" cy="46113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9944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An </a:t>
            </a:r>
            <a:r>
              <a:rPr sz="3200" spc="-15" dirty="0">
                <a:latin typeface="Calibri"/>
                <a:cs typeface="Calibri"/>
              </a:rPr>
              <a:t>information </a:t>
            </a:r>
            <a:r>
              <a:rPr sz="3200" spc="-30" dirty="0">
                <a:latin typeface="Calibri"/>
                <a:cs typeface="Calibri"/>
              </a:rPr>
              <a:t>system </a:t>
            </a:r>
            <a:r>
              <a:rPr sz="3200" spc="-10" dirty="0">
                <a:latin typeface="Calibri"/>
                <a:cs typeface="Calibri"/>
              </a:rPr>
              <a:t>combines  </a:t>
            </a:r>
            <a:r>
              <a:rPr sz="3200" spc="-15" dirty="0">
                <a:latin typeface="Calibri"/>
                <a:cs typeface="Calibri"/>
              </a:rPr>
              <a:t>hardware, </a:t>
            </a:r>
            <a:r>
              <a:rPr sz="3200" spc="-10" dirty="0">
                <a:latin typeface="Calibri"/>
                <a:cs typeface="Calibri"/>
              </a:rPr>
              <a:t>software, </a:t>
            </a:r>
            <a:r>
              <a:rPr sz="3200" spc="-15" dirty="0">
                <a:latin typeface="Calibri"/>
                <a:cs typeface="Calibri"/>
              </a:rPr>
              <a:t>data, </a:t>
            </a:r>
            <a:r>
              <a:rPr sz="3200" spc="-10" dirty="0">
                <a:latin typeface="Calibri"/>
                <a:cs typeface="Calibri"/>
              </a:rPr>
              <a:t>procedures, </a:t>
            </a:r>
            <a:r>
              <a:rPr sz="3200" dirty="0">
                <a:latin typeface="Calibri"/>
                <a:cs typeface="Calibri"/>
              </a:rPr>
              <a:t>and  </a:t>
            </a:r>
            <a:r>
              <a:rPr sz="3200" spc="-5" dirty="0">
                <a:latin typeface="Calibri"/>
                <a:cs typeface="Calibri"/>
              </a:rPr>
              <a:t>people </a:t>
            </a:r>
            <a:r>
              <a:rPr sz="3200" spc="-20" dirty="0">
                <a:latin typeface="Calibri"/>
                <a:cs typeface="Calibri"/>
              </a:rPr>
              <a:t>into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30" dirty="0">
                <a:latin typeface="Calibri"/>
                <a:cs typeface="Calibri"/>
              </a:rPr>
              <a:t>system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architecture</a:t>
            </a:r>
            <a:endParaRPr sz="32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The </a:t>
            </a:r>
            <a:r>
              <a:rPr sz="3200" spc="-10" dirty="0">
                <a:latin typeface="Calibri"/>
                <a:cs typeface="Calibri"/>
              </a:rPr>
              <a:t>analyst must consider enterprise </a:t>
            </a:r>
            <a:r>
              <a:rPr sz="3200" spc="-15" dirty="0">
                <a:latin typeface="Calibri"/>
                <a:cs typeface="Calibri"/>
              </a:rPr>
              <a:t>resource  </a:t>
            </a:r>
            <a:r>
              <a:rPr sz="3200" dirty="0">
                <a:latin typeface="Calibri"/>
                <a:cs typeface="Calibri"/>
              </a:rPr>
              <a:t>planning, </a:t>
            </a:r>
            <a:r>
              <a:rPr sz="3200" spc="-5" dirty="0">
                <a:latin typeface="Calibri"/>
                <a:cs typeface="Calibri"/>
              </a:rPr>
              <a:t>initial </a:t>
            </a:r>
            <a:r>
              <a:rPr sz="3200" spc="-20" dirty="0">
                <a:latin typeface="Calibri"/>
                <a:cs typeface="Calibri"/>
              </a:rPr>
              <a:t>cost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40" dirty="0">
                <a:latin typeface="Calibri"/>
                <a:cs typeface="Calibri"/>
              </a:rPr>
              <a:t>TCO, </a:t>
            </a:r>
            <a:r>
              <a:rPr sz="3200" spc="-25" dirty="0">
                <a:latin typeface="Calibri"/>
                <a:cs typeface="Calibri"/>
              </a:rPr>
              <a:t>scalability, </a:t>
            </a:r>
            <a:r>
              <a:rPr sz="3200" spc="-40" dirty="0">
                <a:latin typeface="Calibri"/>
                <a:cs typeface="Calibri"/>
              </a:rPr>
              <a:t>Web  </a:t>
            </a:r>
            <a:r>
              <a:rPr sz="3200" spc="-15" dirty="0">
                <a:latin typeface="Calibri"/>
                <a:cs typeface="Calibri"/>
              </a:rPr>
              <a:t>integration, </a:t>
            </a:r>
            <a:r>
              <a:rPr sz="3200" spc="-10" dirty="0">
                <a:latin typeface="Calibri"/>
                <a:cs typeface="Calibri"/>
              </a:rPr>
              <a:t>legacy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interface</a:t>
            </a:r>
            <a:endParaRPr sz="3200">
              <a:latin typeface="Calibri"/>
              <a:cs typeface="Calibri"/>
            </a:endParaRPr>
          </a:p>
          <a:p>
            <a:pPr marL="355600" marR="1199515" algn="just">
              <a:lnSpc>
                <a:spcPct val="100000"/>
              </a:lnSpc>
            </a:pPr>
            <a:r>
              <a:rPr sz="3200" spc="-10" dirty="0">
                <a:latin typeface="Calibri"/>
                <a:cs typeface="Calibri"/>
              </a:rPr>
              <a:t>requirements, processing </a:t>
            </a:r>
            <a:r>
              <a:rPr sz="3200" spc="-5" dirty="0">
                <a:latin typeface="Calibri"/>
                <a:cs typeface="Calibri"/>
              </a:rPr>
              <a:t>options, </a:t>
            </a:r>
            <a:r>
              <a:rPr sz="3200" dirty="0">
                <a:latin typeface="Calibri"/>
                <a:cs typeface="Calibri"/>
              </a:rPr>
              <a:t>and  </a:t>
            </a:r>
            <a:r>
              <a:rPr sz="3200" spc="-5" dirty="0">
                <a:latin typeface="Calibri"/>
                <a:cs typeface="Calibri"/>
              </a:rPr>
              <a:t>security issues</a:t>
            </a:r>
            <a:endParaRPr sz="3200">
              <a:latin typeface="Calibri"/>
              <a:cs typeface="Calibri"/>
            </a:endParaRPr>
          </a:p>
          <a:p>
            <a:pPr marL="355600" indent="-342900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An </a:t>
            </a:r>
            <a:r>
              <a:rPr sz="3200" spc="-15" dirty="0">
                <a:latin typeface="Calibri"/>
                <a:cs typeface="Calibri"/>
              </a:rPr>
              <a:t>architecture requires servers </a:t>
            </a:r>
            <a:r>
              <a:rPr sz="3200" spc="-5" dirty="0">
                <a:latin typeface="Calibri"/>
                <a:cs typeface="Calibri"/>
              </a:rPr>
              <a:t>and</a:t>
            </a:r>
            <a:r>
              <a:rPr sz="3200" spc="5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clients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28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1594"/>
            <a:ext cx="4119879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>
                <a:solidFill>
                  <a:srgbClr val="006FC0"/>
                </a:solidFill>
              </a:rPr>
              <a:t>Chapter</a:t>
            </a:r>
            <a:r>
              <a:rPr spc="-90" dirty="0">
                <a:solidFill>
                  <a:srgbClr val="006FC0"/>
                </a:solidFill>
              </a:rPr>
              <a:t> </a:t>
            </a:r>
            <a:r>
              <a:rPr dirty="0">
                <a:solidFill>
                  <a:srgbClr val="006FC0"/>
                </a:solidFill>
              </a:rPr>
              <a:t>Summary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58797"/>
            <a:ext cx="7854950" cy="422148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5080" indent="-342900">
              <a:lnSpc>
                <a:spcPts val="3460"/>
              </a:lnSpc>
              <a:spcBef>
                <a:spcPts val="5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Compared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spc="-5" dirty="0">
                <a:latin typeface="Calibri"/>
                <a:cs typeface="Calibri"/>
              </a:rPr>
              <a:t>file server designs, </a:t>
            </a:r>
            <a:r>
              <a:rPr sz="3200" spc="-10" dirty="0">
                <a:latin typeface="Calibri"/>
                <a:cs typeface="Calibri"/>
              </a:rPr>
              <a:t>client/server  </a:t>
            </a:r>
            <a:r>
              <a:rPr sz="3200" spc="-25" dirty="0">
                <a:latin typeface="Calibri"/>
                <a:cs typeface="Calibri"/>
              </a:rPr>
              <a:t>systems </a:t>
            </a:r>
            <a:r>
              <a:rPr sz="3200" spc="-15" dirty="0">
                <a:latin typeface="Calibri"/>
                <a:cs typeface="Calibri"/>
              </a:rPr>
              <a:t>are </a:t>
            </a:r>
            <a:r>
              <a:rPr sz="3200" spc="-10" dirty="0">
                <a:latin typeface="Calibri"/>
                <a:cs typeface="Calibri"/>
              </a:rPr>
              <a:t>more </a:t>
            </a:r>
            <a:r>
              <a:rPr sz="3200" spc="-5" dirty="0">
                <a:latin typeface="Calibri"/>
                <a:cs typeface="Calibri"/>
              </a:rPr>
              <a:t>scalable </a:t>
            </a:r>
            <a:r>
              <a:rPr sz="3200" dirty="0">
                <a:latin typeface="Calibri"/>
                <a:cs typeface="Calibri"/>
              </a:rPr>
              <a:t>and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flexible</a:t>
            </a:r>
            <a:endParaRPr sz="3200">
              <a:latin typeface="Calibri"/>
              <a:cs typeface="Calibri"/>
            </a:endParaRPr>
          </a:p>
          <a:p>
            <a:pPr marL="355600" marR="265430" indent="-342900">
              <a:lnSpc>
                <a:spcPct val="90000"/>
              </a:lnSpc>
              <a:spcBef>
                <a:spcPts val="7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In </a:t>
            </a:r>
            <a:r>
              <a:rPr sz="3200" spc="-5" dirty="0">
                <a:latin typeface="Calibri"/>
                <a:cs typeface="Calibri"/>
              </a:rPr>
              <a:t>implementing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5" dirty="0">
                <a:latin typeface="Calibri"/>
                <a:cs typeface="Calibri"/>
              </a:rPr>
              <a:t>design, </a:t>
            </a:r>
            <a:r>
              <a:rPr sz="3200" dirty="0">
                <a:latin typeface="Calibri"/>
                <a:cs typeface="Calibri"/>
              </a:rPr>
              <a:t>an </a:t>
            </a:r>
            <a:r>
              <a:rPr sz="3200" spc="-10" dirty="0">
                <a:latin typeface="Calibri"/>
                <a:cs typeface="Calibri"/>
              </a:rPr>
              <a:t>analyst </a:t>
            </a:r>
            <a:r>
              <a:rPr sz="3200" spc="-5" dirty="0">
                <a:latin typeface="Calibri"/>
                <a:cs typeface="Calibri"/>
              </a:rPr>
              <a:t>should  </a:t>
            </a:r>
            <a:r>
              <a:rPr sz="3200" spc="-10" dirty="0">
                <a:latin typeface="Calibri"/>
                <a:cs typeface="Calibri"/>
              </a:rPr>
              <a:t>consider e-commerce </a:t>
            </a:r>
            <a:r>
              <a:rPr sz="3200" spc="-20" dirty="0">
                <a:latin typeface="Calibri"/>
                <a:cs typeface="Calibri"/>
              </a:rPr>
              <a:t>strategies, </a:t>
            </a:r>
            <a:r>
              <a:rPr sz="3200" spc="-10" dirty="0">
                <a:latin typeface="Calibri"/>
                <a:cs typeface="Calibri"/>
              </a:rPr>
              <a:t>the  availability </a:t>
            </a:r>
            <a:r>
              <a:rPr sz="3200" dirty="0">
                <a:latin typeface="Calibri"/>
                <a:cs typeface="Calibri"/>
              </a:rPr>
              <a:t>of </a:t>
            </a:r>
            <a:r>
              <a:rPr sz="3200" spc="-15" dirty="0">
                <a:latin typeface="Calibri"/>
                <a:cs typeface="Calibri"/>
              </a:rPr>
              <a:t>packaged </a:t>
            </a:r>
            <a:r>
              <a:rPr sz="3200" spc="-5" dirty="0">
                <a:latin typeface="Calibri"/>
                <a:cs typeface="Calibri"/>
              </a:rPr>
              <a:t>solutions, </a:t>
            </a:r>
            <a:r>
              <a:rPr sz="3200" dirty="0">
                <a:latin typeface="Calibri"/>
                <a:cs typeface="Calibri"/>
              </a:rPr>
              <a:t>and  </a:t>
            </a:r>
            <a:r>
              <a:rPr sz="3200" spc="-20" dirty="0">
                <a:latin typeface="Calibri"/>
                <a:cs typeface="Calibri"/>
              </a:rPr>
              <a:t>corporate </a:t>
            </a:r>
            <a:r>
              <a:rPr sz="3200" spc="-10" dirty="0">
                <a:latin typeface="Calibri"/>
                <a:cs typeface="Calibri"/>
              </a:rPr>
              <a:t>portals, </a:t>
            </a:r>
            <a:r>
              <a:rPr sz="3200" dirty="0">
                <a:latin typeface="Calibri"/>
                <a:cs typeface="Calibri"/>
              </a:rPr>
              <a:t>which </a:t>
            </a:r>
            <a:r>
              <a:rPr sz="3200" spc="-15" dirty="0">
                <a:latin typeface="Calibri"/>
                <a:cs typeface="Calibri"/>
              </a:rPr>
              <a:t>are </a:t>
            </a:r>
            <a:r>
              <a:rPr sz="3200" spc="-10" dirty="0">
                <a:latin typeface="Calibri"/>
                <a:cs typeface="Calibri"/>
              </a:rPr>
              <a:t>entrances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dirty="0">
                <a:latin typeface="Calibri"/>
                <a:cs typeface="Calibri"/>
              </a:rPr>
              <a:t>a  </a:t>
            </a:r>
            <a:r>
              <a:rPr sz="3200" spc="-5" dirty="0">
                <a:latin typeface="Calibri"/>
                <a:cs typeface="Calibri"/>
              </a:rPr>
              <a:t>multifunction </a:t>
            </a:r>
            <a:r>
              <a:rPr sz="3200" spc="-40" dirty="0">
                <a:latin typeface="Calibri"/>
                <a:cs typeface="Calibri"/>
              </a:rPr>
              <a:t>Web</a:t>
            </a:r>
            <a:r>
              <a:rPr sz="3200" spc="4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site</a:t>
            </a:r>
            <a:endParaRPr sz="3200">
              <a:latin typeface="Calibri"/>
              <a:cs typeface="Calibri"/>
            </a:endParaRPr>
          </a:p>
          <a:p>
            <a:pPr marL="355600" marR="343535" indent="-342900">
              <a:lnSpc>
                <a:spcPts val="3460"/>
              </a:lnSpc>
              <a:spcBef>
                <a:spcPts val="8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The primary </a:t>
            </a:r>
            <a:r>
              <a:rPr sz="3200" spc="-10" dirty="0">
                <a:latin typeface="Calibri"/>
                <a:cs typeface="Calibri"/>
              </a:rPr>
              <a:t>processing </a:t>
            </a:r>
            <a:r>
              <a:rPr sz="3200" spc="-5" dirty="0">
                <a:latin typeface="Calibri"/>
                <a:cs typeface="Calibri"/>
              </a:rPr>
              <a:t>methods </a:t>
            </a:r>
            <a:r>
              <a:rPr sz="3200" spc="-15" dirty="0">
                <a:latin typeface="Calibri"/>
                <a:cs typeface="Calibri"/>
              </a:rPr>
              <a:t>are </a:t>
            </a:r>
            <a:r>
              <a:rPr sz="3200" spc="-5" dirty="0">
                <a:latin typeface="Calibri"/>
                <a:cs typeface="Calibri"/>
              </a:rPr>
              <a:t>online 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15" dirty="0">
                <a:latin typeface="Calibri"/>
                <a:cs typeface="Calibri"/>
              </a:rPr>
              <a:t>batch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processing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29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1594"/>
            <a:ext cx="4119879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>
                <a:solidFill>
                  <a:srgbClr val="006FC0"/>
                </a:solidFill>
              </a:rPr>
              <a:t>Chapter</a:t>
            </a:r>
            <a:r>
              <a:rPr spc="-90" dirty="0">
                <a:solidFill>
                  <a:srgbClr val="006FC0"/>
                </a:solidFill>
              </a:rPr>
              <a:t> </a:t>
            </a:r>
            <a:r>
              <a:rPr dirty="0">
                <a:solidFill>
                  <a:srgbClr val="006FC0"/>
                </a:solidFill>
              </a:rPr>
              <a:t>Summary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26794"/>
            <a:ext cx="7811770" cy="4075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 algn="just">
              <a:lnSpc>
                <a:spcPts val="324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sz="3000" spc="-10" dirty="0">
                <a:latin typeface="Calibri"/>
                <a:cs typeface="Calibri"/>
              </a:rPr>
              <a:t>Networks </a:t>
            </a:r>
            <a:r>
              <a:rPr sz="3000" spc="-5" dirty="0">
                <a:latin typeface="Calibri"/>
                <a:cs typeface="Calibri"/>
              </a:rPr>
              <a:t>allow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5" dirty="0">
                <a:latin typeface="Calibri"/>
                <a:cs typeface="Calibri"/>
              </a:rPr>
              <a:t>sharing</a:t>
            </a:r>
            <a:r>
              <a:rPr sz="3000" spc="-3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of</a:t>
            </a:r>
            <a:endParaRPr sz="3000" dirty="0">
              <a:latin typeface="Calibri"/>
              <a:cs typeface="Calibri"/>
            </a:endParaRPr>
          </a:p>
          <a:p>
            <a:pPr marL="355600" marR="5080" algn="just">
              <a:lnSpc>
                <a:spcPct val="80000"/>
              </a:lnSpc>
              <a:spcBef>
                <a:spcPts val="359"/>
              </a:spcBef>
            </a:pPr>
            <a:r>
              <a:rPr sz="3000" spc="-15" dirty="0">
                <a:latin typeface="Calibri"/>
                <a:cs typeface="Calibri"/>
              </a:rPr>
              <a:t>hardware, software, </a:t>
            </a:r>
            <a:r>
              <a:rPr sz="3000" dirty="0">
                <a:latin typeface="Calibri"/>
                <a:cs typeface="Calibri"/>
              </a:rPr>
              <a:t>and </a:t>
            </a:r>
            <a:r>
              <a:rPr sz="3000" spc="-20" dirty="0">
                <a:latin typeface="Calibri"/>
                <a:cs typeface="Calibri"/>
              </a:rPr>
              <a:t>data </a:t>
            </a:r>
            <a:r>
              <a:rPr sz="3000" spc="-15" dirty="0">
                <a:latin typeface="Calibri"/>
                <a:cs typeface="Calibri"/>
              </a:rPr>
              <a:t>resources </a:t>
            </a:r>
            <a:r>
              <a:rPr sz="3000" dirty="0">
                <a:latin typeface="Calibri"/>
                <a:cs typeface="Calibri"/>
              </a:rPr>
              <a:t>in </a:t>
            </a:r>
            <a:r>
              <a:rPr sz="3000" spc="-15" dirty="0">
                <a:latin typeface="Calibri"/>
                <a:cs typeface="Calibri"/>
              </a:rPr>
              <a:t>order  to </a:t>
            </a:r>
            <a:r>
              <a:rPr sz="3000" spc="-10" dirty="0">
                <a:latin typeface="Calibri"/>
                <a:cs typeface="Calibri"/>
              </a:rPr>
              <a:t>reduce </a:t>
            </a:r>
            <a:r>
              <a:rPr sz="3000" spc="-15" dirty="0">
                <a:latin typeface="Calibri"/>
                <a:cs typeface="Calibri"/>
              </a:rPr>
              <a:t>expenses </a:t>
            </a:r>
            <a:r>
              <a:rPr sz="3000" dirty="0">
                <a:latin typeface="Calibri"/>
                <a:cs typeface="Calibri"/>
              </a:rPr>
              <a:t>and </a:t>
            </a:r>
            <a:r>
              <a:rPr sz="3000" spc="-15" dirty="0">
                <a:latin typeface="Calibri"/>
                <a:cs typeface="Calibri"/>
              </a:rPr>
              <a:t>provide </a:t>
            </a:r>
            <a:r>
              <a:rPr sz="3000" spc="-10" dirty="0">
                <a:latin typeface="Calibri"/>
                <a:cs typeface="Calibri"/>
              </a:rPr>
              <a:t>more </a:t>
            </a:r>
            <a:r>
              <a:rPr sz="3000" spc="-5" dirty="0">
                <a:latin typeface="Calibri"/>
                <a:cs typeface="Calibri"/>
              </a:rPr>
              <a:t>capability  </a:t>
            </a:r>
            <a:r>
              <a:rPr sz="3000" spc="-15" dirty="0">
                <a:latin typeface="Calibri"/>
                <a:cs typeface="Calibri"/>
              </a:rPr>
              <a:t>to</a:t>
            </a:r>
            <a:r>
              <a:rPr sz="3000" spc="-35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users</a:t>
            </a:r>
            <a:endParaRPr sz="3000" dirty="0">
              <a:latin typeface="Calibri"/>
              <a:cs typeface="Calibri"/>
            </a:endParaRPr>
          </a:p>
          <a:p>
            <a:pPr marL="355600" marR="548640" indent="-342900" algn="just">
              <a:lnSpc>
                <a:spcPts val="2880"/>
              </a:lnSpc>
              <a:spcBef>
                <a:spcPts val="695"/>
              </a:spcBef>
              <a:buFont typeface="Arial"/>
              <a:buChar char="•"/>
              <a:tabLst>
                <a:tab pos="355600" algn="l"/>
              </a:tabLst>
            </a:pPr>
            <a:r>
              <a:rPr sz="3000" spc="-5" dirty="0">
                <a:latin typeface="Calibri"/>
                <a:cs typeface="Calibri"/>
              </a:rPr>
              <a:t>The </a:t>
            </a:r>
            <a:r>
              <a:rPr sz="3000" spc="-35" dirty="0">
                <a:latin typeface="Calibri"/>
                <a:cs typeface="Calibri"/>
              </a:rPr>
              <a:t>way </a:t>
            </a:r>
            <a:r>
              <a:rPr sz="3000" dirty="0">
                <a:latin typeface="Calibri"/>
                <a:cs typeface="Calibri"/>
              </a:rPr>
              <a:t>a </a:t>
            </a:r>
            <a:r>
              <a:rPr sz="3000" spc="-10" dirty="0">
                <a:latin typeface="Calibri"/>
                <a:cs typeface="Calibri"/>
              </a:rPr>
              <a:t>network </a:t>
            </a:r>
            <a:r>
              <a:rPr sz="3000" dirty="0">
                <a:latin typeface="Calibri"/>
                <a:cs typeface="Calibri"/>
              </a:rPr>
              <a:t>is </a:t>
            </a:r>
            <a:r>
              <a:rPr sz="3000" spc="-10" dirty="0">
                <a:latin typeface="Calibri"/>
                <a:cs typeface="Calibri"/>
              </a:rPr>
              <a:t>configured is called </a:t>
            </a:r>
            <a:r>
              <a:rPr sz="3000" dirty="0">
                <a:latin typeface="Calibri"/>
                <a:cs typeface="Calibri"/>
              </a:rPr>
              <a:t>the  </a:t>
            </a:r>
            <a:r>
              <a:rPr sz="3000" spc="-10" dirty="0">
                <a:latin typeface="Calibri"/>
                <a:cs typeface="Calibri"/>
              </a:rPr>
              <a:t>network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topology</a:t>
            </a:r>
            <a:endParaRPr sz="3000" dirty="0">
              <a:latin typeface="Calibri"/>
              <a:cs typeface="Calibri"/>
            </a:endParaRPr>
          </a:p>
          <a:p>
            <a:pPr marL="355600" marR="582930" indent="-342900" algn="just">
              <a:lnSpc>
                <a:spcPts val="2880"/>
              </a:lnSpc>
              <a:spcBef>
                <a:spcPts val="720"/>
              </a:spcBef>
              <a:buFont typeface="Arial"/>
              <a:buChar char="•"/>
              <a:tabLst>
                <a:tab pos="355600" algn="l"/>
              </a:tabLst>
            </a:pPr>
            <a:r>
              <a:rPr sz="3000" spc="-5" dirty="0">
                <a:latin typeface="Calibri"/>
                <a:cs typeface="Calibri"/>
              </a:rPr>
              <a:t>The </a:t>
            </a:r>
            <a:r>
              <a:rPr sz="3000" spc="-25" dirty="0">
                <a:latin typeface="Calibri"/>
                <a:cs typeface="Calibri"/>
              </a:rPr>
              <a:t>system </a:t>
            </a:r>
            <a:r>
              <a:rPr sz="3000" spc="-10" dirty="0">
                <a:latin typeface="Calibri"/>
                <a:cs typeface="Calibri"/>
              </a:rPr>
              <a:t>design specification </a:t>
            </a:r>
            <a:r>
              <a:rPr sz="3000" spc="-15" dirty="0">
                <a:latin typeface="Calibri"/>
                <a:cs typeface="Calibri"/>
              </a:rPr>
              <a:t>presents </a:t>
            </a:r>
            <a:r>
              <a:rPr sz="3000" dirty="0">
                <a:latin typeface="Calibri"/>
                <a:cs typeface="Calibri"/>
              </a:rPr>
              <a:t>the  </a:t>
            </a:r>
            <a:r>
              <a:rPr sz="3000" spc="-15" dirty="0">
                <a:latin typeface="Calibri"/>
                <a:cs typeface="Calibri"/>
              </a:rPr>
              <a:t>complete </a:t>
            </a:r>
            <a:r>
              <a:rPr sz="3000" spc="-25" dirty="0">
                <a:latin typeface="Calibri"/>
                <a:cs typeface="Calibri"/>
              </a:rPr>
              <a:t>systems </a:t>
            </a:r>
            <a:r>
              <a:rPr sz="3000" spc="-5" dirty="0">
                <a:latin typeface="Calibri"/>
                <a:cs typeface="Calibri"/>
              </a:rPr>
              <a:t>design </a:t>
            </a:r>
            <a:r>
              <a:rPr sz="3000" spc="-25" dirty="0">
                <a:latin typeface="Calibri"/>
                <a:cs typeface="Calibri"/>
              </a:rPr>
              <a:t>for </a:t>
            </a:r>
            <a:r>
              <a:rPr sz="3000" dirty="0">
                <a:latin typeface="Calibri"/>
                <a:cs typeface="Calibri"/>
              </a:rPr>
              <a:t>an </a:t>
            </a:r>
            <a:r>
              <a:rPr sz="3000" spc="-15" dirty="0">
                <a:latin typeface="Calibri"/>
                <a:cs typeface="Calibri"/>
              </a:rPr>
              <a:t>information  </a:t>
            </a:r>
            <a:r>
              <a:rPr sz="3000" spc="-25" dirty="0">
                <a:latin typeface="Calibri"/>
                <a:cs typeface="Calibri"/>
              </a:rPr>
              <a:t>system</a:t>
            </a:r>
            <a:endParaRPr sz="3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Char char="•"/>
            </a:pPr>
            <a:endParaRPr sz="295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1594"/>
            <a:ext cx="433006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>
                <a:solidFill>
                  <a:srgbClr val="006FC0"/>
                </a:solidFill>
              </a:rPr>
              <a:t>Chapter</a:t>
            </a:r>
            <a:r>
              <a:rPr spc="-65" dirty="0">
                <a:solidFill>
                  <a:srgbClr val="006FC0"/>
                </a:solidFill>
              </a:rPr>
              <a:t> </a:t>
            </a:r>
            <a:r>
              <a:rPr spc="-10" dirty="0">
                <a:solidFill>
                  <a:srgbClr val="006FC0"/>
                </a:solidFill>
              </a:rPr>
              <a:t>Objectives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565"/>
            <a:ext cx="7342505" cy="208582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 smtClean="0">
                <a:latin typeface="Calibri"/>
                <a:cs typeface="Calibri"/>
              </a:rPr>
              <a:t>Explain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20" dirty="0">
                <a:latin typeface="Calibri"/>
                <a:cs typeface="Calibri"/>
              </a:rPr>
              <a:t>difference </a:t>
            </a:r>
            <a:r>
              <a:rPr sz="3200" spc="-10" dirty="0">
                <a:latin typeface="Calibri"/>
                <a:cs typeface="Calibri"/>
              </a:rPr>
              <a:t>between </a:t>
            </a:r>
            <a:r>
              <a:rPr sz="3200" spc="-5" dirty="0">
                <a:latin typeface="Calibri"/>
                <a:cs typeface="Calibri"/>
              </a:rPr>
              <a:t>online </a:t>
            </a:r>
            <a:r>
              <a:rPr sz="3200" dirty="0">
                <a:latin typeface="Calibri"/>
                <a:cs typeface="Calibri"/>
              </a:rPr>
              <a:t>and  </a:t>
            </a:r>
            <a:r>
              <a:rPr sz="3200" spc="-15" dirty="0">
                <a:latin typeface="Calibri"/>
                <a:cs typeface="Calibri"/>
              </a:rPr>
              <a:t>batch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processing</a:t>
            </a:r>
            <a:endParaRPr sz="3200" dirty="0">
              <a:latin typeface="Calibri"/>
              <a:cs typeface="Calibri"/>
            </a:endParaRPr>
          </a:p>
          <a:p>
            <a:pPr marL="355600" marR="62103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Define network </a:t>
            </a:r>
            <a:r>
              <a:rPr sz="3200" spc="-35" dirty="0">
                <a:latin typeface="Calibri"/>
                <a:cs typeface="Calibri"/>
              </a:rPr>
              <a:t>topology, </a:t>
            </a:r>
            <a:r>
              <a:rPr sz="3200" spc="-5" dirty="0">
                <a:latin typeface="Calibri"/>
                <a:cs typeface="Calibri"/>
              </a:rPr>
              <a:t>including  </a:t>
            </a:r>
            <a:r>
              <a:rPr sz="3200" spc="-15" dirty="0">
                <a:latin typeface="Calibri"/>
                <a:cs typeface="Calibri"/>
              </a:rPr>
              <a:t>hierarchical, </a:t>
            </a:r>
            <a:r>
              <a:rPr sz="3200" spc="-5" dirty="0">
                <a:latin typeface="Calibri"/>
                <a:cs typeface="Calibri"/>
              </a:rPr>
              <a:t>bus, </a:t>
            </a:r>
            <a:r>
              <a:rPr sz="3200" spc="5" dirty="0">
                <a:latin typeface="Calibri"/>
                <a:cs typeface="Calibri"/>
              </a:rPr>
              <a:t>ring,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20" dirty="0">
                <a:latin typeface="Calibri"/>
                <a:cs typeface="Calibri"/>
              </a:rPr>
              <a:t>star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models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1594"/>
            <a:ext cx="433006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>
                <a:solidFill>
                  <a:srgbClr val="006FC0"/>
                </a:solidFill>
              </a:rPr>
              <a:t>Chapter</a:t>
            </a:r>
            <a:r>
              <a:rPr spc="-65" dirty="0">
                <a:solidFill>
                  <a:srgbClr val="006FC0"/>
                </a:solidFill>
              </a:rPr>
              <a:t> </a:t>
            </a:r>
            <a:r>
              <a:rPr spc="-10" dirty="0">
                <a:solidFill>
                  <a:srgbClr val="006FC0"/>
                </a:solidFill>
              </a:rPr>
              <a:t>Objectives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10635"/>
            <a:ext cx="7973695" cy="226949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Explain </a:t>
            </a:r>
            <a:r>
              <a:rPr sz="3200" spc="-10" dirty="0">
                <a:latin typeface="Calibri"/>
                <a:cs typeface="Calibri"/>
              </a:rPr>
              <a:t>network </a:t>
            </a:r>
            <a:r>
              <a:rPr sz="3200" spc="-15" dirty="0">
                <a:latin typeface="Calibri"/>
                <a:cs typeface="Calibri"/>
              </a:rPr>
              <a:t>protocols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5" dirty="0">
                <a:latin typeface="Calibri"/>
                <a:cs typeface="Calibri"/>
              </a:rPr>
              <a:t>licensing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issues</a:t>
            </a:r>
            <a:endParaRPr sz="3200">
              <a:latin typeface="Calibri"/>
              <a:cs typeface="Calibri"/>
            </a:endParaRPr>
          </a:p>
          <a:p>
            <a:pPr marL="355600" marR="680085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Describe wireless networking, including  wireless </a:t>
            </a:r>
            <a:r>
              <a:rPr sz="3200" spc="-15" dirty="0">
                <a:latin typeface="Calibri"/>
                <a:cs typeface="Calibri"/>
              </a:rPr>
              <a:t>standards, </a:t>
            </a:r>
            <a:r>
              <a:rPr sz="3200" spc="-10" dirty="0">
                <a:latin typeface="Calibri"/>
                <a:cs typeface="Calibri"/>
              </a:rPr>
              <a:t>topologies, </a:t>
            </a:r>
            <a:r>
              <a:rPr sz="3200" dirty="0">
                <a:latin typeface="Calibri"/>
                <a:cs typeface="Calibri"/>
              </a:rPr>
              <a:t>and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trends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Describe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30" dirty="0">
                <a:latin typeface="Calibri"/>
                <a:cs typeface="Calibri"/>
              </a:rPr>
              <a:t>system </a:t>
            </a:r>
            <a:r>
              <a:rPr sz="3200" spc="-5" dirty="0">
                <a:latin typeface="Calibri"/>
                <a:cs typeface="Calibri"/>
              </a:rPr>
              <a:t>design </a:t>
            </a:r>
            <a:r>
              <a:rPr sz="3200" spc="-10" dirty="0">
                <a:latin typeface="Calibri"/>
                <a:cs typeface="Calibri"/>
              </a:rPr>
              <a:t>specification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1594"/>
            <a:ext cx="285178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>
                <a:solidFill>
                  <a:srgbClr val="006FC0"/>
                </a:solidFill>
              </a:rPr>
              <a:t>Introduction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58797"/>
            <a:ext cx="7847965" cy="456247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242570" indent="-342900">
              <a:lnSpc>
                <a:spcPts val="3460"/>
              </a:lnSpc>
              <a:spcBef>
                <a:spcPts val="5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An </a:t>
            </a:r>
            <a:r>
              <a:rPr sz="3200" spc="-25" dirty="0">
                <a:latin typeface="Calibri"/>
                <a:cs typeface="Calibri"/>
              </a:rPr>
              <a:t>effective </a:t>
            </a:r>
            <a:r>
              <a:rPr sz="3200" spc="-30" dirty="0">
                <a:latin typeface="Calibri"/>
                <a:cs typeface="Calibri"/>
              </a:rPr>
              <a:t>system </a:t>
            </a:r>
            <a:r>
              <a:rPr sz="3200" spc="-5" dirty="0">
                <a:latin typeface="Calibri"/>
                <a:cs typeface="Calibri"/>
              </a:rPr>
              <a:t>combines elements </a:t>
            </a:r>
            <a:r>
              <a:rPr sz="3200" spc="-20" dirty="0">
                <a:latin typeface="Calibri"/>
                <a:cs typeface="Calibri"/>
              </a:rPr>
              <a:t>into  </a:t>
            </a:r>
            <a:r>
              <a:rPr sz="3200" dirty="0">
                <a:latin typeface="Calibri"/>
                <a:cs typeface="Calibri"/>
              </a:rPr>
              <a:t>an </a:t>
            </a:r>
            <a:r>
              <a:rPr sz="3200" spc="-15" dirty="0">
                <a:latin typeface="Calibri"/>
                <a:cs typeface="Calibri"/>
              </a:rPr>
              <a:t>architecture, </a:t>
            </a:r>
            <a:r>
              <a:rPr sz="3200" dirty="0">
                <a:latin typeface="Calibri"/>
                <a:cs typeface="Calibri"/>
              </a:rPr>
              <a:t>or </a:t>
            </a:r>
            <a:r>
              <a:rPr sz="3200" spc="-5" dirty="0">
                <a:latin typeface="Calibri"/>
                <a:cs typeface="Calibri"/>
              </a:rPr>
              <a:t>design, that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is</a:t>
            </a:r>
            <a:endParaRPr sz="3200">
              <a:latin typeface="Calibri"/>
              <a:cs typeface="Calibri"/>
            </a:endParaRPr>
          </a:p>
          <a:p>
            <a:pPr marL="355600">
              <a:lnSpc>
                <a:spcPts val="3210"/>
              </a:lnSpc>
            </a:pPr>
            <a:r>
              <a:rPr sz="3200" spc="-10" dirty="0">
                <a:latin typeface="Calibri"/>
                <a:cs typeface="Calibri"/>
              </a:rPr>
              <a:t>flexible, </a:t>
            </a:r>
            <a:r>
              <a:rPr sz="3200" spc="-20" dirty="0">
                <a:latin typeface="Calibri"/>
                <a:cs typeface="Calibri"/>
              </a:rPr>
              <a:t>cost-effective, </a:t>
            </a:r>
            <a:r>
              <a:rPr sz="3200" spc="-10" dirty="0">
                <a:latin typeface="Calibri"/>
                <a:cs typeface="Calibri"/>
              </a:rPr>
              <a:t>technically </a:t>
            </a:r>
            <a:r>
              <a:rPr sz="3200" spc="-5" dirty="0">
                <a:latin typeface="Calibri"/>
                <a:cs typeface="Calibri"/>
              </a:rPr>
              <a:t>sound,</a:t>
            </a:r>
            <a:r>
              <a:rPr sz="3200" spc="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and</a:t>
            </a:r>
            <a:endParaRPr sz="3200">
              <a:latin typeface="Calibri"/>
              <a:cs typeface="Calibri"/>
            </a:endParaRPr>
          </a:p>
          <a:p>
            <a:pPr marL="355600" marR="115570">
              <a:lnSpc>
                <a:spcPts val="3460"/>
              </a:lnSpc>
              <a:spcBef>
                <a:spcPts val="240"/>
              </a:spcBef>
            </a:pPr>
            <a:r>
              <a:rPr sz="3200" dirty="0">
                <a:latin typeface="Calibri"/>
                <a:cs typeface="Calibri"/>
              </a:rPr>
              <a:t>able </a:t>
            </a:r>
            <a:r>
              <a:rPr sz="3200" spc="-30" dirty="0">
                <a:latin typeface="Calibri"/>
                <a:cs typeface="Calibri"/>
              </a:rPr>
              <a:t>to </a:t>
            </a:r>
            <a:r>
              <a:rPr sz="3200" spc="-5" dirty="0">
                <a:latin typeface="Calibri"/>
                <a:cs typeface="Calibri"/>
              </a:rPr>
              <a:t>support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15" dirty="0">
                <a:latin typeface="Calibri"/>
                <a:cs typeface="Calibri"/>
              </a:rPr>
              <a:t>information </a:t>
            </a:r>
            <a:r>
              <a:rPr sz="3200" spc="-5" dirty="0">
                <a:latin typeface="Calibri"/>
                <a:cs typeface="Calibri"/>
              </a:rPr>
              <a:t>needs of the  business</a:t>
            </a:r>
            <a:endParaRPr sz="3200">
              <a:latin typeface="Calibri"/>
              <a:cs typeface="Calibri"/>
            </a:endParaRPr>
          </a:p>
          <a:p>
            <a:pPr marL="355600" marR="716915" indent="-342900">
              <a:lnSpc>
                <a:spcPts val="3460"/>
              </a:lnSpc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25" dirty="0">
                <a:latin typeface="Calibri"/>
                <a:cs typeface="Calibri"/>
              </a:rPr>
              <a:t>System </a:t>
            </a:r>
            <a:r>
              <a:rPr sz="3200" spc="-15" dirty="0">
                <a:latin typeface="Calibri"/>
                <a:cs typeface="Calibri"/>
              </a:rPr>
              <a:t>architecture translates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logical  design </a:t>
            </a:r>
            <a:r>
              <a:rPr sz="3200" dirty="0">
                <a:latin typeface="Calibri"/>
                <a:cs typeface="Calibri"/>
              </a:rPr>
              <a:t>of an </a:t>
            </a:r>
            <a:r>
              <a:rPr sz="3200" spc="-15" dirty="0">
                <a:latin typeface="Calibri"/>
                <a:cs typeface="Calibri"/>
              </a:rPr>
              <a:t>information </a:t>
            </a:r>
            <a:r>
              <a:rPr sz="3200" spc="-30" dirty="0">
                <a:latin typeface="Calibri"/>
                <a:cs typeface="Calibri"/>
              </a:rPr>
              <a:t>system </a:t>
            </a:r>
            <a:r>
              <a:rPr sz="3200" spc="-25" dirty="0">
                <a:latin typeface="Calibri"/>
                <a:cs typeface="Calibri"/>
              </a:rPr>
              <a:t>into </a:t>
            </a:r>
            <a:r>
              <a:rPr sz="3200" dirty="0">
                <a:latin typeface="Calibri"/>
                <a:cs typeface="Calibri"/>
              </a:rPr>
              <a:t>a  </a:t>
            </a:r>
            <a:r>
              <a:rPr sz="3200" spc="-20" dirty="0">
                <a:latin typeface="Calibri"/>
                <a:cs typeface="Calibri"/>
              </a:rPr>
              <a:t>physical </a:t>
            </a:r>
            <a:r>
              <a:rPr sz="3200" spc="-10" dirty="0">
                <a:latin typeface="Calibri"/>
                <a:cs typeface="Calibri"/>
              </a:rPr>
              <a:t>structure that</a:t>
            </a:r>
            <a:r>
              <a:rPr sz="3200" spc="3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includes</a:t>
            </a:r>
            <a:endParaRPr sz="3200">
              <a:latin typeface="Calibri"/>
              <a:cs typeface="Calibri"/>
            </a:endParaRPr>
          </a:p>
          <a:p>
            <a:pPr marL="355600">
              <a:lnSpc>
                <a:spcPts val="3204"/>
              </a:lnSpc>
            </a:pPr>
            <a:r>
              <a:rPr sz="3200" spc="-15" dirty="0">
                <a:latin typeface="Calibri"/>
                <a:cs typeface="Calibri"/>
              </a:rPr>
              <a:t>hardware, </a:t>
            </a:r>
            <a:r>
              <a:rPr sz="3200" spc="-10" dirty="0">
                <a:latin typeface="Calibri"/>
                <a:cs typeface="Calibri"/>
              </a:rPr>
              <a:t>software, network </a:t>
            </a:r>
            <a:r>
              <a:rPr sz="3200" spc="-5" dirty="0">
                <a:latin typeface="Calibri"/>
                <a:cs typeface="Calibri"/>
              </a:rPr>
              <a:t>support,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and</a:t>
            </a:r>
            <a:endParaRPr sz="3200">
              <a:latin typeface="Calibri"/>
              <a:cs typeface="Calibri"/>
            </a:endParaRPr>
          </a:p>
          <a:p>
            <a:pPr marL="355600">
              <a:lnSpc>
                <a:spcPts val="3650"/>
              </a:lnSpc>
            </a:pPr>
            <a:r>
              <a:rPr sz="3200" spc="-10" dirty="0">
                <a:latin typeface="Calibri"/>
                <a:cs typeface="Calibri"/>
              </a:rPr>
              <a:t>processing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methods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1594"/>
            <a:ext cx="6725284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30" dirty="0">
                <a:solidFill>
                  <a:srgbClr val="006FC0"/>
                </a:solidFill>
              </a:rPr>
              <a:t>System </a:t>
            </a:r>
            <a:r>
              <a:rPr spc="-15" dirty="0">
                <a:solidFill>
                  <a:srgbClr val="006FC0"/>
                </a:solidFill>
              </a:rPr>
              <a:t>Architecture</a:t>
            </a:r>
            <a:r>
              <a:rPr spc="-45" dirty="0">
                <a:solidFill>
                  <a:srgbClr val="006FC0"/>
                </a:solidFill>
              </a:rPr>
              <a:t> </a:t>
            </a:r>
            <a:r>
              <a:rPr spc="-10" dirty="0">
                <a:solidFill>
                  <a:srgbClr val="006FC0"/>
                </a:solidFill>
              </a:rPr>
              <a:t>Checklist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06973"/>
            <a:ext cx="7831455" cy="4530725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9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Enterprise </a:t>
            </a:r>
            <a:r>
              <a:rPr sz="3200" spc="-15" dirty="0">
                <a:latin typeface="Calibri"/>
                <a:cs typeface="Calibri"/>
              </a:rPr>
              <a:t>Resource </a:t>
            </a:r>
            <a:r>
              <a:rPr sz="3200" spc="-5" dirty="0">
                <a:latin typeface="Calibri"/>
                <a:cs typeface="Calibri"/>
              </a:rPr>
              <a:t>Planning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(ERP)</a:t>
            </a:r>
            <a:endParaRPr sz="3200" dirty="0">
              <a:latin typeface="Calibri"/>
              <a:cs typeface="Calibri"/>
            </a:endParaRPr>
          </a:p>
          <a:p>
            <a:pPr marL="756285" marR="325755" lvl="1" indent="-287020">
              <a:lnSpc>
                <a:spcPct val="100000"/>
              </a:lnSpc>
              <a:spcBef>
                <a:spcPts val="69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objective </a:t>
            </a:r>
            <a:r>
              <a:rPr sz="2800" spc="-5" dirty="0">
                <a:latin typeface="Calibri"/>
                <a:cs typeface="Calibri"/>
              </a:rPr>
              <a:t>of ERP </a:t>
            </a:r>
            <a:r>
              <a:rPr sz="2800" spc="-10" dirty="0">
                <a:latin typeface="Calibri"/>
                <a:cs typeface="Calibri"/>
              </a:rPr>
              <a:t>is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15" dirty="0">
                <a:latin typeface="Calibri"/>
                <a:cs typeface="Calibri"/>
              </a:rPr>
              <a:t>establish </a:t>
            </a: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spc="-10" dirty="0">
                <a:latin typeface="Calibri"/>
                <a:cs typeface="Calibri"/>
              </a:rPr>
              <a:t>company-  </a:t>
            </a:r>
            <a:r>
              <a:rPr sz="2800" spc="-5" dirty="0">
                <a:latin typeface="Calibri"/>
                <a:cs typeface="Calibri"/>
              </a:rPr>
              <a:t>wide </a:t>
            </a:r>
            <a:r>
              <a:rPr sz="2800" spc="-25" dirty="0">
                <a:latin typeface="Calibri"/>
                <a:cs typeface="Calibri"/>
              </a:rPr>
              <a:t>strategy for </a:t>
            </a:r>
            <a:r>
              <a:rPr sz="2800" spc="-10" dirty="0">
                <a:latin typeface="Calibri"/>
                <a:cs typeface="Calibri"/>
              </a:rPr>
              <a:t>using </a:t>
            </a:r>
            <a:r>
              <a:rPr sz="2800" spc="-5" dirty="0">
                <a:latin typeface="Calibri"/>
                <a:cs typeface="Calibri"/>
              </a:rPr>
              <a:t>IT</a:t>
            </a:r>
            <a:r>
              <a:rPr sz="2800" spc="7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resources</a:t>
            </a:r>
            <a:endParaRPr sz="2800" dirty="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0" dirty="0">
                <a:latin typeface="Calibri"/>
                <a:cs typeface="Calibri"/>
              </a:rPr>
              <a:t>Supply </a:t>
            </a:r>
            <a:r>
              <a:rPr sz="2800" spc="-5" dirty="0">
                <a:latin typeface="Calibri"/>
                <a:cs typeface="Calibri"/>
              </a:rPr>
              <a:t>chain </a:t>
            </a:r>
            <a:r>
              <a:rPr sz="2800" spc="-10" dirty="0">
                <a:latin typeface="Calibri"/>
                <a:cs typeface="Calibri"/>
              </a:rPr>
              <a:t>management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(SCM)</a:t>
            </a:r>
            <a:endParaRPr sz="28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Initial </a:t>
            </a:r>
            <a:r>
              <a:rPr sz="3200" spc="-15" dirty="0">
                <a:latin typeface="Calibri"/>
                <a:cs typeface="Calibri"/>
              </a:rPr>
              <a:t>Cost </a:t>
            </a:r>
            <a:r>
              <a:rPr sz="3200" dirty="0">
                <a:latin typeface="Calibri"/>
                <a:cs typeface="Calibri"/>
              </a:rPr>
              <a:t>and</a:t>
            </a:r>
            <a:r>
              <a:rPr sz="3200" spc="45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TCO</a:t>
            </a:r>
            <a:endParaRPr sz="3200" dirty="0">
              <a:latin typeface="Calibri"/>
              <a:cs typeface="Calibri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69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0" dirty="0">
                <a:latin typeface="Calibri"/>
                <a:cs typeface="Calibri"/>
              </a:rPr>
              <a:t>During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final design </a:t>
            </a:r>
            <a:r>
              <a:rPr sz="2800" spc="-20" dirty="0">
                <a:latin typeface="Calibri"/>
                <a:cs typeface="Calibri"/>
              </a:rPr>
              <a:t>stage, you </a:t>
            </a:r>
            <a:r>
              <a:rPr sz="2800" spc="-25" dirty="0">
                <a:latin typeface="Calibri"/>
                <a:cs typeface="Calibri"/>
              </a:rPr>
              <a:t>make </a:t>
            </a:r>
            <a:r>
              <a:rPr sz="2800" spc="-10" dirty="0">
                <a:latin typeface="Calibri"/>
                <a:cs typeface="Calibri"/>
              </a:rPr>
              <a:t>decisions  that </a:t>
            </a:r>
            <a:r>
              <a:rPr sz="2800" spc="-5" dirty="0">
                <a:latin typeface="Calibri"/>
                <a:cs typeface="Calibri"/>
              </a:rPr>
              <a:t>will </a:t>
            </a:r>
            <a:r>
              <a:rPr sz="2800" spc="-25" dirty="0">
                <a:latin typeface="Calibri"/>
                <a:cs typeface="Calibri"/>
              </a:rPr>
              <a:t>have </a:t>
            </a:r>
            <a:r>
              <a:rPr sz="2800" spc="-5" dirty="0">
                <a:latin typeface="Calibri"/>
                <a:cs typeface="Calibri"/>
              </a:rPr>
              <a:t>a major impact on the initial </a:t>
            </a:r>
            <a:r>
              <a:rPr sz="2800" spc="-15" dirty="0">
                <a:latin typeface="Calibri"/>
                <a:cs typeface="Calibri"/>
              </a:rPr>
              <a:t>costs 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35" dirty="0">
                <a:latin typeface="Calibri"/>
                <a:cs typeface="Calibri"/>
              </a:rPr>
              <a:t>TCO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5" dirty="0">
                <a:latin typeface="Calibri"/>
                <a:cs typeface="Calibri"/>
              </a:rPr>
              <a:t>new</a:t>
            </a:r>
            <a:r>
              <a:rPr sz="2800" spc="70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system</a:t>
            </a:r>
            <a:endParaRPr sz="2800" dirty="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75" dirty="0">
                <a:latin typeface="Calibri"/>
                <a:cs typeface="Calibri"/>
              </a:rPr>
              <a:t>You </a:t>
            </a:r>
            <a:r>
              <a:rPr sz="2800" spc="-10" dirty="0">
                <a:latin typeface="Calibri"/>
                <a:cs typeface="Calibri"/>
              </a:rPr>
              <a:t>should </a:t>
            </a:r>
            <a:r>
              <a:rPr sz="2800" spc="-15" dirty="0">
                <a:latin typeface="Calibri"/>
                <a:cs typeface="Calibri"/>
              </a:rPr>
              <a:t>review </a:t>
            </a:r>
            <a:r>
              <a:rPr sz="2800" spc="-5" dirty="0">
                <a:latin typeface="Calibri"/>
                <a:cs typeface="Calibri"/>
              </a:rPr>
              <a:t>all </a:t>
            </a:r>
            <a:r>
              <a:rPr sz="2800" spc="-15" dirty="0">
                <a:latin typeface="Calibri"/>
                <a:cs typeface="Calibri"/>
              </a:rPr>
              <a:t>previous </a:t>
            </a:r>
            <a:r>
              <a:rPr sz="2800" spc="-20" dirty="0">
                <a:latin typeface="Calibri"/>
                <a:cs typeface="Calibri"/>
              </a:rPr>
              <a:t>cost</a:t>
            </a:r>
            <a:r>
              <a:rPr sz="2800" spc="15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estimates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1594"/>
            <a:ext cx="6725284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30" dirty="0">
                <a:solidFill>
                  <a:srgbClr val="006FC0"/>
                </a:solidFill>
              </a:rPr>
              <a:t>System </a:t>
            </a:r>
            <a:r>
              <a:rPr spc="-15" dirty="0">
                <a:solidFill>
                  <a:srgbClr val="006FC0"/>
                </a:solidFill>
              </a:rPr>
              <a:t>Architecture</a:t>
            </a:r>
            <a:r>
              <a:rPr spc="-45" dirty="0">
                <a:solidFill>
                  <a:srgbClr val="006FC0"/>
                </a:solidFill>
              </a:rPr>
              <a:t> </a:t>
            </a:r>
            <a:r>
              <a:rPr spc="-10" dirty="0">
                <a:solidFill>
                  <a:srgbClr val="006FC0"/>
                </a:solidFill>
              </a:rPr>
              <a:t>Checklist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06973"/>
            <a:ext cx="8032750" cy="3775075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9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Scalability</a:t>
            </a:r>
            <a:endParaRPr sz="3200">
              <a:latin typeface="Calibri"/>
              <a:cs typeface="Calibri"/>
            </a:endParaRPr>
          </a:p>
          <a:p>
            <a:pPr marL="756285" marR="554355" lvl="1" indent="-287020">
              <a:lnSpc>
                <a:spcPct val="100000"/>
              </a:lnSpc>
              <a:spcBef>
                <a:spcPts val="69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25" dirty="0">
                <a:latin typeface="Calibri"/>
                <a:cs typeface="Calibri"/>
              </a:rPr>
              <a:t>Scalability, </a:t>
            </a:r>
            <a:r>
              <a:rPr sz="2800" spc="-5" dirty="0">
                <a:latin typeface="Calibri"/>
                <a:cs typeface="Calibri"/>
              </a:rPr>
              <a:t>also </a:t>
            </a:r>
            <a:r>
              <a:rPr sz="2800" spc="-10" dirty="0">
                <a:latin typeface="Calibri"/>
                <a:cs typeface="Calibri"/>
              </a:rPr>
              <a:t>called </a:t>
            </a:r>
            <a:r>
              <a:rPr sz="2800" spc="-25" dirty="0">
                <a:latin typeface="Calibri"/>
                <a:cs typeface="Calibri"/>
              </a:rPr>
              <a:t>extensibility, </a:t>
            </a:r>
            <a:r>
              <a:rPr sz="2800" spc="-35" dirty="0">
                <a:latin typeface="Calibri"/>
                <a:cs typeface="Calibri"/>
              </a:rPr>
              <a:t>refers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a  </a:t>
            </a:r>
            <a:r>
              <a:rPr sz="2800" spc="-45" dirty="0">
                <a:latin typeface="Calibri"/>
                <a:cs typeface="Calibri"/>
              </a:rPr>
              <a:t>system’s </a:t>
            </a:r>
            <a:r>
              <a:rPr sz="2800" spc="-5" dirty="0">
                <a:latin typeface="Calibri"/>
                <a:cs typeface="Calibri"/>
              </a:rPr>
              <a:t>ability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15" dirty="0">
                <a:latin typeface="Calibri"/>
                <a:cs typeface="Calibri"/>
              </a:rPr>
              <a:t>expand, </a:t>
            </a:r>
            <a:r>
              <a:rPr sz="2800" spc="-10" dirty="0">
                <a:latin typeface="Calibri"/>
                <a:cs typeface="Calibri"/>
              </a:rPr>
              <a:t>change </a:t>
            </a:r>
            <a:r>
              <a:rPr sz="2800" spc="-5" dirty="0">
                <a:latin typeface="Calibri"/>
                <a:cs typeface="Calibri"/>
              </a:rPr>
              <a:t>or </a:t>
            </a:r>
            <a:r>
              <a:rPr sz="2800" spc="-15" dirty="0">
                <a:latin typeface="Calibri"/>
                <a:cs typeface="Calibri"/>
              </a:rPr>
              <a:t>downsize  </a:t>
            </a:r>
            <a:r>
              <a:rPr sz="2800" spc="-5" dirty="0">
                <a:latin typeface="Calibri"/>
                <a:cs typeface="Calibri"/>
              </a:rPr>
              <a:t>easily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meet the changing </a:t>
            </a:r>
            <a:r>
              <a:rPr sz="2800" spc="-10" dirty="0">
                <a:latin typeface="Calibri"/>
                <a:cs typeface="Calibri"/>
              </a:rPr>
              <a:t>need </a:t>
            </a:r>
            <a:r>
              <a:rPr sz="2800" spc="-5" dirty="0">
                <a:latin typeface="Calibri"/>
                <a:cs typeface="Calibri"/>
              </a:rPr>
              <a:t>of a </a:t>
            </a:r>
            <a:r>
              <a:rPr sz="2800" spc="-10" dirty="0">
                <a:latin typeface="Calibri"/>
                <a:cs typeface="Calibri"/>
              </a:rPr>
              <a:t>business  enterprise</a:t>
            </a:r>
            <a:endParaRPr sz="2800">
              <a:latin typeface="Calibri"/>
              <a:cs typeface="Calibri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0" dirty="0">
                <a:latin typeface="Calibri"/>
                <a:cs typeface="Calibri"/>
              </a:rPr>
              <a:t>Especially </a:t>
            </a:r>
            <a:r>
              <a:rPr sz="2800" spc="-15" dirty="0">
                <a:latin typeface="Calibri"/>
                <a:cs typeface="Calibri"/>
              </a:rPr>
              <a:t>important </a:t>
            </a:r>
            <a:r>
              <a:rPr sz="2800" spc="-5" dirty="0">
                <a:latin typeface="Calibri"/>
                <a:cs typeface="Calibri"/>
              </a:rPr>
              <a:t>in </a:t>
            </a:r>
            <a:r>
              <a:rPr sz="2800" spc="-10" dirty="0">
                <a:latin typeface="Calibri"/>
                <a:cs typeface="Calibri"/>
              </a:rPr>
              <a:t>implementing </a:t>
            </a:r>
            <a:r>
              <a:rPr sz="2800" spc="-25" dirty="0">
                <a:latin typeface="Calibri"/>
                <a:cs typeface="Calibri"/>
              </a:rPr>
              <a:t>systems </a:t>
            </a:r>
            <a:r>
              <a:rPr sz="2800" spc="-10" dirty="0">
                <a:latin typeface="Calibri"/>
                <a:cs typeface="Calibri"/>
              </a:rPr>
              <a:t>that  </a:t>
            </a:r>
            <a:r>
              <a:rPr sz="2800" spc="-20" dirty="0">
                <a:latin typeface="Calibri"/>
                <a:cs typeface="Calibri"/>
              </a:rPr>
              <a:t>are </a:t>
            </a:r>
            <a:r>
              <a:rPr sz="2800" spc="-15" dirty="0">
                <a:latin typeface="Calibri"/>
                <a:cs typeface="Calibri"/>
              </a:rPr>
              <a:t>volume-rated, </a:t>
            </a:r>
            <a:r>
              <a:rPr sz="2800" spc="-10" dirty="0">
                <a:latin typeface="Calibri"/>
                <a:cs typeface="Calibri"/>
              </a:rPr>
              <a:t>such </a:t>
            </a:r>
            <a:r>
              <a:rPr sz="2800" spc="-5" dirty="0">
                <a:latin typeface="Calibri"/>
                <a:cs typeface="Calibri"/>
              </a:rPr>
              <a:t>as </a:t>
            </a:r>
            <a:r>
              <a:rPr sz="2800" spc="-10" dirty="0">
                <a:latin typeface="Calibri"/>
                <a:cs typeface="Calibri"/>
              </a:rPr>
              <a:t>transaction </a:t>
            </a:r>
            <a:r>
              <a:rPr sz="2800" spc="-15" dirty="0">
                <a:latin typeface="Calibri"/>
                <a:cs typeface="Calibri"/>
              </a:rPr>
              <a:t>processing  </a:t>
            </a:r>
            <a:r>
              <a:rPr sz="2800" spc="-25" dirty="0">
                <a:latin typeface="Calibri"/>
                <a:cs typeface="Calibri"/>
              </a:rPr>
              <a:t>systems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1594"/>
            <a:ext cx="6725284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30" dirty="0">
                <a:solidFill>
                  <a:srgbClr val="006FC0"/>
                </a:solidFill>
              </a:rPr>
              <a:t>System </a:t>
            </a:r>
            <a:r>
              <a:rPr spc="-15" dirty="0">
                <a:solidFill>
                  <a:srgbClr val="006FC0"/>
                </a:solidFill>
              </a:rPr>
              <a:t>Architecture</a:t>
            </a:r>
            <a:r>
              <a:rPr spc="-45" dirty="0">
                <a:solidFill>
                  <a:srgbClr val="006FC0"/>
                </a:solidFill>
              </a:rPr>
              <a:t> </a:t>
            </a:r>
            <a:r>
              <a:rPr spc="-10" dirty="0">
                <a:solidFill>
                  <a:srgbClr val="006FC0"/>
                </a:solidFill>
              </a:rPr>
              <a:t>Checklist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21131"/>
            <a:ext cx="3852545" cy="3764279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45" dirty="0">
                <a:latin typeface="Calibri"/>
                <a:cs typeface="Calibri"/>
              </a:rPr>
              <a:t>Web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Integration</a:t>
            </a:r>
            <a:endParaRPr sz="2800">
              <a:latin typeface="Calibri"/>
              <a:cs typeface="Calibri"/>
            </a:endParaRPr>
          </a:p>
          <a:p>
            <a:pPr marL="756285" lvl="1" indent="-589915">
              <a:lnSpc>
                <a:spcPct val="100000"/>
              </a:lnSpc>
              <a:spcBef>
                <a:spcPts val="605"/>
              </a:spcBef>
              <a:buFont typeface="Arial"/>
              <a:buChar char="–"/>
              <a:tabLst>
                <a:tab pos="756920" algn="l"/>
              </a:tabLst>
            </a:pPr>
            <a:r>
              <a:rPr sz="2400" dirty="0">
                <a:latin typeface="Calibri"/>
                <a:cs typeface="Calibri"/>
              </a:rPr>
              <a:t>An </a:t>
            </a:r>
            <a:r>
              <a:rPr sz="2400" spc="-10" dirty="0">
                <a:latin typeface="Calibri"/>
                <a:cs typeface="Calibri"/>
              </a:rPr>
              <a:t>information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system</a:t>
            </a:r>
            <a:endParaRPr sz="2400">
              <a:latin typeface="Calibri"/>
              <a:cs typeface="Calibri"/>
            </a:endParaRPr>
          </a:p>
          <a:p>
            <a:pPr marL="238125" algn="ctr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includes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applications</a:t>
            </a:r>
            <a:endParaRPr sz="24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57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latin typeface="Calibri"/>
                <a:cs typeface="Calibri"/>
              </a:rPr>
              <a:t>Web-centric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architecture</a:t>
            </a:r>
            <a:endParaRPr sz="2400">
              <a:latin typeface="Calibri"/>
              <a:cs typeface="Calibri"/>
            </a:endParaRPr>
          </a:p>
          <a:p>
            <a:pPr marL="756285" marR="241300" lvl="1" indent="-287020">
              <a:lnSpc>
                <a:spcPct val="100000"/>
              </a:lnSpc>
              <a:spcBef>
                <a:spcPts val="58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5" dirty="0">
                <a:latin typeface="Calibri"/>
                <a:cs typeface="Calibri"/>
              </a:rPr>
              <a:t>Avoids many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the  </a:t>
            </a:r>
            <a:r>
              <a:rPr sz="2400" spc="-10" dirty="0">
                <a:latin typeface="Calibri"/>
                <a:cs typeface="Calibri"/>
              </a:rPr>
              <a:t>connectivity </a:t>
            </a:r>
            <a:r>
              <a:rPr sz="2400" dirty="0">
                <a:latin typeface="Calibri"/>
                <a:cs typeface="Calibri"/>
              </a:rPr>
              <a:t>and  </a:t>
            </a:r>
            <a:r>
              <a:rPr sz="2400" spc="-5" dirty="0">
                <a:latin typeface="Calibri"/>
                <a:cs typeface="Calibri"/>
              </a:rPr>
              <a:t>compatibility</a:t>
            </a:r>
            <a:r>
              <a:rPr sz="2400" spc="-114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problems  that </a:t>
            </a:r>
            <a:r>
              <a:rPr sz="2400" spc="-5" dirty="0">
                <a:latin typeface="Calibri"/>
                <a:cs typeface="Calibri"/>
              </a:rPr>
              <a:t>typically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arise</a:t>
            </a:r>
            <a:endParaRPr sz="24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57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latin typeface="Calibri"/>
                <a:cs typeface="Calibri"/>
              </a:rPr>
              <a:t>E-marketplaces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648200" y="2320035"/>
            <a:ext cx="4038600" cy="30862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1594"/>
            <a:ext cx="6725284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30" dirty="0">
                <a:solidFill>
                  <a:srgbClr val="006FC0"/>
                </a:solidFill>
              </a:rPr>
              <a:t>System </a:t>
            </a:r>
            <a:r>
              <a:rPr spc="-15" dirty="0">
                <a:solidFill>
                  <a:srgbClr val="006FC0"/>
                </a:solidFill>
              </a:rPr>
              <a:t>Architecture</a:t>
            </a:r>
            <a:r>
              <a:rPr spc="-45" dirty="0">
                <a:solidFill>
                  <a:srgbClr val="006FC0"/>
                </a:solidFill>
              </a:rPr>
              <a:t> </a:t>
            </a:r>
            <a:r>
              <a:rPr spc="-10" dirty="0">
                <a:solidFill>
                  <a:srgbClr val="006FC0"/>
                </a:solidFill>
              </a:rPr>
              <a:t>Checklist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06973"/>
            <a:ext cx="8016240" cy="3433445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9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Legacy </a:t>
            </a:r>
            <a:r>
              <a:rPr sz="3200" spc="-25" dirty="0">
                <a:latin typeface="Calibri"/>
                <a:cs typeface="Calibri"/>
              </a:rPr>
              <a:t>System </a:t>
            </a:r>
            <a:r>
              <a:rPr sz="3200" spc="-20" dirty="0">
                <a:latin typeface="Calibri"/>
                <a:cs typeface="Calibri"/>
              </a:rPr>
              <a:t>Interface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Requirements</a:t>
            </a:r>
            <a:endParaRPr sz="3200">
              <a:latin typeface="Calibri"/>
              <a:cs typeface="Calibri"/>
            </a:endParaRPr>
          </a:p>
          <a:p>
            <a:pPr marL="756285" marR="159385" lvl="1" indent="-287020">
              <a:lnSpc>
                <a:spcPct val="100000"/>
              </a:lnSpc>
              <a:spcBef>
                <a:spcPts val="69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5" dirty="0">
                <a:latin typeface="Calibri"/>
                <a:cs typeface="Calibri"/>
              </a:rPr>
              <a:t>new </a:t>
            </a:r>
            <a:r>
              <a:rPr sz="2800" spc="-30" dirty="0">
                <a:latin typeface="Calibri"/>
                <a:cs typeface="Calibri"/>
              </a:rPr>
              <a:t>system </a:t>
            </a:r>
            <a:r>
              <a:rPr sz="2800" spc="-10" dirty="0">
                <a:latin typeface="Calibri"/>
                <a:cs typeface="Calibri"/>
              </a:rPr>
              <a:t>might </a:t>
            </a:r>
            <a:r>
              <a:rPr sz="2800" spc="-25" dirty="0">
                <a:latin typeface="Calibri"/>
                <a:cs typeface="Calibri"/>
              </a:rPr>
              <a:t>have </a:t>
            </a:r>
            <a:r>
              <a:rPr sz="2800" spc="-15" dirty="0">
                <a:latin typeface="Calibri"/>
                <a:cs typeface="Calibri"/>
              </a:rPr>
              <a:t>to </a:t>
            </a:r>
            <a:r>
              <a:rPr sz="2800" spc="-20" dirty="0">
                <a:latin typeface="Calibri"/>
                <a:cs typeface="Calibri"/>
              </a:rPr>
              <a:t>interface </a:t>
            </a:r>
            <a:r>
              <a:rPr sz="2800" spc="-5" dirty="0">
                <a:latin typeface="Calibri"/>
                <a:cs typeface="Calibri"/>
              </a:rPr>
              <a:t>with </a:t>
            </a:r>
            <a:r>
              <a:rPr sz="2800" spc="-10" dirty="0">
                <a:latin typeface="Calibri"/>
                <a:cs typeface="Calibri"/>
              </a:rPr>
              <a:t>one  </a:t>
            </a:r>
            <a:r>
              <a:rPr sz="2800" spc="-5" dirty="0">
                <a:latin typeface="Calibri"/>
                <a:cs typeface="Calibri"/>
              </a:rPr>
              <a:t>or </a:t>
            </a:r>
            <a:r>
              <a:rPr sz="2800" spc="-15" dirty="0">
                <a:latin typeface="Calibri"/>
                <a:cs typeface="Calibri"/>
              </a:rPr>
              <a:t>more </a:t>
            </a:r>
            <a:r>
              <a:rPr sz="2800" spc="-10" dirty="0">
                <a:latin typeface="Calibri"/>
                <a:cs typeface="Calibri"/>
              </a:rPr>
              <a:t>legacy </a:t>
            </a:r>
            <a:r>
              <a:rPr sz="2800" spc="-25" dirty="0">
                <a:latin typeface="Calibri"/>
                <a:cs typeface="Calibri"/>
              </a:rPr>
              <a:t>systems</a:t>
            </a:r>
            <a:endParaRPr sz="2800">
              <a:latin typeface="Calibri"/>
              <a:cs typeface="Calibri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5" dirty="0">
                <a:latin typeface="Calibri"/>
                <a:cs typeface="Calibri"/>
              </a:rPr>
              <a:t>Interfacing </a:t>
            </a: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spc="-15" dirty="0">
                <a:latin typeface="Calibri"/>
                <a:cs typeface="Calibri"/>
              </a:rPr>
              <a:t>new </a:t>
            </a:r>
            <a:r>
              <a:rPr sz="2800" spc="-30" dirty="0">
                <a:latin typeface="Calibri"/>
                <a:cs typeface="Calibri"/>
              </a:rPr>
              <a:t>system </a:t>
            </a:r>
            <a:r>
              <a:rPr sz="2800" spc="-5" dirty="0">
                <a:latin typeface="Calibri"/>
                <a:cs typeface="Calibri"/>
              </a:rPr>
              <a:t>with a </a:t>
            </a:r>
            <a:r>
              <a:rPr sz="2800" spc="-10" dirty="0">
                <a:latin typeface="Calibri"/>
                <a:cs typeface="Calibri"/>
              </a:rPr>
              <a:t>legacy </a:t>
            </a:r>
            <a:r>
              <a:rPr sz="2800" spc="-30" dirty="0">
                <a:latin typeface="Calibri"/>
                <a:cs typeface="Calibri"/>
              </a:rPr>
              <a:t>system  </a:t>
            </a:r>
            <a:r>
              <a:rPr sz="2800" spc="-20" dirty="0">
                <a:latin typeface="Calibri"/>
                <a:cs typeface="Calibri"/>
              </a:rPr>
              <a:t>involves </a:t>
            </a:r>
            <a:r>
              <a:rPr sz="2800" spc="-10" dirty="0">
                <a:latin typeface="Calibri"/>
                <a:cs typeface="Calibri"/>
              </a:rPr>
              <a:t>analysis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20" dirty="0">
                <a:latin typeface="Calibri"/>
                <a:cs typeface="Calibri"/>
              </a:rPr>
              <a:t>data </a:t>
            </a:r>
            <a:r>
              <a:rPr sz="2800" spc="-15" dirty="0">
                <a:latin typeface="Calibri"/>
                <a:cs typeface="Calibri"/>
              </a:rPr>
              <a:t>formats </a:t>
            </a:r>
            <a:r>
              <a:rPr sz="2800" spc="-5" dirty="0">
                <a:latin typeface="Calibri"/>
                <a:cs typeface="Calibri"/>
              </a:rPr>
              <a:t>and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compatibility</a:t>
            </a:r>
            <a:endParaRPr sz="2800">
              <a:latin typeface="Calibri"/>
              <a:cs typeface="Calibri"/>
            </a:endParaRPr>
          </a:p>
          <a:p>
            <a:pPr marL="756285" marR="734060" lvl="1" indent="-287020">
              <a:lnSpc>
                <a:spcPct val="100000"/>
              </a:lnSpc>
              <a:spcBef>
                <a:spcPts val="67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0" dirty="0">
                <a:latin typeface="Calibri"/>
                <a:cs typeface="Calibri"/>
              </a:rPr>
              <a:t>The </a:t>
            </a:r>
            <a:r>
              <a:rPr sz="2800" spc="-15" dirty="0">
                <a:latin typeface="Calibri"/>
                <a:cs typeface="Calibri"/>
              </a:rPr>
              <a:t>analyst must </a:t>
            </a:r>
            <a:r>
              <a:rPr sz="2800" spc="-10" dirty="0">
                <a:latin typeface="Calibri"/>
                <a:cs typeface="Calibri"/>
              </a:rPr>
              <a:t>know </a:t>
            </a:r>
            <a:r>
              <a:rPr sz="2800" spc="-5" dirty="0">
                <a:latin typeface="Calibri"/>
                <a:cs typeface="Calibri"/>
              </a:rPr>
              <a:t>if the </a:t>
            </a:r>
            <a:r>
              <a:rPr sz="2800" spc="-15" dirty="0">
                <a:latin typeface="Calibri"/>
                <a:cs typeface="Calibri"/>
              </a:rPr>
              <a:t>new </a:t>
            </a:r>
            <a:r>
              <a:rPr sz="2800" spc="-10" dirty="0">
                <a:latin typeface="Calibri"/>
                <a:cs typeface="Calibri"/>
              </a:rPr>
              <a:t>application  </a:t>
            </a:r>
            <a:r>
              <a:rPr sz="2800" spc="-15" dirty="0">
                <a:latin typeface="Calibri"/>
                <a:cs typeface="Calibri"/>
              </a:rPr>
              <a:t>eventually </a:t>
            </a:r>
            <a:r>
              <a:rPr sz="2800" spc="-10" dirty="0">
                <a:latin typeface="Calibri"/>
                <a:cs typeface="Calibri"/>
              </a:rPr>
              <a:t>will replace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legacy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system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</TotalTime>
  <Words>1092</Words>
  <Application>Microsoft Office PowerPoint</Application>
  <PresentationFormat>On-screen Show (4:3)</PresentationFormat>
  <Paragraphs>178</Paragraphs>
  <Slides>29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PowerPoint Presentation</vt:lpstr>
      <vt:lpstr>Chapter Objectives</vt:lpstr>
      <vt:lpstr>Chapter Objectives</vt:lpstr>
      <vt:lpstr>Chapter Objectives</vt:lpstr>
      <vt:lpstr>Introduction</vt:lpstr>
      <vt:lpstr>System Architecture Checklist</vt:lpstr>
      <vt:lpstr>System Architecture Checklist</vt:lpstr>
      <vt:lpstr>System Architecture Checklist</vt:lpstr>
      <vt:lpstr>System Architecture Checklist</vt:lpstr>
      <vt:lpstr>System Architecture Checklist</vt:lpstr>
      <vt:lpstr>System Architecture Checklist</vt:lpstr>
      <vt:lpstr>Planning the Architecture</vt:lpstr>
      <vt:lpstr>Planning the Architecture</vt:lpstr>
      <vt:lpstr>Planning the Architecture</vt:lpstr>
      <vt:lpstr>Client/Server Architecture</vt:lpstr>
      <vt:lpstr>Client/Server Architecture</vt:lpstr>
      <vt:lpstr>Client/Server Architecture</vt:lpstr>
      <vt:lpstr>Internet-Based Architecture</vt:lpstr>
      <vt:lpstr>Processing Methods</vt:lpstr>
      <vt:lpstr>Processing Methods</vt:lpstr>
      <vt:lpstr>Processing Methods</vt:lpstr>
      <vt:lpstr>Network Models</vt:lpstr>
      <vt:lpstr>Network Models</vt:lpstr>
      <vt:lpstr>Systems Design Completion</vt:lpstr>
      <vt:lpstr>Systems Design Completion</vt:lpstr>
      <vt:lpstr>Systems Design Completion</vt:lpstr>
      <vt:lpstr>Chapter Summary</vt:lpstr>
      <vt:lpstr>Chapter Summary</vt:lpstr>
      <vt:lpstr>Chapter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nadiagondal</dc:creator>
  <cp:lastModifiedBy>nadiagondal</cp:lastModifiedBy>
  <cp:revision>4</cp:revision>
  <dcterms:created xsi:type="dcterms:W3CDTF">2020-04-29T10:34:20Z</dcterms:created>
  <dcterms:modified xsi:type="dcterms:W3CDTF">2020-04-30T08:18:15Z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2012-08-27T00:00:00Z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2020-04-29T00:00:00Z</vt:filetime>
  </property>
</Properties>
</file>