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307" r:id="rId4"/>
    <p:sldId id="309" r:id="rId5"/>
    <p:sldId id="364" r:id="rId6"/>
    <p:sldId id="363" r:id="rId7"/>
    <p:sldId id="311" r:id="rId8"/>
    <p:sldId id="305" r:id="rId9"/>
    <p:sldId id="362" r:id="rId10"/>
    <p:sldId id="293" r:id="rId11"/>
    <p:sldId id="273" r:id="rId12"/>
    <p:sldId id="361" r:id="rId13"/>
    <p:sldId id="317" r:id="rId14"/>
    <p:sldId id="358" r:id="rId15"/>
    <p:sldId id="319" r:id="rId16"/>
    <p:sldId id="349" r:id="rId17"/>
    <p:sldId id="351" r:id="rId18"/>
    <p:sldId id="353" r:id="rId19"/>
    <p:sldId id="355" r:id="rId20"/>
    <p:sldId id="326" r:id="rId21"/>
    <p:sldId id="339" r:id="rId22"/>
    <p:sldId id="340" r:id="rId23"/>
    <p:sldId id="344" r:id="rId24"/>
    <p:sldId id="360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D16A15"/>
    <a:srgbClr val="00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5" autoAdjust="0"/>
    <p:restoredTop sz="94660"/>
  </p:normalViewPr>
  <p:slideViewPr>
    <p:cSldViewPr>
      <p:cViewPr varScale="1">
        <p:scale>
          <a:sx n="61" d="100"/>
          <a:sy n="61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443A2A-8C67-4B2F-9CFC-35D4DAF5073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B86EB-B444-4F29-97E1-1ED1FF89F1D6}" type="slidenum">
              <a:rPr lang="fr-FR"/>
              <a:pPr/>
              <a:t>1</a:t>
            </a:fld>
            <a:endParaRPr lang="fr-FR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E72D7-0775-43AF-8A3F-B0C5C3FFF0B4}" type="slidenum">
              <a:rPr lang="fr-FR"/>
              <a:pPr/>
              <a:t>14</a:t>
            </a:fld>
            <a:endParaRPr lang="fr-FR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60AAB-7AE8-49E9-8E03-E1DCC9D296AB}" type="slidenum">
              <a:rPr lang="fr-FR"/>
              <a:pPr/>
              <a:t>16</a:t>
            </a:fld>
            <a:endParaRPr lang="fr-FR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82CCB-CE2C-4E7C-A39A-1FFF8215D33D}" type="slidenum">
              <a:rPr lang="fr-FR"/>
              <a:pPr/>
              <a:t>17</a:t>
            </a:fld>
            <a:endParaRPr lang="fr-FR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A7F42-5C3B-4365-B914-5BB8BEED1A50}" type="slidenum">
              <a:rPr lang="fr-FR"/>
              <a:pPr/>
              <a:t>18</a:t>
            </a:fld>
            <a:endParaRPr lang="fr-FR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505075"/>
          </a:xfrm>
        </p:spPr>
        <p:txBody>
          <a:bodyPr/>
          <a:lstStyle/>
          <a:p>
            <a:r>
              <a:rPr lang="fr-FR"/>
              <a:t>An early test for oil palm susceptibility to vascular wilt has been developed in the prenursery on 7-week-old plants. The test is highly correlated with the performance found in the field.</a:t>
            </a:r>
          </a:p>
          <a:p>
            <a:r>
              <a:rPr lang="fr-FR"/>
              <a:t>The resistance of a cross is assessed by comparison with the mean of all the crosses in the same test.</a:t>
            </a:r>
          </a:p>
          <a:p>
            <a:r>
              <a:rPr lang="fr-FR"/>
              <a:t>An index is attributed to each progeny. Base 100 corresponds to the mean of the percentages observed for all the progenies. </a:t>
            </a:r>
          </a:p>
          <a:p>
            <a:r>
              <a:rPr lang="fr-FR"/>
              <a:t>The index of a progeny represents the ratio between the percentage  of plants of that progeny affected by vascular wilt and the mean of the percentages of affected plants for all the progenies in a given test. </a:t>
            </a:r>
          </a:p>
          <a:p>
            <a:r>
              <a:rPr lang="fr-FR"/>
              <a:t>An index under 100 indicates greater resistance than the mean of the progenies being assessed in the test.  An index over 100 indicates greater susceptibility.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FA82C-7B41-4910-8C9B-11002C24E6F5}" type="slidenum">
              <a:rPr lang="fr-FR"/>
              <a:pPr/>
              <a:t>19</a:t>
            </a:fld>
            <a:endParaRPr lang="fr-FR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B2367-4AD5-4779-9373-9D7E9E6715D0}" type="slidenum">
              <a:rPr lang="fr-FR"/>
              <a:pPr/>
              <a:t>21</a:t>
            </a:fld>
            <a:endParaRPr lang="fr-FR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DF72D-D66C-4F6E-9D40-5FE9A85E4CE0}" type="slidenum">
              <a:rPr lang="fr-FR"/>
              <a:pPr/>
              <a:t>23</a:t>
            </a:fld>
            <a:endParaRPr lang="fr-FR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80673-C826-4674-9016-D4E861A4A809}" type="slidenum">
              <a:rPr lang="fr-FR"/>
              <a:pPr/>
              <a:t>2</a:t>
            </a:fld>
            <a:endParaRPr lang="fr-FR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0D1CF-E069-48C0-ABBA-758130C301B2}" type="slidenum">
              <a:rPr lang="fr-FR"/>
              <a:pPr/>
              <a:t>4</a:t>
            </a:fld>
            <a:endParaRPr lang="fr-FR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AEC65-2B35-40C5-B94A-0A2962056A97}" type="slidenum">
              <a:rPr lang="fr-FR"/>
              <a:pPr/>
              <a:t>7</a:t>
            </a:fld>
            <a:endParaRPr lang="fr-FR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3363" indent="-113363">
              <a:buFont typeface="Arial" pitchFamily="34" charset="0"/>
              <a:buChar char="•"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the food-based business, CPO is refined and manufactured into various oils   and fats products such as cooking oil, margarine, shortening and cooking fats. These can be tailor-made to suit the specific needs of clients.</a:t>
            </a:r>
          </a:p>
          <a:p>
            <a:pPr marL="113363" indent="-113363">
              <a:defRPr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3363" indent="-113363">
              <a:buFont typeface="Arial" pitchFamily="34" charset="0"/>
              <a:buChar char="•"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the downstream non-food sector,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Darby Plantation’s involvement is in </a:t>
            </a:r>
          </a:p>
          <a:p>
            <a:pPr marL="113363" indent="-113363"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biodiesel,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oleochemicals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nutraceuticals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dirty="0" smtClean="0">
              <a:latin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C877F-28E3-4B4A-A90F-35A2AE1E51E0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7534-ECA3-43BB-95C4-C3217DAA6782}" type="slidenum">
              <a:rPr lang="fr-FR"/>
              <a:pPr/>
              <a:t>10</a:t>
            </a:fld>
            <a:endParaRPr lang="fr-FR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3FE90-2D44-42C9-A0B1-4DF0398CCFA6}" type="slidenum">
              <a:rPr lang="fr-FR"/>
              <a:pPr/>
              <a:t>11</a:t>
            </a:fld>
            <a:endParaRPr lang="fr-FR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8438-CA4C-407C-8705-65D161D68FA5}" type="slidenum">
              <a:rPr lang="fr-FR"/>
              <a:pPr/>
              <a:t>12</a:t>
            </a:fld>
            <a:endParaRPr lang="fr-FR"/>
          </a:p>
        </p:txBody>
      </p:sp>
      <p:sp>
        <p:nvSpPr>
          <p:cNvPr id="229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/>
              <a:t>Long terme parce qu’on a affaire à une plante pérenne avec une forte contrainte sur les pas de temps : les plantations sont exploitées pendant 30 ans en moyenne.</a:t>
            </a:r>
          </a:p>
          <a:p>
            <a:r>
              <a:rPr lang="fr-FR"/>
              <a:t>Ces critères de sélection répondent aux besoins et aux attentes actuels et futurs des différentes composantes de la filière, soit…</a:t>
            </a:r>
          </a:p>
          <a:p>
            <a:r>
              <a:rPr lang="fr-FR"/>
              <a:t>-tout naturellement la PTR en jouant sur le NR et le PMR</a:t>
            </a:r>
          </a:p>
          <a:p>
            <a:r>
              <a:rPr lang="fr-FR"/>
              <a:t>-une faible croissance en hauteur qui permet de prolonger la durée d’exploitation des arbres (en ex les photos montrent à âge identique la croissance d’une variété CIRAD comparativement à un autre matériel) </a:t>
            </a:r>
          </a:p>
          <a:p>
            <a:r>
              <a:rPr lang="fr-FR"/>
              <a:t>-le tx d’extraction pour améliorer la rentabilité des usines</a:t>
            </a:r>
          </a:p>
          <a:p>
            <a:r>
              <a:rPr lang="fr-FR"/>
              <a:t>-la qualité des huiles en augmentant notamment la proportion d’oleine</a:t>
            </a:r>
          </a:p>
          <a:p>
            <a:r>
              <a:rPr lang="fr-FR"/>
              <a:t>-en préservant une densité de plantation élevée durant toute la vie économique en mettant à la disposition des planteurs un matériel tolérant à 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02CC9-211B-4C36-932E-D8ED65567ED2}" type="slidenum">
              <a:rPr lang="fr-FR"/>
              <a:pPr/>
              <a:t>13</a:t>
            </a:fld>
            <a:endParaRPr lang="fr-FR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32138" y="6553200"/>
            <a:ext cx="38877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32138" y="6553200"/>
            <a:ext cx="38877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32138" y="6553200"/>
            <a:ext cx="38877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32138" y="6553200"/>
            <a:ext cx="38877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Journées Chevreul 8 avril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53200"/>
            <a:ext cx="3887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00"/>
                </a:solidFill>
              </a:defRPr>
            </a:lvl1pPr>
          </a:lstStyle>
          <a:p>
            <a:r>
              <a:rPr lang="fr-FR"/>
              <a:t>Journées Chevreul 8 avril 2009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124075" y="0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006600"/>
                </a:solidFill>
              </a:rPr>
              <a:t>Genetic Program on Oil Palm </a:t>
            </a:r>
            <a:r>
              <a:rPr lang="fr-FR" i="1">
                <a:solidFill>
                  <a:srgbClr val="006600"/>
                </a:solidFill>
              </a:rPr>
              <a:t>(E. guineensis)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900113" y="333375"/>
            <a:ext cx="82438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9" name="Picture 11" descr="npo000001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547813" y="0"/>
            <a:ext cx="876300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 rot="16200000">
            <a:off x="-414337" y="458787"/>
            <a:ext cx="122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solidFill>
                  <a:schemeClr val="bg1"/>
                </a:solidFill>
              </a:rPr>
              <a:t>PlmElit</a:t>
            </a:r>
          </a:p>
        </p:txBody>
      </p:sp>
      <p:pic>
        <p:nvPicPr>
          <p:cNvPr id="1040" name="Picture 14" descr="npo00000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619250" cy="1217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2.xls"/><Relationship Id="rId5" Type="http://schemas.openxmlformats.org/officeDocument/2006/relationships/oleObject" Target="../embeddings/Microsoft_Office_Excel_Char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oleObject" Target="../embeddings/Microsoft_Office_Excel_Chart4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emf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co-sapiens.com/images/produits_big/Famibio/15556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Journées Chevreul 8 avril 2009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2411413" y="333375"/>
            <a:ext cx="6732587" cy="647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 b="1">
                <a:latin typeface="Comic Sans MS" pitchFamily="66" charset="0"/>
              </a:rPr>
              <a:t>Oil Palm Breeding</a:t>
            </a:r>
          </a:p>
        </p:txBody>
      </p:sp>
      <p:pic>
        <p:nvPicPr>
          <p:cNvPr id="5142" name="Picture 15" descr="npo0000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16113"/>
            <a:ext cx="3117850" cy="4681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43" name="Picture 16" descr="npo00000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916113"/>
            <a:ext cx="1762125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44" name="Picture 17" descr="npo00000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16113"/>
            <a:ext cx="1685925" cy="220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27" name="Picture 7" descr="graines germée N et AN2004-05-04_13"/>
          <p:cNvPicPr>
            <a:picLocks noChangeAspect="1" noChangeArrowheads="1"/>
          </p:cNvPicPr>
          <p:nvPr>
            <p:ph type="subTitle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860800"/>
            <a:ext cx="3371850" cy="27273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827088" y="1412875"/>
          <a:ext cx="3252787" cy="2185988"/>
        </p:xfrm>
        <a:graphic>
          <a:graphicData uri="http://schemas.openxmlformats.org/presentationml/2006/ole">
            <p:oleObj spid="_x0000_s78851" name="Graphique" r:id="rId4" imgW="4124325" imgH="2771775" progId="MSGraph.Chart.8">
              <p:embed followColorScheme="full"/>
            </p:oleObj>
          </a:graphicData>
        </a:graphic>
      </p:graphicFrame>
      <p:graphicFrame>
        <p:nvGraphicFramePr>
          <p:cNvPr id="7886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2420938"/>
          <a:ext cx="5616575" cy="3862387"/>
        </p:xfrm>
        <a:graphic>
          <a:graphicData uri="http://schemas.openxmlformats.org/presentationml/2006/ole">
            <p:oleObj spid="_x0000_s78864" name="Graphique" r:id="rId5" imgW="6467475" imgH="4448175" progId="Excel.Chart.8">
              <p:embed/>
            </p:oleObj>
          </a:graphicData>
        </a:graphic>
      </p:graphicFrame>
      <p:graphicFrame>
        <p:nvGraphicFramePr>
          <p:cNvPr id="78872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4278313"/>
          <a:ext cx="3168650" cy="2316162"/>
        </p:xfrm>
        <a:graphic>
          <a:graphicData uri="http://schemas.openxmlformats.org/presentationml/2006/ole">
            <p:oleObj spid="_x0000_s78872" name="Graphique" r:id="rId6" imgW="4457700" imgH="3257550" progId="Excel.Chart.8">
              <p:embed/>
            </p:oleObj>
          </a:graphicData>
        </a:graphic>
      </p:graphicFrame>
      <p:graphicFrame>
        <p:nvGraphicFramePr>
          <p:cNvPr id="78874" name="Object 2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867400" y="2062163"/>
          <a:ext cx="3168650" cy="2174875"/>
        </p:xfrm>
        <a:graphic>
          <a:graphicData uri="http://schemas.openxmlformats.org/presentationml/2006/ole">
            <p:oleObj spid="_x0000_s78874" name="Graphique" r:id="rId7" imgW="4800600" imgH="3295650" progId="Excel.Chart.8">
              <p:embed/>
            </p:oleObj>
          </a:graphicData>
        </a:graphic>
      </p:graphicFrame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1116013" y="1844675"/>
            <a:ext cx="3627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Relative Vegetable oil production in 2008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3348038" y="6308725"/>
            <a:ext cx="2208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Datas Oil World 2008</a:t>
            </a:r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1116013" y="1844675"/>
            <a:ext cx="360045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2197100" y="333375"/>
            <a:ext cx="6946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err="1"/>
              <a:t>Economic</a:t>
            </a:r>
            <a:r>
              <a:rPr lang="fr-FR" dirty="0"/>
              <a:t> importance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solidFill>
                  <a:srgbClr val="CC3300"/>
                </a:solidFill>
              </a:rPr>
              <a:t>35% of </a:t>
            </a:r>
            <a:r>
              <a:rPr lang="fr-FR" dirty="0" err="1">
                <a:solidFill>
                  <a:srgbClr val="CC3300"/>
                </a:solidFill>
              </a:rPr>
              <a:t>vegetable</a:t>
            </a:r>
            <a:r>
              <a:rPr lang="fr-FR" dirty="0">
                <a:solidFill>
                  <a:srgbClr val="CC3300"/>
                </a:solidFill>
              </a:rPr>
              <a:t> </a:t>
            </a:r>
            <a:r>
              <a:rPr lang="fr-FR" dirty="0" err="1">
                <a:solidFill>
                  <a:srgbClr val="CC3300"/>
                </a:solidFill>
              </a:rPr>
              <a:t>oil</a:t>
            </a:r>
            <a:r>
              <a:rPr lang="fr-FR" dirty="0">
                <a:solidFill>
                  <a:srgbClr val="CC3300"/>
                </a:solidFill>
              </a:rPr>
              <a:t> and fat production in 2008</a:t>
            </a:r>
            <a:br>
              <a:rPr lang="fr-FR" dirty="0">
                <a:solidFill>
                  <a:srgbClr val="CC3300"/>
                </a:solidFill>
              </a:rPr>
            </a:br>
            <a:r>
              <a:rPr lang="fr-FR" dirty="0">
                <a:solidFill>
                  <a:srgbClr val="CC3300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5 % of the areas </a:t>
            </a:r>
            <a:r>
              <a:rPr lang="fr-FR" dirty="0" err="1">
                <a:solidFill>
                  <a:srgbClr val="0000FF"/>
                </a:solidFill>
              </a:rPr>
              <a:t>devoted</a:t>
            </a:r>
            <a:r>
              <a:rPr lang="fr-FR" dirty="0">
                <a:solidFill>
                  <a:srgbClr val="0000FF"/>
                </a:solidFill>
              </a:rPr>
              <a:t> to </a:t>
            </a:r>
            <a:r>
              <a:rPr lang="fr-FR" dirty="0" err="1">
                <a:solidFill>
                  <a:srgbClr val="0000FF"/>
                </a:solidFill>
              </a:rPr>
              <a:t>oil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crops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solidFill>
                  <a:srgbClr val="0000FF"/>
                </a:solidFill>
              </a:rPr>
              <a:t>11,2 millions ha of mature </a:t>
            </a:r>
            <a:r>
              <a:rPr lang="fr-FR" dirty="0" err="1">
                <a:solidFill>
                  <a:srgbClr val="0000FF"/>
                </a:solidFill>
              </a:rPr>
              <a:t>palms</a:t>
            </a:r>
            <a:r>
              <a:rPr lang="fr-FR" dirty="0">
                <a:solidFill>
                  <a:srgbClr val="0000FF"/>
                </a:solidFill>
              </a:rPr>
              <a:t> + 2 millions ha of immature </a:t>
            </a:r>
            <a:r>
              <a:rPr lang="fr-FR" dirty="0" err="1">
                <a:solidFill>
                  <a:srgbClr val="0000FF"/>
                </a:solidFill>
              </a:rPr>
              <a:t>palms</a:t>
            </a:r>
            <a:r>
              <a:rPr lang="fr-FR" dirty="0">
                <a:solidFill>
                  <a:srgbClr val="0000FF"/>
                </a:solidFill>
              </a:rPr>
              <a:t/>
            </a:r>
            <a:br>
              <a:rPr lang="fr-FR" dirty="0">
                <a:solidFill>
                  <a:srgbClr val="0000FF"/>
                </a:solidFill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2627313" y="476250"/>
            <a:ext cx="6049962" cy="649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z="2800">
                <a:solidFill>
                  <a:schemeClr val="tx1"/>
                </a:solidFill>
                <a:latin typeface="Comic Sans MS" pitchFamily="66" charset="0"/>
              </a:rPr>
              <a:t>		Challenges</a:t>
            </a:r>
            <a:br>
              <a:rPr lang="fr-FR" sz="2800">
                <a:solidFill>
                  <a:schemeClr val="tx1"/>
                </a:solidFill>
                <a:latin typeface="Comic Sans MS" pitchFamily="66" charset="0"/>
              </a:rPr>
            </a:br>
            <a:r>
              <a:rPr lang="fr-FR" sz="280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fr-FR" sz="2800">
                <a:solidFill>
                  <a:schemeClr val="tx1"/>
                </a:solidFill>
                <a:latin typeface="Comic Sans MS" pitchFamily="66" charset="0"/>
              </a:rPr>
            </a:b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23850" y="1822450"/>
            <a:ext cx="84248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CC3300"/>
                </a:solidFill>
              </a:rPr>
              <a:t>Meeting world demand for oils and fats : +5,2% per year (1998-2007).</a:t>
            </a:r>
            <a:br>
              <a:rPr lang="en-US" b="1">
                <a:solidFill>
                  <a:srgbClr val="CC3300"/>
                </a:solidFill>
              </a:rPr>
            </a:br>
            <a:r>
              <a:rPr lang="en-US" b="1">
                <a:solidFill>
                  <a:srgbClr val="CC3300"/>
                </a:solidFill>
              </a:rPr>
              <a:t>Limit extentions detrimental to forests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	Palm oil contribution : + 9,5% / year (1998-2007).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	Contribution of genetic progress : +1,2 %/year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	=&gt; Provide high-yielding planting </a:t>
            </a:r>
            <a:r>
              <a:rPr lang="fr-FR"/>
              <a:t>material </a:t>
            </a:r>
            <a:r>
              <a:rPr lang="fr-FR" b="1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fr-FR" b="1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CC3300"/>
                </a:solidFill>
              </a:rPr>
              <a:t>Perennial nature of the plant</a:t>
            </a:r>
            <a:r>
              <a:rPr lang="fr-FR" b="1"/>
              <a:t> </a:t>
            </a:r>
          </a:p>
          <a:p>
            <a:pPr>
              <a:lnSpc>
                <a:spcPct val="90000"/>
              </a:lnSpc>
            </a:pPr>
            <a:r>
              <a:rPr lang="fr-FR"/>
              <a:t>	=&gt; Anticipate developments</a:t>
            </a:r>
          </a:p>
          <a:p>
            <a:pPr>
              <a:lnSpc>
                <a:spcPct val="90000"/>
              </a:lnSpc>
            </a:pPr>
            <a:r>
              <a:rPr lang="fr-FR"/>
              <a:t>	=&gt; Secure growers’invesments</a:t>
            </a:r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CC3300"/>
                </a:solidFill>
              </a:rPr>
              <a:t>Wide diversity of growing zones</a:t>
            </a:r>
          </a:p>
          <a:p>
            <a:pPr>
              <a:lnSpc>
                <a:spcPct val="90000"/>
              </a:lnSpc>
            </a:pPr>
            <a:r>
              <a:rPr lang="fr-FR">
                <a:solidFill>
                  <a:srgbClr val="CC3300"/>
                </a:solidFill>
              </a:rPr>
              <a:t>	</a:t>
            </a:r>
            <a:r>
              <a:rPr lang="fr-FR"/>
              <a:t>=&gt; Create planting materials with broad adaptability, or specifically  adapted to certain ecologies</a:t>
            </a:r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CC3300"/>
                </a:solidFill>
              </a:rPr>
              <a:t>Very labour-intensive</a:t>
            </a:r>
          </a:p>
          <a:p>
            <a:pPr>
              <a:lnSpc>
                <a:spcPct val="90000"/>
              </a:lnSpc>
            </a:pPr>
            <a:r>
              <a:rPr lang="fr-FR"/>
              <a:t>	=&gt; Reduce human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pic>
        <p:nvPicPr>
          <p:cNvPr id="228354" name="Picture 5" descr="npo00017b"/>
          <p:cNvPicPr>
            <a:picLocks noChangeAspect="1" noChangeArrowheads="1"/>
          </p:cNvPicPr>
          <p:nvPr/>
        </p:nvPicPr>
        <p:blipFill>
          <a:blip r:embed="rId4"/>
          <a:srcRect l="3125" r="10938"/>
          <a:stretch>
            <a:fillRect/>
          </a:stretch>
        </p:blipFill>
        <p:spPr bwMode="auto">
          <a:xfrm>
            <a:off x="4787900" y="2060575"/>
            <a:ext cx="4191000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8355" name="Picture 6" descr="npo00017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276475"/>
            <a:ext cx="419100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8356" name="Picture 7" descr="npo00017f"/>
          <p:cNvPicPr>
            <a:picLocks noChangeAspect="1" noChangeArrowheads="1"/>
          </p:cNvPicPr>
          <p:nvPr/>
        </p:nvPicPr>
        <p:blipFill>
          <a:blip r:embed="rId6" cstate="print"/>
          <a:srcRect r="2174"/>
          <a:stretch>
            <a:fillRect/>
          </a:stretch>
        </p:blipFill>
        <p:spPr bwMode="auto">
          <a:xfrm>
            <a:off x="5003800" y="2349500"/>
            <a:ext cx="3505200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28357" name="Group 8"/>
          <p:cNvGrpSpPr>
            <a:grpSpLocks/>
          </p:cNvGrpSpPr>
          <p:nvPr/>
        </p:nvGrpSpPr>
        <p:grpSpPr bwMode="auto">
          <a:xfrm>
            <a:off x="5724525" y="2708275"/>
            <a:ext cx="2773363" cy="1828800"/>
            <a:chOff x="3606" y="1706"/>
            <a:chExt cx="1747" cy="1152"/>
          </a:xfrm>
        </p:grpSpPr>
        <p:pic>
          <p:nvPicPr>
            <p:cNvPr id="228358" name="Picture 9" descr="npo0001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6" y="1706"/>
              <a:ext cx="804" cy="1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28359" name="Picture 10" descr="npo00018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89" y="1706"/>
              <a:ext cx="764" cy="1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2836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2060575"/>
          <a:ext cx="3960813" cy="2589213"/>
        </p:xfrm>
        <a:graphic>
          <a:graphicData uri="http://schemas.openxmlformats.org/presentationml/2006/ole">
            <p:oleObj spid="_x0000_s228360" name="Graphique" r:id="rId9" imgW="4581525" imgH="2209800" progId="Excel.Chart.8">
              <p:embed/>
            </p:oleObj>
          </a:graphicData>
        </a:graphic>
      </p:graphicFrame>
      <p:sp>
        <p:nvSpPr>
          <p:cNvPr id="228361" name="Rectangle 9"/>
          <p:cNvSpPr>
            <a:spLocks noChangeArrowheads="1"/>
          </p:cNvSpPr>
          <p:nvPr>
            <p:ph type="title"/>
          </p:nvPr>
        </p:nvSpPr>
        <p:spPr bwMode="auto">
          <a:xfrm>
            <a:off x="2484438" y="333375"/>
            <a:ext cx="6408737" cy="503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fr-FR" sz="3200">
                <a:solidFill>
                  <a:schemeClr val="tx1"/>
                </a:solidFill>
                <a:latin typeface="Comic Sans MS" pitchFamily="66" charset="0"/>
              </a:rPr>
              <a:t>Selection criteria</a:t>
            </a:r>
          </a:p>
        </p:txBody>
      </p:sp>
      <p:sp>
        <p:nvSpPr>
          <p:cNvPr id="228362" name="Rectangle 10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1484313"/>
            <a:ext cx="6491287" cy="4824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000" u="sng" dirty="0" err="1">
                <a:solidFill>
                  <a:srgbClr val="CC3300"/>
                </a:solidFill>
                <a:latin typeface="Comic Sans MS" pitchFamily="66" charset="0"/>
              </a:rPr>
              <a:t>Robust</a:t>
            </a:r>
            <a:r>
              <a:rPr lang="fr-FR" sz="2000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fr-FR" sz="2000" dirty="0" err="1">
                <a:solidFill>
                  <a:srgbClr val="CC3300"/>
                </a:solidFill>
                <a:latin typeface="Comic Sans MS" pitchFamily="66" charset="0"/>
              </a:rPr>
              <a:t>criteria</a:t>
            </a:r>
            <a:r>
              <a:rPr lang="fr-FR" sz="2000" dirty="0">
                <a:solidFill>
                  <a:srgbClr val="CC3300"/>
                </a:solidFill>
                <a:latin typeface="Comic Sans MS" pitchFamily="66" charset="0"/>
              </a:rPr>
              <a:t> for a </a:t>
            </a:r>
            <a:r>
              <a:rPr lang="fr-FR" sz="2000" u="sng" dirty="0">
                <a:solidFill>
                  <a:srgbClr val="CC3300"/>
                </a:solidFill>
                <a:latin typeface="Comic Sans MS" pitchFamily="66" charset="0"/>
              </a:rPr>
              <a:t>long-</a:t>
            </a:r>
            <a:r>
              <a:rPr lang="fr-FR" sz="2000" u="sng" dirty="0" err="1">
                <a:solidFill>
                  <a:srgbClr val="CC3300"/>
                </a:solidFill>
                <a:latin typeface="Comic Sans MS" pitchFamily="66" charset="0"/>
              </a:rPr>
              <a:t>term</a:t>
            </a:r>
            <a:r>
              <a:rPr lang="fr-FR" sz="2000" dirty="0">
                <a:solidFill>
                  <a:srgbClr val="CC3300"/>
                </a:solidFill>
                <a:latin typeface="Comic Sans MS" pitchFamily="66" charset="0"/>
              </a:rPr>
              <a:t> vision.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400" dirty="0" err="1">
                <a:solidFill>
                  <a:srgbClr val="CC3300"/>
                </a:solidFill>
                <a:latin typeface="Comic Sans MS" pitchFamily="66" charset="0"/>
              </a:rPr>
              <a:t>Current</a:t>
            </a:r>
            <a:r>
              <a:rPr lang="fr-FR" sz="2400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CC3300"/>
                </a:solidFill>
                <a:latin typeface="Comic Sans MS" pitchFamily="66" charset="0"/>
              </a:rPr>
              <a:t>criteria</a:t>
            </a:r>
            <a:endParaRPr lang="fr-FR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400" dirty="0" err="1">
                <a:solidFill>
                  <a:srgbClr val="CC3300"/>
                </a:solidFill>
                <a:latin typeface="Comic Sans MS" pitchFamily="66" charset="0"/>
              </a:rPr>
              <a:t>Productivity</a:t>
            </a:r>
            <a:r>
              <a:rPr lang="fr-FR" sz="2400" dirty="0">
                <a:solidFill>
                  <a:srgbClr val="CC3300"/>
                </a:solidFill>
                <a:latin typeface="Comic Sans MS" pitchFamily="66" charset="0"/>
              </a:rPr>
              <a:t> :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FFB Production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Vertical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growth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Extraction rate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Oil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caracteristics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fr-FR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700" dirty="0">
              <a:solidFill>
                <a:schemeClr val="accent2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700" dirty="0">
              <a:solidFill>
                <a:schemeClr val="accent2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700" dirty="0">
              <a:solidFill>
                <a:schemeClr val="accent2"/>
              </a:solidFill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fr-FR" sz="7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fr-FR" sz="2400" dirty="0">
                <a:solidFill>
                  <a:srgbClr val="CC3300"/>
                </a:solidFill>
                <a:latin typeface="Comic Sans MS" pitchFamily="66" charset="0"/>
              </a:rPr>
              <a:t>Secure </a:t>
            </a:r>
            <a:r>
              <a:rPr lang="fr-FR" sz="2400" dirty="0" err="1">
                <a:solidFill>
                  <a:srgbClr val="CC3300"/>
                </a:solidFill>
                <a:latin typeface="Comic Sans MS" pitchFamily="66" charset="0"/>
              </a:rPr>
              <a:t>growers’investments</a:t>
            </a:r>
            <a:r>
              <a:rPr lang="fr-FR" sz="2400" dirty="0">
                <a:solidFill>
                  <a:srgbClr val="CC3300"/>
                </a:solidFill>
                <a:latin typeface="Comic Sans MS" pitchFamily="66" charset="0"/>
              </a:rPr>
              <a:t>: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Resistance to major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endemics</a:t>
            </a: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 and stress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r-FR" sz="2000" dirty="0">
                <a:solidFill>
                  <a:schemeClr val="accent2"/>
                </a:solidFill>
                <a:latin typeface="Comic Sans MS" pitchFamily="66" charset="0"/>
              </a:rPr>
              <a:t>Production </a:t>
            </a:r>
            <a:r>
              <a:rPr lang="fr-FR" sz="2000" dirty="0" err="1">
                <a:solidFill>
                  <a:schemeClr val="accent2"/>
                </a:solidFill>
                <a:latin typeface="Comic Sans MS" pitchFamily="66" charset="0"/>
              </a:rPr>
              <a:t>stability</a:t>
            </a:r>
            <a:endParaRPr lang="fr-FR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28363" name="Picture 14" descr="npo00018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363" y="2060575"/>
            <a:ext cx="3744912" cy="280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83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 rot="16200000">
            <a:off x="-2625724" y="370681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3366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>
                <a:solidFill>
                  <a:schemeClr val="tx2"/>
                </a:solidFill>
              </a:rPr>
              <a:t>A cycle of reciprocal recurrent selection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890588" y="1628775"/>
            <a:ext cx="2576512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Group A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b="1">
                <a:solidFill>
                  <a:schemeClr val="tx2"/>
                </a:solidFill>
              </a:rPr>
              <a:t>Deli, Angola</a:t>
            </a:r>
            <a:r>
              <a:rPr lang="fr-FR" sz="2000" b="1">
                <a:solidFill>
                  <a:schemeClr val="tx2"/>
                </a:solidFill>
              </a:rPr>
              <a:t>                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6149975" y="1671638"/>
            <a:ext cx="2814638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 dirty="0">
                <a:solidFill>
                  <a:schemeClr val="tx2"/>
                </a:solidFill>
              </a:rPr>
              <a:t>Group B</a:t>
            </a:r>
            <a:br>
              <a:rPr lang="fr-FR" sz="2000" b="1" dirty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(La </a:t>
            </a:r>
            <a:r>
              <a:rPr lang="fr-FR" b="1" dirty="0" err="1" smtClean="0">
                <a:solidFill>
                  <a:schemeClr val="tx2"/>
                </a:solidFill>
              </a:rPr>
              <a:t>Mé</a:t>
            </a:r>
            <a:r>
              <a:rPr lang="fr-FR" b="1" dirty="0" smtClean="0">
                <a:solidFill>
                  <a:schemeClr val="tx2"/>
                </a:solidFill>
              </a:rPr>
              <a:t>, Yang, SP540,.)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105150" y="2974975"/>
            <a:ext cx="3252788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Progeny Tests 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59113" y="4005263"/>
            <a:ext cx="338455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/>
              <a:t>Seeds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2000" b="1"/>
              <a:t>(Other Scheme) 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889000" y="5381625"/>
            <a:ext cx="3324225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Improved Group A 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527675" y="5381625"/>
            <a:ext cx="3116263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Improved Group B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12775" y="4006850"/>
            <a:ext cx="1454150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Intro-duction 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327900" y="4076700"/>
            <a:ext cx="1454150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Intro-duction </a:t>
            </a: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2611438" y="2466975"/>
            <a:ext cx="0" cy="293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6892925" y="2466975"/>
            <a:ext cx="0" cy="293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 flipH="1">
            <a:off x="8107363" y="4767263"/>
            <a:ext cx="0" cy="636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 flipH="1">
            <a:off x="1397000" y="4697413"/>
            <a:ext cx="0" cy="698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>
            <a:off x="3451225" y="1733550"/>
            <a:ext cx="9001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5249863" y="1733550"/>
            <a:ext cx="9001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4351338" y="1733550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5249863" y="1733550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flipH="1" flipV="1">
            <a:off x="2397125" y="3167063"/>
            <a:ext cx="777875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V="1">
            <a:off x="6357938" y="3167063"/>
            <a:ext cx="892175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827088" y="2844800"/>
            <a:ext cx="1522412" cy="71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Choice of parents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7321550" y="2816225"/>
            <a:ext cx="152400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>
                <a:solidFill>
                  <a:schemeClr val="tx2"/>
                </a:solidFill>
              </a:rPr>
              <a:t>Choice of parents</a:t>
            </a:r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 flipV="1">
            <a:off x="1611313" y="2466975"/>
            <a:ext cx="0" cy="349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 flipV="1">
            <a:off x="8035925" y="2466975"/>
            <a:ext cx="0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5" name="Line 25"/>
          <p:cNvSpPr>
            <a:spLocks noChangeShapeType="1"/>
          </p:cNvSpPr>
          <p:nvPr/>
        </p:nvSpPr>
        <p:spPr bwMode="auto">
          <a:xfrm>
            <a:off x="2325688" y="3514725"/>
            <a:ext cx="1141412" cy="4905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 flipH="1">
            <a:off x="6037263" y="3514725"/>
            <a:ext cx="1284287" cy="490538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 rot="1256834">
            <a:off x="2325688" y="3444875"/>
            <a:ext cx="121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Tahoma" charset="0"/>
              </a:rPr>
              <a:t>Impact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 rot="-1309389">
            <a:off x="5967413" y="3444875"/>
            <a:ext cx="1212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Tahoma" charset="0"/>
              </a:rPr>
              <a:t>Impact</a:t>
            </a:r>
          </a:p>
        </p:txBody>
      </p: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1682750" y="5964238"/>
            <a:ext cx="6210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solidFill>
                  <a:srgbClr val="CC3300"/>
                </a:solidFill>
                <a:latin typeface="Tahoma" charset="0"/>
              </a:rPr>
              <a:t>One cycle = 20 years ; 3</a:t>
            </a:r>
            <a:r>
              <a:rPr lang="fr-FR" sz="2400" baseline="30000">
                <a:solidFill>
                  <a:srgbClr val="CC3300"/>
                </a:solidFill>
                <a:latin typeface="Tahoma" charset="0"/>
              </a:rPr>
              <a:t>rd</a:t>
            </a:r>
            <a:r>
              <a:rPr lang="fr-FR" sz="2400">
                <a:solidFill>
                  <a:srgbClr val="CC3300"/>
                </a:solidFill>
                <a:latin typeface="Tahoma" charset="0"/>
              </a:rPr>
              <a:t> cycle under way</a:t>
            </a:r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 flipH="1">
            <a:off x="6037263" y="3516313"/>
            <a:ext cx="1284287" cy="490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3419475" y="98107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tx2"/>
                </a:solidFill>
              </a:rPr>
              <a:t>Breeding Scheme</a:t>
            </a:r>
          </a:p>
        </p:txBody>
      </p:sp>
      <p:sp>
        <p:nvSpPr>
          <p:cNvPr id="133152" name="Text Box 32"/>
          <p:cNvSpPr txBox="1">
            <a:spLocks noChangeArrowheads="1"/>
          </p:cNvSpPr>
          <p:nvPr/>
        </p:nvSpPr>
        <p:spPr bwMode="auto">
          <a:xfrm>
            <a:off x="3276600" y="476250"/>
            <a:ext cx="434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6600"/>
                </a:solidFill>
              </a:rPr>
              <a:t>1. Selection for Yield and Vertical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304800" y="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223239" name="Group 7"/>
          <p:cNvGrpSpPr>
            <a:grpSpLocks/>
          </p:cNvGrpSpPr>
          <p:nvPr/>
        </p:nvGrpSpPr>
        <p:grpSpPr bwMode="auto">
          <a:xfrm>
            <a:off x="468313" y="1557338"/>
            <a:ext cx="8351837" cy="4953000"/>
            <a:chOff x="288" y="960"/>
            <a:chExt cx="5232" cy="3120"/>
          </a:xfrm>
        </p:grpSpPr>
        <p:sp>
          <p:nvSpPr>
            <p:cNvPr id="223240" name="Text Box 8"/>
            <p:cNvSpPr txBox="1">
              <a:spLocks noChangeArrowheads="1"/>
            </p:cNvSpPr>
            <p:nvPr/>
          </p:nvSpPr>
          <p:spPr bwMode="auto">
            <a:xfrm>
              <a:off x="960" y="1008"/>
              <a:ext cx="1056" cy="2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Parent A (dura)</a:t>
              </a:r>
              <a:r>
                <a:rPr lang="fr-FR" sz="1600" b="1">
                  <a:latin typeface="Times New Roman" charset="0"/>
                  <a:cs typeface="Times New Roman" charset="0"/>
                </a:rPr>
                <a:t>    </a:t>
              </a:r>
              <a:endParaRPr lang="en-US" sz="1600" b="1">
                <a:latin typeface="Times New Roman" charset="0"/>
                <a:cs typeface="Times New Roman" charset="0"/>
              </a:endParaRPr>
            </a:p>
            <a:p>
              <a:pPr algn="just" eaLnBrk="0" hangingPunct="0"/>
              <a:r>
                <a:rPr lang="fr-FR" sz="1200">
                  <a:latin typeface="Times New Roman" charset="0"/>
                  <a:cs typeface="Times New Roman" charset="0"/>
                </a:rPr>
                <a:t> </a:t>
              </a:r>
              <a:endParaRPr lang="en-US" sz="1200">
                <a:latin typeface="Times New Roman" charset="0"/>
                <a:cs typeface="Times New Roman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223241" name="Text Box 9"/>
            <p:cNvSpPr txBox="1">
              <a:spLocks noChangeArrowheads="1"/>
            </p:cNvSpPr>
            <p:nvPr/>
          </p:nvSpPr>
          <p:spPr bwMode="auto">
            <a:xfrm>
              <a:off x="3696" y="960"/>
              <a:ext cx="1152" cy="2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Parent B (tenera)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23242" name="AutoShape 10"/>
            <p:cNvSpPr>
              <a:spLocks noChangeArrowheads="1"/>
            </p:cNvSpPr>
            <p:nvPr/>
          </p:nvSpPr>
          <p:spPr bwMode="auto">
            <a:xfrm>
              <a:off x="1536" y="1478"/>
              <a:ext cx="58" cy="346"/>
            </a:xfrm>
            <a:prstGeom prst="downArrow">
              <a:avLst>
                <a:gd name="adj1" fmla="val 50000"/>
                <a:gd name="adj2" fmla="val 1491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43" name="AutoShape 11"/>
            <p:cNvSpPr>
              <a:spLocks noChangeArrowheads="1"/>
            </p:cNvSpPr>
            <p:nvPr/>
          </p:nvSpPr>
          <p:spPr bwMode="auto">
            <a:xfrm>
              <a:off x="4262" y="1478"/>
              <a:ext cx="58" cy="346"/>
            </a:xfrm>
            <a:prstGeom prst="downArrow">
              <a:avLst>
                <a:gd name="adj1" fmla="val 50000"/>
                <a:gd name="adj2" fmla="val 14913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44" name="Text Box 12"/>
            <p:cNvSpPr txBox="1">
              <a:spLocks noChangeArrowheads="1"/>
            </p:cNvSpPr>
            <p:nvPr/>
          </p:nvSpPr>
          <p:spPr bwMode="auto">
            <a:xfrm>
              <a:off x="432" y="1478"/>
              <a:ext cx="960" cy="2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Selfing</a:t>
              </a:r>
            </a:p>
            <a:p>
              <a:pPr eaLnBrk="0" hangingPunct="0"/>
              <a:endParaRPr lang="en-US" sz="1400" b="1">
                <a:latin typeface="Times New Roman" charset="0"/>
              </a:endParaRPr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auto">
            <a:xfrm>
              <a:off x="1296" y="1968"/>
              <a:ext cx="480" cy="211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algn="ctr"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:</a:t>
              </a:r>
            </a:p>
            <a:p>
              <a:pPr algn="ctr" eaLnBrk="0" hangingPunct="0"/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23246" name="Text Box 14"/>
            <p:cNvSpPr txBox="1">
              <a:spLocks noChangeArrowheads="1"/>
            </p:cNvSpPr>
            <p:nvPr/>
          </p:nvSpPr>
          <p:spPr bwMode="auto">
            <a:xfrm>
              <a:off x="4061" y="1968"/>
              <a:ext cx="499" cy="211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 (pis)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x(pis)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x(pis)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fr-FR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x(pis)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x</a:t>
              </a:r>
            </a:p>
            <a:p>
              <a:pPr eaLnBrk="0" hangingPunct="0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:</a:t>
              </a:r>
            </a:p>
            <a:p>
              <a:pPr eaLnBrk="0" hangingPunct="0"/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23247" name="Text Box 15"/>
            <p:cNvSpPr txBox="1">
              <a:spLocks noChangeArrowheads="1"/>
            </p:cNvSpPr>
            <p:nvPr/>
          </p:nvSpPr>
          <p:spPr bwMode="auto">
            <a:xfrm>
              <a:off x="4800" y="2448"/>
              <a:ext cx="720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At least 10 different pisifera</a:t>
              </a:r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  <a:p>
              <a:pPr eaLnBrk="0" hangingPunct="0"/>
              <a:endParaRPr lang="en-US" sz="1600" b="1">
                <a:solidFill>
                  <a:srgbClr val="FFFF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23248" name="Text Box 16"/>
            <p:cNvSpPr txBox="1">
              <a:spLocks noChangeArrowheads="1"/>
            </p:cNvSpPr>
            <p:nvPr/>
          </p:nvSpPr>
          <p:spPr bwMode="auto">
            <a:xfrm>
              <a:off x="288" y="2400"/>
              <a:ext cx="768" cy="3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50 to 100 dura A’</a:t>
              </a:r>
            </a:p>
          </p:txBody>
        </p:sp>
        <p:sp>
          <p:nvSpPr>
            <p:cNvPr id="223249" name="Line 17"/>
            <p:cNvSpPr>
              <a:spLocks noChangeShapeType="1"/>
            </p:cNvSpPr>
            <p:nvPr/>
          </p:nvSpPr>
          <p:spPr bwMode="auto">
            <a:xfrm>
              <a:off x="1776" y="2112"/>
              <a:ext cx="23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50" name="Line 18"/>
            <p:cNvSpPr>
              <a:spLocks noChangeShapeType="1"/>
            </p:cNvSpPr>
            <p:nvPr/>
          </p:nvSpPr>
          <p:spPr bwMode="auto">
            <a:xfrm flipV="1">
              <a:off x="1776" y="2256"/>
              <a:ext cx="23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51" name="Line 19"/>
            <p:cNvSpPr>
              <a:spLocks noChangeShapeType="1"/>
            </p:cNvSpPr>
            <p:nvPr/>
          </p:nvSpPr>
          <p:spPr bwMode="auto">
            <a:xfrm flipV="1">
              <a:off x="1776" y="2256"/>
              <a:ext cx="230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252" name="Line 20"/>
            <p:cNvSpPr>
              <a:spLocks noChangeShapeType="1"/>
            </p:cNvSpPr>
            <p:nvPr/>
          </p:nvSpPr>
          <p:spPr bwMode="auto">
            <a:xfrm>
              <a:off x="1776" y="2256"/>
              <a:ext cx="230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3" name="Line 21"/>
            <p:cNvSpPr>
              <a:spLocks noChangeShapeType="1"/>
            </p:cNvSpPr>
            <p:nvPr/>
          </p:nvSpPr>
          <p:spPr bwMode="auto">
            <a:xfrm>
              <a:off x="1776" y="2544"/>
              <a:ext cx="23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4" name="Line 22"/>
            <p:cNvSpPr>
              <a:spLocks noChangeShapeType="1"/>
            </p:cNvSpPr>
            <p:nvPr/>
          </p:nvSpPr>
          <p:spPr bwMode="auto">
            <a:xfrm flipV="1">
              <a:off x="1776" y="2688"/>
              <a:ext cx="230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5" name="Line 23"/>
            <p:cNvSpPr>
              <a:spLocks noChangeShapeType="1"/>
            </p:cNvSpPr>
            <p:nvPr/>
          </p:nvSpPr>
          <p:spPr bwMode="auto">
            <a:xfrm flipH="1" flipV="1">
              <a:off x="1776" y="2400"/>
              <a:ext cx="230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6" name="Line 24"/>
            <p:cNvSpPr>
              <a:spLocks noChangeShapeType="1"/>
            </p:cNvSpPr>
            <p:nvPr/>
          </p:nvSpPr>
          <p:spPr bwMode="auto">
            <a:xfrm>
              <a:off x="1776" y="2832"/>
              <a:ext cx="230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7" name="Line 25"/>
            <p:cNvSpPr>
              <a:spLocks noChangeShapeType="1"/>
            </p:cNvSpPr>
            <p:nvPr/>
          </p:nvSpPr>
          <p:spPr bwMode="auto">
            <a:xfrm flipV="1">
              <a:off x="1776" y="3024"/>
              <a:ext cx="22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8" name="Line 26"/>
            <p:cNvSpPr>
              <a:spLocks noChangeShapeType="1"/>
            </p:cNvSpPr>
            <p:nvPr/>
          </p:nvSpPr>
          <p:spPr bwMode="auto">
            <a:xfrm>
              <a:off x="1776" y="3024"/>
              <a:ext cx="23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9" name="Line 27"/>
            <p:cNvSpPr>
              <a:spLocks noChangeShapeType="1"/>
            </p:cNvSpPr>
            <p:nvPr/>
          </p:nvSpPr>
          <p:spPr bwMode="auto">
            <a:xfrm flipH="1" flipV="1">
              <a:off x="1776" y="2688"/>
              <a:ext cx="23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60" name="Text Box 28"/>
            <p:cNvSpPr txBox="1">
              <a:spLocks noChangeArrowheads="1"/>
            </p:cNvSpPr>
            <p:nvPr/>
          </p:nvSpPr>
          <p:spPr bwMode="auto">
            <a:xfrm>
              <a:off x="1872" y="3696"/>
              <a:ext cx="1968" cy="3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>
                  <a:solidFill>
                    <a:srgbClr val="FFFF00"/>
                  </a:solidFill>
                  <a:latin typeface="Times New Roman" charset="0"/>
                </a:rPr>
                <a:t>   </a:t>
              </a:r>
              <a:r>
                <a:rPr lang="fr-FR" sz="3200">
                  <a:solidFill>
                    <a:srgbClr val="FFFF00"/>
                  </a:solidFill>
                  <a:latin typeface="Comic Sans MS" pitchFamily="66" charset="0"/>
                </a:rPr>
                <a:t>CATEGORy</a:t>
              </a:r>
            </a:p>
          </p:txBody>
        </p:sp>
        <p:sp>
          <p:nvSpPr>
            <p:cNvPr id="223261" name="Oval 29"/>
            <p:cNvSpPr>
              <a:spLocks noChangeArrowheads="1"/>
            </p:cNvSpPr>
            <p:nvPr/>
          </p:nvSpPr>
          <p:spPr bwMode="auto">
            <a:xfrm>
              <a:off x="2448" y="2016"/>
              <a:ext cx="742" cy="14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62" name="Line 30"/>
            <p:cNvSpPr>
              <a:spLocks noChangeShapeType="1"/>
            </p:cNvSpPr>
            <p:nvPr/>
          </p:nvSpPr>
          <p:spPr bwMode="auto">
            <a:xfrm>
              <a:off x="2831" y="3504"/>
              <a:ext cx="1" cy="192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63" name="Text Box 31"/>
            <p:cNvSpPr txBox="1">
              <a:spLocks noChangeArrowheads="1"/>
            </p:cNvSpPr>
            <p:nvPr/>
          </p:nvSpPr>
          <p:spPr bwMode="auto">
            <a:xfrm>
              <a:off x="4512" y="1488"/>
              <a:ext cx="960" cy="2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Selfing</a:t>
              </a:r>
            </a:p>
            <a:p>
              <a:pPr eaLnBrk="0" hangingPunct="0"/>
              <a:endParaRPr lang="en-US" sz="14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223264" name="Text Box 32"/>
            <p:cNvSpPr txBox="1">
              <a:spLocks noChangeArrowheads="1"/>
            </p:cNvSpPr>
            <p:nvPr/>
          </p:nvSpPr>
          <p:spPr bwMode="auto">
            <a:xfrm>
              <a:off x="2592" y="2312"/>
              <a:ext cx="48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>
                  <a:latin typeface="Times New Roman" charset="0"/>
                </a:rPr>
                <a:t>Seeds</a:t>
              </a:r>
            </a:p>
            <a:p>
              <a:pPr algn="ctr">
                <a:spcBef>
                  <a:spcPct val="50000"/>
                </a:spcBef>
              </a:pPr>
              <a:r>
                <a:rPr lang="fr-FR" b="1">
                  <a:latin typeface="Times New Roman" charset="0"/>
                </a:rPr>
                <a:t>D x P</a:t>
              </a:r>
            </a:p>
          </p:txBody>
        </p:sp>
      </p:grpSp>
      <p:sp>
        <p:nvSpPr>
          <p:cNvPr id="223265" name="Text Box 33"/>
          <p:cNvSpPr txBox="1">
            <a:spLocks noChangeArrowheads="1"/>
          </p:cNvSpPr>
          <p:nvPr/>
        </p:nvSpPr>
        <p:spPr bwMode="auto">
          <a:xfrm>
            <a:off x="3132138" y="260350"/>
            <a:ext cx="5257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latin typeface="Comic Sans MS" pitchFamily="66" charset="0"/>
              </a:rPr>
              <a:t>Constitution of </a:t>
            </a:r>
          </a:p>
          <a:p>
            <a:pPr algn="ctr">
              <a:spcBef>
                <a:spcPct val="50000"/>
              </a:spcBef>
            </a:pPr>
            <a:r>
              <a:rPr lang="fr-FR" sz="2800">
                <a:latin typeface="Comic Sans MS" pitchFamily="66" charset="0"/>
              </a:rPr>
              <a:t>a category of seeds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125538"/>
            <a:ext cx="77724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>
                <a:solidFill>
                  <a:srgbClr val="006600"/>
                </a:solidFill>
              </a:rPr>
              <a:t>2. Selection for disease resistance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09750"/>
            <a:ext cx="77724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r-FR" sz="2000" b="1">
                <a:solidFill>
                  <a:srgbClr val="006600"/>
                </a:solidFill>
              </a:rPr>
              <a:t>Development and Integration of Selection Tools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FR" sz="2000">
                <a:solidFill>
                  <a:srgbClr val="993300"/>
                </a:solidFill>
              </a:rPr>
              <a:t>Early Screening Tests (prenursery)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Developed (Vascular wilt) 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Under development (</a:t>
            </a:r>
            <a:r>
              <a:rPr lang="fr-FR" sz="1800" i="1"/>
              <a:t>Ganoderma</a:t>
            </a:r>
            <a:r>
              <a:rPr lang="fr-FR" sz="1800"/>
              <a:t>)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FR" sz="2000">
                <a:solidFill>
                  <a:srgbClr val="993300"/>
                </a:solidFill>
              </a:rPr>
              <a:t>MAS 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QTL search under way (Vascular wilt in prenursery; Bud rot in the field)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Planned : </a:t>
            </a:r>
            <a:r>
              <a:rPr lang="fr-FR" sz="1800" i="1"/>
              <a:t>Ganoderma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fr-FR" sz="2000" b="1">
                <a:solidFill>
                  <a:srgbClr val="006600"/>
                </a:solidFill>
              </a:rPr>
              <a:t>Role in the Selection Scheme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FR" sz="2000">
                <a:solidFill>
                  <a:srgbClr val="993300"/>
                </a:solidFill>
              </a:rPr>
              <a:t>Screening of selected material for their GCA by RRS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Routine (Vascular wilt) 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Starting up : </a:t>
            </a:r>
            <a:r>
              <a:rPr lang="fr-FR" sz="1800" i="1"/>
              <a:t>Ganoderma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FR" sz="2000">
                <a:solidFill>
                  <a:srgbClr val="993300"/>
                </a:solidFill>
              </a:rPr>
              <a:t>Introgression by Back-cross</a:t>
            </a:r>
          </a:p>
          <a:p>
            <a:pPr lvl="2">
              <a:lnSpc>
                <a:spcPct val="90000"/>
              </a:lnSpc>
            </a:pPr>
            <a:r>
              <a:rPr lang="fr-FR" sz="1800" b="1"/>
              <a:t>Under way : Vascular wilt and Bud Rot.</a:t>
            </a:r>
          </a:p>
          <a:p>
            <a:pPr lvl="2">
              <a:lnSpc>
                <a:spcPct val="90000"/>
              </a:lnSpc>
            </a:pPr>
            <a:endParaRPr lang="fr-FR" sz="1800" b="1">
              <a:solidFill>
                <a:srgbClr val="006600"/>
              </a:solidFill>
            </a:endParaRPr>
          </a:p>
          <a:p>
            <a:pPr lvl="3">
              <a:lnSpc>
                <a:spcPct val="90000"/>
              </a:lnSpc>
            </a:pPr>
            <a:endParaRPr lang="fr-FR" sz="1600"/>
          </a:p>
          <a:p>
            <a:pPr>
              <a:lnSpc>
                <a:spcPct val="90000"/>
              </a:lnSpc>
            </a:pPr>
            <a:endParaRPr lang="fr-FR" sz="2400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2843213" y="333375"/>
            <a:ext cx="59055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3200">
                <a:solidFill>
                  <a:srgbClr val="993300"/>
                </a:solidFill>
              </a:rPr>
              <a:t>Current Breeding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1996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484438" y="549275"/>
            <a:ext cx="6403975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600">
                <a:solidFill>
                  <a:srgbClr val="00000C"/>
                </a:solidFill>
              </a:rPr>
              <a:t>Example : Vascular wilt resistance</a:t>
            </a:r>
          </a:p>
        </p:txBody>
      </p:sp>
      <p:sp>
        <p:nvSpPr>
          <p:cNvPr id="1996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4213" y="1989138"/>
            <a:ext cx="7772400" cy="792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3"/>
              </a:buBlip>
            </a:pPr>
            <a:r>
              <a:rPr lang="fr-FR" sz="2000"/>
              <a:t>Substantial differences in performance exist in the field depending on planting material origin</a:t>
            </a:r>
          </a:p>
        </p:txBody>
      </p:sp>
      <p:pic>
        <p:nvPicPr>
          <p:cNvPr id="199691" name="Picture 5" descr="npo00004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141663"/>
            <a:ext cx="4572000" cy="320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99686" name="Group 6"/>
          <p:cNvGrpSpPr>
            <a:grpSpLocks/>
          </p:cNvGrpSpPr>
          <p:nvPr/>
        </p:nvGrpSpPr>
        <p:grpSpPr bwMode="auto">
          <a:xfrm>
            <a:off x="2379663" y="5200650"/>
            <a:ext cx="1158875" cy="347663"/>
            <a:chOff x="1382" y="2824"/>
            <a:chExt cx="730" cy="219"/>
          </a:xfrm>
        </p:grpSpPr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>
              <a:off x="1440" y="2824"/>
              <a:ext cx="6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8" name="Text Box 8"/>
            <p:cNvSpPr txBox="1">
              <a:spLocks noChangeArrowheads="1"/>
            </p:cNvSpPr>
            <p:nvPr/>
          </p:nvSpPr>
          <p:spPr bwMode="auto">
            <a:xfrm>
              <a:off x="1382" y="2851"/>
              <a:ext cx="6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>
                  <a:solidFill>
                    <a:srgbClr val="CC0000"/>
                  </a:solidFill>
                  <a:latin typeface="Tahoma" charset="0"/>
                </a:rPr>
                <a:t>  Progeny A</a:t>
              </a:r>
              <a:endParaRPr lang="en-GB" sz="1400">
                <a:latin typeface="Times New Roman" charset="0"/>
              </a:endParaRPr>
            </a:p>
          </p:txBody>
        </p:sp>
      </p:grpSp>
      <p:sp>
        <p:nvSpPr>
          <p:cNvPr id="199689" name="Line 9"/>
          <p:cNvSpPr>
            <a:spLocks noChangeShapeType="1"/>
          </p:cNvSpPr>
          <p:nvPr/>
        </p:nvSpPr>
        <p:spPr bwMode="auto">
          <a:xfrm>
            <a:off x="3482975" y="5199063"/>
            <a:ext cx="3505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4740275" y="5224463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solidFill>
                  <a:srgbClr val="CC0000"/>
                </a:solidFill>
                <a:latin typeface="Tahoma" charset="0"/>
              </a:rPr>
              <a:t>Progeny B</a:t>
            </a:r>
            <a:endParaRPr lang="en-GB" sz="140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2027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555875" y="404813"/>
            <a:ext cx="6588125" cy="1152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>
                <a:solidFill>
                  <a:srgbClr val="00000C"/>
                </a:solidFill>
              </a:rPr>
              <a:t>Breeding for vascular wilt resistance</a:t>
            </a:r>
          </a:p>
        </p:txBody>
      </p:sp>
      <p:sp>
        <p:nvSpPr>
          <p:cNvPr id="202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646238"/>
            <a:ext cx="7772400" cy="646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3"/>
              </a:buBlip>
            </a:pPr>
            <a:r>
              <a:rPr lang="en-GB" sz="2000">
                <a:solidFill>
                  <a:srgbClr val="00000C"/>
                </a:solidFill>
              </a:rPr>
              <a:t>The differences can be </a:t>
            </a:r>
            <a:r>
              <a:rPr lang="en-GB" sz="2000"/>
              <a:t>reproduced at the prenursery stage</a:t>
            </a:r>
            <a:r>
              <a:rPr lang="en-GB" sz="2000">
                <a:solidFill>
                  <a:srgbClr val="00000C"/>
                </a:solidFill>
              </a:rPr>
              <a:t> by artificially inoculating with </a:t>
            </a:r>
            <a:r>
              <a:rPr lang="en-GB" sz="2000" i="1">
                <a:solidFill>
                  <a:srgbClr val="00000C"/>
                </a:solidFill>
              </a:rPr>
              <a:t>Fusarium oxysporum</a:t>
            </a:r>
            <a:r>
              <a:rPr lang="en-GB" sz="2000">
                <a:solidFill>
                  <a:srgbClr val="00000C"/>
                </a:solidFill>
              </a:rPr>
              <a:t> f.sp. </a:t>
            </a:r>
            <a:r>
              <a:rPr lang="en-GB" sz="2000" i="1">
                <a:solidFill>
                  <a:srgbClr val="00000C"/>
                </a:solidFill>
              </a:rPr>
              <a:t>elaeidis</a:t>
            </a:r>
            <a:endParaRPr lang="fr-FR" sz="2000" i="1">
              <a:solidFill>
                <a:srgbClr val="00000C"/>
              </a:solidFill>
            </a:endParaRP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682625" y="4779963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rgbClr val="00000C"/>
                </a:solidFill>
              </a:rPr>
              <a:t>An early vascular wilt resistance screening test has thus been available since the 1970s.</a:t>
            </a:r>
          </a:p>
          <a:p>
            <a:pPr marL="342900" indent="-342900">
              <a:spcBef>
                <a:spcPct val="20000"/>
              </a:spcBef>
            </a:pPr>
            <a:endParaRPr lang="en-GB" sz="2000">
              <a:solidFill>
                <a:srgbClr val="00000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000">
                <a:solidFill>
                  <a:srgbClr val="00000C"/>
                </a:solidFill>
              </a:rPr>
              <a:t>The test has undergone successive improvements (inoculum quality, control references) and has been standardized.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GB" sz="2000">
              <a:solidFill>
                <a:srgbClr val="00000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fr-FR" sz="3200" i="1">
              <a:solidFill>
                <a:srgbClr val="00000C"/>
              </a:solidFill>
            </a:endParaRPr>
          </a:p>
        </p:txBody>
      </p:sp>
      <p:pic>
        <p:nvPicPr>
          <p:cNvPr id="202759" name="Picture 5" descr="npo000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688" y="2449513"/>
            <a:ext cx="2889250" cy="202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2760" name="Picture 6" descr="npo0000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6775" y="2443163"/>
            <a:ext cx="2879725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3567113" y="6097588"/>
            <a:ext cx="18097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gamma/>
                <a:shade val="60000"/>
                <a:invGamma/>
              </a:schemeClr>
            </a:outerShdw>
          </a:effectLst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endParaRPr lang="en-GB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grpSp>
        <p:nvGrpSpPr>
          <p:cNvPr id="206851" name="Group 3"/>
          <p:cNvGrpSpPr>
            <a:grpSpLocks noChangeAspect="1"/>
          </p:cNvGrpSpPr>
          <p:nvPr/>
        </p:nvGrpSpPr>
        <p:grpSpPr bwMode="auto">
          <a:xfrm>
            <a:off x="1487488" y="1276350"/>
            <a:ext cx="7162800" cy="4025900"/>
            <a:chOff x="240" y="816"/>
            <a:chExt cx="4896" cy="3072"/>
          </a:xfrm>
        </p:grpSpPr>
        <p:sp>
          <p:nvSpPr>
            <p:cNvPr id="206852" name="Text Box 4"/>
            <p:cNvSpPr txBox="1">
              <a:spLocks noChangeAspect="1" noChangeArrowheads="1"/>
            </p:cNvSpPr>
            <p:nvPr/>
          </p:nvSpPr>
          <p:spPr bwMode="auto">
            <a:xfrm>
              <a:off x="1200" y="2331"/>
              <a:ext cx="393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Char char="•"/>
              </a:pPr>
              <a:r>
                <a:rPr lang="fr-FR" sz="240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Base 100: Test mean</a:t>
              </a:r>
            </a:p>
          </p:txBody>
        </p:sp>
        <p:sp>
          <p:nvSpPr>
            <p:cNvPr id="206853" name="Line 5"/>
            <p:cNvSpPr>
              <a:spLocks noChangeAspect="1" noChangeShapeType="1"/>
            </p:cNvSpPr>
            <p:nvPr/>
          </p:nvSpPr>
          <p:spPr bwMode="auto">
            <a:xfrm>
              <a:off x="960" y="1200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854" name="Line 6"/>
            <p:cNvSpPr>
              <a:spLocks noChangeAspect="1" noChangeShapeType="1"/>
            </p:cNvSpPr>
            <p:nvPr/>
          </p:nvSpPr>
          <p:spPr bwMode="auto">
            <a:xfrm>
              <a:off x="864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855" name="Line 7"/>
            <p:cNvSpPr>
              <a:spLocks noChangeAspect="1" noChangeShapeType="1"/>
            </p:cNvSpPr>
            <p:nvPr/>
          </p:nvSpPr>
          <p:spPr bwMode="auto">
            <a:xfrm>
              <a:off x="864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856" name="Line 8"/>
            <p:cNvSpPr>
              <a:spLocks noChangeAspect="1" noChangeShapeType="1"/>
            </p:cNvSpPr>
            <p:nvPr/>
          </p:nvSpPr>
          <p:spPr bwMode="auto">
            <a:xfrm>
              <a:off x="864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857" name="Line 9"/>
            <p:cNvSpPr>
              <a:spLocks noChangeAspect="1" noChangeShapeType="1"/>
            </p:cNvSpPr>
            <p:nvPr/>
          </p:nvSpPr>
          <p:spPr bwMode="auto">
            <a:xfrm>
              <a:off x="8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858" name="Line 10"/>
            <p:cNvSpPr>
              <a:spLocks noChangeAspect="1" noChangeShapeType="1"/>
            </p:cNvSpPr>
            <p:nvPr/>
          </p:nvSpPr>
          <p:spPr bwMode="auto">
            <a:xfrm>
              <a:off x="864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859" name="Text Box 11"/>
            <p:cNvSpPr txBox="1">
              <a:spLocks noChangeAspect="1" noChangeArrowheads="1"/>
            </p:cNvSpPr>
            <p:nvPr/>
          </p:nvSpPr>
          <p:spPr bwMode="auto">
            <a:xfrm>
              <a:off x="240" y="2371"/>
              <a:ext cx="62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fr-FR" sz="240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100</a:t>
              </a:r>
              <a:endParaRPr lang="fr-FR" sz="3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6860" name="Text Box 12"/>
            <p:cNvSpPr txBox="1">
              <a:spLocks noChangeAspect="1" noChangeArrowheads="1"/>
            </p:cNvSpPr>
            <p:nvPr/>
          </p:nvSpPr>
          <p:spPr bwMode="auto">
            <a:xfrm>
              <a:off x="240" y="2851"/>
              <a:ext cx="62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fr-FR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90</a:t>
              </a:r>
              <a:endParaRPr lang="fr-FR" sz="3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6861" name="Text Box 13"/>
            <p:cNvSpPr txBox="1">
              <a:spLocks noChangeAspect="1" noChangeArrowheads="1"/>
            </p:cNvSpPr>
            <p:nvPr/>
          </p:nvSpPr>
          <p:spPr bwMode="auto">
            <a:xfrm>
              <a:off x="240" y="3331"/>
              <a:ext cx="62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fr-FR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80</a:t>
              </a:r>
              <a:endParaRPr lang="fr-FR" sz="3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6862" name="Text Box 14"/>
            <p:cNvSpPr txBox="1">
              <a:spLocks noChangeAspect="1" noChangeArrowheads="1"/>
            </p:cNvSpPr>
            <p:nvPr/>
          </p:nvSpPr>
          <p:spPr bwMode="auto">
            <a:xfrm>
              <a:off x="240" y="1872"/>
              <a:ext cx="62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fr-FR" sz="2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110</a:t>
              </a:r>
              <a:endParaRPr lang="fr-FR" sz="3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6863" name="Text Box 15"/>
            <p:cNvSpPr txBox="1">
              <a:spLocks noChangeAspect="1" noChangeArrowheads="1"/>
            </p:cNvSpPr>
            <p:nvPr/>
          </p:nvSpPr>
          <p:spPr bwMode="auto">
            <a:xfrm>
              <a:off x="240" y="1393"/>
              <a:ext cx="62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fr-FR" sz="2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120</a:t>
              </a:r>
              <a:endParaRPr lang="fr-FR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endParaRPr>
            </a:p>
          </p:txBody>
        </p:sp>
        <p:sp>
          <p:nvSpPr>
            <p:cNvPr id="206864" name="Line 16"/>
            <p:cNvSpPr>
              <a:spLocks noChangeAspect="1" noChangeShapeType="1"/>
            </p:cNvSpPr>
            <p:nvPr/>
          </p:nvSpPr>
          <p:spPr bwMode="auto">
            <a:xfrm flipV="1">
              <a:off x="1824" y="144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6865" name="Line 17"/>
            <p:cNvSpPr>
              <a:spLocks noChangeAspect="1" noChangeShapeType="1"/>
            </p:cNvSpPr>
            <p:nvPr/>
          </p:nvSpPr>
          <p:spPr bwMode="auto">
            <a:xfrm>
              <a:off x="1824" y="288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866" name="Text Box 18"/>
            <p:cNvSpPr txBox="1">
              <a:spLocks noChangeAspect="1" noChangeArrowheads="1"/>
            </p:cNvSpPr>
            <p:nvPr/>
          </p:nvSpPr>
          <p:spPr bwMode="auto">
            <a:xfrm>
              <a:off x="1777" y="1660"/>
              <a:ext cx="215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fr-FR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Susceptibility</a:t>
              </a:r>
              <a:endParaRPr lang="fr-F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6867" name="Text Box 19"/>
            <p:cNvSpPr txBox="1">
              <a:spLocks noChangeAspect="1" noChangeArrowheads="1"/>
            </p:cNvSpPr>
            <p:nvPr/>
          </p:nvSpPr>
          <p:spPr bwMode="auto">
            <a:xfrm>
              <a:off x="1728" y="3120"/>
              <a:ext cx="216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fr-FR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Resistance</a:t>
              </a:r>
            </a:p>
          </p:txBody>
        </p:sp>
        <p:sp>
          <p:nvSpPr>
            <p:cNvPr id="206868" name="Rectangle 20"/>
            <p:cNvSpPr>
              <a:spLocks noChangeAspect="1" noChangeArrowheads="1"/>
            </p:cNvSpPr>
            <p:nvPr/>
          </p:nvSpPr>
          <p:spPr bwMode="auto">
            <a:xfrm>
              <a:off x="480" y="816"/>
              <a:ext cx="41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GB" sz="5400">
                <a:solidFill>
                  <a:srgbClr val="00000C"/>
                </a:solidFill>
              </a:endParaRPr>
            </a:p>
          </p:txBody>
        </p:sp>
      </p:grpSp>
      <p:sp>
        <p:nvSpPr>
          <p:cNvPr id="206869" name="Text Box 21"/>
          <p:cNvSpPr txBox="1">
            <a:spLocks noChangeArrowheads="1"/>
          </p:cNvSpPr>
          <p:nvPr/>
        </p:nvSpPr>
        <p:spPr bwMode="auto">
          <a:xfrm>
            <a:off x="3252788" y="812800"/>
            <a:ext cx="3097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000C"/>
                </a:solidFill>
                <a:latin typeface="Tahoma" charset="0"/>
              </a:rPr>
              <a:t>Vascular wilt index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fr-FR" sz="1600">
              <a:solidFill>
                <a:srgbClr val="FF66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fr-FR" sz="2800" b="1">
              <a:solidFill>
                <a:srgbClr val="0099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fr-FR" sz="2800" b="1">
                <a:solidFill>
                  <a:srgbClr val="009900"/>
                </a:solidFill>
              </a:rPr>
              <a:t> </a:t>
            </a:r>
            <a:r>
              <a:rPr lang="fr-FR" sz="3200" b="1" i="1">
                <a:solidFill>
                  <a:srgbClr val="CC3300"/>
                </a:solidFill>
              </a:rPr>
              <a:t>in vitro </a:t>
            </a:r>
            <a:r>
              <a:rPr lang="fr-FR" sz="3200" b="1">
                <a:solidFill>
                  <a:srgbClr val="CC3300"/>
                </a:solidFill>
              </a:rPr>
              <a:t>culture</a:t>
            </a:r>
            <a:endParaRPr lang="fr-FR" sz="3200" b="1" i="1">
              <a:solidFill>
                <a:srgbClr val="CC33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fr-FR" sz="3200" b="1" i="1">
              <a:solidFill>
                <a:srgbClr val="CC33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fr-FR" sz="3200" b="1">
                <a:solidFill>
                  <a:srgbClr val="CC3300"/>
                </a:solidFill>
              </a:rPr>
              <a:t> molecular tool</a:t>
            </a:r>
          </a:p>
          <a:p>
            <a:pPr marL="1085850" lvl="2">
              <a:buClr>
                <a:schemeClr val="tx1"/>
              </a:buClr>
              <a:buFont typeface="Wingdings" pitchFamily="2" charset="2"/>
              <a:buChar char="§"/>
            </a:pPr>
            <a:endParaRPr lang="fr-FR" sz="2400" b="1">
              <a:solidFill>
                <a:srgbClr val="0099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fr-FR" sz="2800" b="1">
              <a:solidFill>
                <a:srgbClr val="0099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fr-FR" b="1">
              <a:solidFill>
                <a:srgbClr val="0099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fr-FR" b="1">
              <a:solidFill>
                <a:srgbClr val="0099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fr-FR" b="1">
              <a:solidFill>
                <a:srgbClr val="CC6600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fr-FR" sz="2800" b="1">
              <a:solidFill>
                <a:srgbClr val="CC660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fr-FR" sz="900" b="1">
              <a:solidFill>
                <a:srgbClr val="CC6600"/>
              </a:solidFill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463800" y="560388"/>
            <a:ext cx="54927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chemeClr val="accent2"/>
                </a:solidFill>
                <a:latin typeface="Tahoma" charset="0"/>
              </a:rPr>
              <a:t>Development and integration </a:t>
            </a:r>
          </a:p>
          <a:p>
            <a:pPr algn="ctr"/>
            <a:r>
              <a:rPr lang="fr-FR" sz="2400" b="1">
                <a:solidFill>
                  <a:schemeClr val="accent2"/>
                </a:solidFill>
                <a:latin typeface="Tahoma" charset="0"/>
              </a:rPr>
              <a:t>of new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pic>
        <p:nvPicPr>
          <p:cNvPr id="7180" name="Picture 2" descr="npo00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371850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616585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>
                <a:solidFill>
                  <a:schemeClr val="accent2"/>
                </a:solidFill>
                <a:latin typeface="Comic Sans MS" pitchFamily="66" charset="0"/>
              </a:rPr>
              <a:t>Elaeis guineensis</a:t>
            </a:r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 (Africa</a:t>
            </a: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11638" y="616585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i="1">
                <a:solidFill>
                  <a:schemeClr val="accent2"/>
                </a:solidFill>
                <a:latin typeface="Comic Sans MS" pitchFamily="66" charset="0"/>
              </a:rPr>
              <a:t>Elaeis oleifera</a:t>
            </a:r>
            <a:r>
              <a:rPr lang="en-GB" sz="2400">
                <a:solidFill>
                  <a:schemeClr val="accent2"/>
                </a:solidFill>
                <a:latin typeface="Comic Sans MS" pitchFamily="66" charset="0"/>
              </a:rPr>
              <a:t> (South America)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51275" y="1557338"/>
            <a:ext cx="475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accent2"/>
                </a:solidFill>
                <a:latin typeface="Comic Sans MS" pitchFamily="66" charset="0"/>
              </a:rPr>
              <a:t>Two species in the genus </a:t>
            </a:r>
            <a:r>
              <a:rPr lang="fr-FR" sz="2400" i="1">
                <a:solidFill>
                  <a:schemeClr val="accent2"/>
                </a:solidFill>
                <a:latin typeface="Comic Sans MS" pitchFamily="66" charset="0"/>
              </a:rPr>
              <a:t>Elaeis</a:t>
            </a:r>
            <a:r>
              <a:rPr lang="fr-FR" sz="2400">
                <a:solidFill>
                  <a:schemeClr val="accent2"/>
                </a:solidFill>
                <a:latin typeface="Comic Sans MS" pitchFamily="66" charset="0"/>
              </a:rPr>
              <a:t> which intercross</a:t>
            </a:r>
          </a:p>
        </p:txBody>
      </p:sp>
      <p:pic>
        <p:nvPicPr>
          <p:cNvPr id="7181" name="Picture 6" descr="npo00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743200"/>
            <a:ext cx="5105400" cy="3389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700338" y="260350"/>
            <a:ext cx="60483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/>
              <a:t>Botany</a:t>
            </a:r>
          </a:p>
          <a:p>
            <a:r>
              <a:rPr lang="fr-FR">
                <a:solidFill>
                  <a:srgbClr val="333399"/>
                </a:solidFill>
              </a:rPr>
              <a:t>A giant grass : </a:t>
            </a:r>
            <a:r>
              <a:rPr lang="fr-FR" sz="2000">
                <a:solidFill>
                  <a:srgbClr val="000099"/>
                </a:solidFill>
              </a:rPr>
              <a:t>Monocot</a:t>
            </a:r>
            <a:r>
              <a:rPr lang="fr-FR">
                <a:solidFill>
                  <a:srgbClr val="000099"/>
                </a:solidFill>
              </a:rPr>
              <a:t>, </a:t>
            </a:r>
            <a:r>
              <a:rPr lang="fr-FR" i="1">
                <a:solidFill>
                  <a:srgbClr val="000099"/>
                </a:solidFill>
              </a:rPr>
              <a:t>Arecaceae</a:t>
            </a:r>
            <a:r>
              <a:rPr lang="fr-FR">
                <a:solidFill>
                  <a:srgbClr val="000099"/>
                </a:solidFill>
              </a:rPr>
              <a:t> </a:t>
            </a:r>
          </a:p>
          <a:p>
            <a:r>
              <a:rPr lang="fr-FR" i="1">
                <a:solidFill>
                  <a:srgbClr val="000099"/>
                </a:solidFill>
              </a:rPr>
              <a:t>                    Coconut palm, Date Palm, Rattan</a:t>
            </a:r>
            <a:r>
              <a:rPr lang="fr-FR">
                <a:solidFill>
                  <a:srgbClr val="000099"/>
                </a:solidFill>
              </a:rPr>
              <a:t>...</a:t>
            </a:r>
          </a:p>
          <a:p>
            <a:r>
              <a:rPr lang="fr-FR">
                <a:solidFill>
                  <a:srgbClr val="000099"/>
                </a:solidFill>
              </a:rPr>
              <a:t>                                Diploid (2n = 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150530" name="Rectangle 2"/>
          <p:cNvSpPr>
            <a:spLocks noChangeArrowheads="1"/>
          </p:cNvSpPr>
          <p:nvPr>
            <p:ph type="body" sz="half" idx="1"/>
          </p:nvPr>
        </p:nvSpPr>
        <p:spPr bwMode="auto">
          <a:xfrm>
            <a:off x="1619250" y="1684338"/>
            <a:ext cx="2592388" cy="376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sz="2000"/>
              <a:t>On </a:t>
            </a:r>
            <a:r>
              <a:rPr lang="fr-FR" sz="2000" i="1"/>
              <a:t>E. guineensis</a:t>
            </a:r>
          </a:p>
        </p:txBody>
      </p:sp>
      <p:sp>
        <p:nvSpPr>
          <p:cNvPr id="150531" name="Rectangle 3"/>
          <p:cNvSpPr>
            <a:spLocks noChangeArrowheads="1"/>
          </p:cNvSpPr>
          <p:nvPr>
            <p:ph type="body" sz="half" idx="2"/>
          </p:nvPr>
        </p:nvSpPr>
        <p:spPr bwMode="auto">
          <a:xfrm>
            <a:off x="4356100" y="1684338"/>
            <a:ext cx="3168650" cy="4492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sz="2000"/>
              <a:t>On BC (</a:t>
            </a:r>
            <a:r>
              <a:rPr lang="fr-FR" sz="2000" i="1"/>
              <a:t>E.g x E.o) x E.g</a:t>
            </a:r>
          </a:p>
        </p:txBody>
      </p:sp>
      <p:sp>
        <p:nvSpPr>
          <p:cNvPr id="150532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2051050" y="333375"/>
            <a:ext cx="730408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Merit of </a:t>
            </a:r>
            <a:r>
              <a:rPr lang="fr-FR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in-vitro</a:t>
            </a:r>
            <a:r>
              <a:rPr lang="fr-F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culture </a:t>
            </a:r>
            <a:br>
              <a:rPr lang="fr-F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fr-F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for </a:t>
            </a:r>
            <a:r>
              <a:rPr lang="fr-FR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Elaeis guineensis and Elaeis oleifera</a:t>
            </a:r>
            <a:r>
              <a:rPr lang="fr-F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br>
              <a:rPr lang="fr-F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fr-F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oil palm Breeding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33400" y="2819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b="1"/>
              <a:t>Exploiting 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 b="1"/>
              <a:t>within-cross variability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419475" y="2708275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b="1"/>
              <a:t>Cumulating  </a:t>
            </a:r>
            <a:r>
              <a:rPr lang="fr-FR" sz="2000" b="1" i="1"/>
              <a:t>E. oleifera</a:t>
            </a:r>
            <a:r>
              <a:rPr lang="fr-FR" sz="2000" b="1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 b="1"/>
              <a:t>and  </a:t>
            </a:r>
            <a:r>
              <a:rPr lang="fr-FR" sz="2000" b="1" i="1"/>
              <a:t>E. guineensis 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 b="1"/>
              <a:t>genes of interest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6443663" y="4221163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Cloning of BC 1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228600" y="4724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Cloning exceptional ortets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07950" y="57150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Disseminating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clones &gt; seeds</a:t>
            </a: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 flipH="1">
            <a:off x="9144000" y="6480175"/>
            <a:ext cx="0" cy="371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 flipH="1">
            <a:off x="9144000" y="6480175"/>
            <a:ext cx="0" cy="371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0541" name="Object 13"/>
          <p:cNvGraphicFramePr>
            <a:graphicFrameLocks noChangeAspect="1"/>
          </p:cNvGraphicFramePr>
          <p:nvPr/>
        </p:nvGraphicFramePr>
        <p:xfrm>
          <a:off x="609600" y="3657600"/>
          <a:ext cx="2819400" cy="1000125"/>
        </p:xfrm>
        <a:graphic>
          <a:graphicData uri="http://schemas.openxmlformats.org/presentationml/2006/ole">
            <p:oleObj spid="_x0000_s150541" name="Graphique" r:id="rId3" imgW="3143549" imgH="2610049" progId="Excel.Chart.8">
              <p:embed/>
            </p:oleObj>
          </a:graphicData>
        </a:graphic>
      </p:graphicFrame>
      <p:sp>
        <p:nvSpPr>
          <p:cNvPr id="150542" name="Line 14"/>
          <p:cNvSpPr>
            <a:spLocks noChangeShapeType="1"/>
          </p:cNvSpPr>
          <p:nvPr/>
        </p:nvSpPr>
        <p:spPr bwMode="auto">
          <a:xfrm flipV="1">
            <a:off x="1981200" y="4495800"/>
            <a:ext cx="6858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 flipH="1">
            <a:off x="1905000" y="2133600"/>
            <a:ext cx="72231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Line 16"/>
          <p:cNvSpPr>
            <a:spLocks noChangeShapeType="1"/>
          </p:cNvSpPr>
          <p:nvPr/>
        </p:nvSpPr>
        <p:spPr bwMode="auto">
          <a:xfrm>
            <a:off x="1979613" y="5300663"/>
            <a:ext cx="1587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3708400" y="2708275"/>
            <a:ext cx="28797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3492500" y="4724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Cloning BCs (right from BC1 then BC2-3, etc…)</a:t>
            </a:r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611188" y="2852738"/>
            <a:ext cx="2881312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381000" y="4724400"/>
            <a:ext cx="32766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609600" y="5734050"/>
            <a:ext cx="28098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3779838" y="4724400"/>
            <a:ext cx="28797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 flipH="1">
            <a:off x="5508625" y="2205038"/>
            <a:ext cx="3587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>
            <a:off x="5076825" y="5516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6372225" y="5373688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Evaluating 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Susceptibility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in a bud rot zone</a:t>
            </a:r>
          </a:p>
        </p:txBody>
      </p:sp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5867400" y="2924175"/>
            <a:ext cx="4105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b="1"/>
              <a:t>Detecting markers 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 b="1"/>
              <a:t>of tolerance genes</a:t>
            </a:r>
          </a:p>
        </p:txBody>
      </p:sp>
      <p:sp>
        <p:nvSpPr>
          <p:cNvPr id="150555" name="Rectangle 27"/>
          <p:cNvSpPr>
            <a:spLocks noChangeArrowheads="1"/>
          </p:cNvSpPr>
          <p:nvPr/>
        </p:nvSpPr>
        <p:spPr bwMode="auto">
          <a:xfrm>
            <a:off x="6732588" y="2852738"/>
            <a:ext cx="23764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6948488" y="4221163"/>
            <a:ext cx="219551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7" name="Rectangle 29"/>
          <p:cNvSpPr>
            <a:spLocks noChangeArrowheads="1"/>
          </p:cNvSpPr>
          <p:nvPr/>
        </p:nvSpPr>
        <p:spPr bwMode="auto">
          <a:xfrm>
            <a:off x="6877050" y="5373688"/>
            <a:ext cx="2087563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>
            <a:off x="6300788" y="2133600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60" name="Line 32"/>
          <p:cNvSpPr>
            <a:spLocks noChangeShapeType="1"/>
          </p:cNvSpPr>
          <p:nvPr/>
        </p:nvSpPr>
        <p:spPr bwMode="auto">
          <a:xfrm>
            <a:off x="8101013" y="46529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0566" name="Picture 33" descr="npo000057"/>
          <p:cNvPicPr>
            <a:picLocks noChangeAspect="1" noChangeArrowheads="1"/>
          </p:cNvPicPr>
          <p:nvPr/>
        </p:nvPicPr>
        <p:blipFill>
          <a:blip r:embed="rId4"/>
          <a:srcRect l="25009" r="1021"/>
          <a:stretch>
            <a:fillRect/>
          </a:stretch>
        </p:blipFill>
        <p:spPr bwMode="auto">
          <a:xfrm>
            <a:off x="241300" y="1295400"/>
            <a:ext cx="1290638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0569" name="Picture 34" descr="npo000059"/>
          <p:cNvPicPr>
            <a:picLocks noChangeAspect="1" noChangeArrowheads="1"/>
          </p:cNvPicPr>
          <p:nvPr/>
        </p:nvPicPr>
        <p:blipFill>
          <a:blip r:embed="rId5"/>
          <a:srcRect l="3125" t="8337" r="3125" b="6209"/>
          <a:stretch>
            <a:fillRect/>
          </a:stretch>
        </p:blipFill>
        <p:spPr bwMode="auto">
          <a:xfrm>
            <a:off x="7740650" y="1268413"/>
            <a:ext cx="1236663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3706813" y="5762625"/>
            <a:ext cx="28098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3214688" y="57150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Disseminating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2000">
                <a:solidFill>
                  <a:srgbClr val="CC3300"/>
                </a:solidFill>
              </a:rPr>
              <a:t>clones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908175" y="549275"/>
            <a:ext cx="7542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 b="1">
                <a:solidFill>
                  <a:schemeClr val="accent2"/>
                </a:solidFill>
              </a:rPr>
              <a:t>Integration of the molecular tool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57200" y="18446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FF0000"/>
                </a:solidFill>
                <a:latin typeface="Times New Roman" charset="0"/>
              </a:rPr>
              <a:t>In the fields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FF0000"/>
                </a:solidFill>
                <a:latin typeface="Times New Roman" charset="0"/>
              </a:rPr>
              <a:t>In the laboratory</a:t>
            </a:r>
          </a:p>
        </p:txBody>
      </p:sp>
      <p:grpSp>
        <p:nvGrpSpPr>
          <p:cNvPr id="176133" name="Group 5"/>
          <p:cNvGrpSpPr>
            <a:grpSpLocks/>
          </p:cNvGrpSpPr>
          <p:nvPr/>
        </p:nvGrpSpPr>
        <p:grpSpPr bwMode="auto">
          <a:xfrm>
            <a:off x="3352800" y="3841750"/>
            <a:ext cx="2286000" cy="1203325"/>
            <a:chOff x="2208" y="2736"/>
            <a:chExt cx="1440" cy="758"/>
          </a:xfrm>
        </p:grpSpPr>
        <p:sp>
          <p:nvSpPr>
            <p:cNvPr id="176134" name="Line 6"/>
            <p:cNvSpPr>
              <a:spLocks noChangeShapeType="1"/>
            </p:cNvSpPr>
            <p:nvPr/>
          </p:nvSpPr>
          <p:spPr bwMode="auto">
            <a:xfrm>
              <a:off x="2256" y="2736"/>
              <a:ext cx="134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2208" y="2976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Times New Roman" charset="0"/>
                </a:rPr>
                <a:t>Statistics</a:t>
              </a:r>
              <a:br>
                <a:rPr lang="fr-FR" sz="2400">
                  <a:latin typeface="Times New Roman" charset="0"/>
                </a:rPr>
              </a:br>
              <a:r>
                <a:rPr lang="fr-FR" sz="2400">
                  <a:latin typeface="Times New Roman" charset="0"/>
                </a:rPr>
                <a:t>Bioinformatics</a:t>
              </a:r>
            </a:p>
          </p:txBody>
        </p:sp>
      </p:grp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962400" y="344487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solidFill>
                  <a:schemeClr val="accent2"/>
                </a:solidFill>
                <a:latin typeface="Times New Roman" charset="0"/>
              </a:rPr>
              <a:t>R²</a:t>
            </a:r>
          </a:p>
        </p:txBody>
      </p:sp>
      <p:pic>
        <p:nvPicPr>
          <p:cNvPr id="176142" name="Picture 9" descr="npo00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78075"/>
            <a:ext cx="2573338" cy="334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6143" name="Picture 10" descr="npo0000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954588"/>
            <a:ext cx="979488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6139" name="Line 11"/>
          <p:cNvSpPr>
            <a:spLocks noChangeShapeType="1"/>
          </p:cNvSpPr>
          <p:nvPr/>
        </p:nvSpPr>
        <p:spPr bwMode="auto">
          <a:xfrm flipH="1">
            <a:off x="1390650" y="4013200"/>
            <a:ext cx="2855913" cy="1295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6140" name="Picture 12" descr="LM2T_DH"/>
          <p:cNvPicPr>
            <a:picLocks noChangeAspect="1" noChangeArrowheads="1"/>
          </p:cNvPicPr>
          <p:nvPr/>
        </p:nvPicPr>
        <p:blipFill>
          <a:blip r:embed="rId5"/>
          <a:srcRect l="36060"/>
          <a:stretch>
            <a:fillRect/>
          </a:stretch>
        </p:blipFill>
        <p:spPr bwMode="auto">
          <a:xfrm>
            <a:off x="5745163" y="2519363"/>
            <a:ext cx="2713037" cy="3376612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6141" name="Line 13"/>
          <p:cNvSpPr>
            <a:spLocks noChangeShapeType="1"/>
          </p:cNvSpPr>
          <p:nvPr/>
        </p:nvSpPr>
        <p:spPr bwMode="auto">
          <a:xfrm flipV="1">
            <a:off x="5102225" y="3556000"/>
            <a:ext cx="1214438" cy="582613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555875" y="333375"/>
            <a:ext cx="6048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 b="1">
                <a:solidFill>
                  <a:schemeClr val="accent2"/>
                </a:solidFill>
              </a:rPr>
              <a:t>Integration of the molecular tool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539750" y="90805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280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b="1"/>
              <a:t>Legitimacy certification and traceability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600"/>
              <a:t>Certification of pedigrees (Trials; Seed gardens)</a:t>
            </a:r>
          </a:p>
          <a:p>
            <a:pPr marL="1143000" lvl="2" indent="-228600">
              <a:spcBef>
                <a:spcPct val="20000"/>
              </a:spcBef>
            </a:pPr>
            <a:r>
              <a:rPr lang="fr-FR" sz="1600"/>
              <a:t>	</a:t>
            </a:r>
            <a:r>
              <a:rPr lang="fr-FR" sz="1600">
                <a:solidFill>
                  <a:srgbClr val="0000FF"/>
                </a:solidFill>
              </a:rPr>
              <a:t>sets of selected markers : in the application phase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600"/>
              <a:t>Certification of the « Tenera » trait of seeds </a:t>
            </a:r>
          </a:p>
          <a:p>
            <a:pPr marL="1143000" lvl="2" indent="-228600">
              <a:spcBef>
                <a:spcPct val="20000"/>
              </a:spcBef>
            </a:pPr>
            <a:r>
              <a:rPr lang="fr-FR" sz="1600"/>
              <a:t>	</a:t>
            </a:r>
            <a:r>
              <a:rPr lang="fr-FR" sz="1600">
                <a:solidFill>
                  <a:srgbClr val="0000FF"/>
                </a:solidFill>
              </a:rPr>
              <a:t>already</a:t>
            </a:r>
            <a:r>
              <a:rPr lang="fr-FR" sz="1600"/>
              <a:t> </a:t>
            </a:r>
            <a:r>
              <a:rPr lang="fr-FR" sz="1600">
                <a:solidFill>
                  <a:srgbClr val="0000FF"/>
                </a:solidFill>
              </a:rPr>
              <a:t>99,99% possible (flanking markers). </a:t>
            </a:r>
          </a:p>
          <a:p>
            <a:pPr marL="1143000" lvl="2" indent="-228600">
              <a:spcBef>
                <a:spcPct val="20000"/>
              </a:spcBef>
            </a:pPr>
            <a:r>
              <a:rPr lang="fr-FR" sz="1600">
                <a:solidFill>
                  <a:srgbClr val="0000FF"/>
                </a:solidFill>
              </a:rPr>
              <a:t>    Evolution : intragenic markers 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b="1"/>
              <a:t>Greater selection efficiency on </a:t>
            </a:r>
            <a:r>
              <a:rPr lang="fr-FR" b="1" i="1"/>
              <a:t>E. guineensis</a:t>
            </a:r>
            <a:r>
              <a:rPr lang="fr-FR" b="1"/>
              <a:t> (better choice of parents for RRS evaluation)</a:t>
            </a:r>
            <a:r>
              <a:rPr lang="fr-FR" sz="2000"/>
              <a:t> 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600"/>
              <a:t>Agronomics traits : </a:t>
            </a:r>
            <a:r>
              <a:rPr lang="fr-FR" sz="1600">
                <a:solidFill>
                  <a:srgbClr val="0000FF"/>
                </a:solidFill>
              </a:rPr>
              <a:t>QTL identified ; MAS to be validated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600"/>
              <a:t>Resistances</a:t>
            </a:r>
            <a:r>
              <a:rPr lang="fr-FR"/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fr-FR" sz="1600"/>
              <a:t>Vascular wilt : </a:t>
            </a:r>
            <a:r>
              <a:rPr lang="fr-FR" sz="1600">
                <a:solidFill>
                  <a:srgbClr val="0000FF"/>
                </a:solidFill>
              </a:rPr>
              <a:t>QTL identified ; MAS to be validated</a:t>
            </a:r>
            <a:endParaRPr lang="fr-FR" sz="1600">
              <a:solidFill>
                <a:schemeClr val="accent2"/>
              </a:solidFill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b="1">
                <a:sym typeface="Wingdings" pitchFamily="2" charset="2"/>
              </a:rPr>
              <a:t>Better monitoring of the introgression of genes of interest from </a:t>
            </a:r>
            <a:r>
              <a:rPr lang="fr-FR" b="1" i="1">
                <a:sym typeface="Wingdings" pitchFamily="2" charset="2"/>
              </a:rPr>
              <a:t>E. oleifera</a:t>
            </a:r>
            <a:r>
              <a:rPr lang="fr-FR" b="1">
                <a:sym typeface="Wingdings" pitchFamily="2" charset="2"/>
              </a:rPr>
              <a:t> in </a:t>
            </a:r>
            <a:r>
              <a:rPr lang="fr-FR" b="1" i="1">
                <a:sym typeface="Wingdings" pitchFamily="2" charset="2"/>
              </a:rPr>
              <a:t>E. guineensis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600">
                <a:sym typeface="Wingdings" pitchFamily="2" charset="2"/>
              </a:rPr>
              <a:t>Oil quality – Vertical Growth – Resistance : </a:t>
            </a:r>
            <a:r>
              <a:rPr lang="fr-FR" sz="1600">
                <a:solidFill>
                  <a:srgbClr val="0000FF"/>
                </a:solidFill>
                <a:sym typeface="Wingdings" pitchFamily="2" charset="2"/>
              </a:rPr>
              <a:t>Experimental design being set up/evaluated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fr-FR" b="1">
                <a:sym typeface="Wingdings" pitchFamily="2" charset="2"/>
              </a:rPr>
              <a:t>Guiding AxA and BxB within-group recombinations  (</a:t>
            </a:r>
            <a:r>
              <a:rPr lang="fr-FR" b="1" i="1">
                <a:sym typeface="Wingdings" pitchFamily="2" charset="2"/>
              </a:rPr>
              <a:t>gene pyramiding</a:t>
            </a:r>
            <a:r>
              <a:rPr lang="fr-FR" b="1">
                <a:sym typeface="Wingdings" pitchFamily="2" charset="2"/>
              </a:rPr>
              <a:t>) : </a:t>
            </a:r>
            <a:endParaRPr lang="fr-FR" sz="12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fr-FR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692150"/>
            <a:ext cx="4319588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Conclusion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557338"/>
            <a:ext cx="6713538" cy="4533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fr-FR" sz="1800"/>
              <a:t>Constantly anticipate the dissemination of genetic progresse to growers. </a:t>
            </a:r>
          </a:p>
          <a:p>
            <a:pPr>
              <a:lnSpc>
                <a:spcPct val="80000"/>
              </a:lnSpc>
            </a:pPr>
            <a:r>
              <a:rPr lang="fr-FR" sz="1800"/>
              <a:t>A current scheme which enables: 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Global exploitation of results. 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A precise estimation of the value of crosses and of the GCA of the parents.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Substantial progress (1,2%/yr).</a:t>
            </a:r>
          </a:p>
          <a:p>
            <a:pPr>
              <a:lnSpc>
                <a:spcPct val="80000"/>
              </a:lnSpc>
            </a:pPr>
            <a:r>
              <a:rPr lang="fr-FR" sz="1800"/>
              <a:t>A strategy making it possible to pass on total genetic progress relatively quickly to seed gardens. </a:t>
            </a:r>
          </a:p>
          <a:p>
            <a:pPr>
              <a:lnSpc>
                <a:spcPct val="80000"/>
              </a:lnSpc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1800"/>
              <a:t>…and improvements to come from: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	i - introgession of </a:t>
            </a:r>
            <a:r>
              <a:rPr lang="fr-FR" sz="1800" i="1"/>
              <a:t>E. oleifera </a:t>
            </a:r>
            <a:r>
              <a:rPr lang="fr-FR" sz="1800"/>
              <a:t>genes of interest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	ii – disease resistance (</a:t>
            </a:r>
            <a:r>
              <a:rPr lang="fr-FR" sz="1800" i="1"/>
              <a:t>Ganoderma</a:t>
            </a:r>
            <a:r>
              <a:rPr lang="fr-FR" sz="1800"/>
              <a:t>, and bud rot)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	iii - integration of molecular tools.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	iv - </a:t>
            </a:r>
            <a:r>
              <a:rPr lang="fr-FR" sz="1800" i="1"/>
              <a:t>in vitro</a:t>
            </a:r>
            <a:r>
              <a:rPr lang="fr-FR" sz="1800"/>
              <a:t> propagation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/>
              <a:t>     v – the third RRS cycle</a:t>
            </a:r>
          </a:p>
        </p:txBody>
      </p:sp>
      <p:pic>
        <p:nvPicPr>
          <p:cNvPr id="185356" name="Picture 4" descr="npo0000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76250"/>
            <a:ext cx="10795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85360" name="Group 5"/>
          <p:cNvGrpSpPr>
            <a:grpSpLocks/>
          </p:cNvGrpSpPr>
          <p:nvPr/>
        </p:nvGrpSpPr>
        <p:grpSpPr bwMode="auto">
          <a:xfrm>
            <a:off x="250825" y="1700213"/>
            <a:ext cx="1979613" cy="4233862"/>
            <a:chOff x="158" y="1071"/>
            <a:chExt cx="1247" cy="2667"/>
          </a:xfrm>
        </p:grpSpPr>
        <p:pic>
          <p:nvPicPr>
            <p:cNvPr id="185357" name="Picture 6" descr="npo00006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" y="1990"/>
              <a:ext cx="1225" cy="8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5358" name="Picture 7" descr="npo00006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2852"/>
              <a:ext cx="1247" cy="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85359" name="Picture 8" descr="npo00006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8" y="1071"/>
              <a:ext cx="1225" cy="9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pic>
        <p:nvPicPr>
          <p:cNvPr id="227335" name="Picture 6" descr="npo000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563938" y="1052513"/>
            <a:ext cx="21986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>
                <a:latin typeface="Eurostile" pitchFamily="34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pic>
        <p:nvPicPr>
          <p:cNvPr id="112687" name="Picture 4" descr="npo00001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52738"/>
            <a:ext cx="5688013" cy="345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Natural range</a:t>
            </a:r>
            <a:r>
              <a:rPr lang="pt-BR" sz="2000" b="1" dirty="0">
                <a:latin typeface="Comic Sans MS" pitchFamily="66" charset="0"/>
              </a:rPr>
              <a:t>: </a:t>
            </a:r>
            <a:r>
              <a:rPr lang="pt-BR" sz="1400" b="1" dirty="0">
                <a:solidFill>
                  <a:srgbClr val="CC3300"/>
                </a:solidFill>
              </a:rPr>
              <a:t> </a:t>
            </a:r>
            <a:r>
              <a:rPr lang="pt-BR" b="1" dirty="0">
                <a:solidFill>
                  <a:srgbClr val="CC3300"/>
                </a:solidFill>
              </a:rPr>
              <a:t>Humid Tropics</a:t>
            </a:r>
            <a:endParaRPr lang="es-MX" sz="1400" b="1" dirty="0">
              <a:solidFill>
                <a:schemeClr val="accent2"/>
              </a:solidFill>
            </a:endParaRPr>
          </a:p>
          <a:p>
            <a:r>
              <a:rPr lang="es-MX" sz="1400" b="1" dirty="0">
                <a:solidFill>
                  <a:schemeClr val="accent2"/>
                </a:solidFill>
              </a:rPr>
              <a:t>    - </a:t>
            </a:r>
            <a:r>
              <a:rPr lang="es-MX" sz="1400" b="1" dirty="0" err="1">
                <a:solidFill>
                  <a:schemeClr val="accent2"/>
                </a:solidFill>
              </a:rPr>
              <a:t>Zones</a:t>
            </a:r>
            <a:r>
              <a:rPr lang="es-MX" sz="1400" b="1" dirty="0">
                <a:solidFill>
                  <a:schemeClr val="accent2"/>
                </a:solidFill>
              </a:rPr>
              <a:t> of </a:t>
            </a:r>
            <a:r>
              <a:rPr lang="es-MX" sz="1400" b="1" dirty="0" err="1">
                <a:solidFill>
                  <a:schemeClr val="accent2"/>
                </a:solidFill>
              </a:rPr>
              <a:t>origin</a:t>
            </a:r>
            <a:r>
              <a:rPr lang="es-MX" sz="1400" b="1" dirty="0">
                <a:solidFill>
                  <a:schemeClr val="accent2"/>
                </a:solidFill>
              </a:rPr>
              <a:t>: West </a:t>
            </a:r>
            <a:r>
              <a:rPr lang="es-MX" sz="1400" b="1" dirty="0" err="1">
                <a:solidFill>
                  <a:schemeClr val="accent2"/>
                </a:solidFill>
              </a:rPr>
              <a:t>Africa</a:t>
            </a:r>
            <a:r>
              <a:rPr lang="es-MX" sz="1400" b="1" dirty="0">
                <a:solidFill>
                  <a:schemeClr val="accent2"/>
                </a:solidFill>
              </a:rPr>
              <a:t> (</a:t>
            </a:r>
            <a:r>
              <a:rPr lang="es-MX" sz="1400" b="1" dirty="0" err="1">
                <a:solidFill>
                  <a:schemeClr val="accent2"/>
                </a:solidFill>
              </a:rPr>
              <a:t>moderately</a:t>
            </a:r>
            <a:r>
              <a:rPr lang="es-MX" sz="1400" b="1" dirty="0">
                <a:solidFill>
                  <a:schemeClr val="accent2"/>
                </a:solidFill>
              </a:rPr>
              <a:t> </a:t>
            </a:r>
            <a:r>
              <a:rPr lang="es-MX" sz="1400" b="1" dirty="0" err="1">
                <a:solidFill>
                  <a:schemeClr val="accent2"/>
                </a:solidFill>
              </a:rPr>
              <a:t>suitable</a:t>
            </a:r>
            <a:r>
              <a:rPr lang="es-MX" sz="1400" b="1" dirty="0">
                <a:solidFill>
                  <a:schemeClr val="accent2"/>
                </a:solidFill>
              </a:rPr>
              <a:t>)</a:t>
            </a:r>
          </a:p>
          <a:p>
            <a:r>
              <a:rPr lang="es-MX" sz="1400" b="1" dirty="0">
                <a:solidFill>
                  <a:schemeClr val="accent2"/>
                </a:solidFill>
              </a:rPr>
              <a:t>    - </a:t>
            </a:r>
            <a:r>
              <a:rPr lang="es-MX" sz="1400" b="1" dirty="0" err="1">
                <a:solidFill>
                  <a:schemeClr val="accent2"/>
                </a:solidFill>
              </a:rPr>
              <a:t>Highly</a:t>
            </a:r>
            <a:r>
              <a:rPr lang="es-MX" sz="1400" b="1" dirty="0">
                <a:solidFill>
                  <a:schemeClr val="accent2"/>
                </a:solidFill>
              </a:rPr>
              <a:t> </a:t>
            </a:r>
            <a:r>
              <a:rPr lang="es-MX" sz="1400" b="1" dirty="0" err="1">
                <a:solidFill>
                  <a:schemeClr val="accent2"/>
                </a:solidFill>
              </a:rPr>
              <a:t>suitable</a:t>
            </a:r>
            <a:r>
              <a:rPr lang="es-MX" sz="1400" b="1" dirty="0">
                <a:solidFill>
                  <a:schemeClr val="accent2"/>
                </a:solidFill>
              </a:rPr>
              <a:t> </a:t>
            </a:r>
            <a:r>
              <a:rPr lang="es-MX" sz="1400" b="1" dirty="0" err="1">
                <a:solidFill>
                  <a:schemeClr val="accent2"/>
                </a:solidFill>
              </a:rPr>
              <a:t>expansion</a:t>
            </a:r>
            <a:r>
              <a:rPr lang="es-MX" sz="1400" b="1" dirty="0">
                <a:solidFill>
                  <a:schemeClr val="accent2"/>
                </a:solidFill>
              </a:rPr>
              <a:t> </a:t>
            </a:r>
            <a:r>
              <a:rPr lang="es-MX" sz="1400" b="1" dirty="0" err="1">
                <a:solidFill>
                  <a:schemeClr val="accent2"/>
                </a:solidFill>
              </a:rPr>
              <a:t>zones</a:t>
            </a:r>
            <a:r>
              <a:rPr lang="es-MX" sz="1400" b="1" dirty="0">
                <a:solidFill>
                  <a:schemeClr val="accent2"/>
                </a:solidFill>
              </a:rPr>
              <a:t>: </a:t>
            </a:r>
            <a:r>
              <a:rPr lang="es-MX" sz="1400" b="1" dirty="0" err="1">
                <a:solidFill>
                  <a:schemeClr val="accent2"/>
                </a:solidFill>
              </a:rPr>
              <a:t>Southeast</a:t>
            </a:r>
            <a:r>
              <a:rPr lang="es-MX" sz="1400" b="1" dirty="0">
                <a:solidFill>
                  <a:schemeClr val="accent2"/>
                </a:solidFill>
              </a:rPr>
              <a:t> Asia, South </a:t>
            </a:r>
            <a:r>
              <a:rPr lang="es-MX" sz="1400" b="1" dirty="0" err="1">
                <a:solidFill>
                  <a:schemeClr val="accent2"/>
                </a:solidFill>
              </a:rPr>
              <a:t>America</a:t>
            </a:r>
            <a:endParaRPr lang="fr-FR" sz="1400" b="1" dirty="0">
              <a:solidFill>
                <a:schemeClr val="accent2"/>
              </a:solidFill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376488" y="404813"/>
            <a:ext cx="65166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2000" b="1">
                <a:latin typeface="Comic Sans MS" pitchFamily="66" charset="0"/>
              </a:rPr>
              <a:t>Ecology</a:t>
            </a:r>
            <a:endParaRPr lang="es-MX" sz="1400">
              <a:solidFill>
                <a:srgbClr val="009900"/>
              </a:solidFill>
            </a:endParaRPr>
          </a:p>
          <a:p>
            <a:r>
              <a:rPr lang="pt-BR" b="1">
                <a:solidFill>
                  <a:srgbClr val="CC3300"/>
                </a:solidFill>
              </a:rPr>
              <a:t>Demanding plant for:</a:t>
            </a:r>
            <a:r>
              <a:rPr lang="pt-BR" sz="1400" b="1">
                <a:solidFill>
                  <a:srgbClr val="CC3300"/>
                </a:solidFill>
              </a:rPr>
              <a:t> </a:t>
            </a:r>
            <a:r>
              <a:rPr lang="pt-BR" sz="1400" b="1">
                <a:solidFill>
                  <a:schemeClr val="accent2"/>
                </a:solidFill>
              </a:rPr>
              <a:t> - water	   : 1800 mm/year</a:t>
            </a:r>
            <a:br>
              <a:rPr lang="pt-BR" sz="1400" b="1">
                <a:solidFill>
                  <a:schemeClr val="accent2"/>
                </a:solidFill>
              </a:rPr>
            </a:br>
            <a:r>
              <a:rPr lang="pt-BR" sz="1400" b="1">
                <a:solidFill>
                  <a:schemeClr val="accent2"/>
                </a:solidFill>
              </a:rPr>
              <a:t>                                                 - temperature 	   : minimum &gt;18 °C</a:t>
            </a:r>
            <a:br>
              <a:rPr lang="pt-BR" sz="1400" b="1">
                <a:solidFill>
                  <a:schemeClr val="accent2"/>
                </a:solidFill>
              </a:rPr>
            </a:br>
            <a:r>
              <a:rPr lang="pt-BR" sz="1400" b="1">
                <a:solidFill>
                  <a:schemeClr val="accent2"/>
                </a:solidFill>
              </a:rPr>
              <a:t>                                                 - sunlight	   : minimum &gt;1800 hours/year</a:t>
            </a:r>
            <a:endParaRPr lang="es-MX" b="1">
              <a:solidFill>
                <a:schemeClr val="accent2"/>
              </a:solidFill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76250" y="6127750"/>
            <a:ext cx="576263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471488" y="6343650"/>
            <a:ext cx="576262" cy="142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128713" y="6235700"/>
            <a:ext cx="1976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Current cultivated area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1116013" y="6021388"/>
            <a:ext cx="2252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Area of natural distribution</a:t>
            </a:r>
          </a:p>
        </p:txBody>
      </p:sp>
      <p:graphicFrame>
        <p:nvGraphicFramePr>
          <p:cNvPr id="112686" name="Group 46"/>
          <p:cNvGraphicFramePr>
            <a:graphicFrameLocks noGrp="1"/>
          </p:cNvGraphicFramePr>
          <p:nvPr>
            <p:ph/>
          </p:nvPr>
        </p:nvGraphicFramePr>
        <p:xfrm>
          <a:off x="6372225" y="3789363"/>
          <a:ext cx="2530475" cy="1858963"/>
        </p:xfrm>
        <a:graphic>
          <a:graphicData uri="http://schemas.openxmlformats.org/drawingml/2006/table">
            <a:tbl>
              <a:tblPr/>
              <a:tblGrid>
                <a:gridCol w="1655763"/>
                <a:gridCol w="874712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 producing countries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Indonesia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Malaysia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 America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Journées Chevreul 8 avril 2009</a:t>
            </a:r>
          </a:p>
        </p:txBody>
      </p:sp>
      <p:sp>
        <p:nvSpPr>
          <p:cNvPr id="1157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268538" y="333375"/>
            <a:ext cx="48974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The oil palm: </a:t>
            </a:r>
            <a:b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 cross-fertilizing </a:t>
            </a:r>
            <a:b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monoecious plant</a:t>
            </a:r>
          </a:p>
        </p:txBody>
      </p:sp>
      <p:pic>
        <p:nvPicPr>
          <p:cNvPr id="115718" name="Picture 3" descr="npo00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7244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5719" name="Picture 4" descr="npo000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9913" y="762000"/>
            <a:ext cx="1900237" cy="279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5720" name="Picture 5" descr="npo00001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10000"/>
            <a:ext cx="3505200" cy="2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Journées Chevreul 8 avril 2009</a:t>
            </a:r>
            <a:endParaRPr lang="fr-FR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/>
          <a:srcRect l="14844" r="15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Journées Chevreul 8 avril 2009</a:t>
            </a:r>
            <a:endParaRPr lang="fr-FR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/>
          <a:srcRect l="13476" r="138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218113" y="4581525"/>
            <a:ext cx="1009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000000"/>
                </a:solidFill>
                <a:latin typeface="Tahoma" charset="0"/>
              </a:rPr>
              <a:t>Dura</a:t>
            </a:r>
          </a:p>
        </p:txBody>
      </p:sp>
      <p:pic>
        <p:nvPicPr>
          <p:cNvPr id="119829" name="Picture 8" descr="npo0000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84538"/>
            <a:ext cx="2952750" cy="239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9831" name="Picture 9" descr="npo00001f"/>
          <p:cNvPicPr>
            <a:picLocks noChangeAspect="1" noChangeArrowheads="1"/>
          </p:cNvPicPr>
          <p:nvPr/>
        </p:nvPicPr>
        <p:blipFill>
          <a:blip r:embed="rId4" cstate="print"/>
          <a:srcRect r="18" b="19101"/>
          <a:stretch>
            <a:fillRect/>
          </a:stretch>
        </p:blipFill>
        <p:spPr bwMode="auto">
          <a:xfrm>
            <a:off x="7524750" y="3286125"/>
            <a:ext cx="1047750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9834" name="Picture 10" descr="npo000021"/>
          <p:cNvPicPr>
            <a:picLocks noChangeAspect="1" noChangeArrowheads="1"/>
          </p:cNvPicPr>
          <p:nvPr/>
        </p:nvPicPr>
        <p:blipFill>
          <a:blip r:embed="rId5" cstate="print"/>
          <a:srcRect l="8571" r="7619"/>
          <a:stretch>
            <a:fillRect/>
          </a:stretch>
        </p:blipFill>
        <p:spPr bwMode="auto">
          <a:xfrm>
            <a:off x="5219700" y="3357563"/>
            <a:ext cx="1063625" cy="127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4679950" y="3141663"/>
            <a:ext cx="4356100" cy="32400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9837" name="Picture 12" descr="npo000023"/>
          <p:cNvPicPr>
            <a:picLocks noChangeAspect="1" noChangeArrowheads="1"/>
          </p:cNvPicPr>
          <p:nvPr/>
        </p:nvPicPr>
        <p:blipFill>
          <a:blip r:embed="rId6"/>
          <a:srcRect l="10419" t="13792" r="6844" b="17140"/>
          <a:stretch>
            <a:fillRect/>
          </a:stretch>
        </p:blipFill>
        <p:spPr bwMode="auto">
          <a:xfrm>
            <a:off x="5938838" y="5094288"/>
            <a:ext cx="1943100" cy="121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6299200" y="4005263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H="1">
            <a:off x="6948488" y="4005263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6731000" y="429418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latin typeface="Times New Roman" charset="0"/>
              </a:rPr>
              <a:t>x</a:t>
            </a: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6877050" y="47259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7235825" y="4505325"/>
            <a:ext cx="14414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000000"/>
                </a:solidFill>
                <a:latin typeface="Tahoma" charset="0"/>
              </a:rPr>
              <a:t>Pisifera </a:t>
            </a:r>
            <a:r>
              <a:rPr lang="fr-FR" sz="1600">
                <a:solidFill>
                  <a:srgbClr val="FF3300"/>
                </a:solidFill>
                <a:latin typeface="Tahoma" charset="0"/>
              </a:rPr>
              <a:t>(Sterile)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4716463" y="5302250"/>
            <a:ext cx="11525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000000"/>
                </a:solidFill>
                <a:latin typeface="Tahoma" charset="0"/>
              </a:rPr>
              <a:t>Tenera</a:t>
            </a:r>
            <a:br>
              <a:rPr lang="fr-FR" sz="1600">
                <a:solidFill>
                  <a:srgbClr val="000000"/>
                </a:solidFill>
                <a:latin typeface="Tahoma" charset="0"/>
              </a:rPr>
            </a:br>
            <a:r>
              <a:rPr lang="fr-FR" sz="1600">
                <a:solidFill>
                  <a:srgbClr val="0000FF"/>
                </a:solidFill>
                <a:latin typeface="Tahoma" charset="0"/>
              </a:rPr>
              <a:t>(Cultivated oil palm)</a:t>
            </a:r>
          </a:p>
        </p:txBody>
      </p:sp>
      <p:pic>
        <p:nvPicPr>
          <p:cNvPr id="119839" name="Picture 20" descr="npo0000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549275"/>
            <a:ext cx="3673475" cy="22018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2138" y="6553200"/>
            <a:ext cx="3887787" cy="476250"/>
          </a:xfrm>
        </p:spPr>
        <p:txBody>
          <a:bodyPr/>
          <a:lstStyle/>
          <a:p>
            <a:r>
              <a:rPr lang="fr-FR" dirty="0"/>
              <a:t>Journées Chevreul 8 avril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22" name="Picture 153" descr="npo00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2016125" cy="193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4140200" y="1054100"/>
            <a:ext cx="390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FF"/>
                </a:solidFill>
              </a:rPr>
              <a:t>Food uses (for more than 80%)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851275" y="620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E0C12"/>
                </a:solidFill>
              </a:rPr>
              <a:t>Palm Oil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580063" y="594995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0000FF"/>
                </a:solidFill>
              </a:rPr>
              <a:t>Fuel Industry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395288" y="4221163"/>
            <a:ext cx="200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E0C12"/>
                </a:solidFill>
              </a:rPr>
              <a:t>Kernel palm oil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84213" y="4802188"/>
            <a:ext cx="172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FF"/>
                </a:solidFill>
              </a:rPr>
              <a:t>Chemical industry</a:t>
            </a:r>
          </a:p>
        </p:txBody>
      </p:sp>
      <p:pic>
        <p:nvPicPr>
          <p:cNvPr id="109723" name="Picture 18" descr="npo00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378450"/>
            <a:ext cx="852487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4140200" y="3565525"/>
            <a:ext cx="3046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0000FF"/>
                </a:solidFill>
              </a:rPr>
              <a:t>Cosmetics Industry</a:t>
            </a:r>
          </a:p>
          <a:p>
            <a:r>
              <a:rPr lang="fr-FR" sz="1400" b="1">
                <a:solidFill>
                  <a:srgbClr val="0000FF"/>
                </a:solidFill>
              </a:rPr>
              <a:t>Detergents and cleaning products</a:t>
            </a:r>
          </a:p>
        </p:txBody>
      </p:sp>
      <p:pic>
        <p:nvPicPr>
          <p:cNvPr id="109724" name="Picture 20" descr="BF de Bloho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227513"/>
            <a:ext cx="7207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25" name="Picture 21" descr="produit de soin - LEONOR GREYL - Huile de Pal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867150"/>
            <a:ext cx="11525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26" name="Picture 22" descr="030 30 040 COSLYS- Crème exfolian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4083050"/>
            <a:ext cx="8636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27" name="Picture 23" descr="npo0000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5667375"/>
            <a:ext cx="14859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28" name="Picture 24" descr="npo0000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1562100"/>
            <a:ext cx="862012" cy="57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29" name="Picture 25" descr="LAIT 1ER ÂGE - 900G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5788" y="1562100"/>
            <a:ext cx="61595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30" name="Picture 26" descr="PAVE DE BOEUF A L'ECHALOTE - 2 X 130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43850" y="2570163"/>
            <a:ext cx="72072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31" name="Picture 27" descr="PETITS PAINS GRILLES AU FROMENT 225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83488" y="1704975"/>
            <a:ext cx="628650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32" name="Picture 28" descr="FRITES TRADITION CLASSIQUE Mac Cain 1K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1188" y="1706563"/>
            <a:ext cx="588962" cy="658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33" name="Picture 29" descr="npo00003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62763" y="2498725"/>
            <a:ext cx="858837" cy="56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34" name="Picture 30" descr="npo00003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80063" y="1562100"/>
            <a:ext cx="903287" cy="90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735" name="Picture 31" descr="npo00004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3" y="2211388"/>
            <a:ext cx="1081087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9707" name="Line 139"/>
          <p:cNvSpPr>
            <a:spLocks noChangeShapeType="1"/>
          </p:cNvSpPr>
          <p:nvPr/>
        </p:nvSpPr>
        <p:spPr bwMode="auto">
          <a:xfrm flipV="1">
            <a:off x="2051050" y="981075"/>
            <a:ext cx="1800225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10" name="Line 142"/>
          <p:cNvSpPr>
            <a:spLocks noChangeShapeType="1"/>
          </p:cNvSpPr>
          <p:nvPr/>
        </p:nvSpPr>
        <p:spPr bwMode="auto">
          <a:xfrm flipH="1">
            <a:off x="1692275" y="3357563"/>
            <a:ext cx="28733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 bwMode="auto">
          <a:xfrm>
            <a:off x="4492625" y="1444625"/>
            <a:ext cx="4572000" cy="704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b="1" kern="0" dirty="0">
                <a:latin typeface="Verdana" pitchFamily="34" charset="0"/>
                <a:ea typeface="+mj-ea"/>
                <a:cs typeface="+mj-cs"/>
              </a:rPr>
              <a:t>&amp; Non-food</a:t>
            </a: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50813" y="609600"/>
            <a:ext cx="4649787" cy="704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600" kern="0" dirty="0">
                <a:latin typeface="Verdana" pitchFamily="34" charset="0"/>
                <a:ea typeface="+mj-ea"/>
                <a:cs typeface="+mj-cs"/>
              </a:rPr>
              <a:t>Downstream products are divided into:</a:t>
            </a:r>
            <a:endParaRPr lang="en-US" sz="1600" b="1" kern="0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14288" y="1444625"/>
            <a:ext cx="4570412" cy="704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b="1" kern="0" dirty="0">
                <a:latin typeface="Verdana" pitchFamily="34" charset="0"/>
                <a:ea typeface="+mj-ea"/>
                <a:cs typeface="+mj-cs"/>
              </a:rPr>
              <a:t>Food</a:t>
            </a:r>
          </a:p>
        </p:txBody>
      </p:sp>
      <p:pic>
        <p:nvPicPr>
          <p:cNvPr id="42" name="Picture 3" descr="C:\Documents and Settings\john.agama\Desktop\Cone.png"/>
          <p:cNvPicPr>
            <a:picLocks noChangeAspect="1" noChangeArrowheads="1"/>
          </p:cNvPicPr>
          <p:nvPr/>
        </p:nvPicPr>
        <p:blipFill>
          <a:blip r:embed="rId4"/>
          <a:srcRect l="47765" t="18578" r="345"/>
          <a:stretch>
            <a:fillRect/>
          </a:stretch>
        </p:blipFill>
        <p:spPr bwMode="auto">
          <a:xfrm>
            <a:off x="0" y="-12700"/>
            <a:ext cx="457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Documents and Settings\john.agama\Desktop\Cone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47765" t="18578" r="345"/>
          <a:stretch>
            <a:fillRect/>
          </a:stretch>
        </p:blipFill>
        <p:spPr bwMode="auto">
          <a:xfrm>
            <a:off x="0" y="-12700"/>
            <a:ext cx="457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itle 1"/>
          <p:cNvSpPr txBox="1">
            <a:spLocks/>
          </p:cNvSpPr>
          <p:nvPr/>
        </p:nvSpPr>
        <p:spPr bwMode="auto">
          <a:xfrm>
            <a:off x="4495800" y="1447800"/>
            <a:ext cx="395288" cy="704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b="1" kern="0" dirty="0">
                <a:latin typeface="Verdana" pitchFamily="34" charset="0"/>
                <a:ea typeface="+mj-ea"/>
                <a:cs typeface="+mj-cs"/>
              </a:rPr>
              <a:t>&amp;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319838" y="1920875"/>
            <a:ext cx="2744787" cy="3971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Skincare</a:t>
            </a:r>
          </a:p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Wax products</a:t>
            </a:r>
          </a:p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Cosmetics</a:t>
            </a:r>
          </a:p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Detergents</a:t>
            </a:r>
          </a:p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Lubricants</a:t>
            </a:r>
          </a:p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Soaps </a:t>
            </a:r>
          </a:p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Shampoos</a:t>
            </a:r>
          </a:p>
          <a:p>
            <a:pPr marL="231775" indent="-231775" algn="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Biodiesel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6200" y="1920875"/>
            <a:ext cx="3124200" cy="46323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Frying/cooking Oil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Shortening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Vegetable ghee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Margarine spreads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Confectionary fats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Pourable margarines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Neutraceuticals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Mayonnaise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Soup mix</a:t>
            </a:r>
          </a:p>
          <a:p>
            <a:pPr marL="231775" indent="-23177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>
                <a:latin typeface="Verdana" pitchFamily="34" charset="0"/>
              </a:rPr>
              <a:t>Dairy substitutes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4848225" y="1447800"/>
            <a:ext cx="2098675" cy="704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b="1" kern="0" dirty="0">
                <a:latin typeface="Verdana" pitchFamily="34" charset="0"/>
                <a:ea typeface="+mj-ea"/>
                <a:cs typeface="+mj-cs"/>
              </a:rPr>
              <a:t>Non-food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3513138" y="1444625"/>
            <a:ext cx="1071562" cy="704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b="1" kern="0" dirty="0">
                <a:latin typeface="Verdana" pitchFamily="34" charset="0"/>
                <a:ea typeface="+mj-ea"/>
                <a:cs typeface="+mj-cs"/>
              </a:rPr>
              <a:t>Food</a:t>
            </a:r>
          </a:p>
        </p:txBody>
      </p:sp>
      <p:pic>
        <p:nvPicPr>
          <p:cNvPr id="66" name="Picture 1" descr="C:\Documents and Settings\john.agama\Desktop\Division logo GIF\Plantation with taglin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937250"/>
            <a:ext cx="1089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37882 2.96296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26614 0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8" grpId="0"/>
      <p:bldP spid="59" grpId="0"/>
      <p:bldP spid="60" grpId="0" animBg="1"/>
      <p:bldP spid="60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1192</Words>
  <Application>Microsoft Office PowerPoint</Application>
  <PresentationFormat>On-screen Show (4:3)</PresentationFormat>
  <Paragraphs>301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Comic Sans MS</vt:lpstr>
      <vt:lpstr>Times New Roman</vt:lpstr>
      <vt:lpstr>Tahoma</vt:lpstr>
      <vt:lpstr>Wingdings</vt:lpstr>
      <vt:lpstr>Batang</vt:lpstr>
      <vt:lpstr>Eurostile</vt:lpstr>
      <vt:lpstr>Modèle par défaut</vt:lpstr>
      <vt:lpstr>Graphique Microsoft Graph</vt:lpstr>
      <vt:lpstr>Graphique Microsoft Office Excel</vt:lpstr>
      <vt:lpstr>Graphique Microsoft Excel</vt:lpstr>
      <vt:lpstr>Oil Palm Breeding</vt:lpstr>
      <vt:lpstr>Slide 2</vt:lpstr>
      <vt:lpstr>Slide 3</vt:lpstr>
      <vt:lpstr>The oil palm:  a cross-fertilizing  monoecious plant</vt:lpstr>
      <vt:lpstr>Slide 5</vt:lpstr>
      <vt:lpstr>Slide 6</vt:lpstr>
      <vt:lpstr>Slide 7</vt:lpstr>
      <vt:lpstr>Slide 8</vt:lpstr>
      <vt:lpstr>Slide 9</vt:lpstr>
      <vt:lpstr>Slide 10</vt:lpstr>
      <vt:lpstr>  Challenges  </vt:lpstr>
      <vt:lpstr>Selection criteria</vt:lpstr>
      <vt:lpstr>Slide 13</vt:lpstr>
      <vt:lpstr>Slide 14</vt:lpstr>
      <vt:lpstr>2. Selection for disease resistance</vt:lpstr>
      <vt:lpstr>Example : Vascular wilt resistance</vt:lpstr>
      <vt:lpstr>Breeding for vascular wilt resistance</vt:lpstr>
      <vt:lpstr>Slide 18</vt:lpstr>
      <vt:lpstr>Slide 19</vt:lpstr>
      <vt:lpstr>Merit of in-vitro culture  for Elaeis guineensis and Elaeis oleifera  oil palm Breeding</vt:lpstr>
      <vt:lpstr>Slide 21</vt:lpstr>
      <vt:lpstr>Slide 22</vt:lpstr>
      <vt:lpstr>Conclusion</vt:lpstr>
      <vt:lpstr>Slide 24</vt:lpstr>
    </vt:vector>
  </TitlesOfParts>
  <Company>CIRAD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Schéma de Sélection du Palmier à Huile</dc:title>
  <dc:creator>nouy</dc:creator>
  <cp:lastModifiedBy>Acer</cp:lastModifiedBy>
  <cp:revision>42</cp:revision>
  <dcterms:created xsi:type="dcterms:W3CDTF">2009-02-27T13:54:20Z</dcterms:created>
  <dcterms:modified xsi:type="dcterms:W3CDTF">2019-11-26T04:19:28Z</dcterms:modified>
</cp:coreProperties>
</file>