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3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721A-BDF1-44D0-B6C4-A5CBF259B771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7EFA-066E-4BA9-9C3F-1FEDCC04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721A-BDF1-44D0-B6C4-A5CBF259B771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7EFA-066E-4BA9-9C3F-1FEDCC04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721A-BDF1-44D0-B6C4-A5CBF259B771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7EFA-066E-4BA9-9C3F-1FEDCC04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2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721A-BDF1-44D0-B6C4-A5CBF259B771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7EFA-066E-4BA9-9C3F-1FEDCC04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2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721A-BDF1-44D0-B6C4-A5CBF259B771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7EFA-066E-4BA9-9C3F-1FEDCC04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6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721A-BDF1-44D0-B6C4-A5CBF259B771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7EFA-066E-4BA9-9C3F-1FEDCC04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721A-BDF1-44D0-B6C4-A5CBF259B771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7EFA-066E-4BA9-9C3F-1FEDCC04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0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721A-BDF1-44D0-B6C4-A5CBF259B771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7EFA-066E-4BA9-9C3F-1FEDCC04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0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721A-BDF1-44D0-B6C4-A5CBF259B771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7EFA-066E-4BA9-9C3F-1FEDCC04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5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721A-BDF1-44D0-B6C4-A5CBF259B771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7EFA-066E-4BA9-9C3F-1FEDCC04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4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721A-BDF1-44D0-B6C4-A5CBF259B771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7EFA-066E-4BA9-9C3F-1FEDCC04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0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B721A-BDF1-44D0-B6C4-A5CBF259B771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97EFA-066E-4BA9-9C3F-1FEDCC04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7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734472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Subject:	Population Studies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Class:	MSc 4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Lecture:	5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week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Topic:	Life Tables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Types of Life Tables</a:t>
            </a:r>
          </a:p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 The Complete Life Table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Complete Life Tables provide estimates of life expectancy at exact ages up to the age of 80 years old, using as reference the date of July 1 of the previous year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main indicators extracted from the Complete Life Tables are the probabilities of death between two exact ages, in particular, the probability of a newborn dying before completing the first year of life, also known as infant mortality rate; and life expectancy at each age, in particular, life expectancy at birth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Complete Life Tables are obtained from the Abridged Life Tables, using appropriate methodologies to transform the five-year intervals used in them into one-year intervals in the Complete Life Tables.</a:t>
            </a:r>
          </a:p>
        </p:txBody>
      </p:sp>
    </p:spTree>
    <p:extLst>
      <p:ext uri="{BB962C8B-B14F-4D97-AF65-F5344CB8AC3E}">
        <p14:creationId xmlns:p14="http://schemas.microsoft.com/office/powerpoint/2010/main" val="324546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b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1985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8600" y="381000"/>
                <a:ext cx="8382000" cy="51914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Life Tables Functions and their Relations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	To develop a life table we use the following function that helps in making of a life table. All these functions are related to each other, therefore if information on any measure is given then the remaining information can be obtained </a:t>
                </a:r>
                <a:r>
                  <a:rPr lang="en-US" sz="2000" smtClean="0">
                    <a:latin typeface="Times New Roman" pitchFamily="18" charset="0"/>
                    <a:cs typeface="Times New Roman" pitchFamily="18" charset="0"/>
                  </a:rPr>
                  <a:t>by </a:t>
                </a:r>
                <a:r>
                  <a:rPr lang="en-US" sz="2000" smtClean="0">
                    <a:latin typeface="Times New Roman" pitchFamily="18" charset="0"/>
                    <a:cs typeface="Times New Roman" pitchFamily="18" charset="0"/>
                  </a:rPr>
                  <a:t>using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that single information. The functions of life tables are as follows:</a:t>
                </a:r>
              </a:p>
              <a:p>
                <a:pPr marL="457200" indent="-457200" algn="just">
                  <a:buFont typeface="+mj-lt"/>
                  <a:buAutoNum type="arabicPeriod"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Survivors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𝒍</m:t>
                        </m:r>
                      </m:e>
                      <m:sub>
                        <m:r>
                          <a:rPr lang="en-US" sz="2000" b="1" i="1" smtClean="0">
                            <a:latin typeface="Cambria Math"/>
                          </a:rPr>
                          <m:t>𝒙</m:t>
                        </m:r>
                      </m:sub>
                    </m:sSub>
                    <m:r>
                      <a:rPr lang="en-US" sz="20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are the number of persons surviving at exact age ‘x’ in any year out of an assumed number of birth, say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usually called cohort or radix of life table.</a:t>
                </a:r>
              </a:p>
              <a:p>
                <a:pPr marL="457200" indent="-457200" algn="just">
                  <a:buFont typeface="+mj-lt"/>
                  <a:buAutoNum type="arabicPeriod"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Number of deaths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𝒏𝒅</m:t>
                        </m:r>
                      </m:e>
                      <m:sub>
                        <m:r>
                          <a:rPr lang="en-US" sz="2000" b="1" i="1" smtClean="0">
                            <a:latin typeface="Cambria Math"/>
                          </a:rPr>
                          <m:t>𝒙</m:t>
                        </m:r>
                      </m:sub>
                    </m:sSub>
                    <m:r>
                      <a:rPr lang="en-US" sz="2000" b="1" i="1" smtClean="0">
                        <a:latin typeface="Cambria Math"/>
                      </a:rPr>
                      <m:t>)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between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age ‘x’ and ‘x+n’, where ‘n’ is the age interval. Or in other words it is the number of persons among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who die before reaching the age (x+1). For completed life table it is 1 and for abridge life table it could be 5 or 10 depending upon the class interval.</a:t>
                </a:r>
              </a:p>
              <a:p>
                <a:pPr algn="just"/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     It is calculated as follows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𝑛𝑑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1000"/>
                <a:ext cx="8382000" cy="5191486"/>
              </a:xfrm>
              <a:prstGeom prst="rect">
                <a:avLst/>
              </a:prstGeom>
              <a:blipFill rotWithShape="1">
                <a:blip r:embed="rId2"/>
                <a:stretch>
                  <a:fillRect l="-1164" t="-940" r="-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698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304800"/>
                <a:ext cx="8534400" cy="4967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just">
                  <a:buFont typeface="+mj-lt"/>
                  <a:buAutoNum type="arabicPeriod" startAt="3"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Probability of surviving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𝒏𝒑</m:t>
                        </m:r>
                      </m:e>
                      <m:sub>
                        <m:r>
                          <a:rPr lang="en-US" sz="2000" b="1" i="1" smtClean="0">
                            <a:latin typeface="Cambria Math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is the chances of surviving of population between age ‘x’ and ‘x+n’. Thus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in any year then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np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x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 algn="just">
                  <a:buFont typeface="+mj-lt"/>
                  <a:buAutoNum type="arabicPeriod" startAt="4"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Probability of dying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𝒏𝒒</m:t>
                        </m:r>
                      </m:e>
                      <m:sub>
                        <m:r>
                          <a:rPr lang="en-US" sz="2000" b="1" i="1" smtClean="0">
                            <a:latin typeface="Cambria Math"/>
                          </a:rPr>
                          <m:t>𝒙</m:t>
                        </m:r>
                      </m:sub>
                    </m:sSub>
                    <m:r>
                      <a:rPr lang="en-US" sz="2000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is the chances of death of population between age ‘x’ and ‘x+n’. Or it is the complimentary probability of survival 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𝑛𝑞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2000" b="0" i="0" smtClean="0">
                        <a:latin typeface="Cambria Math"/>
                      </a:rPr>
                      <m:t>=1−</m:t>
                    </m:r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𝑛𝑝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. The main formula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𝒏𝒑</m:t>
                        </m:r>
                      </m:e>
                      <m:sub>
                        <m:r>
                          <a:rPr lang="en-US" sz="2000" b="1" i="1" smtClean="0">
                            <a:latin typeface="Cambria Math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is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𝑛𝑞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𝑛𝑑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 algn="just">
                  <a:buFont typeface="+mj-lt"/>
                  <a:buAutoNum type="arabicPeriod" startAt="5"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Life table population or Persons lived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𝒏𝑳</m:t>
                        </m:r>
                      </m:e>
                      <m:sub>
                        <m:r>
                          <a:rPr lang="en-US" sz="2000" b="1" i="1" smtClean="0">
                            <a:latin typeface="Cambria Math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is the number of years lived by cohort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𝒍</m:t>
                        </m:r>
                      </m:e>
                      <m:sub>
                        <m:r>
                          <a:rPr lang="en-US" sz="2000" b="1" i="1" smtClean="0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persons between ages ‘x’ and ‘x+n’. Or it may be interpreted as the average size of the cohort between age ‘x’ and ‘x+1’.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𝑛𝐿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000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=0.3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b="0" i="0" smtClean="0">
                          <a:latin typeface="Cambria Math"/>
                        </a:rPr>
                        <m:t>+0.7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534400" cy="4967707"/>
              </a:xfrm>
              <a:prstGeom prst="rect">
                <a:avLst/>
              </a:prstGeom>
              <a:blipFill rotWithShape="1">
                <a:blip r:embed="rId2"/>
                <a:stretch>
                  <a:fillRect l="-643" t="-613" r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9138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04800" y="228600"/>
                <a:ext cx="8382000" cy="2350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just">
                  <a:buFont typeface="+mj-lt"/>
                  <a:buAutoNum type="arabicPeriod" startAt="6"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Total persons years lived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is the total number of years lived by the cohort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after attaining the age ‘x’, i.e. it is the total future life time of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persons who reach age ‘x’.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  <a:cs typeface="Times New Roman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  <a:cs typeface="Times New Roman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  <a:cs typeface="Times New Roman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+…….</m:t>
                      </m:r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 algn="just">
                  <a:buFont typeface="+mj-lt"/>
                  <a:buAutoNum type="arabicPeriod" startAt="7"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Life expectancy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𝒆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is the average number of years lived by cohort from exact age ‘x’ till death of all members of the cohort. It is estimated by dividing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𝑻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  <a:cs typeface="Times New Roman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/>
                                  <a:cs typeface="Times New Roman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/>
                                  <a:cs typeface="Times New Roman" pitchFamily="18" charset="0"/>
                                </a:rPr>
                                <m:t>𝒙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/>
                                  <a:cs typeface="Times New Roman" pitchFamily="18" charset="0"/>
                                </a:rPr>
                                <m:t>𝒍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/>
                                  <a:cs typeface="Times New Roman" pitchFamily="18" charset="0"/>
                                </a:rPr>
                                <m:t>𝒙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28600"/>
                <a:ext cx="8382000" cy="2350323"/>
              </a:xfrm>
              <a:prstGeom prst="rect">
                <a:avLst/>
              </a:prstGeom>
              <a:blipFill rotWithShape="1">
                <a:blip r:embed="rId2"/>
                <a:stretch>
                  <a:fillRect l="-436" t="-1299" r="-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1308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367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18</cp:revision>
  <dcterms:created xsi:type="dcterms:W3CDTF">2020-04-16T12:20:07Z</dcterms:created>
  <dcterms:modified xsi:type="dcterms:W3CDTF">2020-04-17T03:45:30Z</dcterms:modified>
</cp:coreProperties>
</file>