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28FBA-0CA7-4E01-B4C0-34BB89FCAFC0}"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A53F1-6DAF-4194-ADEE-2EFF6F074B84}" type="slidenum">
              <a:rPr lang="en-US" smtClean="0"/>
              <a:t>‹#›</a:t>
            </a:fld>
            <a:endParaRPr lang="en-US"/>
          </a:p>
        </p:txBody>
      </p:sp>
    </p:spTree>
    <p:extLst>
      <p:ext uri="{BB962C8B-B14F-4D97-AF65-F5344CB8AC3E}">
        <p14:creationId xmlns:p14="http://schemas.microsoft.com/office/powerpoint/2010/main" val="84941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Important cash crop of Pakistan (</a:t>
            </a:r>
            <a:r>
              <a:rPr lang="en-US" dirty="0" err="1"/>
              <a:t>Saccharum</a:t>
            </a:r>
            <a:r>
              <a:rPr lang="en-US" dirty="0"/>
              <a:t> </a:t>
            </a:r>
            <a:r>
              <a:rPr lang="en-US" dirty="0" err="1"/>
              <a:t>officinarum</a:t>
            </a:r>
            <a:r>
              <a:rPr lang="en-US" dirty="0"/>
              <a:t> / S. </a:t>
            </a:r>
            <a:r>
              <a:rPr lang="en-US" dirty="0" err="1"/>
              <a:t>spontaneum</a:t>
            </a:r>
            <a:r>
              <a:rPr lang="en-US" dirty="0"/>
              <a:t>) tropical and sub-tropical climate crop. source of income and employment for the farming community.</a:t>
            </a:r>
          </a:p>
          <a:p>
            <a:endParaRPr lang="en-US" dirty="0"/>
          </a:p>
          <a:p>
            <a:r>
              <a:rPr lang="en-US" dirty="0"/>
              <a:t>fifth position in cane acreage and production and almost 15th position in sugar production. Brazil India China (with about 60 t/ha and sugar recovery 10-13 t/ha) Pakistan 35 t/ha with sugar recovery of 5 t/ha.</a:t>
            </a:r>
          </a:p>
          <a:p>
            <a:endParaRPr lang="en-US" dirty="0"/>
          </a:p>
          <a:p>
            <a:r>
              <a:rPr lang="en-US" dirty="0"/>
              <a:t>Provides essential items for industries like sugar, chip board, paper, barrage, confectionery, uses in chemicals, plastics, paints, synthetics, fiber, insecticides and detergents</a:t>
            </a:r>
            <a:r>
              <a:rPr lang="en-US" dirty="0" smtClean="0"/>
              <a:t>.</a:t>
            </a:r>
          </a:p>
          <a:p>
            <a:r>
              <a:rPr lang="en-US" b="1" dirty="0" smtClean="0"/>
              <a:t>According to officials, total sugarcane cultivated area in 2019-20 was 1.06 million hectares against an area of 1.1 million hectares the year before; Pakistan's Marketing Year 2019/20 sugar production is forecast at 5.2 million tons, 2017-18</a:t>
            </a:r>
            <a:r>
              <a:rPr lang="en-US" b="1" baseline="0" dirty="0" smtClean="0"/>
              <a:t> it was 6.5 million tons</a:t>
            </a:r>
            <a:endParaRPr lang="en-US" b="1" dirty="0"/>
          </a:p>
          <a:p>
            <a:r>
              <a:rPr lang="en-US" dirty="0"/>
              <a:t>2012-2013_area 1.13 million ha (India 4.5million) and production 63.7 million </a:t>
            </a:r>
            <a:r>
              <a:rPr lang="en-US" dirty="0" err="1"/>
              <a:t>tonnes</a:t>
            </a:r>
            <a:r>
              <a:rPr lang="en-US" dirty="0"/>
              <a:t> (India more than 300) with 5.05 million </a:t>
            </a:r>
            <a:r>
              <a:rPr lang="en-US" dirty="0" err="1"/>
              <a:t>tonnes</a:t>
            </a:r>
            <a:r>
              <a:rPr lang="en-US" dirty="0"/>
              <a:t> sugar at end of crushing season. Domestic needs of sugar in country is about 4.5 </a:t>
            </a:r>
            <a:r>
              <a:rPr lang="en-US" dirty="0" err="1"/>
              <a:t>millon</a:t>
            </a:r>
            <a:r>
              <a:rPr lang="en-US" dirty="0"/>
              <a:t> </a:t>
            </a:r>
            <a:r>
              <a:rPr lang="en-US" dirty="0" err="1"/>
              <a:t>tonnes</a:t>
            </a:r>
            <a:r>
              <a:rPr lang="en-US" dirty="0"/>
              <a:t>.</a:t>
            </a:r>
          </a:p>
          <a:p>
            <a:r>
              <a:rPr lang="en-US" dirty="0"/>
              <a:t>Per capita sugar consumption in Pakistan is 25 Kg. Global is 24.8 Kg. In India it is 20 kg</a:t>
            </a:r>
          </a:p>
          <a:p>
            <a:r>
              <a:rPr lang="en-US" dirty="0"/>
              <a:t>Almost 200 species of insects pests have been reported to attack sugarcane crop in Indo-</a:t>
            </a:r>
            <a:r>
              <a:rPr lang="en-US" dirty="0" err="1"/>
              <a:t>PaK.</a:t>
            </a:r>
            <a:r>
              <a:rPr lang="en-US" dirty="0"/>
              <a:t> Cause 15-35% yield loss. </a:t>
            </a:r>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err="1" smtClean="0"/>
              <a:t>Scirpophaga</a:t>
            </a:r>
            <a:r>
              <a:rPr lang="en-US" baseline="0" dirty="0" smtClean="0"/>
              <a:t> </a:t>
            </a:r>
            <a:r>
              <a:rPr lang="en-US" baseline="0" dirty="0" err="1" smtClean="0"/>
              <a:t>nivella</a:t>
            </a:r>
            <a:endParaRPr lang="en-US" baseline="0" dirty="0" smtClean="0"/>
          </a:p>
          <a:p>
            <a:r>
              <a:rPr lang="en-US" baseline="0" dirty="0" smtClean="0"/>
              <a:t>Larva is creamy white, 25-30mm long. Adults are pure silky white often found sitting on sugarcane tops in the morning. Females with reddish or orange or brownish tuft of silken hairs with which it covers its egg masses (30-60 </a:t>
            </a:r>
            <a:r>
              <a:rPr lang="en-US" baseline="0" dirty="0" err="1" smtClean="0"/>
              <a:t>eggs_total</a:t>
            </a:r>
            <a:r>
              <a:rPr lang="en-US" baseline="0" dirty="0" smtClean="0"/>
              <a:t> about 150 to 200 eggs/female) on lower leave surface of top leaves.</a:t>
            </a:r>
          </a:p>
          <a:p>
            <a:r>
              <a:rPr lang="en-US" baseline="0" dirty="0" smtClean="0"/>
              <a:t>Usually, active period of all borers is March to November and dormant period is December to February. Overwinters (hibernates) as larva in cane tops. Pupation occurs in Feb.</a:t>
            </a:r>
          </a:p>
          <a:p>
            <a:r>
              <a:rPr lang="en-US" baseline="0" dirty="0" smtClean="0"/>
              <a:t>Usually, borer moths are short-lived (4-5 days), larvae 4-5 weeks, eggs hatch in 4-5 days. 4-5 generations per year. 4-5 larval instars.</a:t>
            </a:r>
          </a:p>
          <a:p>
            <a:r>
              <a:rPr lang="en-US" baseline="0" dirty="0" smtClean="0"/>
              <a:t>First two broods (generations) damage young cane plants and can cause major damage to crop. Subsequent broods cause dead-heart and bunchy tops and can cause 25% damage to crop weight and 0.3 to 3 units to sugar recovery units.</a:t>
            </a:r>
          </a:p>
          <a:p>
            <a:endParaRPr lang="en-US" dirty="0" smtClean="0"/>
          </a:p>
          <a:p>
            <a:r>
              <a:rPr lang="en-US" baseline="0" dirty="0" smtClean="0"/>
              <a:t>Larvae bore through lower side via mid rib of leaves, bores into the central core (growing point) and thus unfolded shot-holes on leaves show pest attack.</a:t>
            </a:r>
          </a:p>
          <a:p>
            <a:r>
              <a:rPr lang="en-US" baseline="0" dirty="0" smtClean="0"/>
              <a:t>Full grown larva makes a </a:t>
            </a:r>
            <a:r>
              <a:rPr lang="en-US" baseline="0" dirty="0" err="1" smtClean="0"/>
              <a:t>pupal</a:t>
            </a:r>
            <a:r>
              <a:rPr lang="en-US" baseline="0" dirty="0" smtClean="0"/>
              <a:t> chambers with an emergence hole in rind between nodes.</a:t>
            </a:r>
          </a:p>
          <a:p>
            <a:r>
              <a:rPr lang="en-US" baseline="0" dirty="0" smtClean="0"/>
              <a:t>Dead-heart and later on becomes bunchy-top.</a:t>
            </a:r>
          </a:p>
          <a:p>
            <a:r>
              <a:rPr lang="en-US" dirty="0"/>
              <a:t> In attacked young plants, there is presence of the reddish mid-rib streaks on the crown leaf indicates top-borer infestation</a:t>
            </a:r>
          </a:p>
          <a:p>
            <a:r>
              <a:rPr lang="en-US" dirty="0"/>
              <a:t>Control: </a:t>
            </a:r>
            <a:r>
              <a:rPr lang="en-US" dirty="0" err="1"/>
              <a:t>Trichograma</a:t>
            </a:r>
            <a:r>
              <a:rPr lang="en-US" dirty="0"/>
              <a:t> </a:t>
            </a:r>
            <a:r>
              <a:rPr lang="en-US" dirty="0" err="1"/>
              <a:t>chilonis</a:t>
            </a:r>
            <a:r>
              <a:rPr lang="en-US" dirty="0"/>
              <a:t>  (egg parasitoids) </a:t>
            </a:r>
            <a:r>
              <a:rPr lang="en-US" dirty="0" err="1"/>
              <a:t>Telenomus</a:t>
            </a:r>
            <a:r>
              <a:rPr lang="en-US" dirty="0"/>
              <a:t> (</a:t>
            </a:r>
            <a:r>
              <a:rPr lang="en-US" dirty="0" err="1"/>
              <a:t>Scelionidae</a:t>
            </a:r>
            <a:r>
              <a:rPr lang="en-US" dirty="0"/>
              <a:t>) egg parasitoid</a:t>
            </a:r>
          </a:p>
          <a:p>
            <a:r>
              <a:rPr lang="en-US" dirty="0"/>
              <a:t>Mechanical/cultural: Collect and destroy egg clusters and moths after trapping by light. </a:t>
            </a:r>
          </a:p>
          <a:p>
            <a:r>
              <a:rPr lang="en-US" dirty="0"/>
              <a:t>Cut and burn attached shoots in April to June (young crop).</a:t>
            </a:r>
          </a:p>
          <a:p>
            <a:r>
              <a:rPr lang="en-US" dirty="0"/>
              <a:t>Chemical: Carbofuran granules application following irrigation</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err="1"/>
              <a:t>Chilo</a:t>
            </a:r>
            <a:r>
              <a:rPr lang="en-US" i="1" dirty="0"/>
              <a:t> </a:t>
            </a:r>
            <a:r>
              <a:rPr lang="en-US" i="1" dirty="0" err="1"/>
              <a:t>infuscatellus</a:t>
            </a:r>
            <a:endParaRPr lang="en-US" i="1" dirty="0"/>
          </a:p>
          <a:p>
            <a:r>
              <a:rPr lang="en-US" dirty="0"/>
              <a:t>The larva is dirty white (20-25mm) </a:t>
            </a:r>
            <a:r>
              <a:rPr lang="en-US" u="sng" dirty="0"/>
              <a:t>with five violet longitudinal stripes.</a:t>
            </a:r>
          </a:p>
          <a:p>
            <a:r>
              <a:rPr lang="en-US" u="sng" dirty="0"/>
              <a:t>Moths have brownish grey-colored forewings and whitish hindwings.</a:t>
            </a:r>
          </a:p>
          <a:p>
            <a:r>
              <a:rPr lang="en-US" dirty="0"/>
              <a:t>In young crop (from April to June), the larvae bore into the plants by one or more holes and kill the growing point, resulting in the characteristic 'dead-heart' that emits a foul smell and can be easily pulled out.</a:t>
            </a:r>
          </a:p>
          <a:p>
            <a:r>
              <a:rPr lang="en-US" dirty="0"/>
              <a:t>the upper portion of the cane dries up completely (dead-heart formation mostly from April to June). After cane formation, attach does not results in to dead-hearts and remain confined to few inter nodes.</a:t>
            </a:r>
          </a:p>
          <a:p>
            <a:r>
              <a:rPr lang="en-US" dirty="0"/>
              <a:t>Losses about 15-25% of cane yield and 2% sugar recovery rate.</a:t>
            </a:r>
          </a:p>
          <a:p>
            <a:r>
              <a:rPr lang="en-US" dirty="0"/>
              <a:t>4-5 generations per annum and overwinters as full-grown larva in crop stubbles. Female lays 300-400 eggs in clusters on lower leaf surfaces.</a:t>
            </a:r>
          </a:p>
          <a:p>
            <a:r>
              <a:rPr lang="en-US" dirty="0"/>
              <a:t>Control:</a:t>
            </a:r>
          </a:p>
          <a:p>
            <a:r>
              <a:rPr lang="en-US" dirty="0"/>
              <a:t>Egg parasitoids </a:t>
            </a:r>
            <a:r>
              <a:rPr lang="en-US" dirty="0" err="1"/>
              <a:t>Tricho</a:t>
            </a:r>
            <a:endParaRPr lang="en-US" dirty="0"/>
          </a:p>
          <a:p>
            <a:r>
              <a:rPr lang="en-US" dirty="0"/>
              <a:t>Larval parasitoid </a:t>
            </a:r>
            <a:r>
              <a:rPr lang="en-US" dirty="0" err="1"/>
              <a:t>Apanteles</a:t>
            </a:r>
            <a:r>
              <a:rPr lang="en-US" dirty="0"/>
              <a:t> </a:t>
            </a:r>
            <a:r>
              <a:rPr lang="en-US" dirty="0" err="1"/>
              <a:t>flavipes</a:t>
            </a:r>
            <a:endParaRPr lang="en-US" dirty="0"/>
          </a:p>
          <a:p>
            <a:r>
              <a:rPr lang="en-US" dirty="0"/>
              <a:t>Pupae parasitoid </a:t>
            </a:r>
            <a:r>
              <a:rPr lang="en-US" dirty="0" err="1"/>
              <a:t>Tetrastichus</a:t>
            </a:r>
            <a:r>
              <a:rPr lang="en-US" dirty="0"/>
              <a:t> sp. (</a:t>
            </a:r>
            <a:r>
              <a:rPr lang="en-US" dirty="0" err="1"/>
              <a:t>Eulophidae</a:t>
            </a:r>
            <a:r>
              <a:rPr lang="en-US" dirty="0"/>
              <a:t>)</a:t>
            </a:r>
          </a:p>
          <a:p>
            <a:r>
              <a:rPr lang="en-US" dirty="0" err="1"/>
              <a:t>Chemcial</a:t>
            </a:r>
            <a:r>
              <a:rPr lang="en-US" dirty="0"/>
              <a:t>: </a:t>
            </a:r>
            <a:r>
              <a:rPr lang="en-US" dirty="0" err="1"/>
              <a:t>Carbofuran</a:t>
            </a:r>
            <a:r>
              <a:rPr lang="en-US" dirty="0"/>
              <a:t>/</a:t>
            </a:r>
            <a:r>
              <a:rPr lang="en-US" dirty="0" err="1"/>
              <a:t>carbaryl</a:t>
            </a:r>
            <a:endParaRPr lang="en-US" dirty="0"/>
          </a:p>
          <a:p>
            <a:r>
              <a:rPr lang="en-US" dirty="0"/>
              <a:t>Cane </a:t>
            </a:r>
            <a:r>
              <a:rPr lang="en-US" dirty="0" err="1"/>
              <a:t>settes</a:t>
            </a:r>
            <a:r>
              <a:rPr lang="en-US" dirty="0"/>
              <a:t> treatment with systemic pesticide before sowing.</a:t>
            </a:r>
          </a:p>
          <a:p>
            <a:r>
              <a:rPr lang="en-US" dirty="0" err="1"/>
              <a:t>Earthening</a:t>
            </a:r>
            <a:r>
              <a:rPr lang="en-US" dirty="0"/>
              <a:t> up and irrigation of crop after granular application.</a:t>
            </a:r>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a:t>Emmalocera</a:t>
            </a:r>
            <a:r>
              <a:rPr lang="en-US" i="1" dirty="0"/>
              <a:t> </a:t>
            </a:r>
            <a:r>
              <a:rPr lang="en-US" i="1" dirty="0" err="1"/>
              <a:t>depressella</a:t>
            </a:r>
            <a:r>
              <a:rPr lang="en-US" i="1" dirty="0"/>
              <a:t> </a:t>
            </a:r>
          </a:p>
          <a:p>
            <a:r>
              <a:rPr lang="en-US" dirty="0"/>
              <a:t>Larvae have creamy white body (30mm long) with yellowish brown head and with a somewhat wrinkled body.</a:t>
            </a:r>
          </a:p>
          <a:p>
            <a:r>
              <a:rPr lang="en-US" dirty="0"/>
              <a:t>Moths are pale </a:t>
            </a:r>
            <a:r>
              <a:rPr lang="en-US" dirty="0" err="1" smtClean="0"/>
              <a:t>yellowaqzxish</a:t>
            </a:r>
            <a:r>
              <a:rPr lang="en-US" dirty="0" smtClean="0"/>
              <a:t> </a:t>
            </a:r>
            <a:r>
              <a:rPr lang="en-US" dirty="0"/>
              <a:t>brown forewings and white hindwings.</a:t>
            </a:r>
          </a:p>
          <a:p>
            <a:r>
              <a:rPr lang="en-US" dirty="0"/>
              <a:t>4 </a:t>
            </a:r>
            <a:r>
              <a:rPr lang="en-US" dirty="0" err="1"/>
              <a:t>genetrations</a:t>
            </a:r>
            <a:r>
              <a:rPr lang="en-US" dirty="0"/>
              <a:t> in an year and overwinters as full </a:t>
            </a:r>
            <a:r>
              <a:rPr lang="en-US" dirty="0" err="1"/>
              <a:t>growin</a:t>
            </a:r>
            <a:r>
              <a:rPr lang="en-US" dirty="0"/>
              <a:t> larva in crop stubbles in Feb. pupates after making an emergence hole just near stem root.</a:t>
            </a:r>
          </a:p>
          <a:p>
            <a:r>
              <a:rPr lang="en-US" dirty="0"/>
              <a:t>Female lays 200-300 scale like creamy white eggs on leaves, stems or on the ground near stem.</a:t>
            </a:r>
          </a:p>
          <a:p>
            <a:r>
              <a:rPr lang="en-US" dirty="0"/>
              <a:t>There is only one entry hole near the base of the shoot.</a:t>
            </a:r>
          </a:p>
          <a:p>
            <a:r>
              <a:rPr lang="en-US" dirty="0"/>
              <a:t>Dead hearts and general yellowing of the leaves. The dead hearts cannot be pulled easily and does not emit any offensive smell.</a:t>
            </a:r>
          </a:p>
          <a:p>
            <a:r>
              <a:rPr lang="en-US" dirty="0"/>
              <a:t>Damage can be </a:t>
            </a:r>
            <a:r>
              <a:rPr lang="en-US" dirty="0" err="1"/>
              <a:t>upto</a:t>
            </a:r>
            <a:r>
              <a:rPr lang="en-US" dirty="0"/>
              <a:t> 10% and sugar recovery </a:t>
            </a:r>
            <a:r>
              <a:rPr lang="en-US" dirty="0" err="1"/>
              <a:t>upto</a:t>
            </a:r>
            <a:r>
              <a:rPr lang="en-US" dirty="0"/>
              <a:t> 0.3 unit.</a:t>
            </a:r>
          </a:p>
          <a:p>
            <a:r>
              <a:rPr lang="en-US" dirty="0"/>
              <a:t>Control:</a:t>
            </a:r>
          </a:p>
          <a:p>
            <a:r>
              <a:rPr lang="en-US" dirty="0"/>
              <a:t>Egg parasitoids </a:t>
            </a:r>
            <a:r>
              <a:rPr lang="en-US" dirty="0" err="1"/>
              <a:t>Tricho</a:t>
            </a:r>
            <a:endParaRPr lang="en-US" dirty="0"/>
          </a:p>
          <a:p>
            <a:r>
              <a:rPr lang="en-US" dirty="0"/>
              <a:t>Larval parasitoid </a:t>
            </a:r>
            <a:r>
              <a:rPr lang="en-US" dirty="0" err="1"/>
              <a:t>Apanteles</a:t>
            </a:r>
            <a:r>
              <a:rPr lang="en-US" dirty="0"/>
              <a:t> </a:t>
            </a:r>
            <a:r>
              <a:rPr lang="en-US" dirty="0" err="1"/>
              <a:t>flavipes</a:t>
            </a:r>
            <a:r>
              <a:rPr lang="en-US" dirty="0"/>
              <a:t> and </a:t>
            </a:r>
            <a:r>
              <a:rPr lang="en-US" dirty="0" err="1"/>
              <a:t>Braconid</a:t>
            </a:r>
            <a:r>
              <a:rPr lang="en-US" dirty="0"/>
              <a:t> wasps.</a:t>
            </a:r>
          </a:p>
          <a:p>
            <a:r>
              <a:rPr lang="en-US" dirty="0" err="1"/>
              <a:t>Chemcial</a:t>
            </a:r>
            <a:r>
              <a:rPr lang="en-US" dirty="0"/>
              <a:t>: not needed.</a:t>
            </a:r>
          </a:p>
          <a:p>
            <a:r>
              <a:rPr lang="en-US" dirty="0"/>
              <a:t>Canes should be harvested deeply and soil should be deeply ploughed after harvesting.</a:t>
            </a:r>
          </a:p>
          <a:p>
            <a:r>
              <a:rPr lang="en-US" dirty="0" err="1"/>
              <a:t>Earthening</a:t>
            </a:r>
            <a:r>
              <a:rPr lang="en-US" dirty="0"/>
              <a:t> up and irrigation of crop after granular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a:t>Acigona</a:t>
            </a:r>
            <a:r>
              <a:rPr lang="en-US" dirty="0"/>
              <a:t> </a:t>
            </a:r>
            <a:r>
              <a:rPr lang="en-US" dirty="0" err="1" smtClean="0"/>
              <a:t>steniella</a:t>
            </a:r>
            <a:endParaRPr lang="en-US" dirty="0" smtClean="0"/>
          </a:p>
          <a:p>
            <a:r>
              <a:rPr lang="en-US" dirty="0" smtClean="0"/>
              <a:t>1</a:t>
            </a:r>
            <a:r>
              <a:rPr lang="en-US" baseline="30000" dirty="0" smtClean="0"/>
              <a:t>st</a:t>
            </a:r>
            <a:r>
              <a:rPr lang="en-US" baseline="0" dirty="0" smtClean="0"/>
              <a:t> time recorded in District Sialkot in 1923.</a:t>
            </a:r>
            <a:endParaRPr lang="en-US" dirty="0"/>
          </a:p>
          <a:p>
            <a:r>
              <a:rPr lang="en-US" dirty="0"/>
              <a:t>Larva </a:t>
            </a:r>
            <a:r>
              <a:rPr lang="en-US" dirty="0" smtClean="0"/>
              <a:t>creamy white 30-35 mm long with</a:t>
            </a:r>
            <a:r>
              <a:rPr lang="en-US" u="sng" dirty="0" smtClean="0"/>
              <a:t> </a:t>
            </a:r>
            <a:r>
              <a:rPr lang="en-US" u="sng" dirty="0"/>
              <a:t>4 longitudinal reddish </a:t>
            </a:r>
            <a:r>
              <a:rPr lang="en-US" u="sng" dirty="0" smtClean="0"/>
              <a:t>white/violet </a:t>
            </a:r>
            <a:r>
              <a:rPr lang="en-US" u="sng" dirty="0"/>
              <a:t>strips</a:t>
            </a:r>
            <a:r>
              <a:rPr lang="en-US" u="sng" dirty="0" smtClean="0"/>
              <a:t>. Orange brown</a:t>
            </a:r>
            <a:r>
              <a:rPr lang="en-US" u="sng" baseline="0" dirty="0" smtClean="0"/>
              <a:t> head,</a:t>
            </a:r>
            <a:endParaRPr lang="en-US" u="sng" dirty="0"/>
          </a:p>
          <a:p>
            <a:r>
              <a:rPr lang="en-US" dirty="0"/>
              <a:t>Adult dull brown forewings with tiny black spots in between veins along out </a:t>
            </a:r>
            <a:r>
              <a:rPr lang="en-US" dirty="0" smtClean="0"/>
              <a:t>margin. Hind wings white.</a:t>
            </a:r>
          </a:p>
          <a:p>
            <a:r>
              <a:rPr lang="en-US" dirty="0" smtClean="0"/>
              <a:t>Active</a:t>
            </a:r>
            <a:r>
              <a:rPr lang="en-US" baseline="0" dirty="0" smtClean="0"/>
              <a:t> in July to October months. </a:t>
            </a:r>
          </a:p>
          <a:p>
            <a:r>
              <a:rPr lang="en-US" baseline="0" dirty="0" smtClean="0"/>
              <a:t>100 to 300 flattened scale-like eggs laid in 5-20 eggs per mass on leave upper sides near veins. Larvae enter bore make spiral </a:t>
            </a:r>
            <a:r>
              <a:rPr lang="en-US" baseline="0" dirty="0" err="1" smtClean="0"/>
              <a:t>gallier</a:t>
            </a:r>
            <a:r>
              <a:rPr lang="en-US" baseline="0" dirty="0" smtClean="0"/>
              <a:t> and 3</a:t>
            </a:r>
            <a:r>
              <a:rPr lang="en-US" baseline="30000" dirty="0" smtClean="0"/>
              <a:t>rd</a:t>
            </a:r>
            <a:r>
              <a:rPr lang="en-US" baseline="0" dirty="0" smtClean="0"/>
              <a:t> instar emerge and enter new canes besides. </a:t>
            </a:r>
            <a:r>
              <a:rPr lang="en-US" baseline="0" dirty="0" err="1" smtClean="0"/>
              <a:t>Voltinisim</a:t>
            </a:r>
            <a:r>
              <a:rPr lang="en-US" baseline="0" dirty="0" smtClean="0"/>
              <a:t>  = 3</a:t>
            </a:r>
            <a:endParaRPr lang="en-US" dirty="0"/>
          </a:p>
          <a:p>
            <a:r>
              <a:rPr lang="en-US" dirty="0"/>
              <a:t>Young larvae enter the top portion of a cane through a single hole just above the node. They feed gregariously by making spiral galleries which run upwards.</a:t>
            </a:r>
          </a:p>
          <a:p>
            <a:r>
              <a:rPr lang="en-US" dirty="0"/>
              <a:t>Dried cane patches in the field is an indication of the pest attack</a:t>
            </a:r>
          </a:p>
          <a:p>
            <a:r>
              <a:rPr lang="en-US" dirty="0"/>
              <a:t>20-25 % crop loss could occur in some areas</a:t>
            </a:r>
          </a:p>
          <a:p>
            <a:r>
              <a:rPr lang="en-US" dirty="0"/>
              <a:t>Sugar contents recovery decline</a:t>
            </a:r>
          </a:p>
          <a:p>
            <a:r>
              <a:rPr lang="en-US" dirty="0"/>
              <a:t>Easily break off of infested canes by wind etc.</a:t>
            </a:r>
          </a:p>
          <a:p>
            <a:endParaRPr lang="en-US" dirty="0" smtClean="0"/>
          </a:p>
          <a:p>
            <a:r>
              <a:rPr lang="en-US" dirty="0" smtClean="0"/>
              <a:t>Removal of cane with maximum close</a:t>
            </a:r>
            <a:r>
              <a:rPr lang="en-US" baseline="0" dirty="0" smtClean="0"/>
              <a:t> to base.</a:t>
            </a:r>
            <a:endParaRPr lang="en-US" dirty="0" smtClean="0"/>
          </a:p>
          <a:p>
            <a:r>
              <a:rPr lang="en-US" dirty="0" smtClean="0"/>
              <a:t>Light</a:t>
            </a:r>
            <a:r>
              <a:rPr lang="en-US" baseline="0" dirty="0" smtClean="0"/>
              <a:t> traps</a:t>
            </a:r>
          </a:p>
          <a:p>
            <a:r>
              <a:rPr lang="en-US" baseline="0" dirty="0" smtClean="0"/>
              <a:t>Deep ploughing after harvesting followed by flood irrigation mixed with some insecticide or kerosene oil etc.</a:t>
            </a:r>
          </a:p>
          <a:p>
            <a:r>
              <a:rPr lang="en-US" baseline="0" dirty="0" smtClean="0"/>
              <a:t>Crop rotation</a:t>
            </a:r>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extLst>
      <p:ext uri="{BB962C8B-B14F-4D97-AF65-F5344CB8AC3E}">
        <p14:creationId xmlns:p14="http://schemas.microsoft.com/office/powerpoint/2010/main" val="259069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B1D58-5C5B-4BCF-8296-7FD1250A84E4}"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71589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1D58-5C5B-4BCF-8296-7FD1250A84E4}"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21169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1D58-5C5B-4BCF-8296-7FD1250A84E4}"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385055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1D58-5C5B-4BCF-8296-7FD1250A84E4}"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15868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B1D58-5C5B-4BCF-8296-7FD1250A84E4}"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24481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B1D58-5C5B-4BCF-8296-7FD1250A84E4}"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207051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B1D58-5C5B-4BCF-8296-7FD1250A84E4}"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354157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2B1D58-5C5B-4BCF-8296-7FD1250A84E4}"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159540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B1D58-5C5B-4BCF-8296-7FD1250A84E4}"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39545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B1D58-5C5B-4BCF-8296-7FD1250A84E4}"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402597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B1D58-5C5B-4BCF-8296-7FD1250A84E4}"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5DCB4-90D7-4FB3-B1C4-940583240EEC}" type="slidenum">
              <a:rPr lang="en-US" smtClean="0"/>
              <a:t>‹#›</a:t>
            </a:fld>
            <a:endParaRPr lang="en-US"/>
          </a:p>
        </p:txBody>
      </p:sp>
    </p:spTree>
    <p:extLst>
      <p:ext uri="{BB962C8B-B14F-4D97-AF65-F5344CB8AC3E}">
        <p14:creationId xmlns:p14="http://schemas.microsoft.com/office/powerpoint/2010/main" val="85857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B1D58-5C5B-4BCF-8296-7FD1250A84E4}"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5DCB4-90D7-4FB3-B1C4-940583240EEC}" type="slidenum">
              <a:rPr lang="en-US" smtClean="0"/>
              <a:t>‹#›</a:t>
            </a:fld>
            <a:endParaRPr lang="en-US"/>
          </a:p>
        </p:txBody>
      </p:sp>
    </p:spTree>
    <p:extLst>
      <p:ext uri="{BB962C8B-B14F-4D97-AF65-F5344CB8AC3E}">
        <p14:creationId xmlns:p14="http://schemas.microsoft.com/office/powerpoint/2010/main" val="302176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8.jpeg"/><Relationship Id="rId4" Type="http://schemas.openxmlformats.org/officeDocument/2006/relationships/image" Target="../media/image8.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2849646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486400"/>
            <a:ext cx="8232895" cy="584775"/>
          </a:xfrm>
          <a:prstGeom prst="rect">
            <a:avLst/>
          </a:prstGeom>
          <a:noFill/>
        </p:spPr>
        <p:txBody>
          <a:bodyPr wrap="none" rtlCol="0">
            <a:spAutoFit/>
          </a:bodyPr>
          <a:lstStyle/>
          <a:p>
            <a:r>
              <a:rPr lang="en-US" sz="3200" u="sng" dirty="0" smtClean="0"/>
              <a:t>Major Insect Pests </a:t>
            </a:r>
            <a:r>
              <a:rPr lang="en-US" sz="3200" dirty="0" smtClean="0"/>
              <a:t>of Sugarcane Crop in Pakistan</a:t>
            </a:r>
          </a:p>
        </p:txBody>
      </p:sp>
      <p:pic>
        <p:nvPicPr>
          <p:cNvPr id="108546" name="Picture 2" descr="http://www.uppercrustindia.com/dynamic/uploads/image/UC_42/Brand_New_Spin/Main_Pic.jpg"/>
          <p:cNvPicPr>
            <a:picLocks noChangeAspect="1" noChangeArrowheads="1"/>
          </p:cNvPicPr>
          <p:nvPr/>
        </p:nvPicPr>
        <p:blipFill rotWithShape="1">
          <a:blip r:embed="rId3" cstate="print"/>
          <a:srcRect b="3237"/>
          <a:stretch/>
        </p:blipFill>
        <p:spPr bwMode="auto">
          <a:xfrm>
            <a:off x="1143000" y="381000"/>
            <a:ext cx="6652590" cy="5105400"/>
          </a:xfrm>
          <a:prstGeom prst="rect">
            <a:avLst/>
          </a:prstGeom>
          <a:ln>
            <a:noFill/>
          </a:ln>
          <a:effectLst>
            <a:softEdge rad="112500"/>
          </a:effectLst>
        </p:spPr>
      </p:pic>
    </p:spTree>
    <p:extLst>
      <p:ext uri="{BB962C8B-B14F-4D97-AF65-F5344CB8AC3E}">
        <p14:creationId xmlns:p14="http://schemas.microsoft.com/office/powerpoint/2010/main" val="337349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796250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Top borer (</a:t>
            </a:r>
            <a:r>
              <a:rPr lang="en-US" i="1" dirty="0" err="1" smtClean="0"/>
              <a:t>Scirpophaga</a:t>
            </a:r>
            <a:r>
              <a:rPr lang="en-US" i="1" dirty="0" smtClean="0"/>
              <a:t> </a:t>
            </a:r>
            <a:r>
              <a:rPr lang="en-US" i="1" dirty="0" err="1" smtClean="0"/>
              <a:t>nivella</a:t>
            </a:r>
            <a:r>
              <a:rPr lang="en-US" i="1" dirty="0" smtClean="0"/>
              <a:t> </a:t>
            </a:r>
            <a:r>
              <a:rPr lang="en-US" dirty="0" err="1" smtClean="0"/>
              <a:t>Pyralidae</a:t>
            </a:r>
            <a:r>
              <a:rPr lang="en-US" dirty="0" smtClean="0"/>
              <a:t>, Lepidoptera)</a:t>
            </a:r>
            <a:endParaRPr lang="en-US" dirty="0"/>
          </a:p>
        </p:txBody>
      </p:sp>
      <p:pic>
        <p:nvPicPr>
          <p:cNvPr id="64514" name="Picture 2" descr="http://agropedia.iitk.ac.in/sites/default/files/6%20bunchy%20top.jpg"/>
          <p:cNvPicPr>
            <a:picLocks noChangeAspect="1" noChangeArrowheads="1"/>
          </p:cNvPicPr>
          <p:nvPr/>
        </p:nvPicPr>
        <p:blipFill>
          <a:blip r:embed="rId3" cstate="print"/>
          <a:srcRect/>
          <a:stretch>
            <a:fillRect/>
          </a:stretch>
        </p:blipFill>
        <p:spPr bwMode="auto">
          <a:xfrm>
            <a:off x="6864845" y="1371600"/>
            <a:ext cx="2279155" cy="3962401"/>
          </a:xfrm>
          <a:prstGeom prst="rect">
            <a:avLst/>
          </a:prstGeom>
          <a:noFill/>
          <a:effectLst>
            <a:softEdge rad="127000"/>
          </a:effectLst>
        </p:spPr>
      </p:pic>
      <p:pic>
        <p:nvPicPr>
          <p:cNvPr id="64516" name="Picture 4" descr="http://agropedia.iitk.ac.in/sites/default/files/1%20moth1.jpg"/>
          <p:cNvPicPr>
            <a:picLocks noChangeAspect="1" noChangeArrowheads="1"/>
          </p:cNvPicPr>
          <p:nvPr/>
        </p:nvPicPr>
        <p:blipFill>
          <a:blip r:embed="rId4" cstate="print"/>
          <a:srcRect/>
          <a:stretch>
            <a:fillRect/>
          </a:stretch>
        </p:blipFill>
        <p:spPr bwMode="auto">
          <a:xfrm rot="5400000">
            <a:off x="915164" y="380236"/>
            <a:ext cx="1806676" cy="3027404"/>
          </a:xfrm>
          <a:prstGeom prst="rect">
            <a:avLst/>
          </a:prstGeom>
          <a:ln>
            <a:noFill/>
          </a:ln>
          <a:effectLst>
            <a:softEdge rad="112500"/>
          </a:effectLst>
        </p:spPr>
      </p:pic>
      <p:pic>
        <p:nvPicPr>
          <p:cNvPr id="64518" name="Picture 6" descr="http://agropedia.iitk.ac.in/sites/default/files/5%20shothole.jpg"/>
          <p:cNvPicPr>
            <a:picLocks noChangeAspect="1" noChangeArrowheads="1"/>
          </p:cNvPicPr>
          <p:nvPr/>
        </p:nvPicPr>
        <p:blipFill>
          <a:blip r:embed="rId5" cstate="print"/>
          <a:srcRect/>
          <a:stretch>
            <a:fillRect/>
          </a:stretch>
        </p:blipFill>
        <p:spPr bwMode="auto">
          <a:xfrm>
            <a:off x="4495800" y="1295400"/>
            <a:ext cx="2514600" cy="3962400"/>
          </a:xfrm>
          <a:prstGeom prst="rect">
            <a:avLst/>
          </a:prstGeom>
          <a:noFill/>
          <a:effectLst>
            <a:softEdge rad="127000"/>
          </a:effectLst>
        </p:spPr>
      </p:pic>
      <p:pic>
        <p:nvPicPr>
          <p:cNvPr id="64520" name="Picture 8" descr="http://old.padil.gov.au/pbt/files/uall/STSB_Fig_1_0.jpg"/>
          <p:cNvPicPr>
            <a:picLocks noChangeAspect="1" noChangeArrowheads="1"/>
          </p:cNvPicPr>
          <p:nvPr/>
        </p:nvPicPr>
        <p:blipFill>
          <a:blip r:embed="rId6" cstate="print"/>
          <a:srcRect/>
          <a:stretch>
            <a:fillRect/>
          </a:stretch>
        </p:blipFill>
        <p:spPr bwMode="auto">
          <a:xfrm>
            <a:off x="0" y="2438400"/>
            <a:ext cx="3990491" cy="2590800"/>
          </a:xfrm>
          <a:prstGeom prst="rect">
            <a:avLst/>
          </a:prstGeom>
          <a:ln>
            <a:noFill/>
          </a:ln>
          <a:effectLst>
            <a:softEdge rad="317500"/>
          </a:effectLst>
        </p:spPr>
      </p:pic>
      <p:sp>
        <p:nvSpPr>
          <p:cNvPr id="64522" name="AutoShape 10" descr="http://insectphotos.uark.edu/corn/Sugarcane_borer_pup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24" name="AutoShape 12" descr="http://insectphotos.uark.edu/corn/Sugarcane_borer_pup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25" name="Picture 13"/>
          <p:cNvPicPr>
            <a:picLocks noChangeAspect="1" noChangeArrowheads="1"/>
          </p:cNvPicPr>
          <p:nvPr/>
        </p:nvPicPr>
        <p:blipFill>
          <a:blip r:embed="rId7" cstate="print"/>
          <a:srcRect/>
          <a:stretch>
            <a:fillRect/>
          </a:stretch>
        </p:blipFill>
        <p:spPr bwMode="auto">
          <a:xfrm>
            <a:off x="5181600" y="5029200"/>
            <a:ext cx="2971801" cy="1828800"/>
          </a:xfrm>
          <a:prstGeom prst="rect">
            <a:avLst/>
          </a:prstGeom>
          <a:ln>
            <a:noFill/>
          </a:ln>
          <a:effectLst>
            <a:softEdge rad="112500"/>
          </a:effectLst>
        </p:spPr>
      </p:pic>
      <p:pic>
        <p:nvPicPr>
          <p:cNvPr id="63490" name="Picture 2" descr="http://agropedia.iitk.ac.in/sites/default/files/8%20pupae.jpg"/>
          <p:cNvPicPr>
            <a:picLocks noChangeAspect="1" noChangeArrowheads="1"/>
          </p:cNvPicPr>
          <p:nvPr/>
        </p:nvPicPr>
        <p:blipFill>
          <a:blip r:embed="rId8" cstate="print"/>
          <a:srcRect/>
          <a:stretch>
            <a:fillRect/>
          </a:stretch>
        </p:blipFill>
        <p:spPr bwMode="auto">
          <a:xfrm>
            <a:off x="3276600" y="4701940"/>
            <a:ext cx="1600200" cy="2156060"/>
          </a:xfrm>
          <a:prstGeom prst="rect">
            <a:avLst/>
          </a:prstGeom>
          <a:ln>
            <a:noFill/>
          </a:ln>
          <a:effectLst>
            <a:softEdge rad="112500"/>
          </a:effectLst>
        </p:spPr>
      </p:pic>
      <p:pic>
        <p:nvPicPr>
          <p:cNvPr id="63492" name="Picture 4" descr="Photo of Sugar Cane Borer"/>
          <p:cNvPicPr>
            <a:picLocks noChangeAspect="1" noChangeArrowheads="1"/>
          </p:cNvPicPr>
          <p:nvPr/>
        </p:nvPicPr>
        <p:blipFill>
          <a:blip r:embed="rId9" cstate="print"/>
          <a:srcRect/>
          <a:stretch>
            <a:fillRect/>
          </a:stretch>
        </p:blipFill>
        <p:spPr bwMode="auto">
          <a:xfrm>
            <a:off x="457200" y="4716272"/>
            <a:ext cx="2590800" cy="2141728"/>
          </a:xfrm>
          <a:prstGeom prst="rect">
            <a:avLst/>
          </a:prstGeom>
          <a:ln>
            <a:noFill/>
          </a:ln>
          <a:effectLst>
            <a:softEdge rad="112500"/>
          </a:effectLst>
        </p:spPr>
      </p:pic>
      <p:sp>
        <p:nvSpPr>
          <p:cNvPr id="5" name="TextBox 4"/>
          <p:cNvSpPr txBox="1"/>
          <p:nvPr/>
        </p:nvSpPr>
        <p:spPr>
          <a:xfrm>
            <a:off x="4876800" y="4267200"/>
            <a:ext cx="4069960" cy="923330"/>
          </a:xfrm>
          <a:prstGeom prst="rect">
            <a:avLst/>
          </a:prstGeom>
          <a:noFill/>
        </p:spPr>
        <p:txBody>
          <a:bodyPr wrap="none" rtlCol="0">
            <a:spAutoFit/>
          </a:bodyPr>
          <a:lstStyle/>
          <a:p>
            <a:pPr algn="ctr"/>
            <a:r>
              <a:rPr lang="en-US" dirty="0" smtClean="0">
                <a:effectLst>
                  <a:glow rad="101600">
                    <a:schemeClr val="bg1">
                      <a:alpha val="60000"/>
                    </a:schemeClr>
                  </a:glow>
                </a:effectLst>
              </a:rPr>
              <a:t>Dead-heart formation</a:t>
            </a:r>
          </a:p>
          <a:p>
            <a:pPr algn="ctr"/>
            <a:r>
              <a:rPr lang="en-US" dirty="0" smtClean="0">
                <a:effectLst>
                  <a:glow rad="101600">
                    <a:schemeClr val="bg1">
                      <a:alpha val="60000"/>
                    </a:schemeClr>
                  </a:glow>
                </a:effectLst>
              </a:rPr>
              <a:t>then</a:t>
            </a:r>
          </a:p>
          <a:p>
            <a:pPr algn="ctr"/>
            <a:r>
              <a:rPr lang="en-US" dirty="0" smtClean="0">
                <a:effectLst>
                  <a:glow rad="101600">
                    <a:schemeClr val="bg1">
                      <a:alpha val="60000"/>
                    </a:schemeClr>
                  </a:glow>
                </a:effectLst>
              </a:rPr>
              <a:t>Bunchy top (by side shoots development)</a:t>
            </a:r>
            <a:endParaRPr lang="en-US" dirty="0">
              <a:effectLst>
                <a:glow rad="101600">
                  <a:schemeClr val="bg1">
                    <a:alpha val="60000"/>
                  </a:schemeClr>
                </a:glow>
              </a:effectLst>
            </a:endParaRPr>
          </a:p>
        </p:txBody>
      </p:sp>
    </p:spTree>
    <p:extLst>
      <p:ext uri="{BB962C8B-B14F-4D97-AF65-F5344CB8AC3E}">
        <p14:creationId xmlns:p14="http://schemas.microsoft.com/office/powerpoint/2010/main" val="414215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nbaii.res.in/Pestsofcrops/images/ESB-adult.jpg"/>
          <p:cNvPicPr>
            <a:picLocks noChangeAspect="1" noChangeArrowheads="1"/>
          </p:cNvPicPr>
          <p:nvPr/>
        </p:nvPicPr>
        <p:blipFill>
          <a:blip r:embed="rId3" cstate="print"/>
          <a:srcRect/>
          <a:stretch>
            <a:fillRect/>
          </a:stretch>
        </p:blipFill>
        <p:spPr bwMode="auto">
          <a:xfrm>
            <a:off x="5562600" y="0"/>
            <a:ext cx="3886200" cy="2600516"/>
          </a:xfrm>
          <a:prstGeom prst="ellipse">
            <a:avLst/>
          </a:prstGeom>
          <a:ln>
            <a:noFill/>
          </a:ln>
          <a:effectLst>
            <a:softEdge rad="6350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1" y="609600"/>
            <a:ext cx="796211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Stem borer (</a:t>
            </a:r>
            <a:r>
              <a:rPr lang="en-US" i="1" dirty="0" err="1" smtClean="0"/>
              <a:t>Chilo</a:t>
            </a:r>
            <a:r>
              <a:rPr lang="en-US" i="1" dirty="0" smtClean="0"/>
              <a:t> </a:t>
            </a:r>
            <a:r>
              <a:rPr lang="en-US" i="1" dirty="0" err="1" smtClean="0"/>
              <a:t>infuscatellus</a:t>
            </a:r>
            <a:r>
              <a:rPr lang="en-US" i="1" dirty="0" smtClean="0"/>
              <a:t> </a:t>
            </a:r>
            <a:r>
              <a:rPr lang="en-US" dirty="0" err="1" smtClean="0"/>
              <a:t>Pyralidae</a:t>
            </a:r>
            <a:r>
              <a:rPr lang="en-US" dirty="0" smtClean="0"/>
              <a:t>, Lepidoptera)</a:t>
            </a:r>
            <a:endParaRPr lang="en-US" dirty="0"/>
          </a:p>
        </p:txBody>
      </p:sp>
      <p:pic>
        <p:nvPicPr>
          <p:cNvPr id="61442" name="Picture 2" descr="http://www.nbaii.res.in/Pestsofcrops/images/ESB-adult2.jpg"/>
          <p:cNvPicPr>
            <a:picLocks noChangeAspect="1" noChangeArrowheads="1"/>
          </p:cNvPicPr>
          <p:nvPr/>
        </p:nvPicPr>
        <p:blipFill>
          <a:blip r:embed="rId4" cstate="print"/>
          <a:srcRect/>
          <a:stretch>
            <a:fillRect/>
          </a:stretch>
        </p:blipFill>
        <p:spPr bwMode="auto">
          <a:xfrm>
            <a:off x="0" y="1066800"/>
            <a:ext cx="3083567" cy="3124200"/>
          </a:xfrm>
          <a:prstGeom prst="rect">
            <a:avLst/>
          </a:prstGeom>
          <a:ln>
            <a:noFill/>
          </a:ln>
          <a:effectLst>
            <a:softEdge rad="317500"/>
          </a:effectLst>
        </p:spPr>
      </p:pic>
      <p:pic>
        <p:nvPicPr>
          <p:cNvPr id="61444" name="Picture 4" descr="http://www.nbaii.res.in/Pestsofcrops/images/ESB-larva6.jpg"/>
          <p:cNvPicPr>
            <a:picLocks noChangeAspect="1" noChangeArrowheads="1"/>
          </p:cNvPicPr>
          <p:nvPr/>
        </p:nvPicPr>
        <p:blipFill>
          <a:blip r:embed="rId5" cstate="print"/>
          <a:srcRect/>
          <a:stretch>
            <a:fillRect/>
          </a:stretch>
        </p:blipFill>
        <p:spPr bwMode="auto">
          <a:xfrm>
            <a:off x="3124200" y="914400"/>
            <a:ext cx="3847722" cy="2590800"/>
          </a:xfrm>
          <a:prstGeom prst="rect">
            <a:avLst/>
          </a:prstGeom>
          <a:ln>
            <a:noFill/>
          </a:ln>
          <a:effectLst>
            <a:softEdge rad="112500"/>
          </a:effectLst>
        </p:spPr>
      </p:pic>
      <p:pic>
        <p:nvPicPr>
          <p:cNvPr id="61446" name="Picture 6" descr="http://www.nbaii.res.in/Pestsofcrops/images/ESB-pupa.jpg"/>
          <p:cNvPicPr>
            <a:picLocks noChangeAspect="1" noChangeArrowheads="1"/>
          </p:cNvPicPr>
          <p:nvPr/>
        </p:nvPicPr>
        <p:blipFill>
          <a:blip r:embed="rId6" cstate="print"/>
          <a:srcRect/>
          <a:stretch>
            <a:fillRect/>
          </a:stretch>
        </p:blipFill>
        <p:spPr bwMode="auto">
          <a:xfrm>
            <a:off x="4876800" y="2362200"/>
            <a:ext cx="1981200" cy="1223391"/>
          </a:xfrm>
          <a:prstGeom prst="rect">
            <a:avLst/>
          </a:prstGeom>
          <a:ln>
            <a:noFill/>
          </a:ln>
          <a:effectLst>
            <a:softEdge rad="112500"/>
          </a:effectLst>
        </p:spPr>
      </p:pic>
      <p:pic>
        <p:nvPicPr>
          <p:cNvPr id="61452" name="Picture 12" descr="http://agritech.tnau.ac.in/govt_schemes_services/aas/sugarcane%2062.jpg"/>
          <p:cNvPicPr>
            <a:picLocks noChangeAspect="1" noChangeArrowheads="1"/>
          </p:cNvPicPr>
          <p:nvPr/>
        </p:nvPicPr>
        <p:blipFill>
          <a:blip r:embed="rId7" cstate="print"/>
          <a:srcRect/>
          <a:stretch>
            <a:fillRect/>
          </a:stretch>
        </p:blipFill>
        <p:spPr bwMode="auto">
          <a:xfrm>
            <a:off x="2133600" y="3578453"/>
            <a:ext cx="5791200" cy="3279547"/>
          </a:xfrm>
          <a:prstGeom prst="rect">
            <a:avLst/>
          </a:prstGeom>
          <a:ln>
            <a:noFill/>
          </a:ln>
          <a:effectLst>
            <a:softEdge rad="112500"/>
          </a:effectLst>
        </p:spPr>
      </p:pic>
    </p:spTree>
    <p:extLst>
      <p:ext uri="{BB962C8B-B14F-4D97-AF65-F5344CB8AC3E}">
        <p14:creationId xmlns:p14="http://schemas.microsoft.com/office/powerpoint/2010/main" val="157715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2" y="467710"/>
            <a:ext cx="851669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Root borer (</a:t>
            </a:r>
            <a:r>
              <a:rPr lang="en-US" i="1" dirty="0" err="1" smtClean="0"/>
              <a:t>Emmalocera</a:t>
            </a:r>
            <a:r>
              <a:rPr lang="en-US" i="1" dirty="0" smtClean="0"/>
              <a:t> </a:t>
            </a:r>
            <a:r>
              <a:rPr lang="en-US" i="1" dirty="0" err="1" smtClean="0"/>
              <a:t>depressella</a:t>
            </a:r>
            <a:r>
              <a:rPr lang="en-US" i="1" dirty="0" smtClean="0"/>
              <a:t> </a:t>
            </a:r>
            <a:r>
              <a:rPr lang="en-US" dirty="0" err="1" smtClean="0"/>
              <a:t>Pyralidae</a:t>
            </a:r>
            <a:r>
              <a:rPr lang="en-US" dirty="0" smtClean="0"/>
              <a:t>, Lepidoptera)</a:t>
            </a:r>
            <a:endParaRPr lang="en-US" dirty="0"/>
          </a:p>
        </p:txBody>
      </p:sp>
      <p:pic>
        <p:nvPicPr>
          <p:cNvPr id="60418" name="Picture 2" descr="http://www.nabg-nbaii.res.in/insectinfo/sugarcaneimages/root_borer_ident.jpeg"/>
          <p:cNvPicPr>
            <a:picLocks noChangeAspect="1" noChangeArrowheads="1"/>
          </p:cNvPicPr>
          <p:nvPr/>
        </p:nvPicPr>
        <p:blipFill>
          <a:blip r:embed="rId3" cstate="print"/>
          <a:srcRect/>
          <a:stretch>
            <a:fillRect/>
          </a:stretch>
        </p:blipFill>
        <p:spPr bwMode="auto">
          <a:xfrm>
            <a:off x="76203" y="4579820"/>
            <a:ext cx="4800598" cy="2375035"/>
          </a:xfrm>
          <a:prstGeom prst="rect">
            <a:avLst/>
          </a:prstGeom>
          <a:ln>
            <a:noFill/>
          </a:ln>
          <a:effectLst>
            <a:softEdge rad="112500"/>
          </a:effectLst>
        </p:spPr>
      </p:pic>
      <p:pic>
        <p:nvPicPr>
          <p:cNvPr id="60420" name="Picture 4" descr="https://insects.tamu.edu/students/undergrad/ento402/Sugarcane_files/sugarcane_images/sugcnad.jpg"/>
          <p:cNvPicPr>
            <a:picLocks noChangeAspect="1" noChangeArrowheads="1"/>
          </p:cNvPicPr>
          <p:nvPr/>
        </p:nvPicPr>
        <p:blipFill>
          <a:blip r:embed="rId4" cstate="print"/>
          <a:srcRect/>
          <a:stretch>
            <a:fillRect/>
          </a:stretch>
        </p:blipFill>
        <p:spPr bwMode="auto">
          <a:xfrm>
            <a:off x="5238753" y="4852937"/>
            <a:ext cx="3200400" cy="1828799"/>
          </a:xfrm>
          <a:prstGeom prst="rect">
            <a:avLst/>
          </a:prstGeom>
          <a:ln>
            <a:noFill/>
          </a:ln>
          <a:effectLst>
            <a:softEdge rad="112500"/>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4" y="978932"/>
            <a:ext cx="71247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38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844288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a:t>
            </a:r>
            <a:r>
              <a:rPr lang="en-US" dirty="0" err="1" smtClean="0"/>
              <a:t>Gurdaspur</a:t>
            </a:r>
            <a:r>
              <a:rPr lang="en-US" dirty="0" smtClean="0"/>
              <a:t> borer (</a:t>
            </a:r>
            <a:r>
              <a:rPr lang="en-US" i="1" dirty="0" err="1" smtClean="0"/>
              <a:t>Acigona</a:t>
            </a:r>
            <a:r>
              <a:rPr lang="en-US" i="1" dirty="0" smtClean="0"/>
              <a:t> </a:t>
            </a:r>
            <a:r>
              <a:rPr lang="en-US" i="1" dirty="0" err="1" smtClean="0"/>
              <a:t>stenniella</a:t>
            </a:r>
            <a:r>
              <a:rPr lang="en-US" i="1" dirty="0" smtClean="0"/>
              <a:t> </a:t>
            </a:r>
            <a:r>
              <a:rPr lang="en-US" dirty="0" err="1" smtClean="0"/>
              <a:t>Pyralidae</a:t>
            </a:r>
            <a:r>
              <a:rPr lang="en-US" dirty="0" smtClean="0"/>
              <a:t> Lepidoptera)</a:t>
            </a:r>
            <a:endParaRPr lang="en-US" dirty="0"/>
          </a:p>
        </p:txBody>
      </p:sp>
      <p:pic>
        <p:nvPicPr>
          <p:cNvPr id="59394" name="Picture 2" descr="http://upload.wikimedia.org/wikipedia/commons/thumb/7/79/Chilo_phragmitella.jpg/220px-Chilo_phragmitella.jpg"/>
          <p:cNvPicPr>
            <a:picLocks noChangeAspect="1" noChangeArrowheads="1"/>
          </p:cNvPicPr>
          <p:nvPr/>
        </p:nvPicPr>
        <p:blipFill>
          <a:blip r:embed="rId3" cstate="print"/>
          <a:srcRect/>
          <a:stretch>
            <a:fillRect/>
          </a:stretch>
        </p:blipFill>
        <p:spPr bwMode="auto">
          <a:xfrm rot="5400000">
            <a:off x="19051" y="1047749"/>
            <a:ext cx="3962399" cy="4000501"/>
          </a:xfrm>
          <a:prstGeom prst="rect">
            <a:avLst/>
          </a:prstGeom>
          <a:ln>
            <a:noFill/>
          </a:ln>
          <a:effectLst>
            <a:softEdge rad="112500"/>
          </a:effectLst>
        </p:spPr>
      </p:pic>
      <p:pic>
        <p:nvPicPr>
          <p:cNvPr id="59398" name="Picture 6" descr="http://agropedia.iitk.ac.in/sites/default/files/pictures/a%20Larva%20Internode%20borer.jpg"/>
          <p:cNvPicPr>
            <a:picLocks noChangeAspect="1" noChangeArrowheads="1"/>
          </p:cNvPicPr>
          <p:nvPr/>
        </p:nvPicPr>
        <p:blipFill>
          <a:blip r:embed="rId4" cstate="print"/>
          <a:srcRect/>
          <a:stretch>
            <a:fillRect/>
          </a:stretch>
        </p:blipFill>
        <p:spPr bwMode="auto">
          <a:xfrm>
            <a:off x="5410199" y="1143000"/>
            <a:ext cx="3253775" cy="2705101"/>
          </a:xfrm>
          <a:prstGeom prst="rect">
            <a:avLst/>
          </a:prstGeom>
          <a:ln>
            <a:noFill/>
          </a:ln>
          <a:effectLst>
            <a:softEdge rad="112500"/>
          </a:effectLst>
        </p:spPr>
      </p:pic>
      <p:pic>
        <p:nvPicPr>
          <p:cNvPr id="59396" name="Picture 4" descr="http://agropedia.iitk.ac.in/sites/default/files/pictures/a%20internode%20borer%20damage.JPG"/>
          <p:cNvPicPr>
            <a:picLocks noChangeAspect="1" noChangeArrowheads="1"/>
          </p:cNvPicPr>
          <p:nvPr/>
        </p:nvPicPr>
        <p:blipFill>
          <a:blip r:embed="rId5" cstate="print"/>
          <a:srcRect/>
          <a:stretch>
            <a:fillRect/>
          </a:stretch>
        </p:blipFill>
        <p:spPr bwMode="auto">
          <a:xfrm>
            <a:off x="4724400" y="3810000"/>
            <a:ext cx="4078855" cy="3066374"/>
          </a:xfrm>
          <a:prstGeom prst="rect">
            <a:avLst/>
          </a:prstGeom>
          <a:ln>
            <a:noFill/>
          </a:ln>
          <a:effectLst>
            <a:softEdge rad="112500"/>
          </a:effectLst>
        </p:spPr>
      </p:pic>
    </p:spTree>
    <p:extLst>
      <p:ext uri="{BB962C8B-B14F-4D97-AF65-F5344CB8AC3E}">
        <p14:creationId xmlns:p14="http://schemas.microsoft.com/office/powerpoint/2010/main" val="1697471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gropedia.iitk.ac.in/sites/default/files/1%20moth1.jpg"/>
          <p:cNvPicPr>
            <a:picLocks noChangeAspect="1" noChangeArrowheads="1"/>
          </p:cNvPicPr>
          <p:nvPr/>
        </p:nvPicPr>
        <p:blipFill>
          <a:blip r:embed="rId3" cstate="print"/>
          <a:srcRect/>
          <a:stretch>
            <a:fillRect/>
          </a:stretch>
        </p:blipFill>
        <p:spPr bwMode="auto">
          <a:xfrm rot="5400000">
            <a:off x="566460" y="-235809"/>
            <a:ext cx="1600200" cy="2681418"/>
          </a:xfrm>
          <a:prstGeom prst="rect">
            <a:avLst/>
          </a:prstGeom>
          <a:ln>
            <a:noFill/>
          </a:ln>
          <a:effectLst>
            <a:outerShdw blurRad="292100" dist="139700" dir="2700000" algn="tl" rotWithShape="0">
              <a:srgbClr val="333333">
                <a:alpha val="65000"/>
              </a:srgbClr>
            </a:outerShdw>
          </a:effectLst>
        </p:spPr>
      </p:pic>
      <p:pic>
        <p:nvPicPr>
          <p:cNvPr id="3" name="Picture 4" descr="Photo of Sugar Cane Borer"/>
          <p:cNvPicPr>
            <a:picLocks noChangeAspect="1" noChangeArrowheads="1"/>
          </p:cNvPicPr>
          <p:nvPr/>
        </p:nvPicPr>
        <p:blipFill>
          <a:blip r:embed="rId4" cstate="print"/>
          <a:srcRect/>
          <a:stretch>
            <a:fillRect/>
          </a:stretch>
        </p:blipFill>
        <p:spPr bwMode="auto">
          <a:xfrm>
            <a:off x="25851" y="1874728"/>
            <a:ext cx="2681418" cy="2216639"/>
          </a:xfrm>
          <a:prstGeom prst="rect">
            <a:avLst/>
          </a:prstGeom>
          <a:ln>
            <a:noFill/>
          </a:ln>
          <a:effectLst>
            <a:outerShdw blurRad="292100" dist="139700" dir="2700000" algn="tl" rotWithShape="0">
              <a:srgbClr val="333333">
                <a:alpha val="65000"/>
              </a:srgbClr>
            </a:outerShdw>
          </a:effectLst>
        </p:spPr>
      </p:pic>
      <p:pic>
        <p:nvPicPr>
          <p:cNvPr id="4" name="Picture 2" descr="http://www.nbaii.res.in/Pestsofcrops/images/ESB-adult2.jpg"/>
          <p:cNvPicPr>
            <a:picLocks noChangeAspect="1" noChangeArrowheads="1"/>
          </p:cNvPicPr>
          <p:nvPr/>
        </p:nvPicPr>
        <p:blipFill rotWithShape="1">
          <a:blip r:embed="rId5" cstate="print"/>
          <a:srcRect l="7927" t="11229" r="14619" b="4516"/>
          <a:stretch/>
        </p:blipFill>
        <p:spPr bwMode="auto">
          <a:xfrm rot="2593221">
            <a:off x="3116473" y="172069"/>
            <a:ext cx="1692792" cy="1865664"/>
          </a:xfrm>
          <a:prstGeom prst="rect">
            <a:avLst/>
          </a:prstGeom>
          <a:ln>
            <a:noFill/>
          </a:ln>
          <a:effectLst>
            <a:outerShdw blurRad="292100" dist="139700" dir="2700000" algn="tl" rotWithShape="0">
              <a:srgbClr val="333333">
                <a:alpha val="65000"/>
              </a:srgbClr>
            </a:outerShdw>
          </a:effectLst>
        </p:spPr>
      </p:pic>
      <p:pic>
        <p:nvPicPr>
          <p:cNvPr id="5" name="Picture 4" descr="http://www.nbaii.res.in/Pestsofcrops/images/ESB-larva6.jpg"/>
          <p:cNvPicPr>
            <a:picLocks noChangeAspect="1" noChangeArrowheads="1"/>
          </p:cNvPicPr>
          <p:nvPr/>
        </p:nvPicPr>
        <p:blipFill rotWithShape="1">
          <a:blip r:embed="rId6" cstate="print"/>
          <a:srcRect r="6716" b="16017"/>
          <a:stretch/>
        </p:blipFill>
        <p:spPr bwMode="auto">
          <a:xfrm>
            <a:off x="2707269" y="2549221"/>
            <a:ext cx="2543964" cy="1542146"/>
          </a:xfrm>
          <a:prstGeom prst="rect">
            <a:avLst/>
          </a:prstGeom>
          <a:ln>
            <a:noFill/>
          </a:ln>
          <a:effectLst>
            <a:outerShdw blurRad="292100" dist="139700" dir="2700000" algn="tl" rotWithShape="0">
              <a:srgbClr val="333333">
                <a:alpha val="65000"/>
              </a:srgbClr>
            </a:outerShdw>
          </a:effectLst>
        </p:spPr>
      </p:pic>
      <p:pic>
        <p:nvPicPr>
          <p:cNvPr id="6" name="Picture 2" descr="http://www.nabg-nbaii.res.in/insectinfo/sugarcaneimages/root_borer_ident.jpeg"/>
          <p:cNvPicPr>
            <a:picLocks noChangeAspect="1" noChangeArrowheads="1"/>
          </p:cNvPicPr>
          <p:nvPr/>
        </p:nvPicPr>
        <p:blipFill rotWithShape="1">
          <a:blip r:embed="rId7" cstate="print"/>
          <a:srcRect l="23149" r="37331" b="37251"/>
          <a:stretch/>
        </p:blipFill>
        <p:spPr bwMode="auto">
          <a:xfrm rot="19542869">
            <a:off x="5830650" y="2365801"/>
            <a:ext cx="2172951" cy="1706906"/>
          </a:xfrm>
          <a:prstGeom prst="rect">
            <a:avLst/>
          </a:prstGeom>
          <a:ln>
            <a:noFill/>
          </a:ln>
          <a:effectLst>
            <a:outerShdw blurRad="292100" dist="139700" dir="2700000" algn="tl" rotWithShape="0">
              <a:srgbClr val="333333">
                <a:alpha val="65000"/>
              </a:srgbClr>
            </a:outerShdw>
          </a:effectLst>
        </p:spPr>
      </p:pic>
      <p:pic>
        <p:nvPicPr>
          <p:cNvPr id="7" name="Picture 4" descr="https://insects.tamu.edu/students/undergrad/ento402/Sugarcane_files/sugarcane_images/sugcnad.jpg"/>
          <p:cNvPicPr>
            <a:picLocks noChangeAspect="1" noChangeArrowheads="1"/>
          </p:cNvPicPr>
          <p:nvPr/>
        </p:nvPicPr>
        <p:blipFill>
          <a:blip r:embed="rId8" cstate="print"/>
          <a:srcRect/>
          <a:stretch>
            <a:fillRect/>
          </a:stretch>
        </p:blipFill>
        <p:spPr bwMode="auto">
          <a:xfrm rot="20551415">
            <a:off x="5416073" y="335895"/>
            <a:ext cx="2628032" cy="1501732"/>
          </a:xfrm>
          <a:prstGeom prst="rect">
            <a:avLst/>
          </a:prstGeom>
          <a:ln>
            <a:noFill/>
          </a:ln>
          <a:effectLst>
            <a:outerShdw blurRad="292100" dist="139700" dir="2700000" algn="tl" rotWithShape="0">
              <a:srgbClr val="333333">
                <a:alpha val="65000"/>
              </a:srgbClr>
            </a:outerShdw>
          </a:effectLst>
        </p:spPr>
      </p:pic>
      <p:pic>
        <p:nvPicPr>
          <p:cNvPr id="8" name="Picture 2" descr="http://upload.wikimedia.org/wikipedia/commons/thumb/7/79/Chilo_phragmitella.jpg/220px-Chilo_phragmitella.jpg"/>
          <p:cNvPicPr>
            <a:picLocks noChangeAspect="1" noChangeArrowheads="1"/>
          </p:cNvPicPr>
          <p:nvPr/>
        </p:nvPicPr>
        <p:blipFill>
          <a:blip r:embed="rId9" cstate="print"/>
          <a:srcRect/>
          <a:stretch>
            <a:fillRect/>
          </a:stretch>
        </p:blipFill>
        <p:spPr bwMode="auto">
          <a:xfrm rot="9216087">
            <a:off x="1101029" y="4556192"/>
            <a:ext cx="2817705" cy="2399832"/>
          </a:xfrm>
          <a:prstGeom prst="rect">
            <a:avLst/>
          </a:prstGeom>
          <a:ln>
            <a:noFill/>
          </a:ln>
          <a:effectLst>
            <a:outerShdw blurRad="292100" dist="139700" dir="2700000" algn="tl" rotWithShape="0">
              <a:srgbClr val="333333">
                <a:alpha val="65000"/>
              </a:srgbClr>
            </a:outerShdw>
          </a:effectLst>
        </p:spPr>
      </p:pic>
      <p:pic>
        <p:nvPicPr>
          <p:cNvPr id="9" name="Picture 6" descr="http://agropedia.iitk.ac.in/sites/default/files/pictures/a%20Larva%20Internode%20borer.jpg"/>
          <p:cNvPicPr>
            <a:picLocks noChangeAspect="1" noChangeArrowheads="1"/>
          </p:cNvPicPr>
          <p:nvPr/>
        </p:nvPicPr>
        <p:blipFill>
          <a:blip r:embed="rId10" cstate="print"/>
          <a:srcRect/>
          <a:stretch>
            <a:fillRect/>
          </a:stretch>
        </p:blipFill>
        <p:spPr bwMode="auto">
          <a:xfrm rot="19679725">
            <a:off x="4372312" y="4593647"/>
            <a:ext cx="2384702" cy="1982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923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On-screen Show (4:3)</PresentationFormat>
  <Paragraphs>99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2020-05-02T07:12:32Z</dcterms:created>
  <dcterms:modified xsi:type="dcterms:W3CDTF">2020-05-02T07:13:03Z</dcterms:modified>
</cp:coreProperties>
</file>