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87"/>
  </p:notesMasterIdLst>
  <p:sldIdLst>
    <p:sldId id="322" r:id="rId2"/>
    <p:sldId id="327" r:id="rId3"/>
    <p:sldId id="330" r:id="rId4"/>
    <p:sldId id="332" r:id="rId5"/>
    <p:sldId id="333" r:id="rId6"/>
    <p:sldId id="334" r:id="rId7"/>
    <p:sldId id="335" r:id="rId8"/>
    <p:sldId id="348" r:id="rId9"/>
    <p:sldId id="349" r:id="rId10"/>
    <p:sldId id="350" r:id="rId11"/>
    <p:sldId id="351" r:id="rId12"/>
    <p:sldId id="352" r:id="rId13"/>
    <p:sldId id="353" r:id="rId14"/>
    <p:sldId id="354" r:id="rId15"/>
    <p:sldId id="346" r:id="rId16"/>
    <p:sldId id="347" r:id="rId17"/>
    <p:sldId id="356" r:id="rId18"/>
    <p:sldId id="342" r:id="rId19"/>
    <p:sldId id="343" r:id="rId20"/>
    <p:sldId id="357" r:id="rId21"/>
    <p:sldId id="359" r:id="rId22"/>
    <p:sldId id="360" r:id="rId23"/>
    <p:sldId id="361" r:id="rId24"/>
    <p:sldId id="362" r:id="rId25"/>
    <p:sldId id="363" r:id="rId26"/>
    <p:sldId id="364" r:id="rId27"/>
    <p:sldId id="365" r:id="rId28"/>
    <p:sldId id="366" r:id="rId29"/>
    <p:sldId id="338" r:id="rId30"/>
    <p:sldId id="339" r:id="rId31"/>
    <p:sldId id="340" r:id="rId32"/>
    <p:sldId id="341" r:id="rId33"/>
    <p:sldId id="336" r:id="rId34"/>
    <p:sldId id="337" r:id="rId35"/>
    <p:sldId id="259" r:id="rId36"/>
    <p:sldId id="260" r:id="rId37"/>
    <p:sldId id="262" r:id="rId38"/>
    <p:sldId id="263" r:id="rId39"/>
    <p:sldId id="264" r:id="rId40"/>
    <p:sldId id="265" r:id="rId41"/>
    <p:sldId id="266" r:id="rId42"/>
    <p:sldId id="267" r:id="rId43"/>
    <p:sldId id="268" r:id="rId44"/>
    <p:sldId id="269" r:id="rId45"/>
    <p:sldId id="270" r:id="rId46"/>
    <p:sldId id="271" r:id="rId47"/>
    <p:sldId id="273" r:id="rId48"/>
    <p:sldId id="274" r:id="rId49"/>
    <p:sldId id="275" r:id="rId50"/>
    <p:sldId id="276" r:id="rId51"/>
    <p:sldId id="277" r:id="rId52"/>
    <p:sldId id="278" r:id="rId53"/>
    <p:sldId id="279" r:id="rId54"/>
    <p:sldId id="280" r:id="rId55"/>
    <p:sldId id="281" r:id="rId56"/>
    <p:sldId id="282" r:id="rId57"/>
    <p:sldId id="283" r:id="rId58"/>
    <p:sldId id="285" r:id="rId59"/>
    <p:sldId id="286" r:id="rId60"/>
    <p:sldId id="325" r:id="rId61"/>
    <p:sldId id="287" r:id="rId62"/>
    <p:sldId id="288" r:id="rId63"/>
    <p:sldId id="289" r:id="rId64"/>
    <p:sldId id="291" r:id="rId65"/>
    <p:sldId id="292" r:id="rId66"/>
    <p:sldId id="293" r:id="rId67"/>
    <p:sldId id="294" r:id="rId68"/>
    <p:sldId id="295" r:id="rId69"/>
    <p:sldId id="311" r:id="rId70"/>
    <p:sldId id="312" r:id="rId71"/>
    <p:sldId id="314" r:id="rId72"/>
    <p:sldId id="320" r:id="rId73"/>
    <p:sldId id="297" r:id="rId74"/>
    <p:sldId id="298" r:id="rId75"/>
    <p:sldId id="300" r:id="rId76"/>
    <p:sldId id="301" r:id="rId77"/>
    <p:sldId id="318" r:id="rId78"/>
    <p:sldId id="302" r:id="rId79"/>
    <p:sldId id="303" r:id="rId80"/>
    <p:sldId id="304" r:id="rId81"/>
    <p:sldId id="305" r:id="rId82"/>
    <p:sldId id="316" r:id="rId83"/>
    <p:sldId id="317" r:id="rId84"/>
    <p:sldId id="306" r:id="rId85"/>
    <p:sldId id="307" r:id="rId86"/>
  </p:sldIdLst>
  <p:sldSz cx="10693400" cy="7556500"/>
  <p:notesSz cx="6858000" cy="9144000"/>
  <p:defaultTextStyle>
    <a:defPPr>
      <a:defRPr lang="en-US"/>
    </a:defPPr>
    <a:lvl1pPr marL="0" algn="l" defTabSz="913777" rtl="0" eaLnBrk="1" latinLnBrk="0" hangingPunct="1">
      <a:defRPr sz="1800" kern="1200">
        <a:solidFill>
          <a:schemeClr val="tx1"/>
        </a:solidFill>
        <a:latin typeface="+mn-lt"/>
        <a:ea typeface="+mn-ea"/>
        <a:cs typeface="+mn-cs"/>
      </a:defRPr>
    </a:lvl1pPr>
    <a:lvl2pPr marL="456889" algn="l" defTabSz="913777" rtl="0" eaLnBrk="1" latinLnBrk="0" hangingPunct="1">
      <a:defRPr sz="1800" kern="1200">
        <a:solidFill>
          <a:schemeClr val="tx1"/>
        </a:solidFill>
        <a:latin typeface="+mn-lt"/>
        <a:ea typeface="+mn-ea"/>
        <a:cs typeface="+mn-cs"/>
      </a:defRPr>
    </a:lvl2pPr>
    <a:lvl3pPr marL="913777" algn="l" defTabSz="913777" rtl="0" eaLnBrk="1" latinLnBrk="0" hangingPunct="1">
      <a:defRPr sz="1800" kern="1200">
        <a:solidFill>
          <a:schemeClr val="tx1"/>
        </a:solidFill>
        <a:latin typeface="+mn-lt"/>
        <a:ea typeface="+mn-ea"/>
        <a:cs typeface="+mn-cs"/>
      </a:defRPr>
    </a:lvl3pPr>
    <a:lvl4pPr marL="1370666" algn="l" defTabSz="913777" rtl="0" eaLnBrk="1" latinLnBrk="0" hangingPunct="1">
      <a:defRPr sz="1800" kern="1200">
        <a:solidFill>
          <a:schemeClr val="tx1"/>
        </a:solidFill>
        <a:latin typeface="+mn-lt"/>
        <a:ea typeface="+mn-ea"/>
        <a:cs typeface="+mn-cs"/>
      </a:defRPr>
    </a:lvl4pPr>
    <a:lvl5pPr marL="1827555" algn="l" defTabSz="913777" rtl="0" eaLnBrk="1" latinLnBrk="0" hangingPunct="1">
      <a:defRPr sz="1800" kern="1200">
        <a:solidFill>
          <a:schemeClr val="tx1"/>
        </a:solidFill>
        <a:latin typeface="+mn-lt"/>
        <a:ea typeface="+mn-ea"/>
        <a:cs typeface="+mn-cs"/>
      </a:defRPr>
    </a:lvl5pPr>
    <a:lvl6pPr marL="2284444" algn="l" defTabSz="913777" rtl="0" eaLnBrk="1" latinLnBrk="0" hangingPunct="1">
      <a:defRPr sz="1800" kern="1200">
        <a:solidFill>
          <a:schemeClr val="tx1"/>
        </a:solidFill>
        <a:latin typeface="+mn-lt"/>
        <a:ea typeface="+mn-ea"/>
        <a:cs typeface="+mn-cs"/>
      </a:defRPr>
    </a:lvl6pPr>
    <a:lvl7pPr marL="2741332" algn="l" defTabSz="913777" rtl="0" eaLnBrk="1" latinLnBrk="0" hangingPunct="1">
      <a:defRPr sz="1800" kern="1200">
        <a:solidFill>
          <a:schemeClr val="tx1"/>
        </a:solidFill>
        <a:latin typeface="+mn-lt"/>
        <a:ea typeface="+mn-ea"/>
        <a:cs typeface="+mn-cs"/>
      </a:defRPr>
    </a:lvl7pPr>
    <a:lvl8pPr marL="3198221" algn="l" defTabSz="913777" rtl="0" eaLnBrk="1" latinLnBrk="0" hangingPunct="1">
      <a:defRPr sz="1800" kern="1200">
        <a:solidFill>
          <a:schemeClr val="tx1"/>
        </a:solidFill>
        <a:latin typeface="+mn-lt"/>
        <a:ea typeface="+mn-ea"/>
        <a:cs typeface="+mn-cs"/>
      </a:defRPr>
    </a:lvl8pPr>
    <a:lvl9pPr marL="3655111" algn="l" defTabSz="913777"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35" autoAdjust="0"/>
    <p:restoredTop sz="76165" autoAdjust="0"/>
  </p:normalViewPr>
  <p:slideViewPr>
    <p:cSldViewPr>
      <p:cViewPr varScale="1">
        <p:scale>
          <a:sx n="50" d="100"/>
          <a:sy n="50" d="100"/>
        </p:scale>
        <p:origin x="-1482" y="-84"/>
      </p:cViewPr>
      <p:guideLst>
        <p:guide orient="horz" pos="2380"/>
        <p:guide pos="3368"/>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8C7806-6F5C-47FA-80E6-87B4E94D45C8}" type="datetimeFigureOut">
              <a:rPr lang="en-GB" smtClean="0"/>
              <a:pPr/>
              <a:t>09/12/2017</a:t>
            </a:fld>
            <a:endParaRPr lang="en-GB"/>
          </a:p>
        </p:txBody>
      </p:sp>
      <p:sp>
        <p:nvSpPr>
          <p:cNvPr id="4" name="Slide Image Placeholder 3"/>
          <p:cNvSpPr>
            <a:spLocks noGrp="1" noRot="1" noChangeAspect="1"/>
          </p:cNvSpPr>
          <p:nvPr>
            <p:ph type="sldImg" idx="2"/>
          </p:nvPr>
        </p:nvSpPr>
        <p:spPr>
          <a:xfrm>
            <a:off x="1003300" y="685800"/>
            <a:ext cx="48514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F09D06-DEFE-4130-98A4-A2361D43E293}"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3777" rtl="0" eaLnBrk="1" latinLnBrk="0" hangingPunct="1">
      <a:defRPr sz="1300" kern="1200">
        <a:solidFill>
          <a:schemeClr val="tx1"/>
        </a:solidFill>
        <a:latin typeface="+mn-lt"/>
        <a:ea typeface="+mn-ea"/>
        <a:cs typeface="+mn-cs"/>
      </a:defRPr>
    </a:lvl1pPr>
    <a:lvl2pPr marL="456889" algn="l" defTabSz="913777" rtl="0" eaLnBrk="1" latinLnBrk="0" hangingPunct="1">
      <a:defRPr sz="1300" kern="1200">
        <a:solidFill>
          <a:schemeClr val="tx1"/>
        </a:solidFill>
        <a:latin typeface="+mn-lt"/>
        <a:ea typeface="+mn-ea"/>
        <a:cs typeface="+mn-cs"/>
      </a:defRPr>
    </a:lvl2pPr>
    <a:lvl3pPr marL="913777" algn="l" defTabSz="913777" rtl="0" eaLnBrk="1" latinLnBrk="0" hangingPunct="1">
      <a:defRPr sz="1300" kern="1200">
        <a:solidFill>
          <a:schemeClr val="tx1"/>
        </a:solidFill>
        <a:latin typeface="+mn-lt"/>
        <a:ea typeface="+mn-ea"/>
        <a:cs typeface="+mn-cs"/>
      </a:defRPr>
    </a:lvl3pPr>
    <a:lvl4pPr marL="1370666" algn="l" defTabSz="913777" rtl="0" eaLnBrk="1" latinLnBrk="0" hangingPunct="1">
      <a:defRPr sz="1300" kern="1200">
        <a:solidFill>
          <a:schemeClr val="tx1"/>
        </a:solidFill>
        <a:latin typeface="+mn-lt"/>
        <a:ea typeface="+mn-ea"/>
        <a:cs typeface="+mn-cs"/>
      </a:defRPr>
    </a:lvl4pPr>
    <a:lvl5pPr marL="1827555" algn="l" defTabSz="913777" rtl="0" eaLnBrk="1" latinLnBrk="0" hangingPunct="1">
      <a:defRPr sz="1300" kern="1200">
        <a:solidFill>
          <a:schemeClr val="tx1"/>
        </a:solidFill>
        <a:latin typeface="+mn-lt"/>
        <a:ea typeface="+mn-ea"/>
        <a:cs typeface="+mn-cs"/>
      </a:defRPr>
    </a:lvl5pPr>
    <a:lvl6pPr marL="2284444" algn="l" defTabSz="913777" rtl="0" eaLnBrk="1" latinLnBrk="0" hangingPunct="1">
      <a:defRPr sz="1300" kern="1200">
        <a:solidFill>
          <a:schemeClr val="tx1"/>
        </a:solidFill>
        <a:latin typeface="+mn-lt"/>
        <a:ea typeface="+mn-ea"/>
        <a:cs typeface="+mn-cs"/>
      </a:defRPr>
    </a:lvl6pPr>
    <a:lvl7pPr marL="2741332" algn="l" defTabSz="913777" rtl="0" eaLnBrk="1" latinLnBrk="0" hangingPunct="1">
      <a:defRPr sz="1300" kern="1200">
        <a:solidFill>
          <a:schemeClr val="tx1"/>
        </a:solidFill>
        <a:latin typeface="+mn-lt"/>
        <a:ea typeface="+mn-ea"/>
        <a:cs typeface="+mn-cs"/>
      </a:defRPr>
    </a:lvl7pPr>
    <a:lvl8pPr marL="3198221" algn="l" defTabSz="913777" rtl="0" eaLnBrk="1" latinLnBrk="0" hangingPunct="1">
      <a:defRPr sz="1300" kern="1200">
        <a:solidFill>
          <a:schemeClr val="tx1"/>
        </a:solidFill>
        <a:latin typeface="+mn-lt"/>
        <a:ea typeface="+mn-ea"/>
        <a:cs typeface="+mn-cs"/>
      </a:defRPr>
    </a:lvl8pPr>
    <a:lvl9pPr marL="3655111" algn="l" defTabSz="91377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Plant"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en.wikipedia.org/wiki/Genetic_engineering" TargetMode="External"/><Relationship Id="rId4" Type="http://schemas.openxmlformats.org/officeDocument/2006/relationships/hyperlink" Target="http://en.wikipedia.org/wiki/Antibody"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en.wikipedia.org/wiki/Wikipedia:IPA_for_English"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en.wikipedia.org/wiki/Protein"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2F6D14-9119-40F6-AA25-13A101443E63}" type="slidenum">
              <a:rPr lang="en-US"/>
              <a:pPr/>
              <a:t>4</a:t>
            </a:fld>
            <a:endParaRPr lang="en-US"/>
          </a:p>
        </p:txBody>
      </p:sp>
      <p:sp>
        <p:nvSpPr>
          <p:cNvPr id="271362" name="Rectangle 2"/>
          <p:cNvSpPr>
            <a:spLocks noGrp="1" noRot="1" noChangeAspect="1" noChangeArrowheads="1" noTextEdit="1"/>
          </p:cNvSpPr>
          <p:nvPr>
            <p:ph type="sldImg"/>
          </p:nvPr>
        </p:nvSpPr>
        <p:spPr>
          <a:xfrm>
            <a:off x="1003300" y="685800"/>
            <a:ext cx="4851400" cy="3429000"/>
          </a:xfrm>
          <a:ln/>
        </p:spPr>
      </p:sp>
      <p:sp>
        <p:nvSpPr>
          <p:cNvPr id="271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5800"/>
            <a:ext cx="4851400" cy="3429000"/>
          </a:xfrm>
        </p:spPr>
      </p:sp>
      <p:sp>
        <p:nvSpPr>
          <p:cNvPr id="3" name="Notes Placeholder 2"/>
          <p:cNvSpPr>
            <a:spLocks noGrp="1"/>
          </p:cNvSpPr>
          <p:nvPr>
            <p:ph type="body" idx="1"/>
          </p:nvPr>
        </p:nvSpPr>
        <p:spPr/>
        <p:txBody>
          <a:bodyPr>
            <a:normAutofit/>
          </a:bodyPr>
          <a:lstStyle/>
          <a:p>
            <a:r>
              <a:rPr lang="en-US" sz="1300" b="1" kern="1200" baseline="0" dirty="0" err="1" smtClean="0">
                <a:solidFill>
                  <a:schemeClr val="tx1"/>
                </a:solidFill>
                <a:latin typeface="+mn-lt"/>
                <a:ea typeface="+mn-ea"/>
                <a:cs typeface="+mn-cs"/>
              </a:rPr>
              <a:t>Proteinase</a:t>
            </a:r>
            <a:r>
              <a:rPr lang="en-US" sz="1300" b="1" kern="1200" baseline="0" dirty="0" smtClean="0">
                <a:solidFill>
                  <a:schemeClr val="tx1"/>
                </a:solidFill>
                <a:latin typeface="+mn-lt"/>
                <a:ea typeface="+mn-ea"/>
                <a:cs typeface="+mn-cs"/>
              </a:rPr>
              <a:t> inhibitors (PIs) are anti-metabolic proteins which interfere with the digestive process of insects. It</a:t>
            </a:r>
          </a:p>
          <a:p>
            <a:r>
              <a:rPr lang="en-US" sz="1300" b="1" kern="1200" baseline="0" dirty="0" smtClean="0">
                <a:solidFill>
                  <a:schemeClr val="tx1"/>
                </a:solidFill>
                <a:latin typeface="+mn-lt"/>
                <a:ea typeface="+mn-ea"/>
                <a:cs typeface="+mn-cs"/>
              </a:rPr>
              <a:t>is one of the important </a:t>
            </a:r>
            <a:r>
              <a:rPr lang="en-US" sz="1300" b="1" kern="1200" baseline="0" dirty="0" err="1" smtClean="0">
                <a:solidFill>
                  <a:schemeClr val="tx1"/>
                </a:solidFill>
                <a:latin typeface="+mn-lt"/>
                <a:ea typeface="+mn-ea"/>
                <a:cs typeface="+mn-cs"/>
              </a:rPr>
              <a:t>defence</a:t>
            </a:r>
            <a:r>
              <a:rPr lang="en-US" sz="1300" b="1" kern="1200" baseline="0" dirty="0" smtClean="0">
                <a:solidFill>
                  <a:schemeClr val="tx1"/>
                </a:solidFill>
                <a:latin typeface="+mn-lt"/>
                <a:ea typeface="+mn-ea"/>
                <a:cs typeface="+mn-cs"/>
              </a:rPr>
              <a:t> strategies existing in plants against predators.</a:t>
            </a:r>
            <a:endParaRPr lang="en-US" dirty="0"/>
          </a:p>
        </p:txBody>
      </p:sp>
      <p:sp>
        <p:nvSpPr>
          <p:cNvPr id="4" name="Slide Number Placeholder 3"/>
          <p:cNvSpPr>
            <a:spLocks noGrp="1"/>
          </p:cNvSpPr>
          <p:nvPr>
            <p:ph type="sldNum" sz="quarter" idx="10"/>
          </p:nvPr>
        </p:nvSpPr>
        <p:spPr/>
        <p:txBody>
          <a:bodyPr/>
          <a:lstStyle/>
          <a:p>
            <a:fld id="{DDF09D06-DEFE-4130-98A4-A2361D43E293}" type="slidenum">
              <a:rPr lang="en-GB" smtClean="0"/>
              <a:pPr/>
              <a:t>41</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5800"/>
            <a:ext cx="4851400" cy="3429000"/>
          </a:xfrm>
        </p:spPr>
      </p:sp>
      <p:sp>
        <p:nvSpPr>
          <p:cNvPr id="3" name="Notes Placeholder 2"/>
          <p:cNvSpPr>
            <a:spLocks noGrp="1"/>
          </p:cNvSpPr>
          <p:nvPr>
            <p:ph type="body" idx="1"/>
          </p:nvPr>
        </p:nvSpPr>
        <p:spPr/>
        <p:txBody>
          <a:bodyPr>
            <a:normAutofit fontScale="92500" lnSpcReduction="10000"/>
          </a:bodyPr>
          <a:lstStyle/>
          <a:p>
            <a:r>
              <a:rPr lang="en-US" sz="1300" kern="1200" baseline="0" dirty="0" smtClean="0">
                <a:solidFill>
                  <a:schemeClr val="tx1"/>
                </a:solidFill>
                <a:latin typeface="+mn-lt"/>
                <a:ea typeface="+mn-ea"/>
                <a:cs typeface="+mn-cs"/>
              </a:rPr>
              <a:t>The aim of this work was to evaluate the influence of the enzyme cholesterol </a:t>
            </a:r>
            <a:r>
              <a:rPr lang="en-US" sz="1300" kern="1200" baseline="0" dirty="0" err="1" smtClean="0">
                <a:solidFill>
                  <a:schemeClr val="tx1"/>
                </a:solidFill>
                <a:latin typeface="+mn-lt"/>
                <a:ea typeface="+mn-ea"/>
                <a:cs typeface="+mn-cs"/>
              </a:rPr>
              <a:t>oxidase</a:t>
            </a:r>
            <a:endParaRPr lang="en-US" sz="1300" kern="1200" baseline="0" dirty="0" smtClean="0">
              <a:solidFill>
                <a:schemeClr val="tx1"/>
              </a:solidFill>
              <a:latin typeface="+mn-lt"/>
              <a:ea typeface="+mn-ea"/>
              <a:cs typeface="+mn-cs"/>
            </a:endParaRPr>
          </a:p>
          <a:p>
            <a:r>
              <a:rPr lang="en-US" sz="1300" kern="1200" baseline="0" dirty="0" smtClean="0">
                <a:solidFill>
                  <a:schemeClr val="tx1"/>
                </a:solidFill>
                <a:latin typeface="+mn-lt"/>
                <a:ea typeface="+mn-ea"/>
                <a:cs typeface="+mn-cs"/>
              </a:rPr>
              <a:t>(</a:t>
            </a:r>
            <a:r>
              <a:rPr lang="en-US" sz="1300" kern="1200" baseline="0" dirty="0" err="1" smtClean="0">
                <a:solidFill>
                  <a:schemeClr val="tx1"/>
                </a:solidFill>
                <a:latin typeface="+mn-lt"/>
                <a:ea typeface="+mn-ea"/>
                <a:cs typeface="+mn-cs"/>
              </a:rPr>
              <a:t>Coase</a:t>
            </a:r>
            <a:r>
              <a:rPr lang="en-US" sz="1300" kern="1200" baseline="0" dirty="0" smtClean="0">
                <a:solidFill>
                  <a:schemeClr val="tx1"/>
                </a:solidFill>
                <a:latin typeface="+mn-lt"/>
                <a:ea typeface="+mn-ea"/>
                <a:cs typeface="+mn-cs"/>
              </a:rPr>
              <a:t>) on emergence and viability of larvae of the cotton boll weevil (</a:t>
            </a:r>
            <a:r>
              <a:rPr lang="en-US" sz="1300" i="1" kern="1200" baseline="0" dirty="0" err="1" smtClean="0">
                <a:solidFill>
                  <a:schemeClr val="tx1"/>
                </a:solidFill>
                <a:latin typeface="+mn-lt"/>
                <a:ea typeface="+mn-ea"/>
                <a:cs typeface="+mn-cs"/>
              </a:rPr>
              <a:t>Anthonomus</a:t>
            </a:r>
            <a:r>
              <a:rPr lang="en-US" sz="1300" i="1" kern="1200" baseline="0" dirty="0" smtClean="0">
                <a:solidFill>
                  <a:schemeClr val="tx1"/>
                </a:solidFill>
                <a:latin typeface="+mn-lt"/>
                <a:ea typeface="+mn-ea"/>
                <a:cs typeface="+mn-cs"/>
              </a:rPr>
              <a:t> </a:t>
            </a:r>
            <a:r>
              <a:rPr lang="en-US" sz="1300" i="1" kern="1200" baseline="0" dirty="0" err="1" smtClean="0">
                <a:solidFill>
                  <a:schemeClr val="tx1"/>
                </a:solidFill>
                <a:latin typeface="+mn-lt"/>
                <a:ea typeface="+mn-ea"/>
                <a:cs typeface="+mn-cs"/>
              </a:rPr>
              <a:t>grandis</a:t>
            </a:r>
            <a:r>
              <a:rPr lang="en-US" sz="1300" i="1" kern="1200" baseline="0" dirty="0" smtClean="0">
                <a:solidFill>
                  <a:schemeClr val="tx1"/>
                </a:solidFill>
                <a:latin typeface="+mn-lt"/>
                <a:ea typeface="+mn-ea"/>
                <a:cs typeface="+mn-cs"/>
              </a:rPr>
              <a:t> </a:t>
            </a:r>
            <a:r>
              <a:rPr lang="en-US" sz="1300" i="1" kern="1200" baseline="0" dirty="0" err="1" smtClean="0">
                <a:solidFill>
                  <a:schemeClr val="tx1"/>
                </a:solidFill>
                <a:latin typeface="+mn-lt"/>
                <a:ea typeface="+mn-ea"/>
                <a:cs typeface="+mn-cs"/>
              </a:rPr>
              <a:t>Boheman</a:t>
            </a:r>
            <a:r>
              <a:rPr lang="en-US" sz="1300" i="1" kern="1200" baseline="0" dirty="0" smtClean="0">
                <a:solidFill>
                  <a:schemeClr val="tx1"/>
                </a:solidFill>
                <a:latin typeface="+mn-lt"/>
                <a:ea typeface="+mn-ea"/>
                <a:cs typeface="+mn-cs"/>
              </a:rPr>
              <a:t>,</a:t>
            </a:r>
          </a:p>
          <a:p>
            <a:r>
              <a:rPr lang="en-US" sz="1300" kern="1200" baseline="0" dirty="0" smtClean="0">
                <a:solidFill>
                  <a:schemeClr val="tx1"/>
                </a:solidFill>
                <a:latin typeface="+mn-lt"/>
                <a:ea typeface="+mn-ea"/>
                <a:cs typeface="+mn-cs"/>
              </a:rPr>
              <a:t>1843).</a:t>
            </a:r>
          </a:p>
          <a:p>
            <a:endParaRPr lang="en-US" dirty="0" smtClean="0"/>
          </a:p>
          <a:p>
            <a:r>
              <a:rPr lang="en-US" dirty="0" smtClean="0"/>
              <a:t>Transgenic rice plants expressing snowdrop </a:t>
            </a:r>
            <a:r>
              <a:rPr lang="en-US" dirty="0" err="1" smtClean="0"/>
              <a:t>lectin</a:t>
            </a:r>
            <a:r>
              <a:rPr lang="en-US" dirty="0" smtClean="0"/>
              <a:t> (</a:t>
            </a:r>
            <a:r>
              <a:rPr lang="en-US" dirty="0" err="1" smtClean="0"/>
              <a:t>Galanthus</a:t>
            </a:r>
            <a:r>
              <a:rPr lang="en-US" dirty="0" smtClean="0"/>
              <a:t> </a:t>
            </a:r>
            <a:r>
              <a:rPr lang="en-US" dirty="0" err="1" smtClean="0"/>
              <a:t>nivalis</a:t>
            </a:r>
            <a:r>
              <a:rPr lang="en-US" dirty="0" smtClean="0"/>
              <a:t> agglutinin; GNA) were screened for resistance to green leafhopper (</a:t>
            </a:r>
            <a:r>
              <a:rPr lang="en-US" dirty="0" err="1" smtClean="0"/>
              <a:t>Nephotettix</a:t>
            </a:r>
            <a:r>
              <a:rPr lang="en-US" dirty="0" smtClean="0"/>
              <a:t> </a:t>
            </a:r>
            <a:r>
              <a:rPr lang="en-US" dirty="0" err="1" smtClean="0"/>
              <a:t>virescens</a:t>
            </a:r>
            <a:r>
              <a:rPr lang="en-US" dirty="0" smtClean="0"/>
              <a:t>; GLH), a major </a:t>
            </a:r>
            <a:r>
              <a:rPr lang="en-US" dirty="0" err="1" smtClean="0"/>
              <a:t>homopteran</a:t>
            </a:r>
            <a:r>
              <a:rPr lang="en-US" dirty="0" smtClean="0"/>
              <a:t> pest of rice. Survival was reduced by 29% and 53% (P&lt;0.05) respectively, on plants where GNA expression was tissue-specific (phloem and epidermal layer) or constitutive. Similar levels of resistance in GNA-expressing transgenic rice were previously reported for rice brown </a:t>
            </a:r>
            <a:r>
              <a:rPr lang="en-US" dirty="0" err="1" smtClean="0"/>
              <a:t>planthopper</a:t>
            </a:r>
            <a:r>
              <a:rPr lang="en-US" dirty="0" smtClean="0"/>
              <a:t> (</a:t>
            </a:r>
            <a:r>
              <a:rPr lang="en-US" dirty="0" err="1" smtClean="0"/>
              <a:t>Nilaparvata</a:t>
            </a:r>
            <a:r>
              <a:rPr lang="en-US" dirty="0" smtClean="0"/>
              <a:t> </a:t>
            </a:r>
            <a:r>
              <a:rPr lang="en-US" dirty="0" err="1" smtClean="0"/>
              <a:t>lugens</a:t>
            </a:r>
            <a:r>
              <a:rPr lang="en-US" dirty="0" smtClean="0"/>
              <a:t>; BPH). GNA binding to </a:t>
            </a:r>
            <a:r>
              <a:rPr lang="en-US" dirty="0" err="1" smtClean="0"/>
              <a:t>glycoproteins</a:t>
            </a:r>
            <a:r>
              <a:rPr lang="en-US" dirty="0" smtClean="0"/>
              <a:t> in gut tissues showed that BPH contained more "receptors" than GLH, and that the binding affinity was stronger, particularly in the </a:t>
            </a:r>
            <a:r>
              <a:rPr lang="en-US" dirty="0" err="1" smtClean="0"/>
              <a:t>midgut</a:t>
            </a:r>
            <a:r>
              <a:rPr lang="en-US" dirty="0" smtClean="0"/>
              <a:t>. Subsequent toxicity of GNA is thus unlikely to be directly related to the amount of </a:t>
            </a:r>
            <a:r>
              <a:rPr lang="en-US" dirty="0" err="1" smtClean="0"/>
              <a:t>lectin</a:t>
            </a:r>
            <a:r>
              <a:rPr lang="en-US" dirty="0" smtClean="0"/>
              <a:t> bound. </a:t>
            </a:r>
          </a:p>
          <a:p>
            <a:pPr marL="0" marR="0" indent="0" algn="l" defTabSz="913866"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3866" rtl="0" eaLnBrk="1" fontAlgn="auto" latinLnBrk="0" hangingPunct="1">
              <a:lnSpc>
                <a:spcPct val="100000"/>
              </a:lnSpc>
              <a:spcBef>
                <a:spcPts val="0"/>
              </a:spcBef>
              <a:spcAft>
                <a:spcPts val="0"/>
              </a:spcAft>
              <a:buClrTx/>
              <a:buSzTx/>
              <a:buFontTx/>
              <a:buNone/>
              <a:tabLst/>
              <a:defRPr/>
            </a:pPr>
            <a:r>
              <a:rPr lang="en-US" dirty="0" err="1" smtClean="0"/>
              <a:t>Gibberellin</a:t>
            </a:r>
            <a:r>
              <a:rPr lang="en-US" dirty="0" smtClean="0"/>
              <a:t> (GA) levels were investigated because it is a known regulator of flowering time, plant height, and </a:t>
            </a:r>
            <a:r>
              <a:rPr lang="en-US" dirty="0" err="1" smtClean="0"/>
              <a:t>trichome</a:t>
            </a:r>
            <a:r>
              <a:rPr lang="en-US" dirty="0" smtClean="0"/>
              <a:t> development. Both GA</a:t>
            </a:r>
            <a:r>
              <a:rPr lang="en-US" baseline="-25000" dirty="0" smtClean="0"/>
              <a:t>1</a:t>
            </a:r>
            <a:r>
              <a:rPr lang="en-US" dirty="0" smtClean="0"/>
              <a:t> and GA</a:t>
            </a:r>
            <a:r>
              <a:rPr lang="en-US" baseline="-25000" dirty="0" smtClean="0"/>
              <a:t>4</a:t>
            </a:r>
            <a:r>
              <a:rPr lang="en-US" dirty="0" smtClean="0"/>
              <a:t> levels are 2-fold higher in BGL-1 leaves than in untransformed plants but do not increase in other organs. In addition, elevated levels of other plant hormones, including </a:t>
            </a:r>
            <a:r>
              <a:rPr lang="en-US" dirty="0" err="1" smtClean="0"/>
              <a:t>zeatin</a:t>
            </a:r>
            <a:r>
              <a:rPr lang="en-US" dirty="0" smtClean="0"/>
              <a:t> and indole-3-acetic acid, are observed in BGL-1 lines. Protoplasts from BGL-1 lines divide and form </a:t>
            </a:r>
            <a:r>
              <a:rPr lang="en-US" dirty="0" err="1" smtClean="0"/>
              <a:t>calli</a:t>
            </a:r>
            <a:r>
              <a:rPr lang="en-US" dirty="0" smtClean="0"/>
              <a:t> without exogenous hormones.</a:t>
            </a:r>
          </a:p>
          <a:p>
            <a:pPr marL="0" marR="0" indent="0" algn="l" defTabSz="913866"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3866"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3866" rtl="0" eaLnBrk="1" fontAlgn="auto" latinLnBrk="0" hangingPunct="1">
              <a:lnSpc>
                <a:spcPct val="100000"/>
              </a:lnSpc>
              <a:spcBef>
                <a:spcPts val="0"/>
              </a:spcBef>
              <a:spcAft>
                <a:spcPts val="0"/>
              </a:spcAft>
              <a:buClrTx/>
              <a:buSzTx/>
              <a:buFontTx/>
              <a:buNone/>
              <a:tabLst/>
              <a:defRPr/>
            </a:pPr>
            <a:r>
              <a:rPr lang="en-US" dirty="0" smtClean="0"/>
              <a:t>Whitefly (</a:t>
            </a:r>
            <a:r>
              <a:rPr lang="en-US" i="1" dirty="0" err="1" smtClean="0"/>
              <a:t>Bemisia</a:t>
            </a:r>
            <a:r>
              <a:rPr lang="en-US" i="1" dirty="0" smtClean="0"/>
              <a:t> </a:t>
            </a:r>
            <a:r>
              <a:rPr lang="en-US" i="1" dirty="0" err="1" smtClean="0"/>
              <a:t>tabaci</a:t>
            </a:r>
            <a:r>
              <a:rPr lang="en-US" dirty="0" smtClean="0"/>
              <a:t>) and aphid (</a:t>
            </a:r>
            <a:r>
              <a:rPr lang="en-US" i="1" dirty="0" err="1" smtClean="0"/>
              <a:t>Myzus</a:t>
            </a:r>
            <a:r>
              <a:rPr lang="en-US" i="1" dirty="0" smtClean="0"/>
              <a:t> </a:t>
            </a:r>
            <a:r>
              <a:rPr lang="en-US" i="1" dirty="0" err="1" smtClean="0"/>
              <a:t>persicae</a:t>
            </a:r>
            <a:r>
              <a:rPr lang="en-US" dirty="0" smtClean="0"/>
              <a:t>) populations in control plants are 18 and 15 times higher than in </a:t>
            </a:r>
            <a:r>
              <a:rPr lang="en-US" dirty="0" err="1" smtClean="0"/>
              <a:t>transplastomic</a:t>
            </a:r>
            <a:r>
              <a:rPr lang="en-US" dirty="0" smtClean="0"/>
              <a:t> lines, respectively. Lethal dose to kill 50% of the test population values of 26.3 and 39.2 </a:t>
            </a:r>
            <a:r>
              <a:rPr lang="en-US" dirty="0" err="1" smtClean="0"/>
              <a:t>μg</a:t>
            </a:r>
            <a:r>
              <a:rPr lang="en-US" dirty="0" smtClean="0"/>
              <a:t> per whitefly and 23.1 and 35.2 </a:t>
            </a:r>
            <a:r>
              <a:rPr lang="en-US" dirty="0" err="1" smtClean="0"/>
              <a:t>μg</a:t>
            </a:r>
            <a:r>
              <a:rPr lang="en-US" dirty="0" smtClean="0"/>
              <a:t> per aphid for BGL-1 and untransformed control exudates, respectively, confirm the enhanced toxicity of </a:t>
            </a:r>
            <a:r>
              <a:rPr lang="en-US" dirty="0" err="1" smtClean="0"/>
              <a:t>transplastomic</a:t>
            </a:r>
            <a:r>
              <a:rPr lang="en-US" dirty="0" smtClean="0"/>
              <a:t> exudates. These data indicate that increase in sugar ester levels in BGL-1 lines might function as an effective </a:t>
            </a:r>
            <a:r>
              <a:rPr lang="en-US" dirty="0" err="1" smtClean="0"/>
              <a:t>biopesticide</a:t>
            </a:r>
            <a:r>
              <a:rPr lang="en-US" dirty="0" smtClean="0"/>
              <a:t>. This study provides a novel strategy for designing plants for enhanced biomass production and insect control by releasing plant hormones or sugar esters from their conjugates stored within their chloroplasts. </a:t>
            </a:r>
          </a:p>
          <a:p>
            <a:endParaRPr lang="en-US" dirty="0"/>
          </a:p>
        </p:txBody>
      </p:sp>
      <p:sp>
        <p:nvSpPr>
          <p:cNvPr id="4" name="Slide Number Placeholder 3"/>
          <p:cNvSpPr>
            <a:spLocks noGrp="1"/>
          </p:cNvSpPr>
          <p:nvPr>
            <p:ph type="sldNum" sz="quarter" idx="10"/>
          </p:nvPr>
        </p:nvSpPr>
        <p:spPr/>
        <p:txBody>
          <a:bodyPr/>
          <a:lstStyle/>
          <a:p>
            <a:fld id="{DDF09D06-DEFE-4130-98A4-A2361D43E293}" type="slidenum">
              <a:rPr lang="en-GB" smtClean="0"/>
              <a:pPr/>
              <a:t>42</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5800"/>
            <a:ext cx="4851400" cy="3429000"/>
          </a:xfrm>
        </p:spPr>
      </p:sp>
      <p:sp>
        <p:nvSpPr>
          <p:cNvPr id="3" name="Notes Placeholder 2"/>
          <p:cNvSpPr>
            <a:spLocks noGrp="1"/>
          </p:cNvSpPr>
          <p:nvPr>
            <p:ph type="body" idx="1"/>
          </p:nvPr>
        </p:nvSpPr>
        <p:spPr/>
        <p:txBody>
          <a:bodyPr>
            <a:normAutofit/>
          </a:bodyPr>
          <a:lstStyle/>
          <a:p>
            <a:pPr marL="0" marR="0" indent="0" algn="l" defTabSz="913866" rtl="0" eaLnBrk="1" fontAlgn="auto" latinLnBrk="0" hangingPunct="1">
              <a:lnSpc>
                <a:spcPct val="100000"/>
              </a:lnSpc>
              <a:spcBef>
                <a:spcPts val="0"/>
              </a:spcBef>
              <a:spcAft>
                <a:spcPts val="0"/>
              </a:spcAft>
              <a:buClrTx/>
              <a:buSzTx/>
              <a:buFontTx/>
              <a:buNone/>
              <a:tabLst/>
              <a:defRPr/>
            </a:pPr>
            <a:r>
              <a:rPr lang="en-US" dirty="0" smtClean="0"/>
              <a:t>In plant species, infection by a mild virus can sometimes lead to resistance against a similar but more virulent virus. This principle is called cross protection. The immune systems of plants is very different from that of mammals - plants lack antibodies which can result in a similar effect in mammals. The exact mechanism by which cross protection works is unclear, but it may involve RNA silencing. To use cross protection to protect papaya from PRSV, a mild form of the virus was isolated and used to inoculate young trees in areas with high risk for PRSV. Infection of plants with the more virulent PRSV was reduced, but the mild strain did cause symptoms in the plants and the cross protection was primarily effective against only the most closely related viruses. The mild virus worked well in protecting trees in Hawaii from the Hawaii strain (from which the mild form was produced) but was less effective against the strain from Taiwan. Cross protection helped but was not an ideal solution.</a:t>
            </a:r>
          </a:p>
          <a:p>
            <a:endParaRPr lang="en-US" dirty="0"/>
          </a:p>
        </p:txBody>
      </p:sp>
      <p:sp>
        <p:nvSpPr>
          <p:cNvPr id="4" name="Slide Number Placeholder 3"/>
          <p:cNvSpPr>
            <a:spLocks noGrp="1"/>
          </p:cNvSpPr>
          <p:nvPr>
            <p:ph type="sldNum" sz="quarter" idx="10"/>
          </p:nvPr>
        </p:nvSpPr>
        <p:spPr/>
        <p:txBody>
          <a:bodyPr/>
          <a:lstStyle/>
          <a:p>
            <a:fld id="{DDF09D06-DEFE-4130-98A4-A2361D43E293}" type="slidenum">
              <a:rPr lang="en-GB" smtClean="0"/>
              <a:pPr/>
              <a:t>43</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5800"/>
            <a:ext cx="4851400" cy="3429000"/>
          </a:xfrm>
        </p:spPr>
      </p:sp>
      <p:sp>
        <p:nvSpPr>
          <p:cNvPr id="3" name="Notes Placeholder 2"/>
          <p:cNvSpPr>
            <a:spLocks noGrp="1"/>
          </p:cNvSpPr>
          <p:nvPr>
            <p:ph type="body" idx="1"/>
          </p:nvPr>
        </p:nvSpPr>
        <p:spPr/>
        <p:txBody>
          <a:bodyPr>
            <a:normAutofit/>
          </a:bodyPr>
          <a:lstStyle/>
          <a:p>
            <a:pPr marL="0" marR="0" indent="0" algn="l" defTabSz="913866" rtl="0" eaLnBrk="1" fontAlgn="auto" latinLnBrk="0" hangingPunct="1">
              <a:lnSpc>
                <a:spcPct val="100000"/>
              </a:lnSpc>
              <a:spcBef>
                <a:spcPts val="0"/>
              </a:spcBef>
              <a:spcAft>
                <a:spcPts val="0"/>
              </a:spcAft>
              <a:buClrTx/>
              <a:buSzTx/>
              <a:buFontTx/>
              <a:buNone/>
              <a:tabLst/>
              <a:defRPr/>
            </a:pPr>
            <a:r>
              <a:rPr lang="en-US" dirty="0" smtClean="0"/>
              <a:t>The anti-microbial protein was frequently used to control the plant bacterial disease. In this study, it was investigated that the anti-microbial activity of recombinant plant </a:t>
            </a:r>
            <a:r>
              <a:rPr lang="en-US" dirty="0" err="1" smtClean="0"/>
              <a:t>ferredoxin</a:t>
            </a:r>
            <a:r>
              <a:rPr lang="en-US" dirty="0" smtClean="0"/>
              <a:t>-like protein (PFLP) both in vitro and in vivo. The in vitro assay demonstrated that PFLP produced by transformed </a:t>
            </a:r>
            <a:r>
              <a:rPr lang="en-US" i="1" dirty="0" smtClean="0"/>
              <a:t>Escherichia coli</a:t>
            </a:r>
            <a:r>
              <a:rPr lang="en-US" dirty="0" smtClean="0"/>
              <a:t> exhibited an anti-microbial activity against several bacteria strain including </a:t>
            </a:r>
            <a:r>
              <a:rPr lang="en-US" i="1" dirty="0" smtClean="0"/>
              <a:t>E. coli</a:t>
            </a:r>
            <a:r>
              <a:rPr lang="en-US" dirty="0" smtClean="0"/>
              <a:t>, </a:t>
            </a:r>
            <a:r>
              <a:rPr lang="en-US" i="1" dirty="0" err="1" smtClean="0"/>
              <a:t>Erwinia</a:t>
            </a:r>
            <a:r>
              <a:rPr lang="en-US" dirty="0" smtClean="0"/>
              <a:t> </a:t>
            </a:r>
            <a:r>
              <a:rPr lang="en-US" i="1" dirty="0" err="1" smtClean="0"/>
              <a:t>carotovora</a:t>
            </a:r>
            <a:r>
              <a:rPr lang="en-US" dirty="0" smtClean="0"/>
              <a:t> and </a:t>
            </a:r>
            <a:r>
              <a:rPr lang="en-US" i="1" dirty="0" smtClean="0"/>
              <a:t>Pseudomonas </a:t>
            </a:r>
            <a:r>
              <a:rPr lang="en-US" i="1" dirty="0" err="1" smtClean="0"/>
              <a:t>syringae</a:t>
            </a:r>
            <a:r>
              <a:rPr lang="en-US" dirty="0" smtClean="0"/>
              <a:t>. The effectiveness of this anti-microbial activity was depending on the FeSO</a:t>
            </a:r>
            <a:r>
              <a:rPr lang="en-US" baseline="-25000" dirty="0" smtClean="0"/>
              <a:t>4</a:t>
            </a:r>
            <a:r>
              <a:rPr lang="en-US" dirty="0" smtClean="0"/>
              <a:t> that was applied in the cultivated medium. PFLP lost its anti-microbial activity when it was mutated in the 86th </a:t>
            </a:r>
            <a:r>
              <a:rPr lang="en-US" dirty="0" err="1" smtClean="0"/>
              <a:t>cysteine</a:t>
            </a:r>
            <a:r>
              <a:rPr lang="en-US" dirty="0" smtClean="0"/>
              <a:t> residue that responding for iron binding. Besides, soft-rot symptom of tobacco plants infected by </a:t>
            </a:r>
            <a:r>
              <a:rPr lang="en-US" i="1" dirty="0" smtClean="0"/>
              <a:t>E</a:t>
            </a:r>
            <a:r>
              <a:rPr lang="en-US" dirty="0" smtClean="0"/>
              <a:t>. </a:t>
            </a:r>
            <a:r>
              <a:rPr lang="en-US" i="1" dirty="0" err="1" smtClean="0"/>
              <a:t>carotovora</a:t>
            </a:r>
            <a:r>
              <a:rPr lang="en-US" dirty="0" smtClean="0"/>
              <a:t> was reduced by application of recombinant PFLP. Transgenic tobacco ectopically over expressing PFLP in the cytoplasm protected plant from the infection of </a:t>
            </a:r>
            <a:r>
              <a:rPr lang="en-US" i="1" dirty="0" smtClean="0"/>
              <a:t>E</a:t>
            </a:r>
            <a:r>
              <a:rPr lang="en-US" dirty="0" smtClean="0"/>
              <a:t>. </a:t>
            </a:r>
            <a:r>
              <a:rPr lang="en-US" i="1" dirty="0" err="1" smtClean="0"/>
              <a:t>carotovora</a:t>
            </a:r>
            <a:r>
              <a:rPr lang="en-US" dirty="0" smtClean="0"/>
              <a:t> during the initial stage. These results indicate that PFLP is an anti-microbial protein that might be able to control the plant diseases via reducing the growth of bacterial pathogen.</a:t>
            </a:r>
          </a:p>
          <a:p>
            <a:endParaRPr lang="en-US" dirty="0"/>
          </a:p>
        </p:txBody>
      </p:sp>
      <p:sp>
        <p:nvSpPr>
          <p:cNvPr id="4" name="Slide Number Placeholder 3"/>
          <p:cNvSpPr>
            <a:spLocks noGrp="1"/>
          </p:cNvSpPr>
          <p:nvPr>
            <p:ph type="sldNum" sz="quarter" idx="10"/>
          </p:nvPr>
        </p:nvSpPr>
        <p:spPr/>
        <p:txBody>
          <a:bodyPr/>
          <a:lstStyle/>
          <a:p>
            <a:fld id="{DDF09D06-DEFE-4130-98A4-A2361D43E293}" type="slidenum">
              <a:rPr lang="en-GB" smtClean="0"/>
              <a:pPr/>
              <a:t>45</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5800"/>
            <a:ext cx="4851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F09D06-DEFE-4130-98A4-A2361D43E293}" type="slidenum">
              <a:rPr lang="en-GB" smtClean="0"/>
              <a:pPr/>
              <a:t>49</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5800"/>
            <a:ext cx="4851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F09D06-DEFE-4130-98A4-A2361D43E293}" type="slidenum">
              <a:rPr lang="en-GB" smtClean="0"/>
              <a:pPr/>
              <a:t>51</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5800"/>
            <a:ext cx="4851400" cy="3429000"/>
          </a:xfrm>
        </p:spPr>
      </p:sp>
      <p:sp>
        <p:nvSpPr>
          <p:cNvPr id="3" name="Notes Placeholder 2"/>
          <p:cNvSpPr>
            <a:spLocks noGrp="1"/>
          </p:cNvSpPr>
          <p:nvPr>
            <p:ph type="body" idx="1"/>
          </p:nvPr>
        </p:nvSpPr>
        <p:spPr/>
        <p:txBody>
          <a:bodyPr>
            <a:normAutofit/>
          </a:bodyPr>
          <a:lstStyle/>
          <a:p>
            <a:r>
              <a:rPr lang="en-US" dirty="0" smtClean="0"/>
              <a:t>A </a:t>
            </a:r>
            <a:r>
              <a:rPr lang="en-US" b="1" dirty="0" err="1" smtClean="0"/>
              <a:t>plantibody</a:t>
            </a:r>
            <a:r>
              <a:rPr lang="en-US" dirty="0" smtClean="0"/>
              <a:t> (a portmanteau derived from </a:t>
            </a:r>
            <a:r>
              <a:rPr lang="en-US" dirty="0" smtClean="0">
                <a:hlinkClick r:id="rId3" action="ppaction://hlinkfile"/>
              </a:rPr>
              <a:t>Plant</a:t>
            </a:r>
            <a:r>
              <a:rPr lang="en-US" dirty="0" smtClean="0"/>
              <a:t> and </a:t>
            </a:r>
            <a:r>
              <a:rPr lang="en-US" dirty="0" smtClean="0">
                <a:hlinkClick r:id="rId4" action="ppaction://hlinkfile"/>
              </a:rPr>
              <a:t>antibody</a:t>
            </a:r>
            <a:r>
              <a:rPr lang="en-US" dirty="0" smtClean="0"/>
              <a:t>) is an </a:t>
            </a:r>
            <a:r>
              <a:rPr lang="en-US" dirty="0" smtClean="0">
                <a:hlinkClick r:id="rId4" action="ppaction://hlinkfile"/>
              </a:rPr>
              <a:t>antibody</a:t>
            </a:r>
            <a:r>
              <a:rPr lang="en-US" dirty="0" smtClean="0"/>
              <a:t> produced by </a:t>
            </a:r>
            <a:r>
              <a:rPr lang="en-US" dirty="0" smtClean="0">
                <a:hlinkClick r:id="rId5" action="ppaction://hlinkfile" tooltip="Genetic engineering"/>
              </a:rPr>
              <a:t>genetically modified</a:t>
            </a:r>
            <a:r>
              <a:rPr lang="en-US" dirty="0" smtClean="0"/>
              <a:t> crops.</a:t>
            </a:r>
            <a:endParaRPr lang="en-US" dirty="0"/>
          </a:p>
        </p:txBody>
      </p:sp>
      <p:sp>
        <p:nvSpPr>
          <p:cNvPr id="4" name="Slide Number Placeholder 3"/>
          <p:cNvSpPr>
            <a:spLocks noGrp="1"/>
          </p:cNvSpPr>
          <p:nvPr>
            <p:ph type="sldNum" sz="quarter" idx="10"/>
          </p:nvPr>
        </p:nvSpPr>
        <p:spPr/>
        <p:txBody>
          <a:bodyPr/>
          <a:lstStyle/>
          <a:p>
            <a:fld id="{DDF09D06-DEFE-4130-98A4-A2361D43E293}" type="slidenum">
              <a:rPr lang="en-GB" smtClean="0"/>
              <a:pPr/>
              <a:t>73</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2CFE10A2-FE0A-49E6-9235-DA36CCADE554}" type="slidenum">
              <a:rPr lang="en-US"/>
              <a:pPr/>
              <a:t>77</a:t>
            </a:fld>
            <a:endParaRPr lang="en-US"/>
          </a:p>
        </p:txBody>
      </p:sp>
      <p:sp>
        <p:nvSpPr>
          <p:cNvPr id="41987" name="Rectangle 2"/>
          <p:cNvSpPr>
            <a:spLocks noGrp="1" noRot="1" noChangeAspect="1" noChangeArrowheads="1" noTextEdit="1"/>
          </p:cNvSpPr>
          <p:nvPr>
            <p:ph type="sldImg"/>
          </p:nvPr>
        </p:nvSpPr>
        <p:spPr>
          <a:xfrm>
            <a:off x="1003300" y="685800"/>
            <a:ext cx="4851400" cy="3429000"/>
          </a:xfrm>
          <a:ln/>
        </p:spPr>
      </p:sp>
      <p:sp>
        <p:nvSpPr>
          <p:cNvPr id="41988" name="Rectangle 3"/>
          <p:cNvSpPr>
            <a:spLocks noGrp="1" noChangeArrowheads="1"/>
          </p:cNvSpPr>
          <p:nvPr>
            <p:ph type="body" idx="1"/>
          </p:nvPr>
        </p:nvSpPr>
        <p:spPr>
          <a:noFill/>
          <a:ln/>
        </p:spPr>
        <p:txBody>
          <a:bodyPr/>
          <a:lstStyle/>
          <a:p>
            <a:pPr eaLnBrk="1" hangingPunct="1">
              <a:spcBef>
                <a:spcPct val="0"/>
              </a:spcBef>
            </a:pPr>
            <a:r>
              <a:rPr lang="en-US" sz="1000" dirty="0" err="1" smtClean="0">
                <a:solidFill>
                  <a:schemeClr val="bg1"/>
                </a:solidFill>
              </a:rPr>
              <a:t>GeneWare</a:t>
            </a:r>
            <a:r>
              <a:rPr lang="en-US" sz="1000" dirty="0" smtClean="0">
                <a:solidFill>
                  <a:schemeClr val="bg1"/>
                </a:solidFill>
              </a:rPr>
              <a:t>® which involves growing a normal tobacco plant and then infecting it with a virus called Tobacco Mosaic Virus containing the foreign gene of interest. The virus has been tamed so that it does not spread or infect other plants. The foreign protein concentrates in the leaves. The leaves can be harvested and processed to isolate the therapeutic protein. </a:t>
            </a:r>
          </a:p>
          <a:p>
            <a:pPr eaLnBrk="1" hangingPunct="1">
              <a:spcBef>
                <a:spcPct val="0"/>
              </a:spcBef>
            </a:pPr>
            <a:endParaRPr lang="en-US" sz="1000" dirty="0" smtClean="0">
              <a:solidFill>
                <a:schemeClr val="bg1"/>
              </a:solidFill>
            </a:endParaRPr>
          </a:p>
          <a:p>
            <a:pPr eaLnBrk="1" hangingPunct="1"/>
            <a:r>
              <a:rPr lang="en-US" sz="1000" dirty="0" smtClean="0">
                <a:solidFill>
                  <a:schemeClr val="bg1"/>
                </a:solidFill>
              </a:rPr>
              <a:t>PLANET is focusing on the development of therapeutic and preventative drugs in four large, but significantly underserved medical markets: </a:t>
            </a:r>
          </a:p>
          <a:p>
            <a:pPr eaLnBrk="1" hangingPunct="1"/>
            <a:r>
              <a:rPr lang="en-US" sz="1000" b="1" dirty="0" smtClean="0">
                <a:solidFill>
                  <a:schemeClr val="bg1"/>
                </a:solidFill>
              </a:rPr>
              <a:t>Dental Caries</a:t>
            </a:r>
            <a:r>
              <a:rPr lang="en-US" sz="1000" dirty="0" smtClean="0">
                <a:solidFill>
                  <a:schemeClr val="bg1"/>
                </a:solidFill>
              </a:rPr>
              <a:t>: Tooth decay caused by bacterial infection results in approximately 70% of U.S. dental service expenditures, or approximately $50 billion annually, current "preventatives" notwithstanding. The combined treatable population in the U.S. and Europe is estimated at approximately 115 million people. For dental caries, Planet is developing </a:t>
            </a:r>
            <a:r>
              <a:rPr lang="en-US" sz="1000" dirty="0" err="1" smtClean="0">
                <a:solidFill>
                  <a:schemeClr val="bg1"/>
                </a:solidFill>
              </a:rPr>
              <a:t>CaroRx</a:t>
            </a:r>
            <a:r>
              <a:rPr lang="en-US" sz="1000" dirty="0" smtClean="0">
                <a:solidFill>
                  <a:schemeClr val="bg1"/>
                </a:solidFill>
              </a:rPr>
              <a:t>™.</a:t>
            </a:r>
          </a:p>
          <a:p>
            <a:pPr eaLnBrk="1" hangingPunct="1"/>
            <a:r>
              <a:rPr lang="en-US" sz="1000" b="1" dirty="0" smtClean="0">
                <a:solidFill>
                  <a:schemeClr val="bg1"/>
                </a:solidFill>
              </a:rPr>
              <a:t>Colds due to Rhinovirus</a:t>
            </a:r>
            <a:r>
              <a:rPr lang="en-US" sz="1000" dirty="0" smtClean="0">
                <a:solidFill>
                  <a:schemeClr val="bg1"/>
                </a:solidFill>
              </a:rPr>
              <a:t>: Rhinoviruses account for approximately half of all common colds and over 20 million doctors’ office visits a year. No readily available diagnostic exists to distinguish between rhinovirus-based colds and the myriad of other variants. Commonly prescribed antibiotics are completely ineffective in treating colds and available palliative preparations are generally ineffective after a single day of use. For rhinovirus colds, Planet is developing </a:t>
            </a:r>
            <a:r>
              <a:rPr lang="en-US" sz="1000" dirty="0" err="1" smtClean="0">
                <a:solidFill>
                  <a:schemeClr val="bg1"/>
                </a:solidFill>
              </a:rPr>
              <a:t>RhinoRx</a:t>
            </a:r>
            <a:r>
              <a:rPr lang="en-US" sz="1000" dirty="0" smtClean="0">
                <a:solidFill>
                  <a:schemeClr val="bg1"/>
                </a:solidFill>
              </a:rPr>
              <a:t>™.</a:t>
            </a:r>
          </a:p>
          <a:p>
            <a:pPr eaLnBrk="1" hangingPunct="1"/>
            <a:r>
              <a:rPr lang="en-US" sz="1000" b="1" dirty="0" smtClean="0">
                <a:solidFill>
                  <a:schemeClr val="bg1"/>
                </a:solidFill>
              </a:rPr>
              <a:t>Drug-induced Alopecia</a:t>
            </a:r>
            <a:r>
              <a:rPr lang="en-US" sz="1000" dirty="0" smtClean="0">
                <a:solidFill>
                  <a:schemeClr val="bg1"/>
                </a:solidFill>
              </a:rPr>
              <a:t>: Hair loss (alopecia) is one of the most disturbing side effects for cancer patients undergoing chemotherapy, and is commonly caused by doxorubicin and related </a:t>
            </a:r>
            <a:r>
              <a:rPr lang="en-US" sz="1000" dirty="0" err="1" smtClean="0">
                <a:solidFill>
                  <a:schemeClr val="bg1"/>
                </a:solidFill>
              </a:rPr>
              <a:t>anthracycline</a:t>
            </a:r>
            <a:r>
              <a:rPr lang="en-US" sz="1000" dirty="0" smtClean="0">
                <a:solidFill>
                  <a:schemeClr val="bg1"/>
                </a:solidFill>
              </a:rPr>
              <a:t> drugs. Over 250,000 patients in the U.S. receive </a:t>
            </a:r>
            <a:r>
              <a:rPr lang="en-US" sz="1000" dirty="0" err="1" smtClean="0">
                <a:solidFill>
                  <a:schemeClr val="bg1"/>
                </a:solidFill>
              </a:rPr>
              <a:t>anthracycline</a:t>
            </a:r>
            <a:r>
              <a:rPr lang="en-US" sz="1000" dirty="0" smtClean="0">
                <a:solidFill>
                  <a:schemeClr val="bg1"/>
                </a:solidFill>
              </a:rPr>
              <a:t> chemotherapy each year, and over 95% of these patients lose their hair. Currently, there is no way of preventing this side effect of chemotherapy. For chemotherapy drug-induced alopecia, Planet is developing </a:t>
            </a:r>
            <a:r>
              <a:rPr lang="en-US" sz="1000" dirty="0" err="1" smtClean="0">
                <a:solidFill>
                  <a:schemeClr val="bg1"/>
                </a:solidFill>
              </a:rPr>
              <a:t>DoxoRx</a:t>
            </a:r>
            <a:r>
              <a:rPr lang="en-US" sz="1000" dirty="0" smtClean="0">
                <a:solidFill>
                  <a:schemeClr val="bg1"/>
                </a:solidFill>
              </a:rPr>
              <a:t>™.</a:t>
            </a:r>
          </a:p>
          <a:p>
            <a:pPr eaLnBrk="1" hangingPunct="1"/>
            <a:endParaRPr lang="en-US" sz="1000"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5800"/>
            <a:ext cx="4851400" cy="3429000"/>
          </a:xfrm>
        </p:spPr>
      </p:sp>
      <p:sp>
        <p:nvSpPr>
          <p:cNvPr id="3" name="Notes Placeholder 2"/>
          <p:cNvSpPr>
            <a:spLocks noGrp="1"/>
          </p:cNvSpPr>
          <p:nvPr>
            <p:ph type="body" idx="1"/>
          </p:nvPr>
        </p:nvSpPr>
        <p:spPr/>
        <p:txBody>
          <a:bodyPr>
            <a:normAutofit/>
          </a:bodyPr>
          <a:lstStyle/>
          <a:p>
            <a:r>
              <a:rPr lang="en-US" dirty="0" smtClean="0"/>
              <a:t>Genetically engineered silkworms to make artificial spider silk.</a:t>
            </a:r>
          </a:p>
          <a:p>
            <a:endParaRPr lang="en-US" dirty="0" smtClean="0"/>
          </a:p>
          <a:p>
            <a:r>
              <a:rPr lang="en-US" dirty="0" smtClean="0"/>
              <a:t>Tissue Engineering using Synthetic Human </a:t>
            </a:r>
            <a:r>
              <a:rPr lang="en-US" dirty="0" err="1" smtClean="0"/>
              <a:t>Elastin</a:t>
            </a:r>
            <a:r>
              <a:rPr lang="en-US" dirty="0" smtClean="0"/>
              <a:t> Numerous skin replacements or substitutes have been developed that mimic skin epidermis &amp; dermis by culturing skin cells on polymer scaffolds.</a:t>
            </a:r>
          </a:p>
          <a:p>
            <a:endParaRPr lang="en-US" dirty="0" smtClean="0"/>
          </a:p>
          <a:p>
            <a:r>
              <a:rPr lang="en-US" sz="1300" b="1" kern="1200" baseline="0" dirty="0" smtClean="0">
                <a:solidFill>
                  <a:schemeClr val="tx1"/>
                </a:solidFill>
                <a:latin typeface="+mn-lt"/>
                <a:ea typeface="+mn-ea"/>
                <a:cs typeface="+mn-cs"/>
              </a:rPr>
              <a:t>a genetic transformation approach to produce a biodegradable plastic, </a:t>
            </a:r>
            <a:r>
              <a:rPr lang="en-US" sz="1300" b="1" kern="1200" baseline="0" dirty="0" err="1" smtClean="0">
                <a:solidFill>
                  <a:schemeClr val="tx1"/>
                </a:solidFill>
                <a:latin typeface="+mn-lt"/>
                <a:ea typeface="+mn-ea"/>
                <a:cs typeface="+mn-cs"/>
              </a:rPr>
              <a:t>synthase</a:t>
            </a:r>
            <a:r>
              <a:rPr lang="en-US" sz="1300" b="1" kern="1200" baseline="0" dirty="0" smtClean="0">
                <a:solidFill>
                  <a:schemeClr val="tx1"/>
                </a:solidFill>
                <a:latin typeface="+mn-lt"/>
                <a:ea typeface="+mn-ea"/>
                <a:cs typeface="+mn-cs"/>
              </a:rPr>
              <a:t> and by the availability of acetyl-</a:t>
            </a:r>
            <a:r>
              <a:rPr lang="en-US" sz="1300" b="1" kern="1200" baseline="0" dirty="0" err="1" smtClean="0">
                <a:solidFill>
                  <a:schemeClr val="tx1"/>
                </a:solidFill>
                <a:latin typeface="+mn-lt"/>
                <a:ea typeface="+mn-ea"/>
                <a:cs typeface="+mn-cs"/>
              </a:rPr>
              <a:t>CoA</a:t>
            </a:r>
            <a:r>
              <a:rPr lang="en-US" sz="1300" b="1" kern="1200" baseline="0" dirty="0" smtClean="0">
                <a:solidFill>
                  <a:schemeClr val="tx1"/>
                </a:solidFill>
                <a:latin typeface="+mn-lt"/>
                <a:ea typeface="+mn-ea"/>
                <a:cs typeface="+mn-cs"/>
              </a:rPr>
              <a:t> and </a:t>
            </a:r>
            <a:r>
              <a:rPr lang="en-US" sz="1300" b="1" kern="1200" baseline="0" dirty="0" err="1" smtClean="0">
                <a:solidFill>
                  <a:schemeClr val="tx1"/>
                </a:solidFill>
                <a:latin typeface="+mn-lt"/>
                <a:ea typeface="+mn-ea"/>
                <a:cs typeface="+mn-cs"/>
              </a:rPr>
              <a:t>propoly</a:t>
            </a:r>
            <a:r>
              <a:rPr lang="en-US" sz="1300" b="1" kern="1200" baseline="0" dirty="0" smtClean="0">
                <a:solidFill>
                  <a:schemeClr val="tx1"/>
                </a:solidFill>
                <a:latin typeface="+mn-lt"/>
                <a:ea typeface="+mn-ea"/>
                <a:cs typeface="+mn-cs"/>
              </a:rPr>
              <a:t>-</a:t>
            </a:r>
          </a:p>
          <a:p>
            <a:r>
              <a:rPr lang="en-US" sz="1300" b="1" kern="1200" baseline="0" dirty="0" smtClean="0">
                <a:solidFill>
                  <a:schemeClr val="tx1"/>
                </a:solidFill>
                <a:latin typeface="+mn-lt"/>
                <a:ea typeface="+mn-ea"/>
                <a:cs typeface="+mn-cs"/>
              </a:rPr>
              <a:t>-</a:t>
            </a:r>
            <a:r>
              <a:rPr lang="en-US" sz="1300" b="1" kern="1200" baseline="0" dirty="0" err="1" smtClean="0">
                <a:solidFill>
                  <a:schemeClr val="tx1"/>
                </a:solidFill>
                <a:latin typeface="+mn-lt"/>
                <a:ea typeface="+mn-ea"/>
                <a:cs typeface="+mn-cs"/>
              </a:rPr>
              <a:t>hydroxybutyrate</a:t>
            </a:r>
            <a:r>
              <a:rPr lang="en-US" sz="1300" b="1" kern="1200" baseline="0" dirty="0" smtClean="0">
                <a:solidFill>
                  <a:schemeClr val="tx1"/>
                </a:solidFill>
                <a:latin typeface="+mn-lt"/>
                <a:ea typeface="+mn-ea"/>
                <a:cs typeface="+mn-cs"/>
              </a:rPr>
              <a:t> (PHB), in the leaves of alfalfa plants.</a:t>
            </a:r>
          </a:p>
          <a:p>
            <a:endParaRPr lang="en-US" sz="1300" b="1" kern="1200" baseline="0" dirty="0" smtClean="0">
              <a:solidFill>
                <a:schemeClr val="tx1"/>
              </a:solidFill>
              <a:latin typeface="+mn-lt"/>
              <a:ea typeface="+mn-ea"/>
              <a:cs typeface="+mn-cs"/>
            </a:endParaRPr>
          </a:p>
          <a:p>
            <a:r>
              <a:rPr lang="en-US" b="1" dirty="0" smtClean="0"/>
              <a:t>Collagen</a:t>
            </a:r>
            <a:r>
              <a:rPr lang="en-US" dirty="0" smtClean="0"/>
              <a:t> (English pronunciation: </a:t>
            </a:r>
            <a:r>
              <a:rPr lang="en-US" dirty="0" smtClean="0">
                <a:hlinkClick r:id="rId3" action="ppaction://hlinkfile" tooltip="Wikipedia:IPA for English"/>
              </a:rPr>
              <a:t>/ˈ</a:t>
            </a:r>
            <a:r>
              <a:rPr lang="en-US" dirty="0" err="1" smtClean="0">
                <a:hlinkClick r:id="rId3" action="ppaction://hlinkfile" tooltip="Wikipedia:IPA for English"/>
              </a:rPr>
              <a:t>kɒlədʒən</a:t>
            </a:r>
            <a:r>
              <a:rPr lang="en-US" dirty="0" smtClean="0">
                <a:hlinkClick r:id="rId3" action="ppaction://hlinkfile" tooltip="Wikipedia:IPA for English"/>
              </a:rPr>
              <a:t>/</a:t>
            </a:r>
            <a:r>
              <a:rPr lang="en-US" dirty="0" smtClean="0"/>
              <a:t>) is a group of naturally occurring </a:t>
            </a:r>
            <a:r>
              <a:rPr lang="en-US" dirty="0" smtClean="0">
                <a:hlinkClick r:id="rId4" action="ppaction://hlinkfile" tooltip="Protein"/>
              </a:rPr>
              <a:t>proteins</a:t>
            </a:r>
            <a:r>
              <a:rPr lang="en-US" dirty="0" smtClean="0"/>
              <a:t>.</a:t>
            </a:r>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DF09D06-DEFE-4130-98A4-A2361D43E293}" type="slidenum">
              <a:rPr lang="en-GB" smtClean="0"/>
              <a:pPr/>
              <a:t>79</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5800"/>
            <a:ext cx="4851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F09D06-DEFE-4130-98A4-A2361D43E293}" type="slidenum">
              <a:rPr lang="en-GB" smtClean="0"/>
              <a:pPr/>
              <a:t>81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F09D06-DEFE-4130-98A4-A2361D43E293}" type="slidenum">
              <a:rPr lang="en-GB" smtClean="0"/>
              <a:pPr/>
              <a:t>11</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F09D06-DEFE-4130-98A4-A2361D43E293}" type="slidenum">
              <a:rPr lang="en-GB" smtClean="0"/>
              <a:pPr/>
              <a:t>12</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F09D06-DEFE-4130-98A4-A2361D43E293}" type="slidenum">
              <a:rPr lang="en-GB" smtClean="0"/>
              <a:pPr/>
              <a:t>13</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F09D06-DEFE-4130-98A4-A2361D43E293}" type="slidenum">
              <a:rPr lang="en-GB" smtClean="0"/>
              <a:pPr/>
              <a:t>14</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2012DE77-1AB0-4D4B-ADCD-7E667EDA1B3E}" type="slidenum">
              <a:rPr lang="en-GB"/>
              <a:pPr/>
              <a:t>29</a:t>
            </a:fld>
            <a:endParaRPr lang="en-GB"/>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89FCE625-A59F-440B-A05E-E40ECA8331E1}" type="slidenum">
              <a:rPr lang="en-GB"/>
              <a:pPr/>
              <a:t>30</a:t>
            </a:fld>
            <a:endParaRPr lang="en-GB"/>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BC33B44F-64F3-42BA-AB42-8D41D08F05B4}" type="slidenum">
              <a:rPr lang="en-GB"/>
              <a:pPr/>
              <a:t>31</a:t>
            </a:fld>
            <a:endParaRPr lang="en-GB"/>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57850DAD-79D0-4279-B23D-B91C6A8A95A7}" type="slidenum">
              <a:rPr lang="en-GB"/>
              <a:pPr/>
              <a:t>32</a:t>
            </a:fld>
            <a:endParaRPr lang="en-GB"/>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93541" y="1511300"/>
            <a:ext cx="9624060" cy="2015067"/>
          </a:xfrm>
        </p:spPr>
        <p:txBody>
          <a:bodyPr vert="horz" lIns="52139" tIns="0" rIns="52139" bIns="0" anchor="b">
            <a:normAutofit/>
            <a:scene3d>
              <a:camera prst="orthographicFront"/>
              <a:lightRig rig="soft" dir="t">
                <a:rot lat="0" lon="0" rev="17220000"/>
              </a:lightRig>
            </a:scene3d>
            <a:sp3d prstMaterial="softEdge">
              <a:bevelT w="38100" h="38100"/>
            </a:sp3d>
          </a:bodyPr>
          <a:lstStyle>
            <a:lvl1pPr>
              <a:defRPr sz="55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DAFF8DA1-F233-4556-BFBD-A463CAF49169}" type="datetimeFigureOut">
              <a:rPr lang="en-GB" smtClean="0"/>
              <a:pPr/>
              <a:t>09/12/2017</a:t>
            </a:fld>
            <a:endParaRPr lang="en-GB"/>
          </a:p>
        </p:txBody>
      </p:sp>
      <p:sp>
        <p:nvSpPr>
          <p:cNvPr id="17" name="Footer Placeholder 16"/>
          <p:cNvSpPr>
            <a:spLocks noGrp="1"/>
          </p:cNvSpPr>
          <p:nvPr>
            <p:ph type="ftr" sz="quarter" idx="11"/>
          </p:nvPr>
        </p:nvSpPr>
        <p:spPr/>
        <p:txBody>
          <a:bodyPr/>
          <a:lstStyle/>
          <a:p>
            <a:endParaRPr lang="en-GB"/>
          </a:p>
        </p:txBody>
      </p:sp>
      <p:sp>
        <p:nvSpPr>
          <p:cNvPr id="29" name="Slide Number Placeholder 28"/>
          <p:cNvSpPr>
            <a:spLocks noGrp="1"/>
          </p:cNvSpPr>
          <p:nvPr>
            <p:ph type="sldNum" sz="quarter" idx="12"/>
          </p:nvPr>
        </p:nvSpPr>
        <p:spPr/>
        <p:txBody>
          <a:bodyPr/>
          <a:lstStyle/>
          <a:p>
            <a:fld id="{CFF9BB95-9707-4BD8-A786-A772E3CA6E3D}" type="slidenum">
              <a:rPr lang="en-GB" smtClean="0"/>
              <a:pPr/>
              <a:t>‹#›</a:t>
            </a:fld>
            <a:endParaRPr lang="en-GB"/>
          </a:p>
        </p:txBody>
      </p:sp>
      <p:sp>
        <p:nvSpPr>
          <p:cNvPr id="9" name="Subtitle 8"/>
          <p:cNvSpPr>
            <a:spLocks noGrp="1"/>
          </p:cNvSpPr>
          <p:nvPr>
            <p:ph type="subTitle" idx="1"/>
          </p:nvPr>
        </p:nvSpPr>
        <p:spPr>
          <a:xfrm>
            <a:off x="1604010" y="3671037"/>
            <a:ext cx="7485380" cy="1931106"/>
          </a:xfrm>
        </p:spPr>
        <p:txBody>
          <a:bodyPr/>
          <a:lstStyle>
            <a:lvl1pPr marL="0" indent="0" algn="ctr">
              <a:buNone/>
              <a:defRPr>
                <a:solidFill>
                  <a:schemeClr val="tx1"/>
                </a:solidFill>
              </a:defRPr>
            </a:lvl1pPr>
            <a:lvl2pPr marL="521391" indent="0" algn="ctr">
              <a:buNone/>
            </a:lvl2pPr>
            <a:lvl3pPr marL="1042782" indent="0" algn="ctr">
              <a:buNone/>
            </a:lvl3pPr>
            <a:lvl4pPr marL="1564173" indent="0" algn="ctr">
              <a:buNone/>
            </a:lvl4pPr>
            <a:lvl5pPr marL="2085564" indent="0" algn="ctr">
              <a:buNone/>
            </a:lvl5pPr>
            <a:lvl6pPr marL="2606954" indent="0" algn="ctr">
              <a:buNone/>
            </a:lvl6pPr>
            <a:lvl7pPr marL="3128345" indent="0" algn="ctr">
              <a:buNone/>
            </a:lvl7pPr>
            <a:lvl8pPr marL="3649736" indent="0" algn="ctr">
              <a:buNone/>
            </a:lvl8pPr>
            <a:lvl9pPr marL="4171127"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AFF8DA1-F233-4556-BFBD-A463CAF49169}" type="datetimeFigureOut">
              <a:rPr lang="en-GB" smtClean="0"/>
              <a:pPr/>
              <a:t>09/12/2017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F9BB95-9707-4BD8-A786-A772E3CA6E3D}"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2715" y="302611"/>
            <a:ext cx="2406015" cy="6447514"/>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4670" y="302611"/>
            <a:ext cx="7039822" cy="644751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AFF8DA1-F233-4556-BFBD-A463CAF49169}" type="datetimeFigureOut">
              <a:rPr lang="en-GB" smtClean="0"/>
              <a:pPr/>
              <a:t>09/12/2017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F9BB95-9707-4BD8-A786-A772E3CA6E3D}"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02005" y="671689"/>
            <a:ext cx="9089390" cy="604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A68B16B-7C3D-4233-9E65-79A06F10C4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2734" y="251884"/>
            <a:ext cx="9952660" cy="1460574"/>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52734" y="1847145"/>
            <a:ext cx="4904855" cy="487324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5435812" y="1847145"/>
            <a:ext cx="4904855" cy="487324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E59712-49EB-4B5B-B97B-5996D0031E5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AFF8DA1-F233-4556-BFBD-A463CAF49169}" type="datetimeFigureOut">
              <a:rPr lang="en-GB" smtClean="0"/>
              <a:pPr/>
              <a:t>09/12/2017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F9BB95-9707-4BD8-A786-A772E3CA6E3D}"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871345" y="671689"/>
            <a:ext cx="8287385" cy="2015067"/>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55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871345" y="2763209"/>
            <a:ext cx="8287385" cy="1663479"/>
          </a:xfrm>
        </p:spPr>
        <p:txBody>
          <a:bodyPr anchor="t"/>
          <a:lstStyle>
            <a:lvl1pPr marL="83423" indent="0" algn="l">
              <a:buNone/>
              <a:defRPr sz="2300">
                <a:solidFill>
                  <a:schemeClr val="tx1"/>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AFF8DA1-F233-4556-BFBD-A463CAF49169}" type="datetimeFigureOut">
              <a:rPr lang="en-GB" smtClean="0"/>
              <a:pPr/>
              <a:t>09/12/2017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9267613" y="7070226"/>
            <a:ext cx="891117" cy="402314"/>
          </a:xfrm>
        </p:spPr>
        <p:txBody>
          <a:bodyPr/>
          <a:lstStyle/>
          <a:p>
            <a:fld id="{CFF9BB95-9707-4BD8-A786-A772E3CA6E3D}" type="slidenum">
              <a:rPr lang="en-GB" smtClean="0"/>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534670" y="1763184"/>
            <a:ext cx="4722918" cy="4986941"/>
          </a:xfrm>
        </p:spPr>
        <p:txBody>
          <a:bodyPr/>
          <a:lstStyle>
            <a:lvl1pPr>
              <a:defRPr sz="3000"/>
            </a:lvl1pPr>
            <a:lvl2pPr>
              <a:defRPr sz="2700"/>
            </a:lvl2pPr>
            <a:lvl3pPr>
              <a:defRPr sz="2300"/>
            </a:lvl3pPr>
            <a:lvl4pPr>
              <a:defRPr sz="2100"/>
            </a:lvl4pPr>
            <a:lvl5pPr>
              <a:defRPr sz="21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435812" y="1763184"/>
            <a:ext cx="4722918" cy="4986941"/>
          </a:xfrm>
        </p:spPr>
        <p:txBody>
          <a:bodyPr/>
          <a:lstStyle>
            <a:lvl1pPr>
              <a:defRPr sz="3000"/>
            </a:lvl1pPr>
            <a:lvl2pPr>
              <a:defRPr sz="2700"/>
            </a:lvl2pPr>
            <a:lvl3pPr>
              <a:defRPr sz="2300"/>
            </a:lvl3pPr>
            <a:lvl4pPr>
              <a:defRPr sz="2100"/>
            </a:lvl4pPr>
            <a:lvl5pPr>
              <a:defRPr sz="21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AFF8DA1-F233-4556-BFBD-A463CAF49169}" type="datetimeFigureOut">
              <a:rPr lang="en-GB" smtClean="0"/>
              <a:pPr/>
              <a:t>09/12/2017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F9BB95-9707-4BD8-A786-A772E3CA6E3D}"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670" y="300860"/>
            <a:ext cx="9624060" cy="1259417"/>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4670" y="1691467"/>
            <a:ext cx="4724775" cy="827366"/>
          </a:xfrm>
        </p:spPr>
        <p:txBody>
          <a:bodyPr anchor="ctr"/>
          <a:lstStyle>
            <a:lvl1pPr marL="0" indent="0">
              <a:buNone/>
              <a:defRPr sz="2700" b="0" cap="all" baseline="0">
                <a:solidFill>
                  <a:schemeClr val="tx1"/>
                </a:solidFill>
              </a:defRPr>
            </a:lvl1pPr>
            <a:lvl2pPr>
              <a:buNone/>
              <a:defRPr sz="2300" b="1"/>
            </a:lvl2pPr>
            <a:lvl3pPr>
              <a:buNone/>
              <a:defRPr sz="2100" b="1"/>
            </a:lvl3pPr>
            <a:lvl4pPr>
              <a:buNone/>
              <a:defRPr sz="1800" b="1"/>
            </a:lvl4pPr>
            <a:lvl5pPr>
              <a:buNone/>
              <a:defRPr sz="18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5432099" y="1691467"/>
            <a:ext cx="4726631" cy="827366"/>
          </a:xfrm>
        </p:spPr>
        <p:txBody>
          <a:bodyPr anchor="ctr"/>
          <a:lstStyle>
            <a:lvl1pPr marL="0" indent="0">
              <a:buNone/>
              <a:defRPr sz="2700" b="0" cap="all" baseline="0">
                <a:solidFill>
                  <a:schemeClr val="tx1"/>
                </a:solidFill>
              </a:defRPr>
            </a:lvl1pPr>
            <a:lvl2pPr>
              <a:buNone/>
              <a:defRPr sz="2300" b="1"/>
            </a:lvl2pPr>
            <a:lvl3pPr>
              <a:buNone/>
              <a:defRPr sz="2100" b="1"/>
            </a:lvl3pPr>
            <a:lvl4pPr>
              <a:buNone/>
              <a:defRPr sz="1800" b="1"/>
            </a:lvl4pPr>
            <a:lvl5pPr>
              <a:buNone/>
              <a:defRPr sz="18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534670" y="2602795"/>
            <a:ext cx="4724775" cy="4147330"/>
          </a:xfrm>
        </p:spPr>
        <p:txBody>
          <a:bodyPr/>
          <a:lstStyle>
            <a:lvl1pPr>
              <a:defRPr sz="2700"/>
            </a:lvl1pPr>
            <a:lvl2pPr>
              <a:defRPr sz="2300"/>
            </a:lvl2pPr>
            <a:lvl3pPr>
              <a:defRPr sz="21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5432099" y="2602795"/>
            <a:ext cx="4726631" cy="4147330"/>
          </a:xfrm>
        </p:spPr>
        <p:txBody>
          <a:bodyPr/>
          <a:lstStyle>
            <a:lvl1pPr>
              <a:defRPr sz="2700"/>
            </a:lvl1pPr>
            <a:lvl2pPr>
              <a:defRPr sz="2300"/>
            </a:lvl2pPr>
            <a:lvl3pPr>
              <a:defRPr sz="21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AFF8DA1-F233-4556-BFBD-A463CAF49169}" type="datetimeFigureOut">
              <a:rPr lang="en-GB" smtClean="0"/>
              <a:pPr/>
              <a:t>09/12/2017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FF9BB95-9707-4BD8-A786-A772E3CA6E3D}"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AFF8DA1-F233-4556-BFBD-A463CAF49169}" type="datetimeFigureOut">
              <a:rPr lang="en-GB" smtClean="0"/>
              <a:pPr/>
              <a:t>09/12/2017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FF9BB95-9707-4BD8-A786-A772E3CA6E3D}"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FF8DA1-F233-4556-BFBD-A463CAF49169}" type="datetimeFigureOut">
              <a:rPr lang="en-GB" smtClean="0"/>
              <a:pPr/>
              <a:t>09/12/2017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FF9BB95-9707-4BD8-A786-A772E3CA6E3D}"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71" y="300861"/>
            <a:ext cx="3518055" cy="1280407"/>
          </a:xfrm>
        </p:spPr>
        <p:txBody>
          <a:bodyPr vert="horz" anchor="b">
            <a:normAutofit/>
            <a:sp3d prstMaterial="softEdge"/>
          </a:bodyPr>
          <a:lstStyle>
            <a:lvl1pPr algn="l">
              <a:buNone/>
              <a:defRPr sz="25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4671" y="1679223"/>
            <a:ext cx="3518055" cy="5070902"/>
          </a:xfrm>
        </p:spPr>
        <p:txBody>
          <a:bodyPr/>
          <a:lstStyle>
            <a:lvl1pPr marL="0" indent="0">
              <a:buNone/>
              <a:defRPr sz="1600"/>
            </a:lvl1pPr>
            <a:lvl2pPr>
              <a:buNone/>
              <a:defRPr sz="1400"/>
            </a:lvl2pPr>
            <a:lvl3pPr>
              <a:buNone/>
              <a:defRPr sz="1100"/>
            </a:lvl3pPr>
            <a:lvl4pPr>
              <a:buNone/>
              <a:defRPr sz="1000"/>
            </a:lvl4pPr>
            <a:lvl5pPr>
              <a:buNone/>
              <a:defRPr sz="10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180822" y="300861"/>
            <a:ext cx="5977908" cy="6449263"/>
          </a:xfrm>
        </p:spPr>
        <p:txBody>
          <a:bodyPr/>
          <a:lstStyle>
            <a:lvl1pPr>
              <a:defRPr sz="3000"/>
            </a:lvl1pPr>
            <a:lvl2pPr>
              <a:defRPr sz="2700"/>
            </a:lvl2pPr>
            <a:lvl3pPr>
              <a:defRPr sz="2500"/>
            </a:lvl3pPr>
            <a:lvl4pPr>
              <a:defRPr sz="2300"/>
            </a:lvl4pPr>
            <a:lvl5pPr>
              <a:defRPr sz="21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AFF8DA1-F233-4556-BFBD-A463CAF49169}" type="datetimeFigureOut">
              <a:rPr lang="en-GB" smtClean="0"/>
              <a:pPr/>
              <a:t>09/12/2017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F9BB95-9707-4BD8-A786-A772E3CA6E3D}"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8680" y="671689"/>
            <a:ext cx="6416040" cy="575484"/>
          </a:xfrm>
        </p:spPr>
        <p:txBody>
          <a:bodyPr lIns="52139" rIns="52139" bIns="0" anchor="b">
            <a:sp3d prstMaterial="softEdge"/>
          </a:bodyPr>
          <a:lstStyle>
            <a:lvl1pPr algn="ctr">
              <a:buNone/>
              <a:defRPr sz="23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138680" y="2018565"/>
            <a:ext cx="6416040" cy="4365978"/>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6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138680" y="1285627"/>
            <a:ext cx="6416040" cy="584369"/>
          </a:xfrm>
        </p:spPr>
        <p:txBody>
          <a:bodyPr lIns="52139" tIns="52139" rIns="52139" anchor="t"/>
          <a:lstStyle>
            <a:lvl1pPr marL="0" indent="0" algn="ctr">
              <a:buNone/>
              <a:defRPr sz="1600"/>
            </a:lvl1pPr>
            <a:lvl2pPr>
              <a:defRPr sz="1400"/>
            </a:lvl2pPr>
            <a:lvl3pPr>
              <a:defRPr sz="1100"/>
            </a:lvl3pPr>
            <a:lvl4pPr>
              <a:defRPr sz="1000"/>
            </a:lvl4pPr>
            <a:lvl5pPr>
              <a:defRPr sz="10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AFF8DA1-F233-4556-BFBD-A463CAF49169}" type="datetimeFigureOut">
              <a:rPr lang="en-GB" smtClean="0"/>
              <a:pPr/>
              <a:t>09/12/2017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F9BB95-9707-4BD8-A786-A772E3CA6E3D}"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534670" y="302610"/>
            <a:ext cx="9624060" cy="1259417"/>
          </a:xfrm>
          <a:prstGeom prst="rect">
            <a:avLst/>
          </a:prstGeom>
        </p:spPr>
        <p:txBody>
          <a:bodyPr vert="horz" lIns="104278" tIns="52139" rIns="104278" bIns="52139"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534670" y="1763183"/>
            <a:ext cx="9624060" cy="5188797"/>
          </a:xfrm>
          <a:prstGeom prst="rect">
            <a:avLst/>
          </a:prstGeom>
        </p:spPr>
        <p:txBody>
          <a:bodyPr vert="horz" lIns="104278" tIns="52139" rIns="104278" bIns="52139">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534670" y="7070226"/>
            <a:ext cx="2495127" cy="402314"/>
          </a:xfrm>
          <a:prstGeom prst="rect">
            <a:avLst/>
          </a:prstGeom>
        </p:spPr>
        <p:txBody>
          <a:bodyPr vert="horz" lIns="104278" tIns="52139" rIns="104278" bIns="52139" anchor="b"/>
          <a:lstStyle>
            <a:lvl1pPr algn="l" eaLnBrk="1" latinLnBrk="0" hangingPunct="1">
              <a:defRPr kumimoji="0" sz="1400">
                <a:solidFill>
                  <a:schemeClr val="tx1">
                    <a:shade val="50000"/>
                  </a:schemeClr>
                </a:solidFill>
              </a:defRPr>
            </a:lvl1pPr>
          </a:lstStyle>
          <a:p>
            <a:fld id="{DAFF8DA1-F233-4556-BFBD-A463CAF49169}" type="datetimeFigureOut">
              <a:rPr lang="en-GB" smtClean="0"/>
              <a:pPr/>
              <a:t>09/12/2017</a:t>
            </a:fld>
            <a:endParaRPr lang="en-GB"/>
          </a:p>
        </p:txBody>
      </p:sp>
      <p:sp>
        <p:nvSpPr>
          <p:cNvPr id="3" name="Footer Placeholder 2"/>
          <p:cNvSpPr>
            <a:spLocks noGrp="1"/>
          </p:cNvSpPr>
          <p:nvPr>
            <p:ph type="ftr" sz="quarter" idx="3"/>
          </p:nvPr>
        </p:nvSpPr>
        <p:spPr>
          <a:xfrm>
            <a:off x="3653579" y="7070226"/>
            <a:ext cx="3386243" cy="402314"/>
          </a:xfrm>
          <a:prstGeom prst="rect">
            <a:avLst/>
          </a:prstGeom>
        </p:spPr>
        <p:txBody>
          <a:bodyPr vert="horz" lIns="104278" tIns="52139" rIns="104278" bIns="52139" anchor="b"/>
          <a:lstStyle>
            <a:lvl1pPr algn="ctr" eaLnBrk="1" latinLnBrk="0" hangingPunct="1">
              <a:defRPr kumimoji="0" sz="1400">
                <a:solidFill>
                  <a:schemeClr val="tx1">
                    <a:shade val="50000"/>
                  </a:schemeClr>
                </a:solidFill>
              </a:defRPr>
            </a:lvl1pPr>
          </a:lstStyle>
          <a:p>
            <a:endParaRPr lang="en-GB"/>
          </a:p>
        </p:txBody>
      </p:sp>
      <p:sp>
        <p:nvSpPr>
          <p:cNvPr id="23" name="Slide Number Placeholder 22"/>
          <p:cNvSpPr>
            <a:spLocks noGrp="1"/>
          </p:cNvSpPr>
          <p:nvPr>
            <p:ph type="sldNum" sz="quarter" idx="4"/>
          </p:nvPr>
        </p:nvSpPr>
        <p:spPr>
          <a:xfrm>
            <a:off x="9267613" y="7070226"/>
            <a:ext cx="891117" cy="402314"/>
          </a:xfrm>
          <a:prstGeom prst="rect">
            <a:avLst/>
          </a:prstGeom>
        </p:spPr>
        <p:txBody>
          <a:bodyPr vert="horz" lIns="0" tIns="52139" rIns="0" bIns="52139" anchor="b"/>
          <a:lstStyle>
            <a:lvl1pPr algn="r" eaLnBrk="1" latinLnBrk="0" hangingPunct="1">
              <a:defRPr kumimoji="0" sz="1400">
                <a:solidFill>
                  <a:schemeClr val="tx1">
                    <a:shade val="50000"/>
                  </a:schemeClr>
                </a:solidFill>
              </a:defRPr>
            </a:lvl1pPr>
          </a:lstStyle>
          <a:p>
            <a:fld id="{CFF9BB95-9707-4BD8-A786-A772E3CA6E3D}" type="slidenum">
              <a:rPr lang="en-GB" smtClean="0"/>
              <a:pPr/>
              <a:t>‹#›</a:t>
            </a:fld>
            <a:endParaRPr lang="en-GB"/>
          </a:p>
        </p:txBody>
      </p:sp>
    </p:spTree>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ctr" rtl="0" eaLnBrk="1" latinLnBrk="0" hangingPunct="1">
        <a:spcBef>
          <a:spcPct val="0"/>
        </a:spcBef>
        <a:buNone/>
        <a:defRPr kumimoji="0" sz="47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625669" indent="-469252" algn="l" rtl="0" eaLnBrk="1" latinLnBrk="0" hangingPunct="1">
        <a:spcBef>
          <a:spcPct val="20000"/>
        </a:spcBef>
        <a:buClr>
          <a:schemeClr val="tx1">
            <a:shade val="95000"/>
          </a:schemeClr>
        </a:buClr>
        <a:buSzPct val="65000"/>
        <a:buFont typeface="Wingdings 2"/>
        <a:buChar char=""/>
        <a:defRPr kumimoji="0" sz="3200" kern="1200">
          <a:solidFill>
            <a:schemeClr val="tx1"/>
          </a:solidFill>
          <a:latin typeface="+mn-lt"/>
          <a:ea typeface="+mn-ea"/>
          <a:cs typeface="+mn-cs"/>
        </a:defRPr>
      </a:lvl1pPr>
      <a:lvl2pPr marL="990643" indent="-323262" algn="l" rtl="0" eaLnBrk="1" latinLnBrk="0" hangingPunct="1">
        <a:spcBef>
          <a:spcPct val="20000"/>
        </a:spcBef>
        <a:buClr>
          <a:schemeClr val="tx1"/>
        </a:buClr>
        <a:buSzPct val="80000"/>
        <a:buFont typeface="Wingdings 2"/>
        <a:buChar char=""/>
        <a:defRPr kumimoji="0" sz="2700" kern="1200">
          <a:solidFill>
            <a:schemeClr val="tx1"/>
          </a:solidFill>
          <a:latin typeface="+mn-lt"/>
          <a:ea typeface="+mn-ea"/>
          <a:cs typeface="+mn-cs"/>
        </a:defRPr>
      </a:lvl2pPr>
      <a:lvl3pPr marL="1293049" indent="-260695" algn="l" rtl="0" eaLnBrk="1" latinLnBrk="0" hangingPunct="1">
        <a:spcBef>
          <a:spcPct val="20000"/>
        </a:spcBef>
        <a:buClr>
          <a:schemeClr val="tx1"/>
        </a:buClr>
        <a:buSzPct val="95000"/>
        <a:buFont typeface="Wingdings"/>
        <a:buChar char=""/>
        <a:defRPr kumimoji="0" sz="2500" kern="1200">
          <a:solidFill>
            <a:schemeClr val="tx1"/>
          </a:solidFill>
          <a:latin typeface="+mn-lt"/>
          <a:ea typeface="+mn-ea"/>
          <a:cs typeface="+mn-cs"/>
        </a:defRPr>
      </a:lvl3pPr>
      <a:lvl4pPr marL="1543317" indent="-208556" algn="l" rtl="0" eaLnBrk="1" latinLnBrk="0" hangingPunct="1">
        <a:spcBef>
          <a:spcPct val="20000"/>
        </a:spcBef>
        <a:buClr>
          <a:schemeClr val="tx1"/>
        </a:buClr>
        <a:buSzPct val="100000"/>
        <a:buFont typeface="Wingdings 3"/>
        <a:buChar char=""/>
        <a:defRPr kumimoji="0" sz="2300" kern="1200">
          <a:solidFill>
            <a:schemeClr val="tx1"/>
          </a:solidFill>
          <a:latin typeface="+mn-lt"/>
          <a:ea typeface="+mn-ea"/>
          <a:cs typeface="+mn-cs"/>
        </a:defRPr>
      </a:lvl4pPr>
      <a:lvl5pPr marL="1762301" indent="-208556" algn="l" rtl="0" eaLnBrk="1" latinLnBrk="0" hangingPunct="1">
        <a:spcBef>
          <a:spcPct val="20000"/>
        </a:spcBef>
        <a:buClr>
          <a:schemeClr val="tx1"/>
        </a:buClr>
        <a:buFont typeface="Wingdings 2"/>
        <a:buChar char=""/>
        <a:defRPr kumimoji="0" sz="2300" kern="1200">
          <a:solidFill>
            <a:schemeClr val="tx1"/>
          </a:solidFill>
          <a:latin typeface="+mn-lt"/>
          <a:ea typeface="+mn-ea"/>
          <a:cs typeface="+mn-cs"/>
        </a:defRPr>
      </a:lvl5pPr>
      <a:lvl6pPr marL="2012569" indent="-208556" algn="l" rtl="0" eaLnBrk="1" latinLnBrk="0" hangingPunct="1">
        <a:spcBef>
          <a:spcPct val="20000"/>
        </a:spcBef>
        <a:buClr>
          <a:schemeClr val="tx1"/>
        </a:buClr>
        <a:buFont typeface="Wingdings 3"/>
        <a:buChar char=""/>
        <a:defRPr kumimoji="0" sz="2100" kern="1200">
          <a:solidFill>
            <a:schemeClr val="tx1"/>
          </a:solidFill>
          <a:latin typeface="+mn-lt"/>
          <a:ea typeface="+mn-ea"/>
          <a:cs typeface="+mn-cs"/>
        </a:defRPr>
      </a:lvl6pPr>
      <a:lvl7pPr marL="2241981" indent="-208556" algn="l" rtl="0" eaLnBrk="1" latinLnBrk="0" hangingPunct="1">
        <a:spcBef>
          <a:spcPct val="20000"/>
        </a:spcBef>
        <a:buClr>
          <a:schemeClr val="tx1"/>
        </a:buClr>
        <a:buFont typeface="Wingdings 2"/>
        <a:buChar char=""/>
        <a:defRPr kumimoji="0" sz="1800" kern="1200">
          <a:solidFill>
            <a:schemeClr val="tx1"/>
          </a:solidFill>
          <a:latin typeface="+mn-lt"/>
          <a:ea typeface="+mn-ea"/>
          <a:cs typeface="+mn-cs"/>
        </a:defRPr>
      </a:lvl7pPr>
      <a:lvl8pPr marL="2471393" indent="-208556"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8pPr>
      <a:lvl9pPr marL="2700805" indent="-208556" algn="l" rtl="0" eaLnBrk="1" latinLnBrk="0" hangingPunct="1">
        <a:spcBef>
          <a:spcPct val="20000"/>
        </a:spcBef>
        <a:buClr>
          <a:schemeClr val="tx1"/>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21391" algn="l" rtl="0" eaLnBrk="1" latinLnBrk="0" hangingPunct="1">
        <a:defRPr kumimoji="0" kern="1200">
          <a:solidFill>
            <a:schemeClr val="tx1"/>
          </a:solidFill>
          <a:latin typeface="+mn-lt"/>
          <a:ea typeface="+mn-ea"/>
          <a:cs typeface="+mn-cs"/>
        </a:defRPr>
      </a:lvl2pPr>
      <a:lvl3pPr marL="1042782" algn="l" rtl="0" eaLnBrk="1" latinLnBrk="0" hangingPunct="1">
        <a:defRPr kumimoji="0" kern="1200">
          <a:solidFill>
            <a:schemeClr val="tx1"/>
          </a:solidFill>
          <a:latin typeface="+mn-lt"/>
          <a:ea typeface="+mn-ea"/>
          <a:cs typeface="+mn-cs"/>
        </a:defRPr>
      </a:lvl3pPr>
      <a:lvl4pPr marL="1564173" algn="l" rtl="0" eaLnBrk="1" latinLnBrk="0" hangingPunct="1">
        <a:defRPr kumimoji="0" kern="1200">
          <a:solidFill>
            <a:schemeClr val="tx1"/>
          </a:solidFill>
          <a:latin typeface="+mn-lt"/>
          <a:ea typeface="+mn-ea"/>
          <a:cs typeface="+mn-cs"/>
        </a:defRPr>
      </a:lvl4pPr>
      <a:lvl5pPr marL="2085564" algn="l" rtl="0" eaLnBrk="1" latinLnBrk="0" hangingPunct="1">
        <a:defRPr kumimoji="0" kern="1200">
          <a:solidFill>
            <a:schemeClr val="tx1"/>
          </a:solidFill>
          <a:latin typeface="+mn-lt"/>
          <a:ea typeface="+mn-ea"/>
          <a:cs typeface="+mn-cs"/>
        </a:defRPr>
      </a:lvl5pPr>
      <a:lvl6pPr marL="2606954" algn="l" rtl="0" eaLnBrk="1" latinLnBrk="0" hangingPunct="1">
        <a:defRPr kumimoji="0" kern="1200">
          <a:solidFill>
            <a:schemeClr val="tx1"/>
          </a:solidFill>
          <a:latin typeface="+mn-lt"/>
          <a:ea typeface="+mn-ea"/>
          <a:cs typeface="+mn-cs"/>
        </a:defRPr>
      </a:lvl6pPr>
      <a:lvl7pPr marL="3128345" algn="l" rtl="0" eaLnBrk="1" latinLnBrk="0" hangingPunct="1">
        <a:defRPr kumimoji="0" kern="1200">
          <a:solidFill>
            <a:schemeClr val="tx1"/>
          </a:solidFill>
          <a:latin typeface="+mn-lt"/>
          <a:ea typeface="+mn-ea"/>
          <a:cs typeface="+mn-cs"/>
        </a:defRPr>
      </a:lvl7pPr>
      <a:lvl8pPr marL="3649736" algn="l" rtl="0" eaLnBrk="1" latinLnBrk="0" hangingPunct="1">
        <a:defRPr kumimoji="0" kern="1200">
          <a:solidFill>
            <a:schemeClr val="tx1"/>
          </a:solidFill>
          <a:latin typeface="+mn-lt"/>
          <a:ea typeface="+mn-ea"/>
          <a:cs typeface="+mn-cs"/>
        </a:defRPr>
      </a:lvl8pPr>
      <a:lvl9pPr marL="4171127"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jpeg"/><Relationship Id="rId7"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hyperlink" Target="http://www.biolex.com/index.html" TargetMode="External"/><Relationship Id="rId4" Type="http://schemas.openxmlformats.org/officeDocument/2006/relationships/image" Target="../media/image83.png"/><Relationship Id="rId9" Type="http://schemas.openxmlformats.org/officeDocument/2006/relationships/image" Target="../media/image87.jpeg"/></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Non-Conventional Technique for Crop Improvement</a:t>
            </a:r>
            <a:endParaRPr lang="en-GB" dirty="0"/>
          </a:p>
        </p:txBody>
      </p:sp>
      <p:sp>
        <p:nvSpPr>
          <p:cNvPr id="3" name="Subtitle 2"/>
          <p:cNvSpPr>
            <a:spLocks noGrp="1"/>
          </p:cNvSpPr>
          <p:nvPr>
            <p:ph type="subTitle" idx="1"/>
          </p:nvPr>
        </p:nvSpPr>
        <p:spPr/>
        <p:txBody>
          <a:bodyPr>
            <a:normAutofit/>
          </a:bodyPr>
          <a:lstStyle/>
          <a:p>
            <a:r>
              <a:rPr lang="en-GB" dirty="0" smtClean="0"/>
              <a:t>Dr. </a:t>
            </a:r>
            <a:r>
              <a:rPr lang="en-GB" dirty="0" err="1" smtClean="0"/>
              <a:t>Saeed</a:t>
            </a:r>
            <a:r>
              <a:rPr lang="en-GB" dirty="0" smtClean="0"/>
              <a:t> </a:t>
            </a:r>
            <a:r>
              <a:rPr lang="en-GB" dirty="0" err="1" smtClean="0"/>
              <a:t>Rauf</a:t>
            </a:r>
            <a:endParaRPr lang="en-GB" dirty="0" smtClean="0"/>
          </a:p>
          <a:p>
            <a:r>
              <a:rPr lang="en-GB" dirty="0" smtClean="0"/>
              <a:t>Assistant </a:t>
            </a:r>
            <a:r>
              <a:rPr lang="en-GB" dirty="0" smtClean="0"/>
              <a:t>professor</a:t>
            </a:r>
            <a:endParaRPr lang="en-GB"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srcRect l="12543" r="12237"/>
          <a:stretch>
            <a:fillRect/>
          </a:stretch>
        </p:blipFill>
        <p:spPr bwMode="auto">
          <a:xfrm>
            <a:off x="274602" y="0"/>
            <a:ext cx="9787006"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a:srcRect l="12493" r="12591"/>
          <a:stretch>
            <a:fillRect/>
          </a:stretch>
        </p:blipFill>
        <p:spPr bwMode="auto">
          <a:xfrm>
            <a:off x="0" y="120650"/>
            <a:ext cx="1069340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a:srcRect l="12652" r="12752"/>
          <a:stretch>
            <a:fillRect/>
          </a:stretch>
        </p:blipFill>
        <p:spPr bwMode="auto">
          <a:xfrm>
            <a:off x="346040" y="120650"/>
            <a:ext cx="1000132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3"/>
          <a:srcRect l="12543" r="12237"/>
          <a:stretch>
            <a:fillRect/>
          </a:stretch>
        </p:blipFill>
        <p:spPr bwMode="auto">
          <a:xfrm>
            <a:off x="0" y="0"/>
            <a:ext cx="10693400" cy="7556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3"/>
          <a:srcRect l="12543" r="12237"/>
          <a:stretch>
            <a:fillRect/>
          </a:stretch>
        </p:blipFill>
        <p:spPr bwMode="auto">
          <a:xfrm>
            <a:off x="346040" y="0"/>
            <a:ext cx="10072758" cy="7556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Tissue culture"/>
          <p:cNvPicPr>
            <a:picLocks noGrp="1" noChangeAspect="1" noChangeArrowheads="1"/>
          </p:cNvPicPr>
          <p:nvPr>
            <p:ph/>
          </p:nvPr>
        </p:nvPicPr>
        <p:blipFill>
          <a:blip r:embed="rId2"/>
          <a:srcRect/>
          <a:stretch>
            <a:fillRect/>
          </a:stretch>
        </p:blipFill>
        <p:spPr>
          <a:xfrm>
            <a:off x="3306415" y="2099028"/>
            <a:ext cx="3555184" cy="3762508"/>
          </a:xfrm>
        </p:spPr>
      </p:pic>
      <p:sp>
        <p:nvSpPr>
          <p:cNvPr id="6147" name="Text Box 8"/>
          <p:cNvSpPr txBox="1">
            <a:spLocks noChangeArrowheads="1"/>
          </p:cNvSpPr>
          <p:nvPr/>
        </p:nvSpPr>
        <p:spPr bwMode="auto">
          <a:xfrm>
            <a:off x="891117" y="1007533"/>
            <a:ext cx="9089390" cy="751627"/>
          </a:xfrm>
          <a:prstGeom prst="rect">
            <a:avLst/>
          </a:prstGeom>
          <a:noFill/>
          <a:ln w="9525">
            <a:noFill/>
            <a:miter lim="800000"/>
            <a:headEnd/>
            <a:tailEnd/>
          </a:ln>
        </p:spPr>
        <p:txBody>
          <a:bodyPr lIns="104278" tIns="52139" rIns="104278" bIns="52139">
            <a:spAutoFit/>
          </a:bodyPr>
          <a:lstStyle/>
          <a:p>
            <a:r>
              <a:rPr lang="en-US" sz="2100" u="sng" dirty="0" err="1">
                <a:latin typeface="Arial" charset="0"/>
              </a:rPr>
              <a:t>Totipotency</a:t>
            </a:r>
            <a:r>
              <a:rPr lang="en-US" sz="2100" dirty="0">
                <a:latin typeface="Arial" charset="0"/>
              </a:rPr>
              <a:t>: ability of a cell or tissue or organ to grow and develop into a fully differentiated organism.</a:t>
            </a:r>
          </a:p>
        </p:txBody>
      </p:sp>
      <p:sp>
        <p:nvSpPr>
          <p:cNvPr id="6148" name="Text Box 9"/>
          <p:cNvSpPr txBox="1">
            <a:spLocks noChangeArrowheads="1"/>
          </p:cNvSpPr>
          <p:nvPr/>
        </p:nvSpPr>
        <p:spPr bwMode="auto">
          <a:xfrm>
            <a:off x="3208021" y="251883"/>
            <a:ext cx="3974636" cy="520795"/>
          </a:xfrm>
          <a:prstGeom prst="rect">
            <a:avLst/>
          </a:prstGeom>
          <a:noFill/>
          <a:ln w="9525">
            <a:noFill/>
            <a:miter lim="800000"/>
            <a:headEnd/>
            <a:tailEnd/>
          </a:ln>
        </p:spPr>
        <p:txBody>
          <a:bodyPr wrap="none" lIns="104278" tIns="52139" rIns="104278" bIns="52139">
            <a:spAutoFit/>
          </a:bodyPr>
          <a:lstStyle/>
          <a:p>
            <a:r>
              <a:rPr lang="en-US" sz="2700" dirty="0">
                <a:latin typeface="Arial" charset="0"/>
              </a:rPr>
              <a:t>Plant cells are </a:t>
            </a:r>
            <a:r>
              <a:rPr lang="en-US" sz="2700" dirty="0" err="1">
                <a:latin typeface="Arial" charset="0"/>
              </a:rPr>
              <a:t>T</a:t>
            </a:r>
            <a:r>
              <a:rPr lang="en-US" sz="2700" dirty="0" err="1" smtClean="0">
                <a:latin typeface="Arial" charset="0"/>
              </a:rPr>
              <a:t>otipotent</a:t>
            </a:r>
            <a:endParaRPr lang="en-US" sz="2700" dirty="0">
              <a:latin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802005" y="671689"/>
          <a:ext cx="9178502" cy="6213122"/>
        </p:xfrm>
        <a:graphic>
          <a:graphicData uri="http://schemas.openxmlformats.org/presentationml/2006/ole">
            <p:oleObj spid="_x0000_s1026" name="Slide" r:id="rId3" imgW="4572000" imgH="3429000" progId="PowerPoint.Slide.8">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3549615" y="283369"/>
            <a:ext cx="3365302" cy="520795"/>
          </a:xfrm>
          <a:prstGeom prst="rect">
            <a:avLst/>
          </a:prstGeom>
          <a:noFill/>
          <a:ln w="9525">
            <a:noFill/>
            <a:miter lim="800000"/>
            <a:headEnd/>
            <a:tailEnd/>
          </a:ln>
        </p:spPr>
        <p:txBody>
          <a:bodyPr wrap="none" lIns="104278" tIns="52139" rIns="104278" bIns="52139">
            <a:spAutoFit/>
          </a:bodyPr>
          <a:lstStyle/>
          <a:p>
            <a:r>
              <a:rPr lang="en-US" sz="2700" u="sng" dirty="0">
                <a:latin typeface="Arial" charset="0"/>
              </a:rPr>
              <a:t>Inter-specific fusions</a:t>
            </a:r>
          </a:p>
        </p:txBody>
      </p:sp>
      <p:sp>
        <p:nvSpPr>
          <p:cNvPr id="13315" name="Text Box 5"/>
          <p:cNvSpPr txBox="1">
            <a:spLocks noChangeArrowheads="1"/>
          </p:cNvSpPr>
          <p:nvPr/>
        </p:nvSpPr>
        <p:spPr bwMode="auto">
          <a:xfrm>
            <a:off x="1474055" y="1189450"/>
            <a:ext cx="8366672" cy="459239"/>
          </a:xfrm>
          <a:prstGeom prst="rect">
            <a:avLst/>
          </a:prstGeom>
          <a:noFill/>
          <a:ln w="9525">
            <a:noFill/>
            <a:miter lim="800000"/>
            <a:headEnd/>
            <a:tailEnd/>
          </a:ln>
        </p:spPr>
        <p:txBody>
          <a:bodyPr wrap="none" lIns="104278" tIns="52139" rIns="104278" bIns="52139">
            <a:spAutoFit/>
          </a:bodyPr>
          <a:lstStyle/>
          <a:p>
            <a:pPr algn="ctr"/>
            <a:r>
              <a:rPr lang="en-US" sz="2300" i="1" dirty="0" err="1">
                <a:latin typeface="Arial" charset="0"/>
              </a:rPr>
              <a:t>Datura</a:t>
            </a:r>
            <a:r>
              <a:rPr lang="en-US" sz="2300" i="1" dirty="0">
                <a:latin typeface="Arial" charset="0"/>
              </a:rPr>
              <a:t> </a:t>
            </a:r>
            <a:r>
              <a:rPr lang="en-US" sz="2300" i="1" dirty="0" err="1">
                <a:latin typeface="Arial" charset="0"/>
              </a:rPr>
              <a:t>innoxia</a:t>
            </a:r>
            <a:r>
              <a:rPr lang="en-US" sz="2300" dirty="0">
                <a:latin typeface="Arial" charset="0"/>
              </a:rPr>
              <a:t> X </a:t>
            </a:r>
            <a:r>
              <a:rPr lang="en-US" sz="2300" i="1" dirty="0">
                <a:latin typeface="Arial" charset="0"/>
              </a:rPr>
              <a:t>D. </a:t>
            </a:r>
            <a:r>
              <a:rPr lang="en-US" sz="2300" i="1" dirty="0" err="1">
                <a:latin typeface="Arial" charset="0"/>
              </a:rPr>
              <a:t>stramonium</a:t>
            </a:r>
            <a:r>
              <a:rPr lang="en-US" sz="2300" dirty="0">
                <a:latin typeface="Arial" charset="0"/>
              </a:rPr>
              <a:t> = </a:t>
            </a:r>
            <a:r>
              <a:rPr lang="en-US" sz="2300" i="1" dirty="0">
                <a:latin typeface="Arial" charset="0"/>
              </a:rPr>
              <a:t>D. </a:t>
            </a:r>
            <a:r>
              <a:rPr lang="en-US" sz="2300" i="1" dirty="0" err="1">
                <a:latin typeface="Arial" charset="0"/>
              </a:rPr>
              <a:t>straubii</a:t>
            </a:r>
            <a:r>
              <a:rPr lang="en-US" sz="2300" i="1" dirty="0">
                <a:latin typeface="Arial" charset="0"/>
              </a:rPr>
              <a:t>       </a:t>
            </a:r>
            <a:r>
              <a:rPr lang="en-US" sz="2300" dirty="0">
                <a:latin typeface="Arial" charset="0"/>
              </a:rPr>
              <a:t>(O. </a:t>
            </a:r>
            <a:r>
              <a:rPr lang="en-US" sz="2300" dirty="0" err="1">
                <a:latin typeface="Arial" charset="0"/>
              </a:rPr>
              <a:t>Schieder</a:t>
            </a:r>
            <a:r>
              <a:rPr lang="en-US" sz="2300" dirty="0">
                <a:latin typeface="Arial" charset="0"/>
              </a:rPr>
              <a:t>)</a:t>
            </a:r>
          </a:p>
        </p:txBody>
      </p:sp>
      <p:sp>
        <p:nvSpPr>
          <p:cNvPr id="13316" name="Text Box 15"/>
          <p:cNvSpPr txBox="1">
            <a:spLocks noChangeArrowheads="1"/>
          </p:cNvSpPr>
          <p:nvPr/>
        </p:nvSpPr>
        <p:spPr bwMode="auto">
          <a:xfrm>
            <a:off x="226493" y="1847145"/>
            <a:ext cx="10199573" cy="459239"/>
          </a:xfrm>
          <a:prstGeom prst="rect">
            <a:avLst/>
          </a:prstGeom>
          <a:noFill/>
          <a:ln w="9525">
            <a:noFill/>
            <a:miter lim="800000"/>
            <a:headEnd/>
            <a:tailEnd/>
          </a:ln>
        </p:spPr>
        <p:txBody>
          <a:bodyPr lIns="104278" tIns="52139" rIns="104278" bIns="52139">
            <a:spAutoFit/>
          </a:bodyPr>
          <a:lstStyle/>
          <a:p>
            <a:pPr algn="ctr"/>
            <a:r>
              <a:rPr lang="en-US" sz="2300" dirty="0">
                <a:latin typeface="Arial" charset="0"/>
              </a:rPr>
              <a:t>               </a:t>
            </a:r>
            <a:r>
              <a:rPr lang="en-US" sz="2300" dirty="0" err="1">
                <a:latin typeface="Arial" charset="0"/>
              </a:rPr>
              <a:t>Tomate</a:t>
            </a:r>
            <a:r>
              <a:rPr lang="en-US" sz="2300" dirty="0">
                <a:latin typeface="Arial" charset="0"/>
              </a:rPr>
              <a:t> X </a:t>
            </a:r>
            <a:r>
              <a:rPr lang="en-US" sz="2300" dirty="0" err="1">
                <a:latin typeface="Arial" charset="0"/>
              </a:rPr>
              <a:t>Kartoffel</a:t>
            </a:r>
            <a:r>
              <a:rPr lang="en-US" sz="2300" dirty="0">
                <a:latin typeface="Arial" charset="0"/>
              </a:rPr>
              <a:t>       =    </a:t>
            </a:r>
            <a:r>
              <a:rPr lang="en-US" sz="2300" dirty="0" err="1">
                <a:latin typeface="Arial" charset="0"/>
              </a:rPr>
              <a:t>Tomoffel</a:t>
            </a:r>
            <a:r>
              <a:rPr lang="en-US" sz="2300" dirty="0">
                <a:latin typeface="Arial" charset="0"/>
              </a:rPr>
              <a:t>            (G. Melchers)</a:t>
            </a:r>
          </a:p>
        </p:txBody>
      </p:sp>
      <p:sp>
        <p:nvSpPr>
          <p:cNvPr id="13317" name="Text Box 16"/>
          <p:cNvSpPr txBox="1">
            <a:spLocks noChangeArrowheads="1"/>
          </p:cNvSpPr>
          <p:nvPr/>
        </p:nvSpPr>
        <p:spPr bwMode="auto">
          <a:xfrm>
            <a:off x="1767381" y="5373512"/>
            <a:ext cx="7366398" cy="1074793"/>
          </a:xfrm>
          <a:prstGeom prst="rect">
            <a:avLst/>
          </a:prstGeom>
          <a:noFill/>
          <a:ln w="9525">
            <a:noFill/>
            <a:miter lim="800000"/>
            <a:headEnd/>
            <a:tailEnd/>
          </a:ln>
        </p:spPr>
        <p:txBody>
          <a:bodyPr wrap="none" lIns="104278" tIns="52139" rIns="104278" bIns="52139">
            <a:spAutoFit/>
          </a:bodyPr>
          <a:lstStyle/>
          <a:p>
            <a:r>
              <a:rPr lang="en-US" sz="2700" u="sng" dirty="0" err="1">
                <a:latin typeface="Arial" charset="0"/>
              </a:rPr>
              <a:t>Cybrid</a:t>
            </a:r>
            <a:r>
              <a:rPr lang="en-US" sz="2700" u="sng" dirty="0">
                <a:latin typeface="Arial" charset="0"/>
              </a:rPr>
              <a:t> Technology</a:t>
            </a:r>
          </a:p>
          <a:p>
            <a:endParaRPr lang="en-US" sz="900" u="sng" dirty="0">
              <a:latin typeface="Arial" charset="0"/>
            </a:endParaRPr>
          </a:p>
          <a:p>
            <a:r>
              <a:rPr lang="en-US" sz="2700" dirty="0">
                <a:latin typeface="Arial" charset="0"/>
              </a:rPr>
              <a:t>Mixing two cytoplasm without hybrid formation.</a:t>
            </a:r>
          </a:p>
        </p:txBody>
      </p:sp>
      <p:sp>
        <p:nvSpPr>
          <p:cNvPr id="13318" name="Text Box 20"/>
          <p:cNvSpPr txBox="1">
            <a:spLocks noChangeArrowheads="1"/>
          </p:cNvSpPr>
          <p:nvPr/>
        </p:nvSpPr>
        <p:spPr bwMode="auto">
          <a:xfrm>
            <a:off x="1693122" y="2938639"/>
            <a:ext cx="1345519" cy="520795"/>
          </a:xfrm>
          <a:prstGeom prst="rect">
            <a:avLst/>
          </a:prstGeom>
          <a:noFill/>
          <a:ln w="9525">
            <a:noFill/>
            <a:miter lim="800000"/>
            <a:headEnd/>
            <a:tailEnd/>
          </a:ln>
        </p:spPr>
        <p:txBody>
          <a:bodyPr wrap="none" lIns="104278" tIns="52139" rIns="104278" bIns="52139">
            <a:spAutoFit/>
          </a:bodyPr>
          <a:lstStyle/>
          <a:p>
            <a:r>
              <a:rPr lang="en-US" sz="2700" dirty="0">
                <a:latin typeface="Arial" charset="0"/>
              </a:rPr>
              <a:t>2n x 2n</a:t>
            </a:r>
          </a:p>
        </p:txBody>
      </p:sp>
      <p:sp>
        <p:nvSpPr>
          <p:cNvPr id="13319" name="Text Box 21"/>
          <p:cNvSpPr txBox="1">
            <a:spLocks noChangeArrowheads="1"/>
          </p:cNvSpPr>
          <p:nvPr/>
        </p:nvSpPr>
        <p:spPr bwMode="auto">
          <a:xfrm>
            <a:off x="4741484" y="2602794"/>
            <a:ext cx="576077" cy="520795"/>
          </a:xfrm>
          <a:prstGeom prst="rect">
            <a:avLst/>
          </a:prstGeom>
          <a:noFill/>
          <a:ln w="9525">
            <a:noFill/>
            <a:miter lim="800000"/>
            <a:headEnd/>
            <a:tailEnd/>
          </a:ln>
        </p:spPr>
        <p:txBody>
          <a:bodyPr wrap="none" lIns="104278" tIns="52139" rIns="104278" bIns="52139">
            <a:spAutoFit/>
          </a:bodyPr>
          <a:lstStyle/>
          <a:p>
            <a:r>
              <a:rPr lang="en-US" sz="2700" dirty="0" smtClean="0">
                <a:latin typeface="Arial" charset="0"/>
              </a:rPr>
              <a:t>4x</a:t>
            </a:r>
            <a:endParaRPr lang="en-US" sz="2700" dirty="0">
              <a:latin typeface="Arial" charset="0"/>
            </a:endParaRPr>
          </a:p>
        </p:txBody>
      </p:sp>
      <p:sp>
        <p:nvSpPr>
          <p:cNvPr id="13320" name="Text Box 22"/>
          <p:cNvSpPr txBox="1">
            <a:spLocks noChangeArrowheads="1"/>
          </p:cNvSpPr>
          <p:nvPr/>
        </p:nvSpPr>
        <p:spPr bwMode="auto">
          <a:xfrm>
            <a:off x="5435812" y="2602795"/>
            <a:ext cx="1601999" cy="459239"/>
          </a:xfrm>
          <a:prstGeom prst="rect">
            <a:avLst/>
          </a:prstGeom>
          <a:noFill/>
          <a:ln w="9525">
            <a:noFill/>
            <a:miter lim="800000"/>
            <a:headEnd/>
            <a:tailEnd/>
          </a:ln>
        </p:spPr>
        <p:txBody>
          <a:bodyPr wrap="none" lIns="104278" tIns="52139" rIns="104278" bIns="52139">
            <a:spAutoFit/>
          </a:bodyPr>
          <a:lstStyle/>
          <a:p>
            <a:r>
              <a:rPr lang="en-US" sz="2300" dirty="0" err="1">
                <a:latin typeface="Arial" charset="0"/>
              </a:rPr>
              <a:t>Synkaryon</a:t>
            </a:r>
            <a:endParaRPr lang="en-US" sz="2300" dirty="0">
              <a:latin typeface="Arial" charset="0"/>
            </a:endParaRPr>
          </a:p>
        </p:txBody>
      </p:sp>
      <p:sp>
        <p:nvSpPr>
          <p:cNvPr id="13321" name="Line 23"/>
          <p:cNvSpPr>
            <a:spLocks noChangeShapeType="1"/>
          </p:cNvSpPr>
          <p:nvPr/>
        </p:nvSpPr>
        <p:spPr bwMode="auto">
          <a:xfrm flipV="1">
            <a:off x="3085491" y="2940389"/>
            <a:ext cx="1604010" cy="251883"/>
          </a:xfrm>
          <a:prstGeom prst="line">
            <a:avLst/>
          </a:prstGeom>
          <a:noFill/>
          <a:ln w="9525">
            <a:solidFill>
              <a:schemeClr val="tx1"/>
            </a:solidFill>
            <a:round/>
            <a:headEnd/>
            <a:tailEnd type="triangle" w="med" len="med"/>
          </a:ln>
        </p:spPr>
        <p:txBody>
          <a:bodyPr lIns="104278" tIns="52139" rIns="104278" bIns="52139"/>
          <a:lstStyle/>
          <a:p>
            <a:endParaRPr lang="en-US"/>
          </a:p>
        </p:txBody>
      </p:sp>
      <p:sp>
        <p:nvSpPr>
          <p:cNvPr id="13322" name="Line 24"/>
          <p:cNvSpPr>
            <a:spLocks noChangeShapeType="1"/>
          </p:cNvSpPr>
          <p:nvPr/>
        </p:nvSpPr>
        <p:spPr bwMode="auto">
          <a:xfrm>
            <a:off x="3085491" y="3192272"/>
            <a:ext cx="1604010" cy="251883"/>
          </a:xfrm>
          <a:prstGeom prst="line">
            <a:avLst/>
          </a:prstGeom>
          <a:noFill/>
          <a:ln w="9525">
            <a:solidFill>
              <a:schemeClr val="tx1"/>
            </a:solidFill>
            <a:round/>
            <a:headEnd/>
            <a:tailEnd type="triangle" w="med" len="med"/>
          </a:ln>
        </p:spPr>
        <p:txBody>
          <a:bodyPr lIns="104278" tIns="52139" rIns="104278" bIns="52139"/>
          <a:lstStyle/>
          <a:p>
            <a:endParaRPr lang="en-US"/>
          </a:p>
        </p:txBody>
      </p:sp>
      <p:sp>
        <p:nvSpPr>
          <p:cNvPr id="13323" name="Text Box 25"/>
          <p:cNvSpPr txBox="1">
            <a:spLocks noChangeArrowheads="1"/>
          </p:cNvSpPr>
          <p:nvPr/>
        </p:nvSpPr>
        <p:spPr bwMode="auto">
          <a:xfrm>
            <a:off x="4849160" y="3190522"/>
            <a:ext cx="576077" cy="520795"/>
          </a:xfrm>
          <a:prstGeom prst="rect">
            <a:avLst/>
          </a:prstGeom>
          <a:noFill/>
          <a:ln w="9525">
            <a:noFill/>
            <a:miter lim="800000"/>
            <a:headEnd/>
            <a:tailEnd/>
          </a:ln>
        </p:spPr>
        <p:txBody>
          <a:bodyPr wrap="none" lIns="104278" tIns="52139" rIns="104278" bIns="52139">
            <a:spAutoFit/>
          </a:bodyPr>
          <a:lstStyle/>
          <a:p>
            <a:r>
              <a:rPr lang="en-US" sz="2700" dirty="0" smtClean="0">
                <a:latin typeface="Arial" charset="0"/>
              </a:rPr>
              <a:t>2x</a:t>
            </a:r>
            <a:endParaRPr lang="en-US" sz="2700" dirty="0">
              <a:latin typeface="Arial" charset="0"/>
            </a:endParaRPr>
          </a:p>
        </p:txBody>
      </p:sp>
      <p:sp>
        <p:nvSpPr>
          <p:cNvPr id="13324" name="Text Box 26"/>
          <p:cNvSpPr txBox="1">
            <a:spLocks noChangeArrowheads="1"/>
          </p:cNvSpPr>
          <p:nvPr/>
        </p:nvSpPr>
        <p:spPr bwMode="auto">
          <a:xfrm rot="-626893">
            <a:off x="3024699" y="2667561"/>
            <a:ext cx="1747873" cy="428462"/>
          </a:xfrm>
          <a:prstGeom prst="rect">
            <a:avLst/>
          </a:prstGeom>
          <a:noFill/>
          <a:ln w="9525">
            <a:noFill/>
            <a:miter lim="800000"/>
            <a:headEnd/>
            <a:tailEnd/>
          </a:ln>
        </p:spPr>
        <p:txBody>
          <a:bodyPr wrap="none" lIns="104278" tIns="52139" rIns="104278" bIns="52139">
            <a:spAutoFit/>
          </a:bodyPr>
          <a:lstStyle/>
          <a:p>
            <a:r>
              <a:rPr lang="en-US" sz="2100" dirty="0">
                <a:latin typeface="Arial" charset="0"/>
              </a:rPr>
              <a:t>Nuclei fusion</a:t>
            </a:r>
          </a:p>
        </p:txBody>
      </p:sp>
      <p:sp>
        <p:nvSpPr>
          <p:cNvPr id="13325" name="Text Box 27"/>
          <p:cNvSpPr txBox="1">
            <a:spLocks noChangeArrowheads="1"/>
          </p:cNvSpPr>
          <p:nvPr/>
        </p:nvSpPr>
        <p:spPr bwMode="auto">
          <a:xfrm rot="539832">
            <a:off x="2903091" y="3292020"/>
            <a:ext cx="2076488" cy="428462"/>
          </a:xfrm>
          <a:prstGeom prst="rect">
            <a:avLst/>
          </a:prstGeom>
          <a:noFill/>
          <a:ln w="9525">
            <a:noFill/>
            <a:miter lim="800000"/>
            <a:headEnd/>
            <a:tailEnd/>
          </a:ln>
        </p:spPr>
        <p:txBody>
          <a:bodyPr wrap="none" lIns="104278" tIns="52139" rIns="104278" bIns="52139">
            <a:spAutoFit/>
          </a:bodyPr>
          <a:lstStyle/>
          <a:p>
            <a:r>
              <a:rPr lang="en-US" sz="2100" dirty="0">
                <a:latin typeface="Arial" charset="0"/>
              </a:rPr>
              <a:t>Nuclei separate</a:t>
            </a:r>
          </a:p>
        </p:txBody>
      </p:sp>
      <p:sp>
        <p:nvSpPr>
          <p:cNvPr id="13326" name="Text Box 28"/>
          <p:cNvSpPr txBox="1">
            <a:spLocks noChangeArrowheads="1"/>
          </p:cNvSpPr>
          <p:nvPr/>
        </p:nvSpPr>
        <p:spPr bwMode="auto">
          <a:xfrm>
            <a:off x="5435812" y="3242999"/>
            <a:ext cx="2350320" cy="459239"/>
          </a:xfrm>
          <a:prstGeom prst="rect">
            <a:avLst/>
          </a:prstGeom>
          <a:noFill/>
          <a:ln w="9525">
            <a:noFill/>
            <a:miter lim="800000"/>
            <a:headEnd/>
            <a:tailEnd/>
          </a:ln>
        </p:spPr>
        <p:txBody>
          <a:bodyPr lIns="104278" tIns="52139" rIns="104278" bIns="52139">
            <a:spAutoFit/>
          </a:bodyPr>
          <a:lstStyle/>
          <a:p>
            <a:r>
              <a:rPr lang="en-US" sz="2300" dirty="0" err="1">
                <a:latin typeface="Arial" charset="0"/>
              </a:rPr>
              <a:t>Heterokaryon</a:t>
            </a:r>
            <a:r>
              <a:rPr lang="en-US" sz="2300" dirty="0">
                <a:latin typeface="Arial" charset="0"/>
              </a:rPr>
              <a:t>              </a:t>
            </a:r>
          </a:p>
        </p:txBody>
      </p:sp>
      <p:sp>
        <p:nvSpPr>
          <p:cNvPr id="13327" name="Text Box 29"/>
          <p:cNvSpPr txBox="1">
            <a:spLocks noChangeArrowheads="1"/>
          </p:cNvSpPr>
          <p:nvPr/>
        </p:nvSpPr>
        <p:spPr bwMode="auto">
          <a:xfrm>
            <a:off x="1871345" y="4198056"/>
            <a:ext cx="8797880" cy="813182"/>
          </a:xfrm>
          <a:prstGeom prst="rect">
            <a:avLst/>
          </a:prstGeom>
          <a:noFill/>
          <a:ln w="9525">
            <a:noFill/>
            <a:miter lim="800000"/>
            <a:headEnd/>
            <a:tailEnd/>
          </a:ln>
        </p:spPr>
        <p:txBody>
          <a:bodyPr wrap="none" lIns="104278" tIns="52139" rIns="104278" bIns="52139">
            <a:spAutoFit/>
          </a:bodyPr>
          <a:lstStyle/>
          <a:p>
            <a:r>
              <a:rPr lang="en-US" sz="2300" dirty="0"/>
              <a:t>Fusion of haploid protoplasts (derived from anther cultures)</a:t>
            </a:r>
          </a:p>
          <a:p>
            <a:r>
              <a:rPr lang="en-US" sz="2300" dirty="0"/>
              <a:t>n + n= 2n</a:t>
            </a:r>
          </a:p>
        </p:txBody>
      </p:sp>
      <p:sp>
        <p:nvSpPr>
          <p:cNvPr id="13328" name="AutoShape 30"/>
          <p:cNvSpPr>
            <a:spLocks/>
          </p:cNvSpPr>
          <p:nvPr/>
        </p:nvSpPr>
        <p:spPr bwMode="auto">
          <a:xfrm>
            <a:off x="7574492" y="2616788"/>
            <a:ext cx="178223" cy="1007533"/>
          </a:xfrm>
          <a:prstGeom prst="rightBrace">
            <a:avLst>
              <a:gd name="adj1" fmla="val 50000"/>
              <a:gd name="adj2" fmla="val 50000"/>
            </a:avLst>
          </a:prstGeom>
          <a:noFill/>
          <a:ln w="9525">
            <a:solidFill>
              <a:schemeClr val="tx1"/>
            </a:solidFill>
            <a:round/>
            <a:headEnd/>
            <a:tailEnd/>
          </a:ln>
        </p:spPr>
        <p:txBody>
          <a:bodyPr wrap="none" lIns="104278" tIns="52139" rIns="104278" bIns="52139" anchor="ctr"/>
          <a:lstStyle/>
          <a:p>
            <a:endParaRPr lang="en-US"/>
          </a:p>
        </p:txBody>
      </p:sp>
      <p:sp>
        <p:nvSpPr>
          <p:cNvPr id="13329" name="Text Box 31"/>
          <p:cNvSpPr txBox="1">
            <a:spLocks noChangeArrowheads="1"/>
          </p:cNvSpPr>
          <p:nvPr/>
        </p:nvSpPr>
        <p:spPr bwMode="auto">
          <a:xfrm>
            <a:off x="7930939" y="2868671"/>
            <a:ext cx="1999544" cy="382295"/>
          </a:xfrm>
          <a:prstGeom prst="rect">
            <a:avLst/>
          </a:prstGeom>
          <a:noFill/>
          <a:ln w="9525">
            <a:noFill/>
            <a:miter lim="800000"/>
            <a:headEnd/>
            <a:tailEnd/>
          </a:ln>
        </p:spPr>
        <p:txBody>
          <a:bodyPr wrap="none" lIns="104278" tIns="52139" rIns="104278" bIns="52139">
            <a:spAutoFit/>
          </a:bodyPr>
          <a:lstStyle/>
          <a:p>
            <a:r>
              <a:rPr lang="en-US" dirty="0"/>
              <a:t>Somatic hybrids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err="1" smtClean="0"/>
              <a:t>Invitro</a:t>
            </a:r>
            <a:r>
              <a:rPr lang="en-US" dirty="0" smtClean="0"/>
              <a:t> techniques for plant breeding </a:t>
            </a:r>
            <a:endParaRPr lang="en-US" dirty="0"/>
          </a:p>
        </p:txBody>
      </p:sp>
      <p:sp>
        <p:nvSpPr>
          <p:cNvPr id="2" name="Content Placeholder 1"/>
          <p:cNvSpPr>
            <a:spLocks noGrp="1"/>
          </p:cNvSpPr>
          <p:nvPr>
            <p:ph idx="1"/>
          </p:nvPr>
        </p:nvSpPr>
        <p:spPr/>
        <p:txBody>
          <a:bodyPr/>
          <a:lstStyle/>
          <a:p>
            <a:pPr>
              <a:buNone/>
            </a:pPr>
            <a:r>
              <a:rPr lang="en-US" dirty="0" smtClean="0"/>
              <a:t>Embryo culture</a:t>
            </a:r>
          </a:p>
          <a:p>
            <a:pPr>
              <a:buNone/>
            </a:pPr>
            <a:r>
              <a:rPr lang="en-US" dirty="0" smtClean="0"/>
              <a:t>  “Young embryos are removed from developing, seeds and are placed on a suitable nutrient medium to obtain seedling”</a:t>
            </a:r>
          </a:p>
          <a:p>
            <a:r>
              <a:rPr lang="en-US" dirty="0" smtClean="0"/>
              <a:t>Recovery of Distant Hybrids</a:t>
            </a:r>
          </a:p>
          <a:p>
            <a:r>
              <a:rPr lang="en-US" dirty="0" smtClean="0"/>
              <a:t>Recovery of Haploid plants</a:t>
            </a:r>
          </a:p>
          <a:p>
            <a:r>
              <a:rPr lang="en-US" dirty="0" smtClean="0"/>
              <a:t>Overcoming Dormancy</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Meristem</a:t>
            </a:r>
            <a:r>
              <a:rPr lang="en-US" dirty="0" smtClean="0"/>
              <a:t> culture</a:t>
            </a:r>
            <a:endParaRPr lang="en-US" dirty="0"/>
          </a:p>
        </p:txBody>
      </p:sp>
      <p:sp>
        <p:nvSpPr>
          <p:cNvPr id="2" name="Content Placeholder 1"/>
          <p:cNvSpPr>
            <a:spLocks noGrp="1"/>
          </p:cNvSpPr>
          <p:nvPr>
            <p:ph idx="1"/>
          </p:nvPr>
        </p:nvSpPr>
        <p:spPr/>
        <p:txBody>
          <a:bodyPr/>
          <a:lstStyle/>
          <a:p>
            <a:endParaRPr lang="en-US" dirty="0" smtClean="0"/>
          </a:p>
          <a:p>
            <a:r>
              <a:rPr lang="en-US" dirty="0" err="1" smtClean="0"/>
              <a:t>Germplasm</a:t>
            </a:r>
            <a:r>
              <a:rPr lang="en-US" dirty="0" smtClean="0"/>
              <a:t> exchange </a:t>
            </a:r>
          </a:p>
          <a:p>
            <a:endParaRPr lang="en-US" dirty="0" smtClean="0"/>
          </a:p>
          <a:p>
            <a:r>
              <a:rPr lang="en-US" dirty="0" err="1" smtClean="0"/>
              <a:t>Germplasm</a:t>
            </a:r>
            <a:r>
              <a:rPr lang="en-US" dirty="0" smtClean="0"/>
              <a:t> conservation</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703626" y="1349358"/>
            <a:ext cx="4633807" cy="4114094"/>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04217" tIns="52107" rIns="104217" bIns="52107" rtlCol="0" anchor="ctr"/>
          <a:lstStyle/>
          <a:p>
            <a:pPr algn="ctr"/>
            <a:r>
              <a:rPr lang="en-US" sz="2700" dirty="0" smtClean="0">
                <a:solidFill>
                  <a:srgbClr val="FF0000"/>
                </a:solidFill>
              </a:rPr>
              <a:t>Genetic</a:t>
            </a:r>
            <a:r>
              <a:rPr lang="en-US" sz="2700" dirty="0" smtClean="0"/>
              <a:t>s</a:t>
            </a:r>
          </a:p>
          <a:p>
            <a:pPr algn="ctr"/>
            <a:endParaRPr lang="en-US" dirty="0"/>
          </a:p>
        </p:txBody>
      </p:sp>
      <p:sp>
        <p:nvSpPr>
          <p:cNvPr id="8" name="TextBox 7"/>
          <p:cNvSpPr txBox="1"/>
          <p:nvPr/>
        </p:nvSpPr>
        <p:spPr>
          <a:xfrm>
            <a:off x="4633807" y="3694295"/>
            <a:ext cx="2673350" cy="382295"/>
          </a:xfrm>
          <a:prstGeom prst="rect">
            <a:avLst/>
          </a:prstGeom>
          <a:noFill/>
        </p:spPr>
        <p:txBody>
          <a:bodyPr wrap="square" lIns="104217" tIns="52107" rIns="104217" bIns="52107" rtlCol="0">
            <a:spAutoFit/>
          </a:bodyPr>
          <a:lstStyle/>
          <a:p>
            <a:r>
              <a:rPr lang="en-US" dirty="0" smtClean="0">
                <a:solidFill>
                  <a:schemeClr val="bg1"/>
                </a:solidFill>
              </a:rPr>
              <a:t>Molecular Genetics</a:t>
            </a:r>
            <a:endParaRPr lang="en-US" dirty="0">
              <a:solidFill>
                <a:schemeClr val="bg1"/>
              </a:solidFill>
            </a:endParaRPr>
          </a:p>
        </p:txBody>
      </p:sp>
      <p:sp>
        <p:nvSpPr>
          <p:cNvPr id="13" name="TextBox 12"/>
          <p:cNvSpPr txBox="1"/>
          <p:nvPr/>
        </p:nvSpPr>
        <p:spPr>
          <a:xfrm>
            <a:off x="1871348" y="3069107"/>
            <a:ext cx="1580716" cy="382231"/>
          </a:xfrm>
          <a:prstGeom prst="rect">
            <a:avLst/>
          </a:prstGeom>
          <a:noFill/>
        </p:spPr>
        <p:txBody>
          <a:bodyPr wrap="none" lIns="104217" tIns="52107" rIns="104217" bIns="52107" rtlCol="0">
            <a:spAutoFit/>
          </a:bodyPr>
          <a:lstStyle/>
          <a:p>
            <a:r>
              <a:rPr lang="en-US" dirty="0" smtClean="0"/>
              <a:t>Plant Breeding</a:t>
            </a:r>
            <a:endParaRPr lang="en-US" dirty="0"/>
          </a:p>
        </p:txBody>
      </p:sp>
      <p:cxnSp>
        <p:nvCxnSpPr>
          <p:cNvPr id="24" name="Straight Arrow Connector 23"/>
          <p:cNvCxnSpPr/>
          <p:nvPr/>
        </p:nvCxnSpPr>
        <p:spPr>
          <a:xfrm rot="5400000">
            <a:off x="5625265" y="3609399"/>
            <a:ext cx="335844" cy="185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237819" y="4213563"/>
            <a:ext cx="1336675" cy="382295"/>
          </a:xfrm>
          <a:prstGeom prst="rect">
            <a:avLst/>
          </a:prstGeom>
          <a:noFill/>
        </p:spPr>
        <p:txBody>
          <a:bodyPr wrap="square" lIns="104217" tIns="52107" rIns="104217" bIns="52107" rtlCol="0">
            <a:spAutoFit/>
          </a:bodyPr>
          <a:lstStyle/>
          <a:p>
            <a:r>
              <a:rPr lang="en-US" dirty="0" smtClean="0">
                <a:solidFill>
                  <a:srgbClr val="7030A0"/>
                </a:solidFill>
              </a:rPr>
              <a:t>Genomics</a:t>
            </a:r>
            <a:endParaRPr lang="en-US" dirty="0">
              <a:solidFill>
                <a:srgbClr val="7030A0"/>
              </a:solidFill>
            </a:endParaRPr>
          </a:p>
        </p:txBody>
      </p:sp>
      <p:cxnSp>
        <p:nvCxnSpPr>
          <p:cNvPr id="43" name="Straight Arrow Connector 42"/>
          <p:cNvCxnSpPr/>
          <p:nvPr/>
        </p:nvCxnSpPr>
        <p:spPr>
          <a:xfrm rot="10800000">
            <a:off x="3742690" y="3274483"/>
            <a:ext cx="1514898" cy="17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Elbow Connector 61"/>
          <p:cNvCxnSpPr/>
          <p:nvPr/>
        </p:nvCxnSpPr>
        <p:spPr>
          <a:xfrm rot="16200000" flipH="1">
            <a:off x="6651695" y="4066969"/>
            <a:ext cx="419806" cy="178223"/>
          </a:xfrm>
          <a:prstGeom prst="bentConnector3">
            <a:avLst>
              <a:gd name="adj1" fmla="val 50000"/>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277364" y="4496447"/>
            <a:ext cx="3429299" cy="382231"/>
          </a:xfrm>
          <a:prstGeom prst="rect">
            <a:avLst/>
          </a:prstGeom>
          <a:noFill/>
        </p:spPr>
        <p:txBody>
          <a:bodyPr wrap="none" lIns="104217" tIns="52107" rIns="104217" bIns="52107" rtlCol="0">
            <a:spAutoFit/>
          </a:bodyPr>
          <a:lstStyle/>
          <a:p>
            <a:r>
              <a:rPr lang="en-US" dirty="0" smtClean="0">
                <a:solidFill>
                  <a:srgbClr val="FF0000"/>
                </a:solidFill>
              </a:rPr>
              <a:t>Recombinant DNA Technology</a:t>
            </a:r>
            <a:endParaRPr lang="en-US" dirty="0">
              <a:solidFill>
                <a:srgbClr val="FF0000"/>
              </a:solidFill>
            </a:endParaRPr>
          </a:p>
        </p:txBody>
      </p:sp>
      <p:cxnSp>
        <p:nvCxnSpPr>
          <p:cNvPr id="65" name="Straight Arrow Connector 64"/>
          <p:cNvCxnSpPr/>
          <p:nvPr/>
        </p:nvCxnSpPr>
        <p:spPr>
          <a:xfrm rot="5400000">
            <a:off x="5052836" y="4323948"/>
            <a:ext cx="587728" cy="18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6" name="Right Brace 65"/>
          <p:cNvSpPr/>
          <p:nvPr/>
        </p:nvSpPr>
        <p:spPr>
          <a:xfrm>
            <a:off x="7574492" y="4365978"/>
            <a:ext cx="1693122" cy="335844"/>
          </a:xfrm>
          <a:prstGeom prst="rightBrace">
            <a:avLst/>
          </a:prstGeom>
        </p:spPr>
        <p:style>
          <a:lnRef idx="1">
            <a:schemeClr val="accent1"/>
          </a:lnRef>
          <a:fillRef idx="0">
            <a:schemeClr val="accent1"/>
          </a:fillRef>
          <a:effectRef idx="0">
            <a:schemeClr val="accent1"/>
          </a:effectRef>
          <a:fontRef idx="minor">
            <a:schemeClr val="tx1"/>
          </a:fontRef>
        </p:style>
        <p:txBody>
          <a:bodyPr lIns="104217" tIns="52107" rIns="104217" bIns="52107" rtlCol="0" anchor="ctr"/>
          <a:lstStyle/>
          <a:p>
            <a:pPr algn="ctr"/>
            <a:endParaRPr lang="en-US"/>
          </a:p>
        </p:txBody>
      </p:sp>
      <p:sp>
        <p:nvSpPr>
          <p:cNvPr id="67" name="TextBox 66"/>
          <p:cNvSpPr txBox="1"/>
          <p:nvPr/>
        </p:nvSpPr>
        <p:spPr>
          <a:xfrm>
            <a:off x="8287388" y="4617865"/>
            <a:ext cx="2224034" cy="659230"/>
          </a:xfrm>
          <a:prstGeom prst="rect">
            <a:avLst/>
          </a:prstGeom>
          <a:noFill/>
        </p:spPr>
        <p:txBody>
          <a:bodyPr wrap="none" lIns="104217" tIns="52107" rIns="104217" bIns="52107" rtlCol="0">
            <a:spAutoFit/>
          </a:bodyPr>
          <a:lstStyle/>
          <a:p>
            <a:r>
              <a:rPr lang="en-US" dirty="0" smtClean="0"/>
              <a:t>            GMO</a:t>
            </a:r>
          </a:p>
          <a:p>
            <a:r>
              <a:rPr lang="en-US" dirty="0" smtClean="0"/>
              <a:t>(Plant Biotechnology)</a:t>
            </a:r>
            <a:endParaRPr lang="en-US" dirty="0"/>
          </a:p>
        </p:txBody>
      </p:sp>
      <p:cxnSp>
        <p:nvCxnSpPr>
          <p:cNvPr id="69" name="Straight Arrow Connector 68"/>
          <p:cNvCxnSpPr/>
          <p:nvPr/>
        </p:nvCxnSpPr>
        <p:spPr>
          <a:xfrm rot="5400000" flipH="1" flipV="1">
            <a:off x="6737456" y="2994272"/>
            <a:ext cx="1763183" cy="9802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16200000" flipV="1">
            <a:off x="5216631" y="2453675"/>
            <a:ext cx="3022600" cy="8020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8109169" y="2350911"/>
            <a:ext cx="2052512" cy="382231"/>
          </a:xfrm>
          <a:prstGeom prst="rect">
            <a:avLst/>
          </a:prstGeom>
          <a:noFill/>
        </p:spPr>
        <p:txBody>
          <a:bodyPr wrap="none" lIns="104217" tIns="52107" rIns="104217" bIns="52107" rtlCol="0">
            <a:spAutoFit/>
          </a:bodyPr>
          <a:lstStyle/>
          <a:p>
            <a:r>
              <a:rPr lang="en-US" dirty="0" smtClean="0"/>
              <a:t>Molecular Breeding</a:t>
            </a:r>
            <a:endParaRPr lang="en-US" dirty="0"/>
          </a:p>
        </p:txBody>
      </p:sp>
      <p:sp>
        <p:nvSpPr>
          <p:cNvPr id="74" name="TextBox 73"/>
          <p:cNvSpPr txBox="1"/>
          <p:nvPr/>
        </p:nvSpPr>
        <p:spPr>
          <a:xfrm>
            <a:off x="5970484" y="923572"/>
            <a:ext cx="1561480" cy="382231"/>
          </a:xfrm>
          <a:prstGeom prst="rect">
            <a:avLst/>
          </a:prstGeom>
          <a:noFill/>
        </p:spPr>
        <p:txBody>
          <a:bodyPr wrap="none" lIns="104217" tIns="52107" rIns="104217" bIns="52107" rtlCol="0">
            <a:spAutoFit/>
          </a:bodyPr>
          <a:lstStyle/>
          <a:p>
            <a:r>
              <a:rPr lang="en-US" dirty="0" smtClean="0"/>
              <a:t>Bioinformatics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Rot="1" noChangeArrowheads="1"/>
          </p:cNvSpPr>
          <p:nvPr>
            <p:ph type="subTitle" idx="1"/>
          </p:nvPr>
        </p:nvSpPr>
        <p:spPr>
          <a:xfrm>
            <a:off x="891117" y="2686755"/>
            <a:ext cx="8732943" cy="2015067"/>
          </a:xfrm>
        </p:spPr>
        <p:txBody>
          <a:bodyPr/>
          <a:lstStyle/>
          <a:p>
            <a:pPr eaLnBrk="1" hangingPunct="1">
              <a:lnSpc>
                <a:spcPct val="80000"/>
              </a:lnSpc>
              <a:buClr>
                <a:schemeClr val="tx1"/>
              </a:buClr>
              <a:defRPr/>
            </a:pPr>
            <a:r>
              <a:rPr lang="en-US" sz="2700" b="1" dirty="0" smtClean="0"/>
              <a:t> </a:t>
            </a:r>
          </a:p>
          <a:p>
            <a:pPr eaLnBrk="1" hangingPunct="1">
              <a:lnSpc>
                <a:spcPct val="80000"/>
              </a:lnSpc>
              <a:buClr>
                <a:srgbClr val="800000"/>
              </a:buClr>
              <a:buFont typeface="Wingdings" pitchFamily="2" charset="2"/>
              <a:buChar char="§"/>
              <a:defRPr/>
            </a:pPr>
            <a:r>
              <a:rPr lang="en-US" b="1" dirty="0" smtClean="0"/>
              <a:t> Genetic  variations in plants that have been produced by plant tissue culture and can be detected as genetic or phenotypic traits. </a:t>
            </a:r>
          </a:p>
        </p:txBody>
      </p:sp>
      <p:sp>
        <p:nvSpPr>
          <p:cNvPr id="2" name="WordArt 4"/>
          <p:cNvSpPr>
            <a:spLocks noChangeArrowheads="1" noChangeShapeType="1" noTextEdit="1"/>
          </p:cNvSpPr>
          <p:nvPr/>
        </p:nvSpPr>
        <p:spPr bwMode="auto">
          <a:xfrm>
            <a:off x="2316904" y="1007534"/>
            <a:ext cx="5792258" cy="745155"/>
          </a:xfrm>
          <a:prstGeom prst="rect">
            <a:avLst/>
          </a:prstGeom>
        </p:spPr>
        <p:txBody>
          <a:bodyPr wrap="none" lIns="104278" tIns="52139" rIns="104278" bIns="52139" fromWordArt="1">
            <a:prstTxWarp prst="textPlain">
              <a:avLst>
                <a:gd name="adj" fmla="val 50000"/>
              </a:avLst>
            </a:prstTxWarp>
          </a:bodyPr>
          <a:lstStyle/>
          <a:p>
            <a:pPr algn="ctr"/>
            <a:r>
              <a:rPr lang="en-US" sz="5000" kern="10" dirty="0" err="1">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Somaclonal</a:t>
            </a:r>
            <a:r>
              <a:rPr lang="en-US" sz="50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 Variation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3" name="Rectangle 39"/>
          <p:cNvSpPr>
            <a:spLocks noGrp="1" noRot="1" noChangeArrowheads="1"/>
          </p:cNvSpPr>
          <p:nvPr>
            <p:ph type="title"/>
          </p:nvPr>
        </p:nvSpPr>
        <p:spPr/>
        <p:txBody>
          <a:bodyPr>
            <a:normAutofit fontScale="90000"/>
          </a:bodyPr>
          <a:lstStyle/>
          <a:p>
            <a:pPr eaLnBrk="1" hangingPunct="1">
              <a:defRPr/>
            </a:pPr>
            <a:r>
              <a:rPr lang="en-US" sz="4600" dirty="0" smtClean="0">
                <a:solidFill>
                  <a:srgbClr val="800000"/>
                </a:solidFill>
              </a:rPr>
              <a:t>Mechanism of </a:t>
            </a:r>
            <a:r>
              <a:rPr lang="en-US" sz="4600" dirty="0" err="1" smtClean="0">
                <a:solidFill>
                  <a:srgbClr val="800000"/>
                </a:solidFill>
              </a:rPr>
              <a:t>Somaclonal</a:t>
            </a:r>
            <a:r>
              <a:rPr lang="en-US" sz="4600" dirty="0" smtClean="0">
                <a:solidFill>
                  <a:srgbClr val="800000"/>
                </a:solidFill>
              </a:rPr>
              <a:t> Variations</a:t>
            </a:r>
          </a:p>
        </p:txBody>
      </p:sp>
      <p:sp>
        <p:nvSpPr>
          <p:cNvPr id="6147" name="Text Box 42"/>
          <p:cNvSpPr txBox="1">
            <a:spLocks noChangeArrowheads="1"/>
          </p:cNvSpPr>
          <p:nvPr/>
        </p:nvSpPr>
        <p:spPr bwMode="auto">
          <a:xfrm>
            <a:off x="712893" y="1847145"/>
            <a:ext cx="9980507" cy="5522164"/>
          </a:xfrm>
          <a:prstGeom prst="rect">
            <a:avLst/>
          </a:prstGeom>
          <a:noFill/>
          <a:ln w="9525">
            <a:noFill/>
            <a:miter lim="800000"/>
            <a:headEnd/>
            <a:tailEnd/>
          </a:ln>
        </p:spPr>
        <p:txBody>
          <a:bodyPr lIns="104278" tIns="52139" rIns="104278" bIns="52139">
            <a:spAutoFit/>
          </a:bodyPr>
          <a:lstStyle/>
          <a:p>
            <a:pPr marL="521391" indent="-521391">
              <a:buFontTx/>
              <a:buAutoNum type="arabicPeriod"/>
            </a:pPr>
            <a:r>
              <a:rPr lang="en-US" sz="3200" b="1" dirty="0">
                <a:latin typeface="Times New Roman" pitchFamily="18" charset="0"/>
              </a:rPr>
              <a:t>Genetic (Heritable Variations)</a:t>
            </a:r>
          </a:p>
          <a:p>
            <a:pPr marL="1564173" lvl="2" indent="-521391">
              <a:buFontTx/>
              <a:buChar char="•"/>
            </a:pPr>
            <a:r>
              <a:rPr lang="en-US" sz="3200" dirty="0">
                <a:latin typeface="Times New Roman" pitchFamily="18" charset="0"/>
              </a:rPr>
              <a:t>Pre-existing variations in the somatic cells of </a:t>
            </a:r>
            <a:r>
              <a:rPr lang="en-US" sz="3200" dirty="0" err="1">
                <a:latin typeface="Times New Roman" pitchFamily="18" charset="0"/>
              </a:rPr>
              <a:t>explant</a:t>
            </a:r>
            <a:endParaRPr lang="en-US" sz="3200" dirty="0">
              <a:latin typeface="Times New Roman" pitchFamily="18" charset="0"/>
            </a:endParaRPr>
          </a:p>
          <a:p>
            <a:pPr marL="1564173" lvl="2" indent="-521391">
              <a:buFontTx/>
              <a:buChar char="•"/>
            </a:pPr>
            <a:r>
              <a:rPr lang="en-US" sz="3200" dirty="0">
                <a:latin typeface="Times New Roman" pitchFamily="18" charset="0"/>
              </a:rPr>
              <a:t>Caused by mutations and other DNA changes</a:t>
            </a:r>
          </a:p>
          <a:p>
            <a:pPr marL="1564173" lvl="2" indent="-521391">
              <a:buFontTx/>
              <a:buChar char="•"/>
            </a:pPr>
            <a:r>
              <a:rPr lang="en-US" sz="3200" dirty="0">
                <a:latin typeface="Times New Roman" pitchFamily="18" charset="0"/>
              </a:rPr>
              <a:t>Occur at high frequency</a:t>
            </a:r>
          </a:p>
          <a:p>
            <a:pPr marL="1564173" lvl="2" indent="-521391"/>
            <a:endParaRPr lang="en-US" sz="3200" dirty="0">
              <a:latin typeface="Times New Roman" pitchFamily="18" charset="0"/>
            </a:endParaRPr>
          </a:p>
          <a:p>
            <a:pPr marL="521391" indent="-521391">
              <a:buFontTx/>
              <a:buAutoNum type="arabicPeriod"/>
            </a:pPr>
            <a:r>
              <a:rPr lang="en-US" sz="3200" b="1" dirty="0">
                <a:latin typeface="Times New Roman" pitchFamily="18" charset="0"/>
              </a:rPr>
              <a:t>Epigenetic (Non-heritable Variations)</a:t>
            </a:r>
          </a:p>
          <a:p>
            <a:pPr marL="1564173" lvl="2" indent="-521391">
              <a:buFontTx/>
              <a:buChar char="•"/>
            </a:pPr>
            <a:r>
              <a:rPr lang="en-US" sz="3200" dirty="0">
                <a:latin typeface="Times New Roman" pitchFamily="18" charset="0"/>
              </a:rPr>
              <a:t>Variations generated during tissue culture</a:t>
            </a:r>
          </a:p>
          <a:p>
            <a:pPr marL="1564173" lvl="2" indent="-521391">
              <a:buFontTx/>
              <a:buChar char="•"/>
            </a:pPr>
            <a:r>
              <a:rPr lang="en-US" sz="3200" dirty="0">
                <a:latin typeface="Times New Roman" pitchFamily="18" charset="0"/>
              </a:rPr>
              <a:t>Caused by temporary phenotypic changes</a:t>
            </a:r>
          </a:p>
          <a:p>
            <a:pPr marL="1564173" lvl="2" indent="-521391">
              <a:buFontTx/>
              <a:buChar char="•"/>
            </a:pPr>
            <a:r>
              <a:rPr lang="en-US" sz="3200" dirty="0">
                <a:latin typeface="Times New Roman" pitchFamily="18" charset="0"/>
              </a:rPr>
              <a:t>Occur at low frequency</a:t>
            </a:r>
          </a:p>
          <a:p>
            <a:pPr marL="2085564" lvl="3" indent="-521391">
              <a:buFontTx/>
              <a:buChar char="•"/>
            </a:pPr>
            <a:endParaRPr lang="en-US" sz="3200" dirty="0">
              <a:latin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a:solidFill>
            <a:schemeClr val="bg1"/>
          </a:solidFill>
        </p:spPr>
        <p:txBody>
          <a:bodyPr>
            <a:normAutofit fontScale="90000"/>
          </a:bodyPr>
          <a:lstStyle/>
          <a:p>
            <a:pPr eaLnBrk="1" hangingPunct="1">
              <a:defRPr/>
            </a:pPr>
            <a:r>
              <a:rPr lang="en-US" sz="4100" dirty="0" smtClean="0">
                <a:solidFill>
                  <a:srgbClr val="FF0000"/>
                </a:solidFill>
              </a:rPr>
              <a:t>Detection and Isolation of </a:t>
            </a:r>
            <a:r>
              <a:rPr lang="en-US" sz="4100" dirty="0" err="1" smtClean="0">
                <a:solidFill>
                  <a:srgbClr val="FF0000"/>
                </a:solidFill>
              </a:rPr>
              <a:t>Somaclonal</a:t>
            </a:r>
            <a:r>
              <a:rPr lang="en-US" sz="4100" dirty="0" smtClean="0">
                <a:solidFill>
                  <a:srgbClr val="FF0000"/>
                </a:solidFill>
              </a:rPr>
              <a:t> Variants</a:t>
            </a:r>
          </a:p>
        </p:txBody>
      </p:sp>
      <p:sp>
        <p:nvSpPr>
          <p:cNvPr id="32771" name="Rectangle 3"/>
          <p:cNvSpPr>
            <a:spLocks noGrp="1" noRot="1" noChangeArrowheads="1"/>
          </p:cNvSpPr>
          <p:nvPr>
            <p:ph idx="1"/>
          </p:nvPr>
        </p:nvSpPr>
        <p:spPr/>
        <p:txBody>
          <a:bodyPr/>
          <a:lstStyle/>
          <a:p>
            <a:pPr marL="608289" indent="-608289">
              <a:lnSpc>
                <a:spcPct val="80000"/>
              </a:lnSpc>
              <a:buFont typeface="Wingdings" pitchFamily="2" charset="2"/>
              <a:buAutoNum type="arabicPeriod"/>
              <a:defRPr/>
            </a:pPr>
            <a:r>
              <a:rPr lang="en-US" sz="3200" b="1" dirty="0" smtClean="0"/>
              <a:t>Analysis of morphological characters</a:t>
            </a:r>
          </a:p>
          <a:p>
            <a:pPr marL="1477274" lvl="2" indent="-434492">
              <a:lnSpc>
                <a:spcPct val="80000"/>
              </a:lnSpc>
              <a:defRPr/>
            </a:pPr>
            <a:r>
              <a:rPr lang="en-US" sz="2300" b="1" dirty="0" smtClean="0"/>
              <a:t>Qualitative characters: Plant height, maturity date, flowering date and leaf size</a:t>
            </a:r>
          </a:p>
          <a:p>
            <a:pPr marL="1477274" lvl="2" indent="-434492">
              <a:lnSpc>
                <a:spcPct val="80000"/>
              </a:lnSpc>
              <a:defRPr/>
            </a:pPr>
            <a:r>
              <a:rPr lang="en-US" sz="2300" b="1" dirty="0" smtClean="0"/>
              <a:t>Quantitative characters: yield of flower, seeds and wax contents in different plant parts </a:t>
            </a:r>
          </a:p>
          <a:p>
            <a:pPr marL="1477274" lvl="2" indent="-434492">
              <a:lnSpc>
                <a:spcPct val="80000"/>
              </a:lnSpc>
              <a:defRPr/>
            </a:pPr>
            <a:endParaRPr lang="en-US" sz="2300" b="1" dirty="0" smtClean="0"/>
          </a:p>
          <a:p>
            <a:pPr marL="608289" indent="-608289">
              <a:lnSpc>
                <a:spcPct val="80000"/>
              </a:lnSpc>
              <a:buFont typeface="Wingdings" pitchFamily="2" charset="2"/>
              <a:buAutoNum type="arabicPeriod"/>
              <a:defRPr/>
            </a:pPr>
            <a:r>
              <a:rPr lang="en-US" sz="3200" b="1" dirty="0" smtClean="0"/>
              <a:t>Variant detection by cytological Studies</a:t>
            </a:r>
          </a:p>
          <a:p>
            <a:pPr marL="1477274" lvl="2" indent="-434492">
              <a:lnSpc>
                <a:spcPct val="80000"/>
              </a:lnSpc>
              <a:defRPr/>
            </a:pPr>
            <a:r>
              <a:rPr lang="en-US" sz="2300" b="1" dirty="0" smtClean="0"/>
              <a:t>Staining of </a:t>
            </a:r>
            <a:r>
              <a:rPr lang="en-US" sz="2300" b="1" dirty="0" err="1" smtClean="0"/>
              <a:t>meristematic</a:t>
            </a:r>
            <a:r>
              <a:rPr lang="en-US" sz="2300" b="1" dirty="0" smtClean="0"/>
              <a:t> tissues like root tip, leaf tip with </a:t>
            </a:r>
            <a:r>
              <a:rPr lang="en-US" sz="2300" b="1" dirty="0" err="1" smtClean="0"/>
              <a:t>feulgen</a:t>
            </a:r>
            <a:r>
              <a:rPr lang="en-US" sz="2300" b="1" dirty="0" smtClean="0"/>
              <a:t> and </a:t>
            </a:r>
            <a:r>
              <a:rPr lang="en-US" sz="2300" b="1" dirty="0" err="1" smtClean="0"/>
              <a:t>acetocarmine</a:t>
            </a:r>
            <a:r>
              <a:rPr lang="en-US" sz="2300" b="1" dirty="0" smtClean="0"/>
              <a:t> provide the number and morphology of chromosomes. </a:t>
            </a:r>
          </a:p>
          <a:p>
            <a:pPr marL="1477274" lvl="2" indent="-434492">
              <a:lnSpc>
                <a:spcPct val="80000"/>
              </a:lnSpc>
              <a:buNone/>
              <a:defRPr/>
            </a:pPr>
            <a:endParaRPr lang="en-US" sz="2300" b="1" dirty="0" smtClean="0"/>
          </a:p>
          <a:p>
            <a:pPr marL="608289" indent="-608289">
              <a:lnSpc>
                <a:spcPct val="80000"/>
              </a:lnSpc>
              <a:buFont typeface="Wingdings" pitchFamily="2" charset="2"/>
              <a:buAutoNum type="arabicPeriod"/>
              <a:defRPr/>
            </a:pPr>
            <a:r>
              <a:rPr lang="en-US" sz="3200" b="1" dirty="0" smtClean="0"/>
              <a:t>Variant detection by DNA contents</a:t>
            </a:r>
          </a:p>
          <a:p>
            <a:pPr marL="1477274" lvl="2" indent="-434492">
              <a:lnSpc>
                <a:spcPct val="80000"/>
              </a:lnSpc>
              <a:defRPr/>
            </a:pPr>
            <a:r>
              <a:rPr lang="en-US" sz="2300" b="1" dirty="0" err="1" smtClean="0"/>
              <a:t>Cytophotometer</a:t>
            </a:r>
            <a:r>
              <a:rPr lang="en-US" sz="2300" b="1" dirty="0" smtClean="0"/>
              <a:t> detection of </a:t>
            </a:r>
            <a:r>
              <a:rPr lang="en-US" sz="2300" b="1" dirty="0" err="1" smtClean="0"/>
              <a:t>feulgen</a:t>
            </a:r>
            <a:r>
              <a:rPr lang="en-US" sz="2300" b="1" dirty="0" smtClean="0"/>
              <a:t> stained nuclei can be used to measure the DNA contents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Rot="1" noChangeArrowheads="1"/>
          </p:cNvSpPr>
          <p:nvPr>
            <p:ph type="title"/>
          </p:nvPr>
        </p:nvSpPr>
        <p:spPr>
          <a:solidFill>
            <a:schemeClr val="bg1"/>
          </a:solidFill>
        </p:spPr>
        <p:txBody>
          <a:bodyPr>
            <a:normAutofit fontScale="90000"/>
          </a:bodyPr>
          <a:lstStyle/>
          <a:p>
            <a:pPr eaLnBrk="1" hangingPunct="1">
              <a:defRPr/>
            </a:pPr>
            <a:r>
              <a:rPr lang="en-US" sz="4100" dirty="0" smtClean="0">
                <a:solidFill>
                  <a:srgbClr val="FF0000"/>
                </a:solidFill>
              </a:rPr>
              <a:t>Detection and Isolation of </a:t>
            </a:r>
            <a:r>
              <a:rPr lang="en-US" sz="4100" dirty="0" err="1" smtClean="0">
                <a:solidFill>
                  <a:srgbClr val="FF0000"/>
                </a:solidFill>
              </a:rPr>
              <a:t>Somaclonal</a:t>
            </a:r>
            <a:r>
              <a:rPr lang="en-US" sz="4100" dirty="0" smtClean="0">
                <a:solidFill>
                  <a:srgbClr val="FF0000"/>
                </a:solidFill>
              </a:rPr>
              <a:t> Variants</a:t>
            </a:r>
          </a:p>
        </p:txBody>
      </p:sp>
      <p:sp>
        <p:nvSpPr>
          <p:cNvPr id="33795" name="Rectangle 3"/>
          <p:cNvSpPr>
            <a:spLocks noGrp="1" noRot="1" noChangeArrowheads="1"/>
          </p:cNvSpPr>
          <p:nvPr>
            <p:ph idx="1"/>
          </p:nvPr>
        </p:nvSpPr>
        <p:spPr>
          <a:xfrm>
            <a:off x="352734" y="2011569"/>
            <a:ext cx="9987933" cy="4873243"/>
          </a:xfrm>
        </p:spPr>
        <p:txBody>
          <a:bodyPr/>
          <a:lstStyle/>
          <a:p>
            <a:pPr eaLnBrk="1" hangingPunct="1">
              <a:buFont typeface="Wingdings" pitchFamily="2" charset="2"/>
              <a:buNone/>
              <a:defRPr/>
            </a:pPr>
            <a:r>
              <a:rPr lang="en-US" sz="3200" b="1" dirty="0" smtClean="0">
                <a:solidFill>
                  <a:schemeClr val="hlink"/>
                </a:solidFill>
              </a:rPr>
              <a:t>4.</a:t>
            </a:r>
            <a:r>
              <a:rPr lang="en-US" sz="3200" b="1" dirty="0" smtClean="0"/>
              <a:t> Variant detection by gel electrophoresis</a:t>
            </a:r>
          </a:p>
          <a:p>
            <a:pPr lvl="2" eaLnBrk="1" hangingPunct="1">
              <a:defRPr/>
            </a:pPr>
            <a:r>
              <a:rPr lang="en-US" sz="2300" b="1" dirty="0" smtClean="0"/>
              <a:t>Change in concentration of enzymes, proteins and chemical products like pigments, alkaloids and amino acids can be detected by their </a:t>
            </a:r>
            <a:r>
              <a:rPr lang="en-US" sz="2300" b="1" dirty="0" err="1" smtClean="0"/>
              <a:t>electrophoretic</a:t>
            </a:r>
            <a:r>
              <a:rPr lang="en-US" sz="2300" b="1" dirty="0" smtClean="0"/>
              <a:t> pattern</a:t>
            </a:r>
          </a:p>
          <a:p>
            <a:pPr eaLnBrk="1" hangingPunct="1">
              <a:buFont typeface="Wingdings" pitchFamily="2" charset="2"/>
              <a:buNone/>
              <a:defRPr/>
            </a:pPr>
            <a:r>
              <a:rPr lang="en-US" sz="3200" b="1" dirty="0" smtClean="0">
                <a:solidFill>
                  <a:schemeClr val="hlink"/>
                </a:solidFill>
              </a:rPr>
              <a:t>5.</a:t>
            </a:r>
            <a:r>
              <a:rPr lang="en-US" sz="3200" b="1" dirty="0" smtClean="0"/>
              <a:t> Detection of disease resistance variant</a:t>
            </a:r>
          </a:p>
          <a:p>
            <a:pPr lvl="2" eaLnBrk="1" hangingPunct="1">
              <a:defRPr/>
            </a:pPr>
            <a:r>
              <a:rPr lang="en-US" sz="2300" b="1" dirty="0" smtClean="0"/>
              <a:t>Pathogen or toxin responsible for disease resistance can be used as selection agent during culture.</a:t>
            </a:r>
          </a:p>
          <a:p>
            <a:pPr eaLnBrk="1" hangingPunct="1">
              <a:buFont typeface="Wingdings" pitchFamily="2" charset="2"/>
              <a:buNone/>
              <a:defRPr/>
            </a:pPr>
            <a:r>
              <a:rPr lang="en-US" sz="3200" b="1" dirty="0" smtClean="0">
                <a:solidFill>
                  <a:schemeClr val="hlink"/>
                </a:solidFill>
              </a:rPr>
              <a:t>6.</a:t>
            </a:r>
            <a:r>
              <a:rPr lang="en-US" sz="3200" b="1" dirty="0" smtClean="0"/>
              <a:t> Detection of  herbicide resistance variant</a:t>
            </a:r>
          </a:p>
          <a:p>
            <a:pPr lvl="2" eaLnBrk="1" hangingPunct="1">
              <a:defRPr/>
            </a:pPr>
            <a:r>
              <a:rPr lang="en-US" sz="2300" b="1" dirty="0" smtClean="0"/>
              <a:t>Plantlets generated by the addition of herbicide to the cell culture system can be used as herbicide resistance plant.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Rot="1" noChangeArrowheads="1"/>
          </p:cNvSpPr>
          <p:nvPr>
            <p:ph idx="1"/>
          </p:nvPr>
        </p:nvSpPr>
        <p:spPr>
          <a:xfrm>
            <a:off x="267335" y="2099028"/>
            <a:ext cx="10077044" cy="4617861"/>
          </a:xfrm>
        </p:spPr>
        <p:txBody>
          <a:bodyPr/>
          <a:lstStyle/>
          <a:p>
            <a:pPr algn="ctr" eaLnBrk="1" hangingPunct="1">
              <a:buFont typeface="Wingdings" pitchFamily="2" charset="2"/>
              <a:buNone/>
              <a:defRPr/>
            </a:pPr>
            <a:r>
              <a:rPr lang="en-US" b="1" dirty="0" smtClean="0">
                <a:latin typeface="Times New Roman" pitchFamily="18" charset="0"/>
              </a:rPr>
              <a:t>   </a:t>
            </a:r>
            <a:r>
              <a:rPr lang="en-US" sz="4100" b="1" dirty="0" smtClean="0">
                <a:latin typeface="Times New Roman" pitchFamily="18" charset="0"/>
              </a:rPr>
              <a:t>Development of  hybrid plants through the fusion of somatic protoplasts of two different plant species/varieties is called somatic hybridization</a:t>
            </a:r>
            <a:endParaRPr lang="en-US" sz="4100" b="1" dirty="0" smtClean="0"/>
          </a:p>
        </p:txBody>
      </p:sp>
      <p:sp>
        <p:nvSpPr>
          <p:cNvPr id="3" name="TextBox 2"/>
          <p:cNvSpPr txBox="1"/>
          <p:nvPr/>
        </p:nvSpPr>
        <p:spPr>
          <a:xfrm>
            <a:off x="2346304" y="1063606"/>
            <a:ext cx="6135013" cy="769441"/>
          </a:xfrm>
          <a:prstGeom prst="rect">
            <a:avLst/>
          </a:prstGeom>
          <a:noFill/>
        </p:spPr>
        <p:txBody>
          <a:bodyPr wrap="none" rtlCol="0">
            <a:spAutoFit/>
          </a:bodyPr>
          <a:lstStyle/>
          <a:p>
            <a:r>
              <a:rPr lang="en-US" sz="4400" dirty="0" smtClean="0">
                <a:solidFill>
                  <a:srgbClr val="FF0000"/>
                </a:solidFill>
              </a:rPr>
              <a:t>Somatic hybridization</a:t>
            </a:r>
            <a:endParaRPr lang="en-US" sz="4400" dirty="0">
              <a:solidFill>
                <a:srgbClr val="FF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a:xfrm>
            <a:off x="980228" y="0"/>
            <a:ext cx="9356725" cy="1091494"/>
          </a:xfrm>
          <a:solidFill>
            <a:srgbClr val="800000"/>
          </a:solidFill>
        </p:spPr>
        <p:txBody>
          <a:bodyPr/>
          <a:lstStyle/>
          <a:p>
            <a:pPr algn="ctr" eaLnBrk="1" hangingPunct="1"/>
            <a:r>
              <a:rPr lang="en-US" sz="3200" i="1" dirty="0" smtClean="0">
                <a:solidFill>
                  <a:srgbClr val="FFFF23"/>
                </a:solidFill>
                <a:effectLst/>
              </a:rPr>
              <a:t>Somatic hybridization technique</a:t>
            </a:r>
          </a:p>
        </p:txBody>
      </p:sp>
      <p:sp>
        <p:nvSpPr>
          <p:cNvPr id="19460" name="Rectangle 4"/>
          <p:cNvSpPr>
            <a:spLocks noChangeArrowheads="1"/>
          </p:cNvSpPr>
          <p:nvPr/>
        </p:nvSpPr>
        <p:spPr bwMode="auto">
          <a:xfrm>
            <a:off x="3564467" y="1343378"/>
            <a:ext cx="3475355" cy="587728"/>
          </a:xfrm>
          <a:prstGeom prst="rect">
            <a:avLst/>
          </a:prstGeom>
          <a:solidFill>
            <a:srgbClr val="996633"/>
          </a:solidFill>
          <a:ln w="9525">
            <a:solidFill>
              <a:schemeClr val="tx1"/>
            </a:solidFill>
            <a:miter lim="800000"/>
            <a:headEnd/>
            <a:tailEnd/>
          </a:ln>
          <a:effectLst/>
        </p:spPr>
        <p:txBody>
          <a:bodyPr wrap="none" lIns="104278" tIns="52139" rIns="104278" bIns="52139" anchor="ctr"/>
          <a:lstStyle/>
          <a:p>
            <a:pPr>
              <a:defRPr/>
            </a:pPr>
            <a:r>
              <a:rPr lang="en-US" sz="2100" b="1" dirty="0">
                <a:solidFill>
                  <a:schemeClr val="tx2"/>
                </a:solidFill>
                <a:effectLst>
                  <a:outerShdw blurRad="38100" dist="38100" dir="2700000" algn="tl">
                    <a:srgbClr val="000000"/>
                  </a:outerShdw>
                </a:effectLst>
              </a:rPr>
              <a:t>1. isolation of protoplast</a:t>
            </a:r>
            <a:endParaRPr lang="en-US" sz="2100" dirty="0">
              <a:solidFill>
                <a:schemeClr val="tx2"/>
              </a:solidFill>
              <a:effectLst>
                <a:outerShdw blurRad="38100" dist="38100" dir="2700000" algn="tl">
                  <a:srgbClr val="000000"/>
                </a:outerShdw>
              </a:effectLst>
            </a:endParaRPr>
          </a:p>
        </p:txBody>
      </p:sp>
      <p:sp>
        <p:nvSpPr>
          <p:cNvPr id="5124" name="AutoShape 5"/>
          <p:cNvSpPr>
            <a:spLocks noChangeArrowheads="1"/>
          </p:cNvSpPr>
          <p:nvPr/>
        </p:nvSpPr>
        <p:spPr bwMode="auto">
          <a:xfrm>
            <a:off x="5079365" y="3610328"/>
            <a:ext cx="89112" cy="335844"/>
          </a:xfrm>
          <a:prstGeom prst="downArrow">
            <a:avLst>
              <a:gd name="adj1" fmla="val 50000"/>
              <a:gd name="adj2" fmla="val 100000"/>
            </a:avLst>
          </a:prstGeom>
          <a:solidFill>
            <a:srgbClr val="996633"/>
          </a:solidFill>
          <a:ln w="50800">
            <a:solidFill>
              <a:schemeClr val="tx1"/>
            </a:solidFill>
            <a:miter lim="800000"/>
            <a:headEnd/>
            <a:tailEnd/>
          </a:ln>
        </p:spPr>
        <p:txBody>
          <a:bodyPr vert="eaVert" wrap="none" lIns="104278" tIns="52139" rIns="104278" bIns="52139" anchor="ctr"/>
          <a:lstStyle/>
          <a:p>
            <a:endParaRPr lang="en-US" sz="2100" dirty="0">
              <a:solidFill>
                <a:schemeClr val="tx2"/>
              </a:solidFill>
            </a:endParaRPr>
          </a:p>
          <a:p>
            <a:endParaRPr lang="en-US" sz="2100" dirty="0">
              <a:solidFill>
                <a:schemeClr val="tx2"/>
              </a:solidFill>
            </a:endParaRPr>
          </a:p>
        </p:txBody>
      </p:sp>
      <p:sp>
        <p:nvSpPr>
          <p:cNvPr id="19462" name="Rectangle 6"/>
          <p:cNvSpPr>
            <a:spLocks noChangeArrowheads="1"/>
          </p:cNvSpPr>
          <p:nvPr/>
        </p:nvSpPr>
        <p:spPr bwMode="auto">
          <a:xfrm>
            <a:off x="1425787" y="2770717"/>
            <a:ext cx="7663603" cy="755650"/>
          </a:xfrm>
          <a:prstGeom prst="rect">
            <a:avLst/>
          </a:prstGeom>
          <a:solidFill>
            <a:srgbClr val="996633"/>
          </a:solidFill>
          <a:ln w="9525">
            <a:solidFill>
              <a:schemeClr val="tx1"/>
            </a:solidFill>
            <a:miter lim="800000"/>
            <a:headEnd/>
            <a:tailEnd/>
          </a:ln>
          <a:effectLst/>
        </p:spPr>
        <p:txBody>
          <a:bodyPr wrap="none" lIns="104278" tIns="52139" rIns="104278" bIns="52139" anchor="ctr"/>
          <a:lstStyle/>
          <a:p>
            <a:pPr>
              <a:defRPr/>
            </a:pPr>
            <a:r>
              <a:rPr lang="en-US" sz="2100" b="1" dirty="0">
                <a:solidFill>
                  <a:schemeClr val="tx2"/>
                </a:solidFill>
                <a:effectLst>
                  <a:outerShdw blurRad="38100" dist="38100" dir="2700000" algn="tl">
                    <a:srgbClr val="000000"/>
                  </a:outerShdw>
                </a:effectLst>
              </a:rPr>
              <a:t>2. Fusion of the protoplasts of desired species/varieties</a:t>
            </a:r>
          </a:p>
        </p:txBody>
      </p:sp>
      <p:sp>
        <p:nvSpPr>
          <p:cNvPr id="19463" name="Rectangle 7"/>
          <p:cNvSpPr>
            <a:spLocks noChangeArrowheads="1"/>
          </p:cNvSpPr>
          <p:nvPr/>
        </p:nvSpPr>
        <p:spPr bwMode="auto">
          <a:xfrm>
            <a:off x="1604010" y="4030133"/>
            <a:ext cx="7841827" cy="671689"/>
          </a:xfrm>
          <a:prstGeom prst="rect">
            <a:avLst/>
          </a:prstGeom>
          <a:solidFill>
            <a:srgbClr val="996633"/>
          </a:solidFill>
          <a:ln w="9525">
            <a:solidFill>
              <a:schemeClr val="tx1"/>
            </a:solidFill>
            <a:miter lim="800000"/>
            <a:headEnd/>
            <a:tailEnd/>
          </a:ln>
          <a:effectLst/>
        </p:spPr>
        <p:txBody>
          <a:bodyPr wrap="none" lIns="104278" tIns="52139" rIns="104278" bIns="52139" anchor="ctr"/>
          <a:lstStyle/>
          <a:p>
            <a:pPr>
              <a:defRPr/>
            </a:pPr>
            <a:r>
              <a:rPr lang="en-US" sz="2100" b="1" dirty="0">
                <a:solidFill>
                  <a:schemeClr val="tx2"/>
                </a:solidFill>
                <a:effectLst>
                  <a:outerShdw blurRad="38100" dist="38100" dir="2700000" algn="tl">
                    <a:srgbClr val="000000"/>
                  </a:outerShdw>
                </a:effectLst>
              </a:rPr>
              <a:t>3. Identification and Selection of somatic hybrid cells</a:t>
            </a:r>
          </a:p>
        </p:txBody>
      </p:sp>
      <p:sp>
        <p:nvSpPr>
          <p:cNvPr id="19465" name="Rectangle 9"/>
          <p:cNvSpPr>
            <a:spLocks noChangeArrowheads="1"/>
          </p:cNvSpPr>
          <p:nvPr/>
        </p:nvSpPr>
        <p:spPr bwMode="auto">
          <a:xfrm>
            <a:off x="3118909" y="5373511"/>
            <a:ext cx="4455583" cy="587728"/>
          </a:xfrm>
          <a:prstGeom prst="rect">
            <a:avLst/>
          </a:prstGeom>
          <a:solidFill>
            <a:srgbClr val="996633"/>
          </a:solidFill>
          <a:ln w="9525">
            <a:solidFill>
              <a:schemeClr val="tx1"/>
            </a:solidFill>
            <a:miter lim="800000"/>
            <a:headEnd/>
            <a:tailEnd/>
          </a:ln>
          <a:effectLst/>
        </p:spPr>
        <p:txBody>
          <a:bodyPr wrap="none" lIns="104278" tIns="52139" rIns="104278" bIns="52139" anchor="ctr"/>
          <a:lstStyle/>
          <a:p>
            <a:pPr>
              <a:defRPr/>
            </a:pPr>
            <a:r>
              <a:rPr lang="en-US" sz="2100" b="1" dirty="0">
                <a:solidFill>
                  <a:schemeClr val="tx2"/>
                </a:solidFill>
                <a:effectLst>
                  <a:outerShdw blurRad="38100" dist="38100" dir="2700000" algn="tl">
                    <a:srgbClr val="000000"/>
                  </a:outerShdw>
                </a:effectLst>
              </a:rPr>
              <a:t>4. Culture of the hybrid cells</a:t>
            </a:r>
          </a:p>
        </p:txBody>
      </p:sp>
      <p:sp>
        <p:nvSpPr>
          <p:cNvPr id="19466" name="Rectangle 10"/>
          <p:cNvSpPr>
            <a:spLocks noChangeArrowheads="1"/>
          </p:cNvSpPr>
          <p:nvPr/>
        </p:nvSpPr>
        <p:spPr bwMode="auto">
          <a:xfrm>
            <a:off x="2049569" y="6548967"/>
            <a:ext cx="6059593" cy="671689"/>
          </a:xfrm>
          <a:prstGeom prst="rect">
            <a:avLst/>
          </a:prstGeom>
          <a:solidFill>
            <a:srgbClr val="996633"/>
          </a:solidFill>
          <a:ln w="9525">
            <a:solidFill>
              <a:schemeClr val="tx1"/>
            </a:solidFill>
            <a:miter lim="800000"/>
            <a:headEnd/>
            <a:tailEnd/>
          </a:ln>
          <a:effectLst/>
        </p:spPr>
        <p:txBody>
          <a:bodyPr wrap="none" lIns="104278" tIns="52139" rIns="104278" bIns="52139" anchor="ctr"/>
          <a:lstStyle/>
          <a:p>
            <a:pPr>
              <a:defRPr/>
            </a:pPr>
            <a:r>
              <a:rPr lang="en-US" sz="2100" b="1" dirty="0">
                <a:solidFill>
                  <a:schemeClr val="tx2"/>
                </a:solidFill>
                <a:effectLst>
                  <a:outerShdw blurRad="38100" dist="38100" dir="2700000" algn="tl">
                    <a:srgbClr val="000000"/>
                  </a:outerShdw>
                </a:effectLst>
              </a:rPr>
              <a:t>5. Regeneration of hybrid plants </a:t>
            </a:r>
          </a:p>
        </p:txBody>
      </p:sp>
      <p:sp>
        <p:nvSpPr>
          <p:cNvPr id="5129" name="AutoShape 12"/>
          <p:cNvSpPr>
            <a:spLocks noChangeArrowheads="1"/>
          </p:cNvSpPr>
          <p:nvPr/>
        </p:nvSpPr>
        <p:spPr bwMode="auto">
          <a:xfrm>
            <a:off x="5079365" y="2099028"/>
            <a:ext cx="89112" cy="503767"/>
          </a:xfrm>
          <a:prstGeom prst="downArrow">
            <a:avLst>
              <a:gd name="adj1" fmla="val 50000"/>
              <a:gd name="adj2" fmla="val 150000"/>
            </a:avLst>
          </a:prstGeom>
          <a:solidFill>
            <a:srgbClr val="996633"/>
          </a:solidFill>
          <a:ln w="50800">
            <a:solidFill>
              <a:schemeClr val="tx1"/>
            </a:solidFill>
            <a:miter lim="800000"/>
            <a:headEnd/>
            <a:tailEnd/>
          </a:ln>
        </p:spPr>
        <p:txBody>
          <a:bodyPr vert="eaVert" wrap="none" lIns="104278" tIns="52139" rIns="104278" bIns="52139" anchor="ctr"/>
          <a:lstStyle/>
          <a:p>
            <a:endParaRPr lang="en-US" sz="2100" dirty="0">
              <a:solidFill>
                <a:schemeClr val="tx2"/>
              </a:solidFill>
            </a:endParaRPr>
          </a:p>
          <a:p>
            <a:endParaRPr lang="en-US" sz="2100" dirty="0">
              <a:solidFill>
                <a:schemeClr val="tx2"/>
              </a:solidFill>
            </a:endParaRPr>
          </a:p>
        </p:txBody>
      </p:sp>
      <p:sp>
        <p:nvSpPr>
          <p:cNvPr id="5130" name="AutoShape 13"/>
          <p:cNvSpPr>
            <a:spLocks noChangeArrowheads="1"/>
          </p:cNvSpPr>
          <p:nvPr/>
        </p:nvSpPr>
        <p:spPr bwMode="auto">
          <a:xfrm>
            <a:off x="5079365" y="4869745"/>
            <a:ext cx="89112" cy="335844"/>
          </a:xfrm>
          <a:prstGeom prst="downArrow">
            <a:avLst>
              <a:gd name="adj1" fmla="val 50000"/>
              <a:gd name="adj2" fmla="val 100000"/>
            </a:avLst>
          </a:prstGeom>
          <a:solidFill>
            <a:srgbClr val="996633"/>
          </a:solidFill>
          <a:ln w="50800">
            <a:solidFill>
              <a:schemeClr val="tx1"/>
            </a:solidFill>
            <a:miter lim="800000"/>
            <a:headEnd/>
            <a:tailEnd/>
          </a:ln>
        </p:spPr>
        <p:txBody>
          <a:bodyPr vert="eaVert" wrap="none" lIns="104278" tIns="52139" rIns="104278" bIns="52139" anchor="ctr"/>
          <a:lstStyle/>
          <a:p>
            <a:endParaRPr lang="en-US" sz="2100" dirty="0">
              <a:solidFill>
                <a:schemeClr val="tx2"/>
              </a:solidFill>
            </a:endParaRPr>
          </a:p>
          <a:p>
            <a:endParaRPr lang="en-US" sz="2100" dirty="0">
              <a:solidFill>
                <a:schemeClr val="tx2"/>
              </a:solidFill>
            </a:endParaRPr>
          </a:p>
        </p:txBody>
      </p:sp>
      <p:sp>
        <p:nvSpPr>
          <p:cNvPr id="5131" name="AutoShape 14"/>
          <p:cNvSpPr>
            <a:spLocks noChangeArrowheads="1"/>
          </p:cNvSpPr>
          <p:nvPr/>
        </p:nvSpPr>
        <p:spPr bwMode="auto">
          <a:xfrm>
            <a:off x="5079365" y="6129161"/>
            <a:ext cx="89112" cy="335844"/>
          </a:xfrm>
          <a:prstGeom prst="downArrow">
            <a:avLst>
              <a:gd name="adj1" fmla="val 50000"/>
              <a:gd name="adj2" fmla="val 100000"/>
            </a:avLst>
          </a:prstGeom>
          <a:solidFill>
            <a:srgbClr val="996633"/>
          </a:solidFill>
          <a:ln w="50800">
            <a:solidFill>
              <a:schemeClr val="tx1"/>
            </a:solidFill>
            <a:miter lim="800000"/>
            <a:headEnd/>
            <a:tailEnd/>
          </a:ln>
        </p:spPr>
        <p:txBody>
          <a:bodyPr vert="eaVert" wrap="none" lIns="104278" tIns="52139" rIns="104278" bIns="52139" anchor="ctr"/>
          <a:lstStyle/>
          <a:p>
            <a:endParaRPr lang="en-US" sz="2100" dirty="0">
              <a:solidFill>
                <a:schemeClr val="tx2"/>
              </a:solidFill>
            </a:endParaRPr>
          </a:p>
          <a:p>
            <a:endParaRPr lang="en-US" sz="2100" dirty="0">
              <a:solidFill>
                <a:schemeClr val="tx2"/>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p:txBody>
          <a:bodyPr>
            <a:normAutofit fontScale="90000"/>
          </a:bodyPr>
          <a:lstStyle/>
          <a:p>
            <a:pPr algn="ctr" eaLnBrk="1" hangingPunct="1">
              <a:defRPr/>
            </a:pPr>
            <a:r>
              <a:rPr lang="en-US" dirty="0" smtClean="0">
                <a:solidFill>
                  <a:srgbClr val="FF0000"/>
                </a:solidFill>
              </a:rPr>
              <a:t>Advantages of somatic hybridization</a:t>
            </a:r>
          </a:p>
        </p:txBody>
      </p:sp>
      <p:sp>
        <p:nvSpPr>
          <p:cNvPr id="37891" name="Rectangle 3"/>
          <p:cNvSpPr>
            <a:spLocks noGrp="1" noRot="1" noChangeArrowheads="1"/>
          </p:cNvSpPr>
          <p:nvPr>
            <p:ph idx="1"/>
          </p:nvPr>
        </p:nvSpPr>
        <p:spPr/>
        <p:txBody>
          <a:bodyPr/>
          <a:lstStyle/>
          <a:p>
            <a:pPr algn="just" eaLnBrk="1" hangingPunct="1">
              <a:lnSpc>
                <a:spcPct val="90000"/>
              </a:lnSpc>
              <a:buClr>
                <a:schemeClr val="tx2"/>
              </a:buClr>
              <a:defRPr/>
            </a:pPr>
            <a:r>
              <a:rPr lang="en-US" sz="3200" b="1" dirty="0" smtClean="0"/>
              <a:t>Production of novel </a:t>
            </a:r>
            <a:r>
              <a:rPr lang="en-US" sz="3200" b="1" dirty="0" err="1" smtClean="0"/>
              <a:t>interspecific</a:t>
            </a:r>
            <a:r>
              <a:rPr lang="en-US" sz="3200" b="1" dirty="0" smtClean="0"/>
              <a:t> and </a:t>
            </a:r>
            <a:r>
              <a:rPr lang="en-US" sz="3200" b="1" dirty="0" err="1" smtClean="0"/>
              <a:t>intergenic</a:t>
            </a:r>
            <a:r>
              <a:rPr lang="en-US" sz="3200" b="1" dirty="0" smtClean="0"/>
              <a:t> hybrid</a:t>
            </a:r>
          </a:p>
          <a:p>
            <a:pPr lvl="1" algn="just" eaLnBrk="1" hangingPunct="1">
              <a:lnSpc>
                <a:spcPct val="90000"/>
              </a:lnSpc>
              <a:buClr>
                <a:schemeClr val="tx2"/>
              </a:buClr>
              <a:defRPr/>
            </a:pPr>
            <a:r>
              <a:rPr lang="en-US" sz="2700" b="1" dirty="0" smtClean="0"/>
              <a:t> </a:t>
            </a:r>
            <a:r>
              <a:rPr lang="en-US" sz="2700" b="1" dirty="0" err="1" smtClean="0"/>
              <a:t>Pomato</a:t>
            </a:r>
            <a:r>
              <a:rPr lang="en-US" sz="2700" b="1" dirty="0" smtClean="0"/>
              <a:t> (Hybrid of potato and tomato)</a:t>
            </a:r>
          </a:p>
          <a:p>
            <a:pPr algn="just" eaLnBrk="1" hangingPunct="1">
              <a:lnSpc>
                <a:spcPct val="90000"/>
              </a:lnSpc>
              <a:buClr>
                <a:schemeClr val="tx2"/>
              </a:buClr>
              <a:defRPr/>
            </a:pPr>
            <a:r>
              <a:rPr lang="en-US" sz="3200" b="1" dirty="0" smtClean="0"/>
              <a:t>Production of fertile diploids and </a:t>
            </a:r>
            <a:r>
              <a:rPr lang="en-US" sz="3200" b="1" dirty="0" err="1" smtClean="0"/>
              <a:t>polypoids</a:t>
            </a:r>
            <a:r>
              <a:rPr lang="en-US" sz="3200" b="1" dirty="0" smtClean="0"/>
              <a:t> from sexually sterile haploids, triploids and </a:t>
            </a:r>
            <a:r>
              <a:rPr lang="en-US" sz="3200" b="1" dirty="0" err="1" smtClean="0"/>
              <a:t>aneuploids</a:t>
            </a:r>
            <a:endParaRPr lang="en-US" sz="3200" b="1" dirty="0" smtClean="0"/>
          </a:p>
          <a:p>
            <a:pPr algn="just" eaLnBrk="1" hangingPunct="1">
              <a:lnSpc>
                <a:spcPct val="90000"/>
              </a:lnSpc>
              <a:buClr>
                <a:schemeClr val="tx2"/>
              </a:buClr>
              <a:defRPr/>
            </a:pPr>
            <a:r>
              <a:rPr lang="en-US" sz="3200" b="1" dirty="0" smtClean="0"/>
              <a:t>Transfer gene for disease resistance, </a:t>
            </a:r>
            <a:r>
              <a:rPr lang="en-US" sz="3200" b="1" dirty="0" err="1" smtClean="0"/>
              <a:t>abiotic</a:t>
            </a:r>
            <a:r>
              <a:rPr lang="en-US" sz="3200" b="1" dirty="0" smtClean="0"/>
              <a:t> stress resistance, herbicide resistance and many other quality characters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p:txBody>
          <a:bodyPr>
            <a:normAutofit fontScale="90000"/>
          </a:bodyPr>
          <a:lstStyle/>
          <a:p>
            <a:pPr algn="ctr" eaLnBrk="1" hangingPunct="1">
              <a:defRPr/>
            </a:pPr>
            <a:r>
              <a:rPr lang="en-US" dirty="0" smtClean="0">
                <a:solidFill>
                  <a:srgbClr val="FF0000"/>
                </a:solidFill>
              </a:rPr>
              <a:t>Advantages of somatic hybridization</a:t>
            </a:r>
          </a:p>
        </p:txBody>
      </p:sp>
      <p:sp>
        <p:nvSpPr>
          <p:cNvPr id="43011" name="Rectangle 3"/>
          <p:cNvSpPr>
            <a:spLocks noGrp="1" noRot="1" noChangeArrowheads="1"/>
          </p:cNvSpPr>
          <p:nvPr>
            <p:ph idx="1"/>
          </p:nvPr>
        </p:nvSpPr>
        <p:spPr/>
        <p:txBody>
          <a:bodyPr/>
          <a:lstStyle/>
          <a:p>
            <a:pPr algn="just" eaLnBrk="1" hangingPunct="1">
              <a:buClr>
                <a:schemeClr val="tx2"/>
              </a:buClr>
              <a:defRPr/>
            </a:pPr>
            <a:r>
              <a:rPr lang="en-US" smtClean="0"/>
              <a:t>Production of heterozygous lines in the single species which cannot be propagated by vegetative means</a:t>
            </a:r>
          </a:p>
          <a:p>
            <a:pPr algn="just" eaLnBrk="1" hangingPunct="1">
              <a:buClr>
                <a:schemeClr val="tx2"/>
              </a:buClr>
              <a:defRPr/>
            </a:pPr>
            <a:r>
              <a:rPr lang="en-US" smtClean="0"/>
              <a:t>Studies on the fate of plasma genes</a:t>
            </a:r>
          </a:p>
          <a:p>
            <a:pPr algn="just" eaLnBrk="1" hangingPunct="1">
              <a:buClr>
                <a:schemeClr val="tx2"/>
              </a:buClr>
              <a:defRPr/>
            </a:pPr>
            <a:r>
              <a:rPr lang="en-US" smtClean="0"/>
              <a:t>Production of unique hybrids of nucleus and cytoplasm</a:t>
            </a:r>
          </a:p>
          <a:p>
            <a:pPr algn="just" eaLnBrk="1" hangingPunct="1">
              <a:buClr>
                <a:schemeClr val="tx2"/>
              </a:buClr>
              <a:buFont typeface="Wingdings" pitchFamily="2" charset="2"/>
              <a:buNone/>
              <a:defRPr/>
            </a:pPr>
            <a:endParaRPr lang="en-US"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rrowheads="1"/>
          </p:cNvSpPr>
          <p:nvPr>
            <p:ph type="title"/>
          </p:nvPr>
        </p:nvSpPr>
        <p:spPr>
          <a:xfrm>
            <a:off x="560354" y="277788"/>
            <a:ext cx="9624060" cy="1259417"/>
          </a:xfrm>
        </p:spPr>
        <p:txBody>
          <a:bodyPr>
            <a:normAutofit fontScale="90000"/>
          </a:bodyPr>
          <a:lstStyle/>
          <a:p>
            <a:pPr algn="ctr" eaLnBrk="1" hangingPunct="1">
              <a:defRPr/>
            </a:pPr>
            <a:r>
              <a:rPr lang="en-US" dirty="0" smtClean="0">
                <a:solidFill>
                  <a:srgbClr val="FF0000"/>
                </a:solidFill>
              </a:rPr>
              <a:t>Limitations of Somatic hybridization</a:t>
            </a:r>
          </a:p>
        </p:txBody>
      </p:sp>
      <p:sp>
        <p:nvSpPr>
          <p:cNvPr id="45059" name="Rectangle 3"/>
          <p:cNvSpPr>
            <a:spLocks noGrp="1" noRot="1" noChangeArrowheads="1"/>
          </p:cNvSpPr>
          <p:nvPr>
            <p:ph idx="1"/>
          </p:nvPr>
        </p:nvSpPr>
        <p:spPr/>
        <p:txBody>
          <a:bodyPr/>
          <a:lstStyle/>
          <a:p>
            <a:pPr algn="just" eaLnBrk="1" hangingPunct="1">
              <a:lnSpc>
                <a:spcPct val="90000"/>
              </a:lnSpc>
              <a:defRPr/>
            </a:pPr>
            <a:r>
              <a:rPr lang="en-US" b="1" dirty="0" smtClean="0"/>
              <a:t>Poor regeneration of hybrid plants</a:t>
            </a:r>
          </a:p>
          <a:p>
            <a:pPr algn="just" eaLnBrk="1" hangingPunct="1">
              <a:lnSpc>
                <a:spcPct val="90000"/>
              </a:lnSpc>
              <a:defRPr/>
            </a:pPr>
            <a:r>
              <a:rPr lang="en-US" b="1" dirty="0" smtClean="0"/>
              <a:t>Non-viability of fused products</a:t>
            </a:r>
          </a:p>
          <a:p>
            <a:pPr algn="just" eaLnBrk="1" hangingPunct="1">
              <a:lnSpc>
                <a:spcPct val="90000"/>
              </a:lnSpc>
              <a:defRPr/>
            </a:pPr>
            <a:r>
              <a:rPr lang="en-US" b="1" dirty="0" smtClean="0"/>
              <a:t>Not successful in all plants. </a:t>
            </a:r>
          </a:p>
          <a:p>
            <a:pPr algn="just" eaLnBrk="1" hangingPunct="1">
              <a:lnSpc>
                <a:spcPct val="90000"/>
              </a:lnSpc>
              <a:defRPr/>
            </a:pPr>
            <a:r>
              <a:rPr lang="en-US" b="1" dirty="0" smtClean="0"/>
              <a:t>Production of unfavorable hybrids</a:t>
            </a:r>
          </a:p>
          <a:p>
            <a:pPr algn="just" eaLnBrk="1" hangingPunct="1">
              <a:lnSpc>
                <a:spcPct val="90000"/>
              </a:lnSpc>
              <a:defRPr/>
            </a:pPr>
            <a:r>
              <a:rPr lang="en-US" b="1" dirty="0" smtClean="0"/>
              <a:t>Lack of an efficient method for selection of hybrids</a:t>
            </a:r>
          </a:p>
          <a:p>
            <a:pPr algn="just" eaLnBrk="1" hangingPunct="1">
              <a:lnSpc>
                <a:spcPct val="90000"/>
              </a:lnSpc>
              <a:defRPr/>
            </a:pPr>
            <a:r>
              <a:rPr lang="en-US" b="1" smtClean="0"/>
              <a:t>No confirmation of expression of particular trait in somatic hybrids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z="4600" dirty="0" smtClean="0"/>
              <a:t>Recombinant DNA</a:t>
            </a:r>
          </a:p>
        </p:txBody>
      </p:sp>
      <p:sp>
        <p:nvSpPr>
          <p:cNvPr id="9220" name="Rectangle 4"/>
          <p:cNvSpPr>
            <a:spLocks noGrp="1" noChangeArrowheads="1"/>
          </p:cNvSpPr>
          <p:nvPr>
            <p:ph sz="half" idx="1"/>
          </p:nvPr>
        </p:nvSpPr>
        <p:spPr/>
        <p:txBody>
          <a:bodyPr/>
          <a:lstStyle/>
          <a:p>
            <a:pPr eaLnBrk="1" hangingPunct="1">
              <a:lnSpc>
                <a:spcPct val="90000"/>
              </a:lnSpc>
            </a:pPr>
            <a:r>
              <a:rPr lang="en-US" smtClean="0"/>
              <a:t>The ability to combine the DNA of one organism with the DNA of another organism.</a:t>
            </a:r>
          </a:p>
          <a:p>
            <a:pPr eaLnBrk="1" hangingPunct="1">
              <a:lnSpc>
                <a:spcPct val="90000"/>
              </a:lnSpc>
            </a:pPr>
            <a:endParaRPr lang="en-US" smtClean="0"/>
          </a:p>
          <a:p>
            <a:pPr eaLnBrk="1" hangingPunct="1">
              <a:lnSpc>
                <a:spcPct val="90000"/>
              </a:lnSpc>
            </a:pPr>
            <a:r>
              <a:rPr lang="en-US" smtClean="0"/>
              <a:t>Recombinant DNA technology was first used in the 1970’s with bacteria.</a:t>
            </a:r>
          </a:p>
          <a:p>
            <a:pPr eaLnBrk="1" hangingPunct="1">
              <a:lnSpc>
                <a:spcPct val="90000"/>
              </a:lnSpc>
            </a:pPr>
            <a:endParaRPr lang="en-US" smtClean="0"/>
          </a:p>
          <a:p>
            <a:pPr eaLnBrk="1" hangingPunct="1">
              <a:lnSpc>
                <a:spcPct val="90000"/>
              </a:lnSpc>
            </a:pPr>
            <a:endParaRPr lang="en-US" smtClean="0"/>
          </a:p>
        </p:txBody>
      </p:sp>
      <p:sp>
        <p:nvSpPr>
          <p:cNvPr id="4100" name="Rectangle 5"/>
          <p:cNvSpPr>
            <a:spLocks noGrp="1" noChangeArrowheads="1"/>
          </p:cNvSpPr>
          <p:nvPr>
            <p:ph sz="half" idx="2"/>
          </p:nvPr>
        </p:nvSpPr>
        <p:spPr/>
        <p:txBody>
          <a:bodyPr/>
          <a:lstStyle/>
          <a:p>
            <a:pPr eaLnBrk="1" hangingPunct="1">
              <a:lnSpc>
                <a:spcPct val="90000"/>
              </a:lnSpc>
            </a:pPr>
            <a:endParaRPr lang="en-GB" smtClean="0"/>
          </a:p>
        </p:txBody>
      </p:sp>
      <p:pic>
        <p:nvPicPr>
          <p:cNvPr id="9223" name="Picture 7" descr="12"/>
          <p:cNvPicPr>
            <a:picLocks noChangeAspect="1" noChangeArrowheads="1"/>
          </p:cNvPicPr>
          <p:nvPr/>
        </p:nvPicPr>
        <p:blipFill>
          <a:blip r:embed="rId3"/>
          <a:srcRect/>
          <a:stretch>
            <a:fillRect/>
          </a:stretch>
        </p:blipFill>
        <p:spPr bwMode="auto">
          <a:xfrm>
            <a:off x="5792258" y="1763183"/>
            <a:ext cx="3341688" cy="419805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ppt_w</p:attrName>
                                        </p:attrNameLst>
                                      </p:cBhvr>
                                      <p:tavLst>
                                        <p:tav tm="0">
                                          <p:val>
                                            <p:strVal val="#ppt_w*0.70"/>
                                          </p:val>
                                        </p:tav>
                                        <p:tav tm="100000">
                                          <p:val>
                                            <p:strVal val="#ppt_w"/>
                                          </p:val>
                                        </p:tav>
                                      </p:tavLst>
                                    </p:anim>
                                    <p:anim calcmode="lin" valueType="num">
                                      <p:cBhvr>
                                        <p:cTn id="8" dur="1000" fill="hold"/>
                                        <p:tgtEl>
                                          <p:spTgt spid="9218"/>
                                        </p:tgtEl>
                                        <p:attrNameLst>
                                          <p:attrName>ppt_h</p:attrName>
                                        </p:attrNameLst>
                                      </p:cBhvr>
                                      <p:tavLst>
                                        <p:tav tm="0">
                                          <p:val>
                                            <p:strVal val="#ppt_h"/>
                                          </p:val>
                                        </p:tav>
                                        <p:tav tm="100000">
                                          <p:val>
                                            <p:strVal val="#ppt_h"/>
                                          </p:val>
                                        </p:tav>
                                      </p:tavLst>
                                    </p:anim>
                                    <p:animEffect transition="in" filter="fade">
                                      <p:cBhvr>
                                        <p:cTn id="9" dur="1000"/>
                                        <p:tgtEl>
                                          <p:spTgt spid="92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220">
                                            <p:txEl>
                                              <p:pRg st="0" end="0"/>
                                            </p:txEl>
                                          </p:spTgt>
                                        </p:tgtEl>
                                        <p:attrNameLst>
                                          <p:attrName>style.visibility</p:attrName>
                                        </p:attrNameLst>
                                      </p:cBhvr>
                                      <p:to>
                                        <p:strVal val="visible"/>
                                      </p:to>
                                    </p:set>
                                    <p:anim calcmode="lin" valueType="num">
                                      <p:cBhvr additive="base">
                                        <p:cTn id="14" dur="10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220">
                                            <p:txEl>
                                              <p:pRg st="2" end="2"/>
                                            </p:txEl>
                                          </p:spTgt>
                                        </p:tgtEl>
                                        <p:attrNameLst>
                                          <p:attrName>style.visibility</p:attrName>
                                        </p:attrNameLst>
                                      </p:cBhvr>
                                      <p:to>
                                        <p:strVal val="visible"/>
                                      </p:to>
                                    </p:set>
                                    <p:anim calcmode="lin" valueType="num">
                                      <p:cBhvr additive="base">
                                        <p:cTn id="20" dur="1000" fill="hold"/>
                                        <p:tgtEl>
                                          <p:spTgt spid="9220">
                                            <p:txEl>
                                              <p:pRg st="2" end="2"/>
                                            </p:txEl>
                                          </p:spTgt>
                                        </p:tgtEl>
                                        <p:attrNameLst>
                                          <p:attrName>ppt_x</p:attrName>
                                        </p:attrNameLst>
                                      </p:cBhvr>
                                      <p:tavLst>
                                        <p:tav tm="0">
                                          <p:val>
                                            <p:strVal val="#ppt_x"/>
                                          </p:val>
                                        </p:tav>
                                        <p:tav tm="100000">
                                          <p:val>
                                            <p:strVal val="#ppt_x"/>
                                          </p:val>
                                        </p:tav>
                                      </p:tavLst>
                                    </p:anim>
                                    <p:anim calcmode="lin" valueType="num">
                                      <p:cBhvr additive="base">
                                        <p:cTn id="21" dur="1000" fill="hold"/>
                                        <p:tgtEl>
                                          <p:spTgt spid="92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9223"/>
                                        </p:tgtEl>
                                        <p:attrNameLst>
                                          <p:attrName>style.visibility</p:attrName>
                                        </p:attrNameLst>
                                      </p:cBhvr>
                                      <p:to>
                                        <p:strVal val="visible"/>
                                      </p:to>
                                    </p:set>
                                    <p:anim calcmode="lin" valueType="num">
                                      <p:cBhvr>
                                        <p:cTn id="26" dur="1000" fill="hold"/>
                                        <p:tgtEl>
                                          <p:spTgt spid="9223"/>
                                        </p:tgtEl>
                                        <p:attrNameLst>
                                          <p:attrName>ppt_w</p:attrName>
                                        </p:attrNameLst>
                                      </p:cBhvr>
                                      <p:tavLst>
                                        <p:tav tm="0">
                                          <p:val>
                                            <p:strVal val="#ppt_w*0.70"/>
                                          </p:val>
                                        </p:tav>
                                        <p:tav tm="100000">
                                          <p:val>
                                            <p:strVal val="#ppt_w"/>
                                          </p:val>
                                        </p:tav>
                                      </p:tavLst>
                                    </p:anim>
                                    <p:anim calcmode="lin" valueType="num">
                                      <p:cBhvr>
                                        <p:cTn id="27" dur="1000" fill="hold"/>
                                        <p:tgtEl>
                                          <p:spTgt spid="9223"/>
                                        </p:tgtEl>
                                        <p:attrNameLst>
                                          <p:attrName>ppt_h</p:attrName>
                                        </p:attrNameLst>
                                      </p:cBhvr>
                                      <p:tavLst>
                                        <p:tav tm="0">
                                          <p:val>
                                            <p:strVal val="#ppt_h"/>
                                          </p:val>
                                        </p:tav>
                                        <p:tav tm="100000">
                                          <p:val>
                                            <p:strVal val="#ppt_h"/>
                                          </p:val>
                                        </p:tav>
                                      </p:tavLst>
                                    </p:anim>
                                    <p:animEffect transition="in" filter="fade">
                                      <p:cBhvr>
                                        <p:cTn id="28" dur="10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2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Modern Techniques in Plant Breeding</a:t>
            </a:r>
            <a:endParaRPr lang="en-US" dirty="0"/>
          </a:p>
        </p:txBody>
      </p:sp>
      <p:sp>
        <p:nvSpPr>
          <p:cNvPr id="3" name="Content Placeholder 2"/>
          <p:cNvSpPr>
            <a:spLocks noGrp="1"/>
          </p:cNvSpPr>
          <p:nvPr>
            <p:ph idx="1"/>
          </p:nvPr>
        </p:nvSpPr>
        <p:spPr/>
        <p:txBody>
          <a:bodyPr/>
          <a:lstStyle/>
          <a:p>
            <a:r>
              <a:rPr lang="en-US" dirty="0" smtClean="0"/>
              <a:t>Marker assisted selection (QTL mapping)</a:t>
            </a:r>
          </a:p>
          <a:p>
            <a:r>
              <a:rPr lang="en-US" dirty="0" smtClean="0"/>
              <a:t>Haploid breeding techniques</a:t>
            </a:r>
          </a:p>
          <a:p>
            <a:r>
              <a:rPr lang="en-US" dirty="0" smtClean="0"/>
              <a:t>In vitro techniques</a:t>
            </a:r>
          </a:p>
          <a:p>
            <a:r>
              <a:rPr lang="en-US" dirty="0" smtClean="0"/>
              <a:t>Recombinant DNA technology</a:t>
            </a:r>
          </a:p>
          <a:p>
            <a:pPr>
              <a:buNone/>
            </a:pPr>
            <a:endParaRPr lang="en-US" dirty="0" smtClean="0"/>
          </a:p>
          <a:p>
            <a:pPr>
              <a:buNone/>
            </a:pPr>
            <a:endParaRPr lang="en-US" dirty="0" smtClean="0"/>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p:txBody>
          <a:bodyPr/>
          <a:lstStyle/>
          <a:p>
            <a:pPr eaLnBrk="1" hangingPunct="1"/>
            <a:r>
              <a:rPr lang="en-US" sz="4600" dirty="0" smtClean="0"/>
              <a:t>Recombinant Bacteria</a:t>
            </a:r>
          </a:p>
        </p:txBody>
      </p:sp>
      <p:sp>
        <p:nvSpPr>
          <p:cNvPr id="5123" name="Rectangle 5"/>
          <p:cNvSpPr>
            <a:spLocks noGrp="1" noChangeArrowheads="1"/>
          </p:cNvSpPr>
          <p:nvPr>
            <p:ph sz="half" idx="1"/>
          </p:nvPr>
        </p:nvSpPr>
        <p:spPr>
          <a:xfrm>
            <a:off x="356447" y="1427339"/>
            <a:ext cx="4722918" cy="4986941"/>
          </a:xfrm>
        </p:spPr>
        <p:txBody>
          <a:bodyPr/>
          <a:lstStyle/>
          <a:p>
            <a:pPr eaLnBrk="1" hangingPunct="1">
              <a:lnSpc>
                <a:spcPct val="80000"/>
              </a:lnSpc>
            </a:pPr>
            <a:endParaRPr lang="en-GB" sz="1800" dirty="0" smtClean="0"/>
          </a:p>
        </p:txBody>
      </p:sp>
      <p:sp>
        <p:nvSpPr>
          <p:cNvPr id="11270" name="Rectangle 6"/>
          <p:cNvSpPr>
            <a:spLocks noGrp="1" noChangeArrowheads="1"/>
          </p:cNvSpPr>
          <p:nvPr>
            <p:ph sz="half" idx="2"/>
          </p:nvPr>
        </p:nvSpPr>
        <p:spPr>
          <a:xfrm>
            <a:off x="5435812" y="1511300"/>
            <a:ext cx="4722918" cy="4986941"/>
          </a:xfrm>
        </p:spPr>
        <p:txBody>
          <a:bodyPr>
            <a:normAutofit fontScale="92500"/>
          </a:bodyPr>
          <a:lstStyle/>
          <a:p>
            <a:pPr marL="608289" indent="-608289">
              <a:lnSpc>
                <a:spcPct val="80000"/>
              </a:lnSpc>
              <a:buFontTx/>
              <a:buAutoNum type="arabicPeriod"/>
            </a:pPr>
            <a:r>
              <a:rPr lang="en-US" sz="2100" dirty="0" smtClean="0"/>
              <a:t>Remove bacterial DNA (plasmid).</a:t>
            </a:r>
          </a:p>
          <a:p>
            <a:pPr marL="608289" indent="-608289">
              <a:lnSpc>
                <a:spcPct val="80000"/>
              </a:lnSpc>
              <a:buFontTx/>
              <a:buAutoNum type="arabicPeriod"/>
            </a:pPr>
            <a:endParaRPr lang="en-US" sz="2100" dirty="0" smtClean="0"/>
          </a:p>
          <a:p>
            <a:pPr marL="608289" indent="-608289">
              <a:lnSpc>
                <a:spcPct val="80000"/>
              </a:lnSpc>
              <a:buFontTx/>
              <a:buAutoNum type="arabicPeriod"/>
            </a:pPr>
            <a:r>
              <a:rPr lang="en-US" sz="2100" dirty="0" smtClean="0"/>
              <a:t>Cut the Bacterial DNA with “</a:t>
            </a:r>
            <a:r>
              <a:rPr lang="en-US" sz="2100" dirty="0" smtClean="0">
                <a:solidFill>
                  <a:srgbClr val="FF0066"/>
                </a:solidFill>
              </a:rPr>
              <a:t>restriction enzymes</a:t>
            </a:r>
            <a:r>
              <a:rPr lang="en-US" sz="2100" dirty="0" smtClean="0"/>
              <a:t>”.</a:t>
            </a:r>
          </a:p>
          <a:p>
            <a:pPr marL="608289" indent="-608289">
              <a:lnSpc>
                <a:spcPct val="80000"/>
              </a:lnSpc>
              <a:buFontTx/>
              <a:buAutoNum type="arabicPeriod"/>
            </a:pPr>
            <a:endParaRPr lang="en-US" sz="2100" dirty="0" smtClean="0"/>
          </a:p>
          <a:p>
            <a:pPr marL="608289" indent="-608289">
              <a:lnSpc>
                <a:spcPct val="80000"/>
              </a:lnSpc>
              <a:buFontTx/>
              <a:buAutoNum type="arabicPeriod"/>
            </a:pPr>
            <a:r>
              <a:rPr lang="en-US" sz="2100" dirty="0" smtClean="0"/>
              <a:t>Cut the DNA from another organism with “</a:t>
            </a:r>
            <a:r>
              <a:rPr lang="en-US" sz="2100" dirty="0" smtClean="0">
                <a:solidFill>
                  <a:srgbClr val="FF0066"/>
                </a:solidFill>
              </a:rPr>
              <a:t>restriction enzymes”.</a:t>
            </a:r>
          </a:p>
          <a:p>
            <a:pPr marL="608289" indent="-608289">
              <a:lnSpc>
                <a:spcPct val="80000"/>
              </a:lnSpc>
              <a:buFontTx/>
              <a:buAutoNum type="arabicPeriod"/>
            </a:pPr>
            <a:endParaRPr lang="en-US" sz="2100" dirty="0" smtClean="0">
              <a:solidFill>
                <a:srgbClr val="FF0066"/>
              </a:solidFill>
            </a:endParaRPr>
          </a:p>
          <a:p>
            <a:pPr marL="608289" indent="-608289">
              <a:lnSpc>
                <a:spcPct val="80000"/>
              </a:lnSpc>
              <a:buFontTx/>
              <a:buAutoNum type="arabicPeriod"/>
            </a:pPr>
            <a:r>
              <a:rPr lang="en-US" sz="2100" dirty="0" smtClean="0"/>
              <a:t>Combine the cut pieces of DNA together with another enzyme and insert them into bacteria.</a:t>
            </a:r>
          </a:p>
          <a:p>
            <a:pPr marL="608289" indent="-608289">
              <a:lnSpc>
                <a:spcPct val="80000"/>
              </a:lnSpc>
              <a:buFontTx/>
              <a:buAutoNum type="arabicPeriod"/>
            </a:pPr>
            <a:endParaRPr lang="en-US" sz="2100" dirty="0" smtClean="0"/>
          </a:p>
          <a:p>
            <a:pPr marL="608289" indent="-608289">
              <a:lnSpc>
                <a:spcPct val="80000"/>
              </a:lnSpc>
              <a:buFontTx/>
              <a:buAutoNum type="arabicPeriod"/>
            </a:pPr>
            <a:r>
              <a:rPr lang="en-US" sz="2100" dirty="0" smtClean="0"/>
              <a:t>Reproduce the recombinant bacteria.</a:t>
            </a:r>
          </a:p>
          <a:p>
            <a:pPr marL="608289" indent="-608289">
              <a:lnSpc>
                <a:spcPct val="80000"/>
              </a:lnSpc>
              <a:buFontTx/>
              <a:buAutoNum type="arabicPeriod"/>
            </a:pPr>
            <a:endParaRPr lang="en-US" sz="2100" dirty="0" smtClean="0"/>
          </a:p>
          <a:p>
            <a:pPr marL="608289" indent="-608289">
              <a:lnSpc>
                <a:spcPct val="80000"/>
              </a:lnSpc>
              <a:buFontTx/>
              <a:buAutoNum type="arabicPeriod"/>
            </a:pPr>
            <a:r>
              <a:rPr lang="en-US" sz="2100" dirty="0" smtClean="0"/>
              <a:t>The foreign genes will be expressed in the bacteria.</a:t>
            </a:r>
          </a:p>
          <a:p>
            <a:pPr marL="608289" indent="-608289">
              <a:lnSpc>
                <a:spcPct val="80000"/>
              </a:lnSpc>
              <a:buFontTx/>
              <a:buAutoNum type="arabicPeriod"/>
            </a:pPr>
            <a:endParaRPr lang="en-US" sz="2100" dirty="0" smtClean="0"/>
          </a:p>
          <a:p>
            <a:pPr marL="608289" indent="-608289">
              <a:lnSpc>
                <a:spcPct val="80000"/>
              </a:lnSpc>
              <a:buFontTx/>
              <a:buAutoNum type="arabicPeriod"/>
            </a:pPr>
            <a:endParaRPr lang="en-US" sz="2100" dirty="0" smtClean="0"/>
          </a:p>
        </p:txBody>
      </p:sp>
      <p:pic>
        <p:nvPicPr>
          <p:cNvPr id="11272" name="Picture 8" descr="DNAtwo"/>
          <p:cNvPicPr>
            <a:picLocks noChangeAspect="1" noChangeArrowheads="1"/>
          </p:cNvPicPr>
          <p:nvPr/>
        </p:nvPicPr>
        <p:blipFill>
          <a:blip r:embed="rId3"/>
          <a:srcRect/>
          <a:stretch>
            <a:fillRect/>
          </a:stretch>
        </p:blipFill>
        <p:spPr bwMode="auto">
          <a:xfrm>
            <a:off x="178223" y="2266950"/>
            <a:ext cx="5012531" cy="412459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box(out)">
                                      <p:cBhvr>
                                        <p:cTn id="7" dur="1000"/>
                                        <p:tgtEl>
                                          <p:spTgt spid="1126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272"/>
                                        </p:tgtEl>
                                        <p:attrNameLst>
                                          <p:attrName>style.visibility</p:attrName>
                                        </p:attrNameLst>
                                      </p:cBhvr>
                                      <p:to>
                                        <p:strVal val="visible"/>
                                      </p:to>
                                    </p:set>
                                    <p:animEffect transition="in" filter="barn(inVertical)">
                                      <p:cBhvr>
                                        <p:cTn id="12" dur="1000"/>
                                        <p:tgtEl>
                                          <p:spTgt spid="1127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270">
                                            <p:txEl>
                                              <p:pRg st="0" end="0"/>
                                            </p:txEl>
                                          </p:spTgt>
                                        </p:tgtEl>
                                        <p:attrNameLst>
                                          <p:attrName>style.visibility</p:attrName>
                                        </p:attrNameLst>
                                      </p:cBhvr>
                                      <p:to>
                                        <p:strVal val="visible"/>
                                      </p:to>
                                    </p:set>
                                    <p:anim calcmode="lin" valueType="num">
                                      <p:cBhvr additive="base">
                                        <p:cTn id="17" dur="1000" fill="hold"/>
                                        <p:tgtEl>
                                          <p:spTgt spid="11270">
                                            <p:txEl>
                                              <p:pRg st="0" end="0"/>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112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270">
                                            <p:txEl>
                                              <p:pRg st="2" end="2"/>
                                            </p:txEl>
                                          </p:spTgt>
                                        </p:tgtEl>
                                        <p:attrNameLst>
                                          <p:attrName>style.visibility</p:attrName>
                                        </p:attrNameLst>
                                      </p:cBhvr>
                                      <p:to>
                                        <p:strVal val="visible"/>
                                      </p:to>
                                    </p:set>
                                    <p:anim calcmode="lin" valueType="num">
                                      <p:cBhvr additive="base">
                                        <p:cTn id="23" dur="1000" fill="hold"/>
                                        <p:tgtEl>
                                          <p:spTgt spid="11270">
                                            <p:txEl>
                                              <p:pRg st="2" end="2"/>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112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270">
                                            <p:txEl>
                                              <p:pRg st="4" end="4"/>
                                            </p:txEl>
                                          </p:spTgt>
                                        </p:tgtEl>
                                        <p:attrNameLst>
                                          <p:attrName>style.visibility</p:attrName>
                                        </p:attrNameLst>
                                      </p:cBhvr>
                                      <p:to>
                                        <p:strVal val="visible"/>
                                      </p:to>
                                    </p:set>
                                    <p:anim calcmode="lin" valueType="num">
                                      <p:cBhvr additive="base">
                                        <p:cTn id="29" dur="1000" fill="hold"/>
                                        <p:tgtEl>
                                          <p:spTgt spid="11270">
                                            <p:txEl>
                                              <p:pRg st="4" end="4"/>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1127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270">
                                            <p:txEl>
                                              <p:pRg st="6" end="6"/>
                                            </p:txEl>
                                          </p:spTgt>
                                        </p:tgtEl>
                                        <p:attrNameLst>
                                          <p:attrName>style.visibility</p:attrName>
                                        </p:attrNameLst>
                                      </p:cBhvr>
                                      <p:to>
                                        <p:strVal val="visible"/>
                                      </p:to>
                                    </p:set>
                                    <p:anim calcmode="lin" valueType="num">
                                      <p:cBhvr additive="base">
                                        <p:cTn id="35" dur="1000" fill="hold"/>
                                        <p:tgtEl>
                                          <p:spTgt spid="11270">
                                            <p:txEl>
                                              <p:pRg st="6" end="6"/>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1127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270">
                                            <p:txEl>
                                              <p:pRg st="8" end="8"/>
                                            </p:txEl>
                                          </p:spTgt>
                                        </p:tgtEl>
                                        <p:attrNameLst>
                                          <p:attrName>style.visibility</p:attrName>
                                        </p:attrNameLst>
                                      </p:cBhvr>
                                      <p:to>
                                        <p:strVal val="visible"/>
                                      </p:to>
                                    </p:set>
                                    <p:anim calcmode="lin" valueType="num">
                                      <p:cBhvr additive="base">
                                        <p:cTn id="41" dur="1000" fill="hold"/>
                                        <p:tgtEl>
                                          <p:spTgt spid="11270">
                                            <p:txEl>
                                              <p:pRg st="8" end="8"/>
                                            </p:txEl>
                                          </p:spTgt>
                                        </p:tgtEl>
                                        <p:attrNameLst>
                                          <p:attrName>ppt_x</p:attrName>
                                        </p:attrNameLst>
                                      </p:cBhvr>
                                      <p:tavLst>
                                        <p:tav tm="0">
                                          <p:val>
                                            <p:strVal val="#ppt_x"/>
                                          </p:val>
                                        </p:tav>
                                        <p:tav tm="100000">
                                          <p:val>
                                            <p:strVal val="#ppt_x"/>
                                          </p:val>
                                        </p:tav>
                                      </p:tavLst>
                                    </p:anim>
                                    <p:anim calcmode="lin" valueType="num">
                                      <p:cBhvr additive="base">
                                        <p:cTn id="42" dur="1000" fill="hold"/>
                                        <p:tgtEl>
                                          <p:spTgt spid="1127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270">
                                            <p:txEl>
                                              <p:pRg st="10" end="10"/>
                                            </p:txEl>
                                          </p:spTgt>
                                        </p:tgtEl>
                                        <p:attrNameLst>
                                          <p:attrName>style.visibility</p:attrName>
                                        </p:attrNameLst>
                                      </p:cBhvr>
                                      <p:to>
                                        <p:strVal val="visible"/>
                                      </p:to>
                                    </p:set>
                                    <p:anim calcmode="lin" valueType="num">
                                      <p:cBhvr additive="base">
                                        <p:cTn id="47" dur="1000" fill="hold"/>
                                        <p:tgtEl>
                                          <p:spTgt spid="11270">
                                            <p:txEl>
                                              <p:pRg st="10" end="10"/>
                                            </p:txEl>
                                          </p:spTgt>
                                        </p:tgtEl>
                                        <p:attrNameLst>
                                          <p:attrName>ppt_x</p:attrName>
                                        </p:attrNameLst>
                                      </p:cBhvr>
                                      <p:tavLst>
                                        <p:tav tm="0">
                                          <p:val>
                                            <p:strVal val="#ppt_x"/>
                                          </p:val>
                                        </p:tav>
                                        <p:tav tm="100000">
                                          <p:val>
                                            <p:strVal val="#ppt_x"/>
                                          </p:val>
                                        </p:tav>
                                      </p:tavLst>
                                    </p:anim>
                                    <p:anim calcmode="lin" valueType="num">
                                      <p:cBhvr additive="base">
                                        <p:cTn id="48" dur="1000" fill="hold"/>
                                        <p:tgtEl>
                                          <p:spTgt spid="11270">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7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34670" y="671689"/>
            <a:ext cx="9624060" cy="1259417"/>
          </a:xfrm>
        </p:spPr>
        <p:txBody>
          <a:bodyPr>
            <a:normAutofit fontScale="90000"/>
          </a:bodyPr>
          <a:lstStyle/>
          <a:p>
            <a:pPr eaLnBrk="1" hangingPunct="1"/>
            <a:r>
              <a:rPr lang="en-US" sz="4100" dirty="0" smtClean="0"/>
              <a:t>The DNA of plants and animals</a:t>
            </a:r>
            <a:br>
              <a:rPr lang="en-US" sz="4100" dirty="0" smtClean="0"/>
            </a:br>
            <a:r>
              <a:rPr lang="en-US" sz="4100" dirty="0" smtClean="0"/>
              <a:t> can also be altered.</a:t>
            </a:r>
            <a:br>
              <a:rPr lang="en-US" sz="4100" dirty="0" smtClean="0"/>
            </a:br>
            <a:endParaRPr lang="en-US" sz="4100" dirty="0" smtClean="0"/>
          </a:p>
        </p:txBody>
      </p:sp>
      <p:sp>
        <p:nvSpPr>
          <p:cNvPr id="14340" name="Rectangle 4"/>
          <p:cNvSpPr>
            <a:spLocks noGrp="1" noChangeArrowheads="1"/>
          </p:cNvSpPr>
          <p:nvPr>
            <p:ph sz="half" idx="1"/>
          </p:nvPr>
        </p:nvSpPr>
        <p:spPr>
          <a:xfrm>
            <a:off x="445559" y="1931106"/>
            <a:ext cx="4722918" cy="4986941"/>
          </a:xfrm>
        </p:spPr>
        <p:txBody>
          <a:bodyPr/>
          <a:lstStyle/>
          <a:p>
            <a:pPr marL="608289" indent="-608289" algn="ctr">
              <a:lnSpc>
                <a:spcPct val="90000"/>
              </a:lnSpc>
              <a:buNone/>
            </a:pPr>
            <a:r>
              <a:rPr lang="en-US" sz="4100" b="1" dirty="0" smtClean="0">
                <a:solidFill>
                  <a:srgbClr val="009900"/>
                </a:solidFill>
              </a:rPr>
              <a:t>PLANTS</a:t>
            </a:r>
          </a:p>
          <a:p>
            <a:pPr marL="608289" indent="-608289" algn="ctr">
              <a:lnSpc>
                <a:spcPct val="90000"/>
              </a:lnSpc>
              <a:buNone/>
            </a:pPr>
            <a:endParaRPr lang="en-US" sz="4100" dirty="0" smtClean="0"/>
          </a:p>
          <a:p>
            <a:pPr marL="608289" indent="-608289">
              <a:lnSpc>
                <a:spcPct val="90000"/>
              </a:lnSpc>
              <a:buFontTx/>
              <a:buAutoNum type="arabicPeriod"/>
            </a:pPr>
            <a:r>
              <a:rPr lang="en-US" sz="2700" dirty="0" smtClean="0">
                <a:solidFill>
                  <a:srgbClr val="009900"/>
                </a:solidFill>
              </a:rPr>
              <a:t>disease-resistant and insect-resistant crops</a:t>
            </a:r>
          </a:p>
          <a:p>
            <a:pPr marL="608289" indent="-608289">
              <a:lnSpc>
                <a:spcPct val="90000"/>
              </a:lnSpc>
              <a:buNone/>
            </a:pPr>
            <a:endParaRPr lang="en-US" sz="2700" dirty="0" smtClean="0">
              <a:solidFill>
                <a:srgbClr val="009900"/>
              </a:solidFill>
            </a:endParaRPr>
          </a:p>
          <a:p>
            <a:pPr marL="608289" indent="-608289">
              <a:lnSpc>
                <a:spcPct val="90000"/>
              </a:lnSpc>
              <a:buNone/>
            </a:pPr>
            <a:r>
              <a:rPr lang="en-US" sz="2700" dirty="0" smtClean="0">
                <a:solidFill>
                  <a:srgbClr val="009900"/>
                </a:solidFill>
              </a:rPr>
              <a:t>2.   Hardier fruit </a:t>
            </a:r>
          </a:p>
          <a:p>
            <a:pPr marL="608289" indent="-608289">
              <a:lnSpc>
                <a:spcPct val="90000"/>
              </a:lnSpc>
              <a:buNone/>
            </a:pPr>
            <a:endParaRPr lang="en-US" sz="2700" dirty="0" smtClean="0">
              <a:solidFill>
                <a:srgbClr val="009900"/>
              </a:solidFill>
            </a:endParaRPr>
          </a:p>
          <a:p>
            <a:pPr marL="608289" indent="-608289">
              <a:lnSpc>
                <a:spcPct val="90000"/>
              </a:lnSpc>
              <a:buNone/>
            </a:pPr>
            <a:r>
              <a:rPr lang="en-US" sz="2700" dirty="0" smtClean="0">
                <a:solidFill>
                  <a:srgbClr val="009900"/>
                </a:solidFill>
              </a:rPr>
              <a:t>3.   70-75% of food in supermarket is </a:t>
            </a:r>
            <a:r>
              <a:rPr lang="en-US" sz="2700" dirty="0" smtClean="0">
                <a:solidFill>
                  <a:srgbClr val="FF0066"/>
                </a:solidFill>
              </a:rPr>
              <a:t>genetically modified</a:t>
            </a:r>
            <a:r>
              <a:rPr lang="en-US" sz="2700" dirty="0" smtClean="0"/>
              <a:t>.</a:t>
            </a:r>
          </a:p>
          <a:p>
            <a:pPr marL="608289" indent="-608289">
              <a:lnSpc>
                <a:spcPct val="90000"/>
              </a:lnSpc>
              <a:buFontTx/>
              <a:buAutoNum type="arabicPeriod"/>
            </a:pPr>
            <a:endParaRPr lang="en-US" sz="2700" dirty="0" smtClean="0"/>
          </a:p>
        </p:txBody>
      </p:sp>
      <p:sp>
        <p:nvSpPr>
          <p:cNvPr id="7172" name="Rectangle 5"/>
          <p:cNvSpPr>
            <a:spLocks noGrp="1" noChangeArrowheads="1"/>
          </p:cNvSpPr>
          <p:nvPr>
            <p:ph sz="half" idx="2"/>
          </p:nvPr>
        </p:nvSpPr>
        <p:spPr/>
        <p:txBody>
          <a:bodyPr/>
          <a:lstStyle/>
          <a:p>
            <a:pPr eaLnBrk="1" hangingPunct="1">
              <a:lnSpc>
                <a:spcPct val="90000"/>
              </a:lnSpc>
            </a:pPr>
            <a:endParaRPr lang="en-GB" sz="2700" dirty="0" smtClean="0"/>
          </a:p>
        </p:txBody>
      </p:sp>
      <p:pic>
        <p:nvPicPr>
          <p:cNvPr id="14345" name="Picture 9" descr="food-genetically_modified_organisms_01"/>
          <p:cNvPicPr>
            <a:picLocks noChangeAspect="1" noChangeArrowheads="1"/>
          </p:cNvPicPr>
          <p:nvPr/>
        </p:nvPicPr>
        <p:blipFill>
          <a:blip r:embed="rId3"/>
          <a:srcRect/>
          <a:stretch>
            <a:fillRect/>
          </a:stretch>
        </p:blipFill>
        <p:spPr bwMode="auto">
          <a:xfrm>
            <a:off x="5524924" y="2015067"/>
            <a:ext cx="1745103" cy="2099028"/>
          </a:xfrm>
          <a:prstGeom prst="rect">
            <a:avLst/>
          </a:prstGeom>
          <a:noFill/>
          <a:ln w="9525">
            <a:noFill/>
            <a:miter lim="800000"/>
            <a:headEnd/>
            <a:tailEnd/>
          </a:ln>
        </p:spPr>
      </p:pic>
      <p:pic>
        <p:nvPicPr>
          <p:cNvPr id="14349" name="Picture 13" descr="_128926_gm_food_300_(08-07-98)_grab"/>
          <p:cNvPicPr>
            <a:picLocks noChangeAspect="1" noChangeArrowheads="1"/>
          </p:cNvPicPr>
          <p:nvPr/>
        </p:nvPicPr>
        <p:blipFill>
          <a:blip r:embed="rId4"/>
          <a:srcRect/>
          <a:stretch>
            <a:fillRect/>
          </a:stretch>
        </p:blipFill>
        <p:spPr bwMode="auto">
          <a:xfrm>
            <a:off x="5435811" y="5037667"/>
            <a:ext cx="3341688" cy="1889125"/>
          </a:xfrm>
          <a:prstGeom prst="rect">
            <a:avLst/>
          </a:prstGeom>
          <a:noFill/>
          <a:ln w="9525">
            <a:noFill/>
            <a:miter lim="800000"/>
            <a:headEnd/>
            <a:tailEnd/>
          </a:ln>
        </p:spPr>
      </p:pic>
      <p:pic>
        <p:nvPicPr>
          <p:cNvPr id="14351" name="Picture 15" descr="persp18_22"/>
          <p:cNvPicPr>
            <a:picLocks noChangeAspect="1" noChangeArrowheads="1"/>
          </p:cNvPicPr>
          <p:nvPr/>
        </p:nvPicPr>
        <p:blipFill>
          <a:blip r:embed="rId5"/>
          <a:srcRect/>
          <a:stretch>
            <a:fillRect/>
          </a:stretch>
        </p:blipFill>
        <p:spPr bwMode="auto">
          <a:xfrm>
            <a:off x="7485380" y="2770717"/>
            <a:ext cx="2784740" cy="209902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dissolve">
                                      <p:cBhvr>
                                        <p:cTn id="7" dur="1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4340">
                                            <p:txEl>
                                              <p:pRg st="0" end="0"/>
                                            </p:txEl>
                                          </p:spTgt>
                                        </p:tgtEl>
                                        <p:attrNameLst>
                                          <p:attrName>style.visibility</p:attrName>
                                        </p:attrNameLst>
                                      </p:cBhvr>
                                      <p:to>
                                        <p:strVal val="visible"/>
                                      </p:to>
                                    </p:set>
                                    <p:anim calcmode="lin" valueType="num">
                                      <p:cBhvr additive="base">
                                        <p:cTn id="12" dur="1000" fill="hold"/>
                                        <p:tgtEl>
                                          <p:spTgt spid="1434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1434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340">
                                            <p:txEl>
                                              <p:pRg st="2" end="2"/>
                                            </p:txEl>
                                          </p:spTgt>
                                        </p:tgtEl>
                                        <p:attrNameLst>
                                          <p:attrName>style.visibility</p:attrName>
                                        </p:attrNameLst>
                                      </p:cBhvr>
                                      <p:to>
                                        <p:strVal val="visible"/>
                                      </p:to>
                                    </p:set>
                                    <p:anim calcmode="lin" valueType="num">
                                      <p:cBhvr additive="base">
                                        <p:cTn id="18" dur="1000" fill="hold"/>
                                        <p:tgtEl>
                                          <p:spTgt spid="14340">
                                            <p:txEl>
                                              <p:pRg st="2" end="2"/>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1434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340">
                                            <p:txEl>
                                              <p:pRg st="4" end="4"/>
                                            </p:txEl>
                                          </p:spTgt>
                                        </p:tgtEl>
                                        <p:attrNameLst>
                                          <p:attrName>style.visibility</p:attrName>
                                        </p:attrNameLst>
                                      </p:cBhvr>
                                      <p:to>
                                        <p:strVal val="visible"/>
                                      </p:to>
                                    </p:set>
                                    <p:anim calcmode="lin" valueType="num">
                                      <p:cBhvr additive="base">
                                        <p:cTn id="24" dur="1000" fill="hold"/>
                                        <p:tgtEl>
                                          <p:spTgt spid="14340">
                                            <p:txEl>
                                              <p:pRg st="4" end="4"/>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1434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4340">
                                            <p:txEl>
                                              <p:pRg st="6" end="6"/>
                                            </p:txEl>
                                          </p:spTgt>
                                        </p:tgtEl>
                                        <p:attrNameLst>
                                          <p:attrName>style.visibility</p:attrName>
                                        </p:attrNameLst>
                                      </p:cBhvr>
                                      <p:to>
                                        <p:strVal val="visible"/>
                                      </p:to>
                                    </p:set>
                                    <p:anim calcmode="lin" valueType="num">
                                      <p:cBhvr additive="base">
                                        <p:cTn id="30" dur="1000" fill="hold"/>
                                        <p:tgtEl>
                                          <p:spTgt spid="14340">
                                            <p:txEl>
                                              <p:pRg st="6" end="6"/>
                                            </p:txEl>
                                          </p:spTgt>
                                        </p:tgtEl>
                                        <p:attrNameLst>
                                          <p:attrName>ppt_x</p:attrName>
                                        </p:attrNameLst>
                                      </p:cBhvr>
                                      <p:tavLst>
                                        <p:tav tm="0">
                                          <p:val>
                                            <p:strVal val="0-#ppt_w/2"/>
                                          </p:val>
                                        </p:tav>
                                        <p:tav tm="100000">
                                          <p:val>
                                            <p:strVal val="#ppt_x"/>
                                          </p:val>
                                        </p:tav>
                                      </p:tavLst>
                                    </p:anim>
                                    <p:anim calcmode="lin" valueType="num">
                                      <p:cBhvr additive="base">
                                        <p:cTn id="31" dur="1000" fill="hold"/>
                                        <p:tgtEl>
                                          <p:spTgt spid="1434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345"/>
                                        </p:tgtEl>
                                        <p:attrNameLst>
                                          <p:attrName>style.visibility</p:attrName>
                                        </p:attrNameLst>
                                      </p:cBhvr>
                                      <p:to>
                                        <p:strVal val="visible"/>
                                      </p:to>
                                    </p:set>
                                    <p:animEffect transition="in" filter="wipe(down)">
                                      <p:cBhvr>
                                        <p:cTn id="36" dur="1000"/>
                                        <p:tgtEl>
                                          <p:spTgt spid="1434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4351"/>
                                        </p:tgtEl>
                                        <p:attrNameLst>
                                          <p:attrName>style.visibility</p:attrName>
                                        </p:attrNameLst>
                                      </p:cBhvr>
                                      <p:to>
                                        <p:strVal val="visible"/>
                                      </p:to>
                                    </p:set>
                                    <p:animEffect transition="in" filter="wipe(up)">
                                      <p:cBhvr>
                                        <p:cTn id="41" dur="1000"/>
                                        <p:tgtEl>
                                          <p:spTgt spid="1435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4349"/>
                                        </p:tgtEl>
                                        <p:attrNameLst>
                                          <p:attrName>style.visibility</p:attrName>
                                        </p:attrNameLst>
                                      </p:cBhvr>
                                      <p:to>
                                        <p:strVal val="visible"/>
                                      </p:to>
                                    </p:set>
                                    <p:animEffect transition="in" filter="wipe(left)">
                                      <p:cBhvr>
                                        <p:cTn id="46" dur="1000"/>
                                        <p:tgtEl>
                                          <p:spTgt spid="14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4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p:txBody>
          <a:bodyPr>
            <a:normAutofit fontScale="90000"/>
          </a:bodyPr>
          <a:lstStyle/>
          <a:p>
            <a:pPr eaLnBrk="1" hangingPunct="1"/>
            <a:r>
              <a:rPr lang="en-US" sz="4100" dirty="0" smtClean="0"/>
              <a:t>How to Create a Genetically </a:t>
            </a:r>
            <a:br>
              <a:rPr lang="en-US" sz="4100" dirty="0" smtClean="0"/>
            </a:br>
            <a:r>
              <a:rPr lang="en-US" sz="4100" dirty="0" smtClean="0"/>
              <a:t>Modified Plant</a:t>
            </a:r>
          </a:p>
        </p:txBody>
      </p:sp>
      <p:sp>
        <p:nvSpPr>
          <p:cNvPr id="8195" name="Rectangle 5"/>
          <p:cNvSpPr>
            <a:spLocks noGrp="1" noChangeArrowheads="1"/>
          </p:cNvSpPr>
          <p:nvPr>
            <p:ph sz="half" idx="1"/>
          </p:nvPr>
        </p:nvSpPr>
        <p:spPr/>
        <p:txBody>
          <a:bodyPr>
            <a:normAutofit/>
          </a:bodyPr>
          <a:lstStyle/>
          <a:p>
            <a:pPr eaLnBrk="1" hangingPunct="1">
              <a:lnSpc>
                <a:spcPct val="90000"/>
              </a:lnSpc>
            </a:pPr>
            <a:endParaRPr lang="en-GB" smtClean="0"/>
          </a:p>
        </p:txBody>
      </p:sp>
      <p:sp>
        <p:nvSpPr>
          <p:cNvPr id="28678" name="Rectangle 6"/>
          <p:cNvSpPr>
            <a:spLocks noGrp="1" noChangeArrowheads="1"/>
          </p:cNvSpPr>
          <p:nvPr>
            <p:ph sz="half" idx="2"/>
          </p:nvPr>
        </p:nvSpPr>
        <p:spPr>
          <a:xfrm>
            <a:off x="5614035" y="2182989"/>
            <a:ext cx="4722918" cy="4986941"/>
          </a:xfrm>
        </p:spPr>
        <p:txBody>
          <a:bodyPr>
            <a:normAutofit/>
          </a:bodyPr>
          <a:lstStyle/>
          <a:p>
            <a:pPr eaLnBrk="1" hangingPunct="1">
              <a:lnSpc>
                <a:spcPct val="90000"/>
              </a:lnSpc>
              <a:buFontTx/>
              <a:buNone/>
            </a:pPr>
            <a:r>
              <a:rPr lang="en-US" smtClean="0"/>
              <a:t>1.Create recombinant   bacteria with desired gene.</a:t>
            </a:r>
          </a:p>
          <a:p>
            <a:pPr eaLnBrk="1" hangingPunct="1">
              <a:lnSpc>
                <a:spcPct val="90000"/>
              </a:lnSpc>
              <a:buFontTx/>
              <a:buNone/>
            </a:pPr>
            <a:endParaRPr lang="en-US" smtClean="0"/>
          </a:p>
          <a:p>
            <a:pPr eaLnBrk="1" hangingPunct="1">
              <a:lnSpc>
                <a:spcPct val="90000"/>
              </a:lnSpc>
              <a:buFontTx/>
              <a:buNone/>
            </a:pPr>
            <a:r>
              <a:rPr lang="en-US" smtClean="0"/>
              <a:t>2. Allow the bacteria to “infect" the plant cells.</a:t>
            </a:r>
          </a:p>
          <a:p>
            <a:pPr eaLnBrk="1" hangingPunct="1">
              <a:lnSpc>
                <a:spcPct val="90000"/>
              </a:lnSpc>
              <a:buFontTx/>
              <a:buNone/>
            </a:pPr>
            <a:endParaRPr lang="en-US" smtClean="0"/>
          </a:p>
          <a:p>
            <a:pPr eaLnBrk="1" hangingPunct="1">
              <a:lnSpc>
                <a:spcPct val="90000"/>
              </a:lnSpc>
              <a:buFontTx/>
              <a:buNone/>
            </a:pPr>
            <a:r>
              <a:rPr lang="en-US" smtClean="0"/>
              <a:t>3. Desired gene is inserted into plant chromosomes.</a:t>
            </a:r>
          </a:p>
        </p:txBody>
      </p:sp>
      <p:pic>
        <p:nvPicPr>
          <p:cNvPr id="28680" name="Picture 8" descr="transgeniccrop"/>
          <p:cNvPicPr>
            <a:picLocks noChangeAspect="1" noChangeArrowheads="1"/>
          </p:cNvPicPr>
          <p:nvPr/>
        </p:nvPicPr>
        <p:blipFill>
          <a:blip r:embed="rId3"/>
          <a:srcRect/>
          <a:stretch>
            <a:fillRect/>
          </a:stretch>
        </p:blipFill>
        <p:spPr bwMode="auto">
          <a:xfrm>
            <a:off x="712894" y="2518834"/>
            <a:ext cx="4399889" cy="28231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after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plus(out)">
                                      <p:cBhvr>
                                        <p:cTn id="7" dur="1000"/>
                                        <p:tgtEl>
                                          <p:spTgt spid="2867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28680"/>
                                        </p:tgtEl>
                                        <p:attrNameLst>
                                          <p:attrName>style.visibility</p:attrName>
                                        </p:attrNameLst>
                                      </p:cBhvr>
                                      <p:to>
                                        <p:strVal val="visible"/>
                                      </p:to>
                                    </p:set>
                                    <p:animEffect transition="in" filter="wedge">
                                      <p:cBhvr>
                                        <p:cTn id="12" dur="1000"/>
                                        <p:tgtEl>
                                          <p:spTgt spid="2868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678">
                                            <p:txEl>
                                              <p:pRg st="0" end="0"/>
                                            </p:txEl>
                                          </p:spTgt>
                                        </p:tgtEl>
                                        <p:attrNameLst>
                                          <p:attrName>style.visibility</p:attrName>
                                        </p:attrNameLst>
                                      </p:cBhvr>
                                      <p:to>
                                        <p:strVal val="visible"/>
                                      </p:to>
                                    </p:set>
                                    <p:anim calcmode="lin" valueType="num">
                                      <p:cBhvr additive="base">
                                        <p:cTn id="17" dur="1000" fill="hold"/>
                                        <p:tgtEl>
                                          <p:spTgt spid="28678">
                                            <p:txEl>
                                              <p:pRg st="0" end="0"/>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2867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8678">
                                            <p:txEl>
                                              <p:pRg st="2" end="2"/>
                                            </p:txEl>
                                          </p:spTgt>
                                        </p:tgtEl>
                                        <p:attrNameLst>
                                          <p:attrName>style.visibility</p:attrName>
                                        </p:attrNameLst>
                                      </p:cBhvr>
                                      <p:to>
                                        <p:strVal val="visible"/>
                                      </p:to>
                                    </p:set>
                                    <p:anim calcmode="lin" valueType="num">
                                      <p:cBhvr additive="base">
                                        <p:cTn id="23" dur="1000" fill="hold"/>
                                        <p:tgtEl>
                                          <p:spTgt spid="28678">
                                            <p:txEl>
                                              <p:pRg st="2" end="2"/>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867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8678">
                                            <p:txEl>
                                              <p:pRg st="4" end="4"/>
                                            </p:txEl>
                                          </p:spTgt>
                                        </p:tgtEl>
                                        <p:attrNameLst>
                                          <p:attrName>style.visibility</p:attrName>
                                        </p:attrNameLst>
                                      </p:cBhvr>
                                      <p:to>
                                        <p:strVal val="visible"/>
                                      </p:to>
                                    </p:set>
                                    <p:anim calcmode="lin" valueType="num">
                                      <p:cBhvr additive="base">
                                        <p:cTn id="29" dur="1000" fill="hold"/>
                                        <p:tgtEl>
                                          <p:spTgt spid="28678">
                                            <p:txEl>
                                              <p:pRg st="4" end="4"/>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2867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867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nvGraphicFramePr>
        <p:xfrm>
          <a:off x="534670" y="335845"/>
          <a:ext cx="9624060" cy="7137741"/>
        </p:xfrm>
        <a:graphic>
          <a:graphicData uri="http://schemas.openxmlformats.org/drawingml/2006/table">
            <a:tbl>
              <a:tblPr firstRow="1" bandRow="1">
                <a:tableStyleId>{5C22544A-7EE6-4342-B048-85BDC9FD1C3A}</a:tableStyleId>
              </a:tblPr>
              <a:tblGrid>
                <a:gridCol w="3208020"/>
                <a:gridCol w="3208020"/>
                <a:gridCol w="3208020"/>
              </a:tblGrid>
              <a:tr h="426203">
                <a:tc gridSpan="3">
                  <a:txBody>
                    <a:bodyPr/>
                    <a:lstStyle/>
                    <a:p>
                      <a:r>
                        <a:rPr lang="en-US" sz="2000" b="1" dirty="0" smtClean="0">
                          <a:latin typeface="Cambria" pitchFamily="18" charset="0"/>
                        </a:rPr>
                        <a:t>Global Area of GMOs, 1996 to 2009</a:t>
                      </a:r>
                      <a:endParaRPr lang="en-US" sz="2000" dirty="0">
                        <a:latin typeface="Cambria" pitchFamily="18" charset="0"/>
                      </a:endParaRPr>
                    </a:p>
                  </a:txBody>
                  <a:tcPr marL="106934" marR="106934" marT="50377" marB="50377"/>
                </a:tc>
                <a:tc hMerge="1">
                  <a:txBody>
                    <a:bodyPr/>
                    <a:lstStyle/>
                    <a:p>
                      <a:endParaRPr lang="en-US" dirty="0">
                        <a:latin typeface="Cambria" pitchFamily="18" charset="0"/>
                      </a:endParaRPr>
                    </a:p>
                  </a:txBody>
                  <a:tcPr/>
                </a:tc>
                <a:tc hMerge="1">
                  <a:txBody>
                    <a:bodyPr/>
                    <a:lstStyle/>
                    <a:p>
                      <a:endParaRPr lang="en-US" dirty="0">
                        <a:latin typeface="Cambria" pitchFamily="18" charset="0"/>
                      </a:endParaRPr>
                    </a:p>
                  </a:txBody>
                  <a:tcPr/>
                </a:tc>
              </a:tr>
              <a:tr h="369429">
                <a:tc>
                  <a:txBody>
                    <a:bodyPr/>
                    <a:lstStyle/>
                    <a:p>
                      <a:endParaRPr lang="en-US" sz="1800" dirty="0">
                        <a:latin typeface="Cambria" pitchFamily="18" charset="0"/>
                      </a:endParaRPr>
                    </a:p>
                  </a:txBody>
                  <a:tcPr marL="106934" marR="106934" marT="50377" marB="50377"/>
                </a:tc>
                <a:tc>
                  <a:txBody>
                    <a:bodyPr/>
                    <a:lstStyle/>
                    <a:p>
                      <a:pPr algn="ctr"/>
                      <a:r>
                        <a:rPr lang="en-US" sz="1800" b="1" dirty="0" smtClean="0">
                          <a:latin typeface="Cambria" pitchFamily="18" charset="0"/>
                        </a:rPr>
                        <a:t>Hectares (Million)</a:t>
                      </a:r>
                      <a:endParaRPr lang="en-US" sz="1800" b="1" dirty="0">
                        <a:latin typeface="Cambria" pitchFamily="18" charset="0"/>
                      </a:endParaRPr>
                    </a:p>
                  </a:txBody>
                  <a:tcPr marL="106934" marR="106934" marT="50377" marB="50377"/>
                </a:tc>
                <a:tc>
                  <a:txBody>
                    <a:bodyPr/>
                    <a:lstStyle/>
                    <a:p>
                      <a:pPr algn="ctr"/>
                      <a:r>
                        <a:rPr lang="en-US" sz="1800" b="1" dirty="0" smtClean="0">
                          <a:latin typeface="Cambria" pitchFamily="18" charset="0"/>
                        </a:rPr>
                        <a:t>Acres</a:t>
                      </a:r>
                      <a:r>
                        <a:rPr lang="en-US" sz="1800" b="1" baseline="0" dirty="0" smtClean="0">
                          <a:latin typeface="Cambria" pitchFamily="18" charset="0"/>
                        </a:rPr>
                        <a:t> (Million)</a:t>
                      </a:r>
                      <a:endParaRPr lang="en-US" sz="1800" b="1" dirty="0">
                        <a:latin typeface="Cambria" pitchFamily="18" charset="0"/>
                      </a:endParaRPr>
                    </a:p>
                  </a:txBody>
                  <a:tcPr marL="106934" marR="106934" marT="50377" marB="50377"/>
                </a:tc>
              </a:tr>
              <a:tr h="369429">
                <a:tc>
                  <a:txBody>
                    <a:bodyPr/>
                    <a:lstStyle/>
                    <a:p>
                      <a:pPr algn="ctr"/>
                      <a:r>
                        <a:rPr lang="en-US" sz="1800" dirty="0" smtClean="0">
                          <a:latin typeface="Cambria" pitchFamily="18" charset="0"/>
                        </a:rPr>
                        <a:t>1996</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1.7</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4.3</a:t>
                      </a:r>
                      <a:endParaRPr lang="en-US" sz="1800" dirty="0">
                        <a:latin typeface="Cambria" pitchFamily="18" charset="0"/>
                      </a:endParaRPr>
                    </a:p>
                  </a:txBody>
                  <a:tcPr marL="106934" marR="106934" marT="50377" marB="50377"/>
                </a:tc>
              </a:tr>
              <a:tr h="369429">
                <a:tc>
                  <a:txBody>
                    <a:bodyPr/>
                    <a:lstStyle/>
                    <a:p>
                      <a:pPr algn="ctr"/>
                      <a:r>
                        <a:rPr lang="en-US" sz="1800" dirty="0" smtClean="0">
                          <a:latin typeface="Cambria" pitchFamily="18" charset="0"/>
                        </a:rPr>
                        <a:t>1997</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11.0</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27.5</a:t>
                      </a:r>
                      <a:endParaRPr lang="en-US" sz="1800" dirty="0">
                        <a:latin typeface="Cambria" pitchFamily="18" charset="0"/>
                      </a:endParaRPr>
                    </a:p>
                  </a:txBody>
                  <a:tcPr marL="106934" marR="106934" marT="50377" marB="50377"/>
                </a:tc>
              </a:tr>
              <a:tr h="369429">
                <a:tc>
                  <a:txBody>
                    <a:bodyPr/>
                    <a:lstStyle/>
                    <a:p>
                      <a:pPr algn="ctr"/>
                      <a:r>
                        <a:rPr lang="en-US" sz="1800" dirty="0" smtClean="0">
                          <a:latin typeface="Cambria" pitchFamily="18" charset="0"/>
                        </a:rPr>
                        <a:t>1998</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27.8</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69.5</a:t>
                      </a:r>
                      <a:endParaRPr lang="en-US" sz="1800" dirty="0">
                        <a:latin typeface="Cambria" pitchFamily="18" charset="0"/>
                      </a:endParaRPr>
                    </a:p>
                  </a:txBody>
                  <a:tcPr marL="106934" marR="106934" marT="50377" marB="50377"/>
                </a:tc>
              </a:tr>
              <a:tr h="369429">
                <a:tc>
                  <a:txBody>
                    <a:bodyPr/>
                    <a:lstStyle/>
                    <a:p>
                      <a:pPr algn="ctr"/>
                      <a:r>
                        <a:rPr lang="en-US" sz="1800" dirty="0" smtClean="0">
                          <a:latin typeface="Cambria" pitchFamily="18" charset="0"/>
                        </a:rPr>
                        <a:t>1999</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39.9</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98.6</a:t>
                      </a:r>
                      <a:endParaRPr lang="en-US" sz="1800" dirty="0">
                        <a:latin typeface="Cambria" pitchFamily="18" charset="0"/>
                      </a:endParaRPr>
                    </a:p>
                  </a:txBody>
                  <a:tcPr marL="106934" marR="106934" marT="50377" marB="50377"/>
                </a:tc>
              </a:tr>
              <a:tr h="369429">
                <a:tc>
                  <a:txBody>
                    <a:bodyPr/>
                    <a:lstStyle/>
                    <a:p>
                      <a:pPr algn="ctr"/>
                      <a:r>
                        <a:rPr lang="en-US" sz="1800" dirty="0" smtClean="0">
                          <a:latin typeface="Cambria" pitchFamily="18" charset="0"/>
                        </a:rPr>
                        <a:t>2000</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44.2</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109.2</a:t>
                      </a:r>
                      <a:endParaRPr lang="en-US" sz="1800" dirty="0">
                        <a:latin typeface="Cambria" pitchFamily="18" charset="0"/>
                      </a:endParaRPr>
                    </a:p>
                  </a:txBody>
                  <a:tcPr marL="106934" marR="106934" marT="50377" marB="50377"/>
                </a:tc>
              </a:tr>
              <a:tr h="369429">
                <a:tc>
                  <a:txBody>
                    <a:bodyPr/>
                    <a:lstStyle/>
                    <a:p>
                      <a:pPr algn="ctr"/>
                      <a:r>
                        <a:rPr lang="en-US" sz="1800" dirty="0" smtClean="0">
                          <a:latin typeface="Cambria" pitchFamily="18" charset="0"/>
                        </a:rPr>
                        <a:t>2001</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52.6</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130.0</a:t>
                      </a:r>
                      <a:endParaRPr lang="en-US" sz="1800" dirty="0">
                        <a:latin typeface="Cambria" pitchFamily="18" charset="0"/>
                      </a:endParaRPr>
                    </a:p>
                  </a:txBody>
                  <a:tcPr marL="106934" marR="106934" marT="50377" marB="50377"/>
                </a:tc>
              </a:tr>
              <a:tr h="369429">
                <a:tc>
                  <a:txBody>
                    <a:bodyPr/>
                    <a:lstStyle/>
                    <a:p>
                      <a:pPr algn="ctr"/>
                      <a:r>
                        <a:rPr lang="en-US" sz="1800" dirty="0" smtClean="0">
                          <a:latin typeface="Cambria" pitchFamily="18" charset="0"/>
                        </a:rPr>
                        <a:t>2002</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58.7</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145.0</a:t>
                      </a:r>
                      <a:endParaRPr lang="en-US" sz="1800" dirty="0">
                        <a:latin typeface="Cambria" pitchFamily="18" charset="0"/>
                      </a:endParaRPr>
                    </a:p>
                  </a:txBody>
                  <a:tcPr marL="106934" marR="106934" marT="50377" marB="50377"/>
                </a:tc>
              </a:tr>
              <a:tr h="369429">
                <a:tc>
                  <a:txBody>
                    <a:bodyPr/>
                    <a:lstStyle/>
                    <a:p>
                      <a:pPr algn="ctr"/>
                      <a:r>
                        <a:rPr lang="en-US" sz="1800" dirty="0" smtClean="0">
                          <a:latin typeface="Cambria" pitchFamily="18" charset="0"/>
                        </a:rPr>
                        <a:t>2003</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67.7</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167.2</a:t>
                      </a:r>
                      <a:endParaRPr lang="en-US" sz="1800" dirty="0">
                        <a:latin typeface="Cambria" pitchFamily="18" charset="0"/>
                      </a:endParaRPr>
                    </a:p>
                  </a:txBody>
                  <a:tcPr marL="106934" marR="106934" marT="50377" marB="50377"/>
                </a:tc>
              </a:tr>
              <a:tr h="369429">
                <a:tc>
                  <a:txBody>
                    <a:bodyPr/>
                    <a:lstStyle/>
                    <a:p>
                      <a:pPr algn="ctr"/>
                      <a:r>
                        <a:rPr lang="en-US" sz="1800" dirty="0" smtClean="0">
                          <a:latin typeface="Cambria" pitchFamily="18" charset="0"/>
                        </a:rPr>
                        <a:t>2004</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81.0</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200.0</a:t>
                      </a:r>
                      <a:endParaRPr lang="en-US" sz="1800" dirty="0">
                        <a:latin typeface="Cambria" pitchFamily="18" charset="0"/>
                      </a:endParaRPr>
                    </a:p>
                  </a:txBody>
                  <a:tcPr marL="106934" marR="106934" marT="50377" marB="50377"/>
                </a:tc>
              </a:tr>
              <a:tr h="369429">
                <a:tc>
                  <a:txBody>
                    <a:bodyPr/>
                    <a:lstStyle/>
                    <a:p>
                      <a:pPr algn="ctr"/>
                      <a:r>
                        <a:rPr lang="en-US" sz="1800" dirty="0" smtClean="0">
                          <a:latin typeface="Cambria" pitchFamily="18" charset="0"/>
                        </a:rPr>
                        <a:t>2005</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90.0</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222.0</a:t>
                      </a:r>
                      <a:endParaRPr lang="en-US" sz="1800" dirty="0">
                        <a:latin typeface="Cambria" pitchFamily="18" charset="0"/>
                      </a:endParaRPr>
                    </a:p>
                  </a:txBody>
                  <a:tcPr marL="106934" marR="106934" marT="50377" marB="50377"/>
                </a:tc>
              </a:tr>
              <a:tr h="369429">
                <a:tc>
                  <a:txBody>
                    <a:bodyPr/>
                    <a:lstStyle/>
                    <a:p>
                      <a:pPr algn="ctr"/>
                      <a:r>
                        <a:rPr lang="en-US" sz="1800" dirty="0" smtClean="0">
                          <a:latin typeface="Cambria" pitchFamily="18" charset="0"/>
                        </a:rPr>
                        <a:t>2006</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102.0</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250.0</a:t>
                      </a:r>
                      <a:endParaRPr lang="en-US" sz="1800" dirty="0">
                        <a:latin typeface="Cambria" pitchFamily="18" charset="0"/>
                      </a:endParaRPr>
                    </a:p>
                  </a:txBody>
                  <a:tcPr marL="106934" marR="106934" marT="50377" marB="50377"/>
                </a:tc>
              </a:tr>
              <a:tr h="369429">
                <a:tc>
                  <a:txBody>
                    <a:bodyPr/>
                    <a:lstStyle/>
                    <a:p>
                      <a:pPr algn="ctr"/>
                      <a:r>
                        <a:rPr lang="en-US" sz="1800" dirty="0" smtClean="0">
                          <a:latin typeface="Cambria" pitchFamily="18" charset="0"/>
                        </a:rPr>
                        <a:t>2007</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114.3</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282.0</a:t>
                      </a:r>
                      <a:endParaRPr lang="en-US" sz="1800" dirty="0">
                        <a:latin typeface="Cambria" pitchFamily="18" charset="0"/>
                      </a:endParaRPr>
                    </a:p>
                  </a:txBody>
                  <a:tcPr marL="106934" marR="106934" marT="50377" marB="50377"/>
                </a:tc>
              </a:tr>
              <a:tr h="369429">
                <a:tc>
                  <a:txBody>
                    <a:bodyPr/>
                    <a:lstStyle/>
                    <a:p>
                      <a:pPr algn="ctr"/>
                      <a:r>
                        <a:rPr lang="en-US" sz="1800" dirty="0" smtClean="0">
                          <a:latin typeface="Cambria" pitchFamily="18" charset="0"/>
                        </a:rPr>
                        <a:t>2008</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125.0</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308.8</a:t>
                      </a:r>
                      <a:endParaRPr lang="en-US" sz="1800" dirty="0">
                        <a:latin typeface="Cambria" pitchFamily="18" charset="0"/>
                      </a:endParaRPr>
                    </a:p>
                  </a:txBody>
                  <a:tcPr marL="106934" marR="106934" marT="50377" marB="50377"/>
                </a:tc>
              </a:tr>
              <a:tr h="369429">
                <a:tc>
                  <a:txBody>
                    <a:bodyPr/>
                    <a:lstStyle/>
                    <a:p>
                      <a:pPr algn="ctr"/>
                      <a:r>
                        <a:rPr lang="en-US" sz="1800" dirty="0" smtClean="0">
                          <a:latin typeface="Cambria" pitchFamily="18" charset="0"/>
                        </a:rPr>
                        <a:t>2009</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134.0</a:t>
                      </a:r>
                      <a:endParaRPr lang="en-US" sz="1800" dirty="0">
                        <a:latin typeface="Cambria" pitchFamily="18" charset="0"/>
                      </a:endParaRPr>
                    </a:p>
                  </a:txBody>
                  <a:tcPr marL="106934" marR="106934" marT="50377" marB="50377"/>
                </a:tc>
                <a:tc>
                  <a:txBody>
                    <a:bodyPr/>
                    <a:lstStyle/>
                    <a:p>
                      <a:pPr algn="ctr"/>
                      <a:r>
                        <a:rPr lang="en-US" sz="1800" dirty="0" smtClean="0">
                          <a:latin typeface="Cambria" pitchFamily="18" charset="0"/>
                        </a:rPr>
                        <a:t>335.0</a:t>
                      </a:r>
                      <a:endParaRPr lang="en-US" sz="1800" dirty="0">
                        <a:latin typeface="Cambria" pitchFamily="18" charset="0"/>
                      </a:endParaRPr>
                    </a:p>
                  </a:txBody>
                  <a:tcPr marL="106934" marR="106934" marT="50377" marB="50377"/>
                </a:tc>
              </a:tr>
              <a:tr h="369429">
                <a:tc>
                  <a:txBody>
                    <a:bodyPr/>
                    <a:lstStyle/>
                    <a:p>
                      <a:pPr algn="ctr"/>
                      <a:r>
                        <a:rPr lang="en-US" sz="1800" b="1" dirty="0" smtClean="0">
                          <a:latin typeface="Cambria" pitchFamily="18" charset="0"/>
                        </a:rPr>
                        <a:t>Total</a:t>
                      </a:r>
                      <a:endParaRPr lang="en-US" sz="1800" b="1" dirty="0">
                        <a:latin typeface="Cambria" pitchFamily="18" charset="0"/>
                      </a:endParaRPr>
                    </a:p>
                  </a:txBody>
                  <a:tcPr marL="106934" marR="106934" marT="50377" marB="50377"/>
                </a:tc>
                <a:tc>
                  <a:txBody>
                    <a:bodyPr/>
                    <a:lstStyle/>
                    <a:p>
                      <a:pPr algn="ctr"/>
                      <a:r>
                        <a:rPr lang="en-US" sz="1800" b="1" dirty="0" smtClean="0">
                          <a:latin typeface="Cambria" pitchFamily="18" charset="0"/>
                        </a:rPr>
                        <a:t>949.9</a:t>
                      </a:r>
                      <a:endParaRPr lang="en-US" sz="1800" b="1" dirty="0">
                        <a:latin typeface="Cambria" pitchFamily="18" charset="0"/>
                      </a:endParaRPr>
                    </a:p>
                  </a:txBody>
                  <a:tcPr marL="106934" marR="106934" marT="50377" marB="50377"/>
                </a:tc>
                <a:tc>
                  <a:txBody>
                    <a:bodyPr/>
                    <a:lstStyle/>
                    <a:p>
                      <a:pPr algn="ctr"/>
                      <a:r>
                        <a:rPr lang="en-US" sz="1800" b="1" dirty="0" smtClean="0">
                          <a:latin typeface="Cambria" pitchFamily="18" charset="0"/>
                        </a:rPr>
                        <a:t>2,351.1</a:t>
                      </a:r>
                      <a:endParaRPr lang="en-US" sz="1800" b="1" dirty="0">
                        <a:latin typeface="Cambria" pitchFamily="18" charset="0"/>
                      </a:endParaRPr>
                    </a:p>
                  </a:txBody>
                  <a:tcPr marL="106934" marR="106934" marT="50377" marB="50377"/>
                </a:tc>
              </a:tr>
              <a:tr h="705273">
                <a:tc gridSpan="3">
                  <a:txBody>
                    <a:bodyPr/>
                    <a:lstStyle/>
                    <a:p>
                      <a:r>
                        <a:rPr lang="en-US" sz="2000" dirty="0" smtClean="0">
                          <a:latin typeface="Cambria" pitchFamily="18" charset="0"/>
                        </a:rPr>
                        <a:t>Increase of 7%, 9</a:t>
                      </a:r>
                      <a:r>
                        <a:rPr lang="en-US" sz="2000" baseline="0" dirty="0" smtClean="0">
                          <a:latin typeface="Cambria" pitchFamily="18" charset="0"/>
                        </a:rPr>
                        <a:t> million hectares (22.5 million acres) between 2008 and 2009.</a:t>
                      </a:r>
                    </a:p>
                    <a:p>
                      <a:r>
                        <a:rPr lang="en-US" sz="2000" baseline="0" dirty="0" smtClean="0">
                          <a:latin typeface="Cambria" pitchFamily="18" charset="0"/>
                        </a:rPr>
                        <a:t>Source:  Clive James, 2009.</a:t>
                      </a:r>
                      <a:endParaRPr lang="en-US" sz="2000" dirty="0">
                        <a:latin typeface="Cambria" pitchFamily="18" charset="0"/>
                      </a:endParaRPr>
                    </a:p>
                  </a:txBody>
                  <a:tcPr marL="106934" marR="106934" marT="50377" marB="50377"/>
                </a:tc>
                <a:tc hMerge="1">
                  <a:txBody>
                    <a:bodyPr/>
                    <a:lstStyle/>
                    <a:p>
                      <a:endParaRPr lang="en-US" dirty="0">
                        <a:latin typeface="Cambria" pitchFamily="18" charset="0"/>
                      </a:endParaRPr>
                    </a:p>
                  </a:txBody>
                  <a:tcPr/>
                </a:tc>
                <a:tc hMerge="1">
                  <a:txBody>
                    <a:bodyPr/>
                    <a:lstStyle/>
                    <a:p>
                      <a:endParaRPr lang="en-US" dirty="0">
                        <a:latin typeface="Cambria"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445559" y="335845"/>
            <a:ext cx="9804140" cy="66241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22241" y="427038"/>
            <a:ext cx="10447337" cy="6700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b="1" dirty="0"/>
              <a:t>1) Economic crop</a:t>
            </a:r>
          </a:p>
          <a:p>
            <a:r>
              <a:rPr lang="en-GB" b="1" dirty="0"/>
              <a:t>2) Energy plant</a:t>
            </a:r>
          </a:p>
          <a:p>
            <a:r>
              <a:rPr lang="en-GB" b="1" dirty="0"/>
              <a:t>3) Biopharmaceutical farming</a:t>
            </a:r>
          </a:p>
          <a:p>
            <a:r>
              <a:rPr lang="en-GB" b="1" dirty="0"/>
              <a:t>4) Industrial plant</a:t>
            </a:r>
          </a:p>
          <a:p>
            <a:r>
              <a:rPr lang="en-GB" b="1" dirty="0"/>
              <a:t>5) Environmental application</a:t>
            </a:r>
            <a:endParaRPr lang="en-GB" dirty="0"/>
          </a:p>
        </p:txBody>
      </p:sp>
      <p:pic>
        <p:nvPicPr>
          <p:cNvPr id="2052" name="Picture 4"/>
          <p:cNvPicPr>
            <a:picLocks noChangeAspect="1" noChangeArrowheads="1"/>
          </p:cNvPicPr>
          <p:nvPr/>
        </p:nvPicPr>
        <p:blipFill>
          <a:blip r:embed="rId2" cstate="print"/>
          <a:srcRect/>
          <a:stretch>
            <a:fillRect/>
          </a:stretch>
        </p:blipFill>
        <p:spPr bwMode="auto">
          <a:xfrm>
            <a:off x="954220" y="321874"/>
            <a:ext cx="8905875" cy="1490663"/>
          </a:xfrm>
          <a:prstGeom prst="rect">
            <a:avLst/>
          </a:prstGeom>
          <a:noFill/>
          <a:ln w="9525">
            <a:noFill/>
            <a:miter lim="800000"/>
            <a:headEnd/>
            <a:tailEnd/>
          </a:ln>
        </p:spPr>
      </p:pic>
      <p:pic>
        <p:nvPicPr>
          <p:cNvPr id="2054" name="Picture 6"/>
          <p:cNvPicPr>
            <a:picLocks noChangeAspect="1" noChangeArrowheads="1"/>
          </p:cNvPicPr>
          <p:nvPr/>
        </p:nvPicPr>
        <p:blipFill>
          <a:blip r:embed="rId3" cstate="print"/>
          <a:srcRect/>
          <a:stretch>
            <a:fillRect/>
          </a:stretch>
        </p:blipFill>
        <p:spPr bwMode="auto">
          <a:xfrm>
            <a:off x="8035804" y="1906042"/>
            <a:ext cx="2657603" cy="3240360"/>
          </a:xfrm>
          <a:prstGeom prst="rect">
            <a:avLst/>
          </a:prstGeom>
          <a:noFill/>
          <a:ln w="9525">
            <a:noFill/>
            <a:miter lim="800000"/>
            <a:headEnd/>
            <a:tailEnd/>
          </a:ln>
        </p:spPr>
      </p:pic>
      <p:pic>
        <p:nvPicPr>
          <p:cNvPr id="2055" name="Picture 7"/>
          <p:cNvPicPr>
            <a:picLocks noChangeAspect="1" noChangeArrowheads="1"/>
          </p:cNvPicPr>
          <p:nvPr/>
        </p:nvPicPr>
        <p:blipFill>
          <a:blip r:embed="rId4" cstate="print"/>
          <a:srcRect/>
          <a:stretch>
            <a:fillRect/>
          </a:stretch>
        </p:blipFill>
        <p:spPr bwMode="auto">
          <a:xfrm>
            <a:off x="8011004" y="5290418"/>
            <a:ext cx="2549565" cy="22660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4098" name="Picture 2"/>
          <p:cNvPicPr>
            <a:picLocks noChangeAspect="1" noChangeArrowheads="1"/>
          </p:cNvPicPr>
          <p:nvPr/>
        </p:nvPicPr>
        <p:blipFill>
          <a:blip r:embed="rId2" cstate="print"/>
          <a:srcRect/>
          <a:stretch>
            <a:fillRect/>
          </a:stretch>
        </p:blipFill>
        <p:spPr bwMode="auto">
          <a:xfrm>
            <a:off x="9" y="0"/>
            <a:ext cx="10693399" cy="755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8428" y="302611"/>
            <a:ext cx="7260302" cy="1259417"/>
          </a:xfrm>
        </p:spPr>
        <p:txBody>
          <a:bodyPr/>
          <a:lstStyle/>
          <a:p>
            <a:endParaRPr lang="en-GB" dirty="0"/>
          </a:p>
        </p:txBody>
      </p:sp>
      <p:sp>
        <p:nvSpPr>
          <p:cNvPr id="3" name="Content Placeholder 2"/>
          <p:cNvSpPr>
            <a:spLocks noGrp="1"/>
          </p:cNvSpPr>
          <p:nvPr>
            <p:ph idx="1"/>
          </p:nvPr>
        </p:nvSpPr>
        <p:spPr/>
        <p:txBody>
          <a:bodyPr/>
          <a:lstStyle/>
          <a:p>
            <a:r>
              <a:rPr lang="en-GB" b="1" dirty="0"/>
              <a:t>Insect resistance</a:t>
            </a:r>
          </a:p>
          <a:p>
            <a:r>
              <a:rPr lang="en-GB" b="1" dirty="0"/>
              <a:t>Viral resistance</a:t>
            </a:r>
          </a:p>
          <a:p>
            <a:r>
              <a:rPr lang="en-GB" b="1" dirty="0"/>
              <a:t>Fungal and bacterial disease resistance</a:t>
            </a:r>
            <a:endParaRPr lang="en-GB" dirty="0"/>
          </a:p>
        </p:txBody>
      </p:sp>
      <p:pic>
        <p:nvPicPr>
          <p:cNvPr id="5122" name="Picture 2"/>
          <p:cNvPicPr>
            <a:picLocks noChangeAspect="1" noChangeArrowheads="1"/>
          </p:cNvPicPr>
          <p:nvPr/>
        </p:nvPicPr>
        <p:blipFill>
          <a:blip r:embed="rId2" cstate="print"/>
          <a:srcRect/>
          <a:stretch>
            <a:fillRect/>
          </a:stretch>
        </p:blipFill>
        <p:spPr bwMode="auto">
          <a:xfrm>
            <a:off x="1170236" y="249866"/>
            <a:ext cx="8640960" cy="1430363"/>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1026220" y="4570338"/>
            <a:ext cx="4510086" cy="2568575"/>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5850760" y="4066282"/>
            <a:ext cx="4161458" cy="31377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6147" name="Picture 3"/>
          <p:cNvPicPr>
            <a:picLocks noGrp="1" noChangeAspect="1" noChangeArrowheads="1"/>
          </p:cNvPicPr>
          <p:nvPr>
            <p:ph idx="1"/>
          </p:nvPr>
        </p:nvPicPr>
        <p:blipFill>
          <a:blip r:embed="rId2" cstate="print"/>
          <a:srcRect/>
          <a:stretch>
            <a:fillRect/>
          </a:stretch>
        </p:blipFill>
        <p:spPr bwMode="auto">
          <a:xfrm>
            <a:off x="306141" y="2266089"/>
            <a:ext cx="3619500" cy="3409951"/>
          </a:xfrm>
          <a:prstGeom prst="rect">
            <a:avLst/>
          </a:prstGeom>
          <a:noFill/>
          <a:ln w="9525">
            <a:noFill/>
            <a:miter lim="800000"/>
            <a:headEnd/>
            <a:tailEnd/>
          </a:ln>
        </p:spPr>
      </p:pic>
      <p:pic>
        <p:nvPicPr>
          <p:cNvPr id="6146" name="Picture 2"/>
          <p:cNvPicPr>
            <a:picLocks noChangeAspect="1" noChangeArrowheads="1"/>
          </p:cNvPicPr>
          <p:nvPr/>
        </p:nvPicPr>
        <p:blipFill>
          <a:blip r:embed="rId3" cstate="print"/>
          <a:srcRect/>
          <a:stretch>
            <a:fillRect/>
          </a:stretch>
        </p:blipFill>
        <p:spPr bwMode="auto">
          <a:xfrm>
            <a:off x="3" y="7"/>
            <a:ext cx="10531276" cy="2168514"/>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4986660" y="2410098"/>
            <a:ext cx="5022850" cy="1616075"/>
          </a:xfrm>
          <a:prstGeom prst="rect">
            <a:avLst/>
          </a:prstGeom>
          <a:noFill/>
          <a:ln w="9525">
            <a:noFill/>
            <a:miter lim="800000"/>
            <a:headEnd/>
            <a:tailEnd/>
          </a:ln>
        </p:spPr>
      </p:pic>
      <p:sp>
        <p:nvSpPr>
          <p:cNvPr id="7" name="Rectangle 6"/>
          <p:cNvSpPr/>
          <p:nvPr/>
        </p:nvSpPr>
        <p:spPr>
          <a:xfrm>
            <a:off x="4482605" y="4354319"/>
            <a:ext cx="5346700" cy="1200329"/>
          </a:xfrm>
          <a:prstGeom prst="rect">
            <a:avLst/>
          </a:prstGeom>
        </p:spPr>
        <p:txBody>
          <a:bodyPr wrap="square" lIns="91384" tIns="45689" rIns="91384" bIns="45689">
            <a:spAutoFit/>
          </a:bodyPr>
          <a:lstStyle/>
          <a:p>
            <a:r>
              <a:rPr lang="en-GB" b="1" i="1" dirty="0"/>
              <a:t>Bacillus </a:t>
            </a:r>
            <a:r>
              <a:rPr lang="en-GB" b="1" i="1" dirty="0" err="1"/>
              <a:t>thuringiensis</a:t>
            </a:r>
            <a:endParaRPr lang="en-GB" b="1" i="1" dirty="0"/>
          </a:p>
          <a:p>
            <a:r>
              <a:rPr lang="en-GB" b="1" i="1" dirty="0"/>
              <a:t>cry1Aa, cry1Ab, cry1Ac</a:t>
            </a:r>
          </a:p>
          <a:p>
            <a:r>
              <a:rPr lang="en-GB" b="1" dirty="0"/>
              <a:t>codes for Bt toxin</a:t>
            </a:r>
          </a:p>
          <a:p>
            <a:r>
              <a:rPr lang="el-GR" b="1" dirty="0"/>
              <a:t>(δ-</a:t>
            </a:r>
            <a:r>
              <a:rPr lang="en-GB" b="1" dirty="0" err="1"/>
              <a:t>endotoxin</a:t>
            </a:r>
            <a:r>
              <a:rPr lang="en-GB" b="1" dirty="0"/>
              <a:t>)</a:t>
            </a:r>
            <a:endParaRPr lang="en-GB"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70339" name="Rectangle 3"/>
          <p:cNvSpPr>
            <a:spLocks noGrp="1" noChangeArrowheads="1"/>
          </p:cNvSpPr>
          <p:nvPr>
            <p:ph idx="1"/>
          </p:nvPr>
        </p:nvSpPr>
        <p:spPr>
          <a:xfrm>
            <a:off x="534671" y="1511300"/>
            <a:ext cx="9445837" cy="4533900"/>
          </a:xfrm>
        </p:spPr>
        <p:txBody>
          <a:bodyPr/>
          <a:lstStyle/>
          <a:p>
            <a:pPr marL="695121" indent="-695121">
              <a:lnSpc>
                <a:spcPct val="90000"/>
              </a:lnSpc>
              <a:buNone/>
            </a:pPr>
            <a:r>
              <a:rPr lang="en-US" sz="4100" b="1" dirty="0">
                <a:latin typeface="Arial" charset="0"/>
              </a:rPr>
              <a:t>Marker assisted selection (MAS) refers to the </a:t>
            </a:r>
            <a:r>
              <a:rPr lang="en-US" b="1" dirty="0">
                <a:latin typeface="Arial" charset="0"/>
              </a:rPr>
              <a:t>use of DNA markers that are tightly-linked to target loci as a substitute for or to assist phenotypic screening</a:t>
            </a:r>
          </a:p>
          <a:p>
            <a:pPr marL="695121" indent="-695121">
              <a:lnSpc>
                <a:spcPct val="90000"/>
              </a:lnSpc>
              <a:buNone/>
            </a:pPr>
            <a:endParaRPr lang="en-US" b="1" dirty="0">
              <a:latin typeface="Arial" charset="0"/>
            </a:endParaRPr>
          </a:p>
          <a:p>
            <a:pPr marL="695121" indent="-695121">
              <a:lnSpc>
                <a:spcPct val="90000"/>
              </a:lnSpc>
              <a:buNone/>
            </a:pPr>
            <a:r>
              <a:rPr lang="en-US" b="1" dirty="0">
                <a:latin typeface="Arial" charset="0"/>
              </a:rPr>
              <a:t>Assumption: DNA markers can reliably predict phenotype </a:t>
            </a:r>
            <a:endParaRPr lang="en-US" sz="4100" dirty="0">
              <a:latin typeface="Arial" charset="0"/>
            </a:endParaRPr>
          </a:p>
          <a:p>
            <a:pPr marL="695121" indent="-695121">
              <a:lnSpc>
                <a:spcPct val="90000"/>
              </a:lnSpc>
              <a:buNone/>
            </a:pPr>
            <a:endParaRPr lang="en-US" sz="4100"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03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7171" name="Picture 3"/>
          <p:cNvPicPr>
            <a:picLocks noGrp="1" noChangeAspect="1" noChangeArrowheads="1"/>
          </p:cNvPicPr>
          <p:nvPr>
            <p:ph idx="1"/>
          </p:nvPr>
        </p:nvPicPr>
        <p:blipFill>
          <a:blip r:embed="rId2" cstate="print"/>
          <a:srcRect/>
          <a:stretch>
            <a:fillRect/>
          </a:stretch>
        </p:blipFill>
        <p:spPr bwMode="auto">
          <a:xfrm>
            <a:off x="6786863" y="1834034"/>
            <a:ext cx="3619500" cy="3733800"/>
          </a:xfrm>
          <a:prstGeom prst="rect">
            <a:avLst/>
          </a:prstGeom>
          <a:noFill/>
          <a:ln w="9525">
            <a:noFill/>
            <a:miter lim="800000"/>
            <a:headEnd/>
            <a:tailEnd/>
          </a:ln>
        </p:spPr>
      </p:pic>
      <p:pic>
        <p:nvPicPr>
          <p:cNvPr id="7170" name="Picture 2"/>
          <p:cNvPicPr>
            <a:picLocks noChangeAspect="1" noChangeArrowheads="1"/>
          </p:cNvPicPr>
          <p:nvPr/>
        </p:nvPicPr>
        <p:blipFill>
          <a:blip r:embed="rId3" cstate="print"/>
          <a:srcRect/>
          <a:stretch>
            <a:fillRect/>
          </a:stretch>
        </p:blipFill>
        <p:spPr bwMode="auto">
          <a:xfrm>
            <a:off x="738188" y="249861"/>
            <a:ext cx="9344025" cy="1416050"/>
          </a:xfrm>
          <a:prstGeom prst="rect">
            <a:avLst/>
          </a:prstGeom>
          <a:noFill/>
          <a:ln w="9525">
            <a:noFill/>
            <a:miter lim="800000"/>
            <a:headEnd/>
            <a:tailEnd/>
          </a:ln>
        </p:spPr>
      </p:pic>
      <p:sp>
        <p:nvSpPr>
          <p:cNvPr id="6" name="Rectangle 5"/>
          <p:cNvSpPr/>
          <p:nvPr/>
        </p:nvSpPr>
        <p:spPr>
          <a:xfrm>
            <a:off x="738188" y="2050058"/>
            <a:ext cx="5346700" cy="1200276"/>
          </a:xfrm>
          <a:prstGeom prst="rect">
            <a:avLst/>
          </a:prstGeom>
        </p:spPr>
        <p:txBody>
          <a:bodyPr wrap="square" lIns="91384" tIns="45689" rIns="91384" bIns="45689">
            <a:spAutoFit/>
          </a:bodyPr>
          <a:lstStyle/>
          <a:p>
            <a:r>
              <a:rPr lang="en-GB" b="1" dirty="0"/>
              <a:t>This toxin is active against</a:t>
            </a:r>
          </a:p>
          <a:p>
            <a:r>
              <a:rPr lang="en-GB" b="1" dirty="0"/>
              <a:t>Lepidoptera,</a:t>
            </a:r>
          </a:p>
          <a:p>
            <a:r>
              <a:rPr lang="en-GB" b="1" dirty="0" err="1"/>
              <a:t>Diptera</a:t>
            </a:r>
            <a:endParaRPr lang="en-GB" b="1" dirty="0"/>
          </a:p>
          <a:p>
            <a:r>
              <a:rPr lang="en-GB" b="1" dirty="0" err="1"/>
              <a:t>Coleoptera</a:t>
            </a:r>
            <a:endParaRPr lang="en-GB" dirty="0"/>
          </a:p>
        </p:txBody>
      </p:sp>
      <p:sp>
        <p:nvSpPr>
          <p:cNvPr id="7" name="Rectangle 6"/>
          <p:cNvSpPr/>
          <p:nvPr/>
        </p:nvSpPr>
        <p:spPr>
          <a:xfrm>
            <a:off x="6426822" y="5722464"/>
            <a:ext cx="3972449" cy="369269"/>
          </a:xfrm>
          <a:prstGeom prst="rect">
            <a:avLst/>
          </a:prstGeom>
        </p:spPr>
        <p:txBody>
          <a:bodyPr wrap="none" lIns="91384" tIns="45689" rIns="91384" bIns="45689">
            <a:spAutoFit/>
          </a:bodyPr>
          <a:lstStyle/>
          <a:p>
            <a:r>
              <a:rPr lang="en-GB" b="1" dirty="0"/>
              <a:t>Bt toxin is consisting of 645 amino acids</a:t>
            </a:r>
            <a:endParaRPr lang="en-GB" dirty="0"/>
          </a:p>
        </p:txBody>
      </p:sp>
      <p:sp>
        <p:nvSpPr>
          <p:cNvPr id="8" name="Rectangle 7"/>
          <p:cNvSpPr/>
          <p:nvPr/>
        </p:nvSpPr>
        <p:spPr>
          <a:xfrm>
            <a:off x="6426824" y="6874590"/>
            <a:ext cx="4034068" cy="369269"/>
          </a:xfrm>
          <a:prstGeom prst="rect">
            <a:avLst/>
          </a:prstGeom>
        </p:spPr>
        <p:txBody>
          <a:bodyPr wrap="none" lIns="91384" tIns="45689" rIns="91384" bIns="45689">
            <a:spAutoFit/>
          </a:bodyPr>
          <a:lstStyle/>
          <a:p>
            <a:r>
              <a:rPr lang="en-GB" dirty="0"/>
              <a:t>http://www.bba.de/mitteil/presse/bt.jpg</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it-IT" b="1" dirty="0"/>
              <a:t>Transgenic :potato, soybean, corn, canola</a:t>
            </a:r>
          </a:p>
          <a:p>
            <a:r>
              <a:rPr lang="en-GB" b="1" dirty="0"/>
              <a:t>sugarcane, </a:t>
            </a:r>
            <a:r>
              <a:rPr lang="en-GB" b="1" dirty="0" smtClean="0"/>
              <a:t>apple</a:t>
            </a:r>
          </a:p>
          <a:p>
            <a:pPr>
              <a:buNone/>
            </a:pPr>
            <a:r>
              <a:rPr lang="en-GB" b="1" dirty="0" err="1">
                <a:solidFill>
                  <a:srgbClr val="FF0000"/>
                </a:solidFill>
              </a:rPr>
              <a:t>Transgenes</a:t>
            </a:r>
            <a:endParaRPr lang="en-GB" b="1" dirty="0">
              <a:solidFill>
                <a:srgbClr val="FF0000"/>
              </a:solidFill>
            </a:endParaRPr>
          </a:p>
          <a:p>
            <a:r>
              <a:rPr lang="en-GB" b="1" dirty="0"/>
              <a:t>- </a:t>
            </a:r>
            <a:r>
              <a:rPr lang="en-GB" b="1" dirty="0" err="1"/>
              <a:t>cystatin</a:t>
            </a:r>
            <a:r>
              <a:rPr lang="en-GB" b="1" dirty="0"/>
              <a:t> </a:t>
            </a:r>
            <a:r>
              <a:rPr lang="en-GB" b="1" dirty="0" err="1"/>
              <a:t>proteinase</a:t>
            </a:r>
            <a:r>
              <a:rPr lang="en-GB" b="1" dirty="0"/>
              <a:t> inhibitor (leafhopper)</a:t>
            </a:r>
          </a:p>
          <a:p>
            <a:r>
              <a:rPr lang="en-GB" b="1" dirty="0"/>
              <a:t>- </a:t>
            </a:r>
            <a:r>
              <a:rPr lang="en-GB" b="1" dirty="0" err="1"/>
              <a:t>cysteine</a:t>
            </a:r>
            <a:r>
              <a:rPr lang="en-GB" b="1" dirty="0"/>
              <a:t> </a:t>
            </a:r>
            <a:r>
              <a:rPr lang="en-GB" b="1" dirty="0" err="1"/>
              <a:t>proteinase</a:t>
            </a:r>
            <a:r>
              <a:rPr lang="en-GB" b="1" dirty="0"/>
              <a:t> inhibitor (potato cyst nematode)</a:t>
            </a:r>
          </a:p>
          <a:p>
            <a:r>
              <a:rPr lang="en-GB" b="1" dirty="0"/>
              <a:t>- </a:t>
            </a:r>
            <a:r>
              <a:rPr lang="en-GB" b="1" dirty="0" err="1"/>
              <a:t>proteinase</a:t>
            </a:r>
            <a:r>
              <a:rPr lang="en-GB" b="1" dirty="0"/>
              <a:t> inhibitor (PI) (light-brown apple moth)</a:t>
            </a:r>
            <a:endParaRPr lang="en-GB" dirty="0"/>
          </a:p>
        </p:txBody>
      </p:sp>
      <p:pic>
        <p:nvPicPr>
          <p:cNvPr id="8194" name="Picture 2"/>
          <p:cNvPicPr>
            <a:picLocks noChangeAspect="1" noChangeArrowheads="1"/>
          </p:cNvPicPr>
          <p:nvPr/>
        </p:nvPicPr>
        <p:blipFill>
          <a:blip r:embed="rId3" cstate="print"/>
          <a:srcRect/>
          <a:stretch>
            <a:fillRect/>
          </a:stretch>
        </p:blipFill>
        <p:spPr bwMode="auto">
          <a:xfrm>
            <a:off x="2250364" y="321872"/>
            <a:ext cx="6213475" cy="13906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a:buNone/>
            </a:pPr>
            <a:r>
              <a:rPr lang="en-GB" b="1" dirty="0" err="1" smtClean="0"/>
              <a:t>Transgenes</a:t>
            </a:r>
            <a:endParaRPr lang="en-GB" b="1" dirty="0" smtClean="0"/>
          </a:p>
          <a:p>
            <a:pPr>
              <a:buNone/>
            </a:pPr>
            <a:r>
              <a:rPr lang="en-GB" b="1" dirty="0" smtClean="0"/>
              <a:t>	- </a:t>
            </a:r>
            <a:r>
              <a:rPr lang="en-GB" b="1" dirty="0"/>
              <a:t>cholesterol </a:t>
            </a:r>
            <a:r>
              <a:rPr lang="en-GB" b="1" dirty="0" err="1"/>
              <a:t>oxidase</a:t>
            </a:r>
            <a:r>
              <a:rPr lang="en-GB" b="1" dirty="0"/>
              <a:t> </a:t>
            </a:r>
            <a:r>
              <a:rPr lang="en-GB" sz="2100" b="1" dirty="0"/>
              <a:t>(Boll Weevil)</a:t>
            </a:r>
            <a:endParaRPr lang="en-GB" sz="1800" b="1" dirty="0"/>
          </a:p>
          <a:p>
            <a:pPr>
              <a:buNone/>
            </a:pPr>
            <a:r>
              <a:rPr lang="en-GB" b="1" dirty="0" smtClean="0"/>
              <a:t>	- </a:t>
            </a:r>
            <a:r>
              <a:rPr lang="en-GB" b="1" dirty="0" err="1"/>
              <a:t>lectin</a:t>
            </a:r>
            <a:r>
              <a:rPr lang="en-GB" b="1" dirty="0"/>
              <a:t> (brown plant hopper and green leaf hopper)</a:t>
            </a:r>
          </a:p>
          <a:p>
            <a:pPr>
              <a:buNone/>
            </a:pPr>
            <a:r>
              <a:rPr lang="en-GB" b="1" dirty="0" smtClean="0"/>
              <a:t>	</a:t>
            </a:r>
            <a:r>
              <a:rPr lang="el-GR" b="1" dirty="0" smtClean="0"/>
              <a:t>- </a:t>
            </a:r>
            <a:r>
              <a:rPr lang="el-GR" b="1" dirty="0"/>
              <a:t>β-</a:t>
            </a:r>
            <a:r>
              <a:rPr lang="en-GB" b="1" dirty="0" err="1"/>
              <a:t>glucosidase</a:t>
            </a:r>
            <a:r>
              <a:rPr lang="en-GB" b="1" dirty="0"/>
              <a:t> gene (</a:t>
            </a:r>
            <a:r>
              <a:rPr lang="en-GB" b="1" i="1" dirty="0"/>
              <a:t>BGL1) </a:t>
            </a:r>
            <a:r>
              <a:rPr lang="en-GB" sz="2400" b="1" i="1" dirty="0"/>
              <a:t>(whiteflies ; </a:t>
            </a:r>
            <a:r>
              <a:rPr lang="en-GB" sz="2400" b="1" i="1" dirty="0" err="1"/>
              <a:t>Bemisia</a:t>
            </a:r>
            <a:r>
              <a:rPr lang="en-GB" sz="2400" b="1" i="1" dirty="0"/>
              <a:t> </a:t>
            </a:r>
            <a:r>
              <a:rPr lang="en-GB" sz="2400" b="1" i="1" dirty="0" err="1"/>
              <a:t>tabaci</a:t>
            </a:r>
            <a:r>
              <a:rPr lang="en-GB" sz="2400" b="1" i="1" dirty="0"/>
              <a:t>)</a:t>
            </a:r>
            <a:endParaRPr lang="en-GB" sz="2400" dirty="0"/>
          </a:p>
        </p:txBody>
      </p:sp>
      <p:pic>
        <p:nvPicPr>
          <p:cNvPr id="9218" name="Picture 2"/>
          <p:cNvPicPr>
            <a:picLocks noChangeAspect="1" noChangeArrowheads="1"/>
          </p:cNvPicPr>
          <p:nvPr/>
        </p:nvPicPr>
        <p:blipFill>
          <a:blip r:embed="rId3" cstate="print"/>
          <a:srcRect/>
          <a:stretch>
            <a:fillRect/>
          </a:stretch>
        </p:blipFill>
        <p:spPr bwMode="auto">
          <a:xfrm>
            <a:off x="1170236" y="393874"/>
            <a:ext cx="8467725" cy="1265237"/>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954212" y="5074395"/>
            <a:ext cx="3346573" cy="2208994"/>
          </a:xfrm>
          <a:prstGeom prst="rect">
            <a:avLst/>
          </a:prstGeom>
          <a:noFill/>
          <a:ln w="9525">
            <a:noFill/>
            <a:miter lim="800000"/>
            <a:headEnd/>
            <a:tailEnd/>
          </a:ln>
        </p:spPr>
      </p:pic>
      <p:pic>
        <p:nvPicPr>
          <p:cNvPr id="9220" name="Picture 4"/>
          <p:cNvPicPr>
            <a:picLocks noChangeAspect="1" noChangeArrowheads="1"/>
          </p:cNvPicPr>
          <p:nvPr/>
        </p:nvPicPr>
        <p:blipFill>
          <a:blip r:embed="rId5" cstate="print"/>
          <a:srcRect/>
          <a:stretch>
            <a:fillRect/>
          </a:stretch>
        </p:blipFill>
        <p:spPr bwMode="auto">
          <a:xfrm>
            <a:off x="6282804" y="5209538"/>
            <a:ext cx="3576390" cy="2346962"/>
          </a:xfrm>
          <a:prstGeom prst="rect">
            <a:avLst/>
          </a:prstGeom>
          <a:noFill/>
          <a:ln w="9525">
            <a:noFill/>
            <a:miter lim="800000"/>
            <a:headEnd/>
            <a:tailEnd/>
          </a:ln>
        </p:spPr>
      </p:pic>
      <p:sp>
        <p:nvSpPr>
          <p:cNvPr id="7" name="Rectangle 6"/>
          <p:cNvSpPr/>
          <p:nvPr/>
        </p:nvSpPr>
        <p:spPr>
          <a:xfrm>
            <a:off x="7290919" y="4714350"/>
            <a:ext cx="1255615" cy="369269"/>
          </a:xfrm>
          <a:prstGeom prst="rect">
            <a:avLst/>
          </a:prstGeom>
        </p:spPr>
        <p:txBody>
          <a:bodyPr wrap="none" lIns="91384" tIns="45689" rIns="91384" bIns="45689">
            <a:spAutoFit/>
          </a:bodyPr>
          <a:lstStyle/>
          <a:p>
            <a:r>
              <a:rPr lang="en-GB" b="1" dirty="0"/>
              <a:t>Boll Weevil</a:t>
            </a:r>
            <a:endParaRPr lang="en-GB"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a:buNone/>
            </a:pPr>
            <a:r>
              <a:rPr lang="en-GB" b="1" dirty="0"/>
              <a:t>Transgenic : papaya, tomato, </a:t>
            </a:r>
            <a:r>
              <a:rPr lang="en-GB" b="1" dirty="0" smtClean="0"/>
              <a:t>plum </a:t>
            </a:r>
          </a:p>
          <a:p>
            <a:pPr>
              <a:buNone/>
            </a:pPr>
            <a:r>
              <a:rPr lang="en-GB" b="1" dirty="0" err="1" smtClean="0"/>
              <a:t>Transgenes</a:t>
            </a:r>
            <a:endParaRPr lang="en-GB" b="1" dirty="0"/>
          </a:p>
          <a:p>
            <a:pPr>
              <a:buNone/>
            </a:pPr>
            <a:r>
              <a:rPr lang="en-GB" b="1" dirty="0"/>
              <a:t>- PRSV coat protein (Papaya </a:t>
            </a:r>
            <a:r>
              <a:rPr lang="en-GB" b="1" dirty="0" err="1"/>
              <a:t>ringspot</a:t>
            </a:r>
            <a:r>
              <a:rPr lang="en-GB" b="1" dirty="0"/>
              <a:t> virus)</a:t>
            </a:r>
          </a:p>
          <a:p>
            <a:pPr>
              <a:buNone/>
            </a:pPr>
            <a:r>
              <a:rPr lang="en-GB" b="1" dirty="0"/>
              <a:t>- </a:t>
            </a:r>
            <a:r>
              <a:rPr lang="en-GB" b="1" dirty="0" err="1"/>
              <a:t>CymMV</a:t>
            </a:r>
            <a:r>
              <a:rPr lang="en-GB" b="1" dirty="0"/>
              <a:t> coat protein (Cymbidium Mosaic Virus )</a:t>
            </a:r>
            <a:endParaRPr lang="en-GB" dirty="0"/>
          </a:p>
        </p:txBody>
      </p:sp>
      <p:pic>
        <p:nvPicPr>
          <p:cNvPr id="10242" name="Picture 2"/>
          <p:cNvPicPr>
            <a:picLocks noChangeAspect="1" noChangeArrowheads="1"/>
          </p:cNvPicPr>
          <p:nvPr/>
        </p:nvPicPr>
        <p:blipFill>
          <a:blip r:embed="rId3" cstate="print"/>
          <a:srcRect/>
          <a:stretch>
            <a:fillRect/>
          </a:stretch>
        </p:blipFill>
        <p:spPr bwMode="auto">
          <a:xfrm>
            <a:off x="1602292" y="321866"/>
            <a:ext cx="7640637" cy="1327150"/>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954213" y="4858371"/>
            <a:ext cx="2192336" cy="2417763"/>
          </a:xfrm>
          <a:prstGeom prst="rect">
            <a:avLst/>
          </a:prstGeom>
          <a:noFill/>
          <a:ln w="9525">
            <a:noFill/>
            <a:miter lim="800000"/>
            <a:headEnd/>
            <a:tailEnd/>
          </a:ln>
        </p:spPr>
      </p:pic>
      <p:pic>
        <p:nvPicPr>
          <p:cNvPr id="10244" name="Picture 4"/>
          <p:cNvPicPr>
            <a:picLocks noChangeAspect="1" noChangeArrowheads="1"/>
          </p:cNvPicPr>
          <p:nvPr/>
        </p:nvPicPr>
        <p:blipFill>
          <a:blip r:embed="rId5" cstate="print"/>
          <a:srcRect/>
          <a:stretch>
            <a:fillRect/>
          </a:stretch>
        </p:blipFill>
        <p:spPr bwMode="auto">
          <a:xfrm>
            <a:off x="3978551" y="5002386"/>
            <a:ext cx="2755900" cy="20882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11267" name="Picture 3"/>
          <p:cNvPicPr>
            <a:picLocks noGrp="1" noChangeAspect="1" noChangeArrowheads="1"/>
          </p:cNvPicPr>
          <p:nvPr>
            <p:ph idx="1"/>
          </p:nvPr>
        </p:nvPicPr>
        <p:blipFill>
          <a:blip r:embed="rId2" cstate="print"/>
          <a:srcRect/>
          <a:stretch>
            <a:fillRect/>
          </a:stretch>
        </p:blipFill>
        <p:spPr bwMode="auto">
          <a:xfrm>
            <a:off x="5634732" y="4"/>
            <a:ext cx="5058668" cy="3262410"/>
          </a:xfrm>
          <a:prstGeom prst="rect">
            <a:avLst/>
          </a:prstGeom>
          <a:noFill/>
          <a:ln w="9525">
            <a:noFill/>
            <a:miter lim="800000"/>
            <a:headEnd/>
            <a:tailEnd/>
          </a:ln>
        </p:spPr>
      </p:pic>
      <p:pic>
        <p:nvPicPr>
          <p:cNvPr id="11266" name="Picture 2"/>
          <p:cNvPicPr>
            <a:picLocks noChangeAspect="1" noChangeArrowheads="1"/>
          </p:cNvPicPr>
          <p:nvPr/>
        </p:nvPicPr>
        <p:blipFill>
          <a:blip r:embed="rId3" cstate="print"/>
          <a:srcRect/>
          <a:stretch>
            <a:fillRect/>
          </a:stretch>
        </p:blipFill>
        <p:spPr bwMode="auto">
          <a:xfrm>
            <a:off x="0" y="0"/>
            <a:ext cx="4986660" cy="3274194"/>
          </a:xfrm>
          <a:prstGeom prst="rect">
            <a:avLst/>
          </a:prstGeom>
          <a:noFill/>
          <a:ln w="9525">
            <a:noFill/>
            <a:miter lim="800000"/>
            <a:headEnd/>
            <a:tailEnd/>
          </a:ln>
        </p:spPr>
      </p:pic>
      <p:pic>
        <p:nvPicPr>
          <p:cNvPr id="11268" name="Picture 4"/>
          <p:cNvPicPr>
            <a:picLocks noChangeAspect="1" noChangeArrowheads="1"/>
          </p:cNvPicPr>
          <p:nvPr/>
        </p:nvPicPr>
        <p:blipFill>
          <a:blip r:embed="rId4" cstate="print"/>
          <a:srcRect/>
          <a:stretch>
            <a:fillRect/>
          </a:stretch>
        </p:blipFill>
        <p:spPr bwMode="auto">
          <a:xfrm>
            <a:off x="3" y="3922268"/>
            <a:ext cx="4914652" cy="2794000"/>
          </a:xfrm>
          <a:prstGeom prst="rect">
            <a:avLst/>
          </a:prstGeom>
          <a:noFill/>
          <a:ln w="9525">
            <a:noFill/>
            <a:miter lim="800000"/>
            <a:headEnd/>
            <a:tailEnd/>
          </a:ln>
        </p:spPr>
      </p:pic>
      <p:pic>
        <p:nvPicPr>
          <p:cNvPr id="11269" name="Picture 5"/>
          <p:cNvPicPr>
            <a:picLocks noChangeAspect="1" noChangeArrowheads="1"/>
          </p:cNvPicPr>
          <p:nvPr/>
        </p:nvPicPr>
        <p:blipFill>
          <a:blip r:embed="rId5" cstate="print"/>
          <a:srcRect/>
          <a:stretch>
            <a:fillRect/>
          </a:stretch>
        </p:blipFill>
        <p:spPr bwMode="auto">
          <a:xfrm>
            <a:off x="6094826" y="4282308"/>
            <a:ext cx="3663967" cy="2448272"/>
          </a:xfrm>
          <a:prstGeom prst="rect">
            <a:avLst/>
          </a:prstGeom>
          <a:noFill/>
          <a:ln w="9525">
            <a:noFill/>
            <a:miter lim="800000"/>
            <a:headEnd/>
            <a:tailEnd/>
          </a:ln>
        </p:spPr>
      </p:pic>
      <p:sp>
        <p:nvSpPr>
          <p:cNvPr id="8" name="Rectangle 7"/>
          <p:cNvSpPr/>
          <p:nvPr/>
        </p:nvSpPr>
        <p:spPr>
          <a:xfrm>
            <a:off x="810198" y="3346204"/>
            <a:ext cx="1655148" cy="369269"/>
          </a:xfrm>
          <a:prstGeom prst="rect">
            <a:avLst/>
          </a:prstGeom>
        </p:spPr>
        <p:txBody>
          <a:bodyPr wrap="none" lIns="91384" tIns="45689" rIns="91384" bIns="45689">
            <a:spAutoFit/>
          </a:bodyPr>
          <a:lstStyle/>
          <a:p>
            <a:r>
              <a:rPr lang="en-GB" b="1" dirty="0"/>
              <a:t>CMV resistance</a:t>
            </a:r>
            <a:endParaRPr lang="en-GB" dirty="0"/>
          </a:p>
        </p:txBody>
      </p:sp>
      <p:sp>
        <p:nvSpPr>
          <p:cNvPr id="9" name="Rectangle 8"/>
          <p:cNvSpPr/>
          <p:nvPr/>
        </p:nvSpPr>
        <p:spPr>
          <a:xfrm>
            <a:off x="7578950" y="3346204"/>
            <a:ext cx="1590579" cy="369269"/>
          </a:xfrm>
          <a:prstGeom prst="rect">
            <a:avLst/>
          </a:prstGeom>
        </p:spPr>
        <p:txBody>
          <a:bodyPr wrap="none" lIns="91384" tIns="45689" rIns="91384" bIns="45689">
            <a:spAutoFit/>
          </a:bodyPr>
          <a:lstStyle/>
          <a:p>
            <a:r>
              <a:rPr lang="en-GB" b="1" dirty="0"/>
              <a:t>Plum pox virus</a:t>
            </a:r>
            <a:endParaRPr lang="en-GB" dirty="0"/>
          </a:p>
        </p:txBody>
      </p:sp>
      <p:sp>
        <p:nvSpPr>
          <p:cNvPr id="10" name="Rectangle 9"/>
          <p:cNvSpPr/>
          <p:nvPr/>
        </p:nvSpPr>
        <p:spPr>
          <a:xfrm>
            <a:off x="1026224" y="6874590"/>
            <a:ext cx="2774749" cy="369269"/>
          </a:xfrm>
          <a:prstGeom prst="rect">
            <a:avLst/>
          </a:prstGeom>
        </p:spPr>
        <p:txBody>
          <a:bodyPr wrap="none" lIns="91384" tIns="45689" rIns="91384" bIns="45689">
            <a:spAutoFit/>
          </a:bodyPr>
          <a:lstStyle/>
          <a:p>
            <a:r>
              <a:rPr lang="en-GB" b="1" dirty="0"/>
              <a:t>Papaya ring spot resistance</a:t>
            </a:r>
            <a:endParaRPr lang="en-GB" dirty="0"/>
          </a:p>
        </p:txBody>
      </p:sp>
      <p:sp>
        <p:nvSpPr>
          <p:cNvPr id="12" name="Rectangle 11"/>
          <p:cNvSpPr/>
          <p:nvPr/>
        </p:nvSpPr>
        <p:spPr>
          <a:xfrm>
            <a:off x="7434937" y="4354310"/>
            <a:ext cx="1931185" cy="369269"/>
          </a:xfrm>
          <a:prstGeom prst="rect">
            <a:avLst/>
          </a:prstGeom>
        </p:spPr>
        <p:txBody>
          <a:bodyPr wrap="none" lIns="91384" tIns="45689" rIns="91384" bIns="45689">
            <a:spAutoFit/>
          </a:bodyPr>
          <a:lstStyle/>
          <a:p>
            <a:r>
              <a:rPr lang="en-GB" dirty="0"/>
              <a:t>Plantation severed</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buNone/>
            </a:pPr>
            <a:r>
              <a:rPr lang="en-GB" b="1" dirty="0"/>
              <a:t>Transgenic : </a:t>
            </a:r>
            <a:r>
              <a:rPr lang="en-GB" sz="2400" b="1" dirty="0"/>
              <a:t>tobacco, </a:t>
            </a:r>
            <a:r>
              <a:rPr lang="en-GB" sz="2400" b="1" dirty="0" err="1" smtClean="0"/>
              <a:t>potato,tomato,</a:t>
            </a:r>
            <a:r>
              <a:rPr lang="en-GB" sz="2400" b="1" i="1" dirty="0" err="1" smtClean="0"/>
              <a:t>Phalaenopsis</a:t>
            </a:r>
            <a:r>
              <a:rPr lang="en-GB" sz="2400" b="1" i="1" dirty="0"/>
              <a:t>, </a:t>
            </a:r>
            <a:r>
              <a:rPr lang="en-GB" sz="2400" b="1" i="1" dirty="0" err="1"/>
              <a:t>Oncidium</a:t>
            </a:r>
            <a:endParaRPr lang="en-GB" sz="2400" b="1" i="1" dirty="0"/>
          </a:p>
          <a:p>
            <a:pPr>
              <a:buNone/>
            </a:pPr>
            <a:r>
              <a:rPr lang="en-GB" b="1" dirty="0" err="1" smtClean="0"/>
              <a:t>Transgenes</a:t>
            </a:r>
            <a:r>
              <a:rPr lang="en-GB" b="1" dirty="0" smtClean="0"/>
              <a:t>:</a:t>
            </a:r>
            <a:endParaRPr lang="en-GB" b="1" dirty="0"/>
          </a:p>
          <a:p>
            <a:r>
              <a:rPr lang="en-GB" sz="2900" dirty="0"/>
              <a:t>- </a:t>
            </a:r>
            <a:r>
              <a:rPr lang="en-GB" sz="2900" b="1" dirty="0" err="1"/>
              <a:t>ferredoxin</a:t>
            </a:r>
            <a:r>
              <a:rPr lang="en-GB" sz="2900" b="1" dirty="0"/>
              <a:t>-like protein (</a:t>
            </a:r>
            <a:r>
              <a:rPr lang="en-GB" sz="2900" b="1" dirty="0" err="1"/>
              <a:t>pflp</a:t>
            </a:r>
            <a:r>
              <a:rPr lang="en-GB" sz="2900" b="1" dirty="0"/>
              <a:t>) </a:t>
            </a:r>
            <a:r>
              <a:rPr lang="en-GB" sz="2400" b="1" dirty="0"/>
              <a:t>(</a:t>
            </a:r>
            <a:r>
              <a:rPr lang="en-GB" sz="2400" b="1" i="1" dirty="0" err="1"/>
              <a:t>Erwinia</a:t>
            </a:r>
            <a:r>
              <a:rPr lang="en-GB" sz="2400" b="1" i="1" dirty="0"/>
              <a:t> </a:t>
            </a:r>
            <a:r>
              <a:rPr lang="en-GB" sz="2400" b="1" i="1" dirty="0" err="1"/>
              <a:t>carotovora</a:t>
            </a:r>
            <a:r>
              <a:rPr lang="en-GB" sz="2400" b="1" i="1" dirty="0"/>
              <a:t>)</a:t>
            </a:r>
          </a:p>
          <a:p>
            <a:r>
              <a:rPr lang="it-IT" sz="2900" dirty="0"/>
              <a:t>- </a:t>
            </a:r>
            <a:r>
              <a:rPr lang="it-IT" sz="2900" b="1" dirty="0"/>
              <a:t>wasabi defensin protein </a:t>
            </a:r>
            <a:r>
              <a:rPr lang="it-IT" sz="2400" b="1" dirty="0"/>
              <a:t>(</a:t>
            </a:r>
            <a:r>
              <a:rPr lang="it-IT" sz="2400" b="1" i="1" dirty="0"/>
              <a:t>Erwinia carotovora)</a:t>
            </a:r>
          </a:p>
          <a:p>
            <a:r>
              <a:rPr lang="en-GB" sz="2900" dirty="0"/>
              <a:t>- </a:t>
            </a:r>
            <a:r>
              <a:rPr lang="en-GB" sz="2900" b="1" dirty="0" err="1"/>
              <a:t>thaumatin</a:t>
            </a:r>
            <a:r>
              <a:rPr lang="en-GB" sz="2900" b="1" dirty="0"/>
              <a:t> </a:t>
            </a:r>
            <a:r>
              <a:rPr lang="en-GB" sz="2400" b="1" dirty="0"/>
              <a:t>(</a:t>
            </a:r>
            <a:r>
              <a:rPr lang="en-GB" sz="2400" b="1" i="1" dirty="0" err="1"/>
              <a:t>Pythium</a:t>
            </a:r>
            <a:r>
              <a:rPr lang="en-GB" sz="2400" b="1" i="1" dirty="0"/>
              <a:t> </a:t>
            </a:r>
            <a:r>
              <a:rPr lang="en-GB" sz="2400" b="1" i="1" dirty="0" err="1" smtClean="0"/>
              <a:t>aphanidermatum</a:t>
            </a:r>
            <a:r>
              <a:rPr lang="en-GB" sz="2400" b="1" i="1" dirty="0" smtClean="0"/>
              <a:t> </a:t>
            </a:r>
            <a:r>
              <a:rPr lang="en-GB" sz="2400" i="1" dirty="0" smtClean="0"/>
              <a:t>and </a:t>
            </a:r>
            <a:r>
              <a:rPr lang="en-GB" sz="2400" i="1" dirty="0" err="1"/>
              <a:t>Rhizoctonia</a:t>
            </a:r>
            <a:r>
              <a:rPr lang="en-GB" sz="2400" i="1" dirty="0"/>
              <a:t> </a:t>
            </a:r>
            <a:r>
              <a:rPr lang="en-GB" sz="2400" i="1" dirty="0" err="1"/>
              <a:t>solani</a:t>
            </a:r>
            <a:r>
              <a:rPr lang="en-GB" sz="2400" i="1" dirty="0"/>
              <a:t>)</a:t>
            </a:r>
          </a:p>
          <a:p>
            <a:r>
              <a:rPr lang="en-GB" sz="2900" b="1" dirty="0"/>
              <a:t>- </a:t>
            </a:r>
            <a:r>
              <a:rPr lang="en-GB" sz="2900" b="1" dirty="0" err="1"/>
              <a:t>germin</a:t>
            </a:r>
            <a:r>
              <a:rPr lang="en-GB" sz="2900" b="1" dirty="0"/>
              <a:t> protein (oxalate </a:t>
            </a:r>
            <a:r>
              <a:rPr lang="en-GB" sz="2900" b="1" dirty="0" err="1"/>
              <a:t>oxidase</a:t>
            </a:r>
            <a:r>
              <a:rPr lang="en-GB" sz="2900" b="1" dirty="0"/>
              <a:t>) </a:t>
            </a:r>
            <a:r>
              <a:rPr lang="en-GB" sz="2400" b="1" dirty="0"/>
              <a:t>(</a:t>
            </a:r>
            <a:r>
              <a:rPr lang="en-GB" sz="2400" b="1" dirty="0" err="1"/>
              <a:t>Sclerotinia</a:t>
            </a:r>
            <a:r>
              <a:rPr lang="en-GB" sz="2900" b="1" dirty="0" smtClean="0"/>
              <a:t>)</a:t>
            </a:r>
          </a:p>
          <a:p>
            <a:r>
              <a:rPr lang="en-GB" sz="2900" b="1" dirty="0"/>
              <a:t>- </a:t>
            </a:r>
            <a:r>
              <a:rPr lang="en-GB" sz="2900" b="1" dirty="0" err="1"/>
              <a:t>chitinase</a:t>
            </a:r>
            <a:endParaRPr lang="en-GB" sz="2900" dirty="0"/>
          </a:p>
        </p:txBody>
      </p:sp>
      <p:pic>
        <p:nvPicPr>
          <p:cNvPr id="12290" name="Picture 2"/>
          <p:cNvPicPr>
            <a:picLocks noChangeAspect="1" noChangeArrowheads="1"/>
          </p:cNvPicPr>
          <p:nvPr/>
        </p:nvPicPr>
        <p:blipFill>
          <a:blip r:embed="rId3" cstate="print"/>
          <a:srcRect/>
          <a:stretch>
            <a:fillRect/>
          </a:stretch>
        </p:blipFill>
        <p:spPr bwMode="auto">
          <a:xfrm>
            <a:off x="2178351" y="321867"/>
            <a:ext cx="6677025" cy="1428750"/>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8155016" y="4633908"/>
            <a:ext cx="2538388" cy="2922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normAutofit/>
          </a:bodyPr>
          <a:lstStyle/>
          <a:p>
            <a:pPr>
              <a:buNone/>
            </a:pPr>
            <a:r>
              <a:rPr lang="en-GB" b="1" dirty="0"/>
              <a:t>drought </a:t>
            </a:r>
            <a:r>
              <a:rPr lang="en-GB" b="1" dirty="0" smtClean="0"/>
              <a:t>resistance:</a:t>
            </a:r>
          </a:p>
          <a:p>
            <a:r>
              <a:rPr lang="en-GB" b="1" i="1" dirty="0" err="1" smtClean="0"/>
              <a:t>SacB</a:t>
            </a:r>
            <a:r>
              <a:rPr lang="en-GB" b="1" i="1" dirty="0" smtClean="0"/>
              <a:t> </a:t>
            </a:r>
            <a:r>
              <a:rPr lang="en-GB" b="1" i="1" dirty="0"/>
              <a:t>(</a:t>
            </a:r>
            <a:r>
              <a:rPr lang="en-GB" b="1" i="1" dirty="0" err="1"/>
              <a:t>Levan</a:t>
            </a:r>
            <a:r>
              <a:rPr lang="en-GB" b="1" i="1" dirty="0"/>
              <a:t> </a:t>
            </a:r>
            <a:r>
              <a:rPr lang="en-GB" b="1" i="1" dirty="0" err="1"/>
              <a:t>sucrase</a:t>
            </a:r>
            <a:r>
              <a:rPr lang="en-GB" b="1" i="1" dirty="0"/>
              <a:t> ; Bacillus </a:t>
            </a:r>
            <a:r>
              <a:rPr lang="en-GB" b="1" i="1" dirty="0" err="1"/>
              <a:t>subtilis</a:t>
            </a:r>
            <a:r>
              <a:rPr lang="en-GB" b="1" i="1" dirty="0"/>
              <a:t>)</a:t>
            </a:r>
          </a:p>
          <a:p>
            <a:r>
              <a:rPr lang="en-GB" b="1" dirty="0" err="1" smtClean="0"/>
              <a:t>Fructan</a:t>
            </a:r>
            <a:endParaRPr lang="en-GB" b="1" dirty="0" smtClean="0"/>
          </a:p>
          <a:p>
            <a:pPr>
              <a:buNone/>
            </a:pPr>
            <a:r>
              <a:rPr lang="en-GB" b="1" dirty="0"/>
              <a:t>salt </a:t>
            </a:r>
            <a:r>
              <a:rPr lang="en-GB" b="1" dirty="0" smtClean="0"/>
              <a:t>tolerance:</a:t>
            </a:r>
          </a:p>
          <a:p>
            <a:pPr>
              <a:buNone/>
            </a:pPr>
            <a:r>
              <a:rPr lang="en-GB" b="1" i="1" dirty="0" smtClean="0"/>
              <a:t>	PROCH</a:t>
            </a:r>
            <a:r>
              <a:rPr lang="en-GB" b="1" i="1" dirty="0"/>
              <a:t>, P5CS (</a:t>
            </a:r>
            <a:r>
              <a:rPr lang="el-GR" b="1" i="1" dirty="0"/>
              <a:t>γ-</a:t>
            </a:r>
            <a:r>
              <a:rPr lang="en-GB" b="1" i="1" dirty="0"/>
              <a:t>Pyrroline-5-carboxylate </a:t>
            </a:r>
            <a:r>
              <a:rPr lang="en-GB" b="1" i="1" dirty="0" err="1"/>
              <a:t>synthase</a:t>
            </a:r>
            <a:r>
              <a:rPr lang="en-GB" b="1" i="1" dirty="0"/>
              <a:t>)</a:t>
            </a:r>
          </a:p>
          <a:p>
            <a:r>
              <a:rPr lang="en-GB" b="1" dirty="0" err="1" smtClean="0"/>
              <a:t>Proline</a:t>
            </a:r>
            <a:endParaRPr lang="en-GB" b="1" dirty="0" smtClean="0"/>
          </a:p>
          <a:p>
            <a:r>
              <a:rPr lang="en-GB" b="1" i="1" dirty="0" err="1"/>
              <a:t>GlyI</a:t>
            </a:r>
            <a:r>
              <a:rPr lang="en-GB" b="1" i="1" dirty="0"/>
              <a:t> (</a:t>
            </a:r>
            <a:r>
              <a:rPr lang="en-GB" b="1" i="1" dirty="0" err="1"/>
              <a:t>Glyoxylase</a:t>
            </a:r>
            <a:r>
              <a:rPr lang="en-GB" b="1" i="1" dirty="0"/>
              <a:t> I)</a:t>
            </a:r>
            <a:endParaRPr lang="en-GB" dirty="0"/>
          </a:p>
        </p:txBody>
      </p:sp>
      <p:pic>
        <p:nvPicPr>
          <p:cNvPr id="13316" name="Picture 4"/>
          <p:cNvPicPr>
            <a:picLocks noChangeAspect="1" noChangeArrowheads="1"/>
          </p:cNvPicPr>
          <p:nvPr/>
        </p:nvPicPr>
        <p:blipFill>
          <a:blip r:embed="rId2" cstate="print"/>
          <a:srcRect/>
          <a:stretch>
            <a:fillRect/>
          </a:stretch>
        </p:blipFill>
        <p:spPr bwMode="auto">
          <a:xfrm>
            <a:off x="1602284" y="321866"/>
            <a:ext cx="7715250" cy="12241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14339" name="Picture 3"/>
          <p:cNvPicPr>
            <a:picLocks noGrp="1" noChangeAspect="1" noChangeArrowheads="1"/>
          </p:cNvPicPr>
          <p:nvPr>
            <p:ph idx="1"/>
          </p:nvPr>
        </p:nvPicPr>
        <p:blipFill>
          <a:blip r:embed="rId2" cstate="print"/>
          <a:srcRect/>
          <a:stretch>
            <a:fillRect/>
          </a:stretch>
        </p:blipFill>
        <p:spPr bwMode="auto">
          <a:xfrm>
            <a:off x="5058668" y="1978051"/>
            <a:ext cx="5544294" cy="2772147"/>
          </a:xfrm>
          <a:prstGeom prst="rect">
            <a:avLst/>
          </a:prstGeom>
          <a:noFill/>
          <a:ln w="9525">
            <a:noFill/>
            <a:miter lim="800000"/>
            <a:headEnd/>
            <a:tailEnd/>
          </a:ln>
        </p:spPr>
      </p:pic>
      <p:pic>
        <p:nvPicPr>
          <p:cNvPr id="14338" name="Picture 2"/>
          <p:cNvPicPr>
            <a:picLocks noChangeAspect="1" noChangeArrowheads="1"/>
          </p:cNvPicPr>
          <p:nvPr/>
        </p:nvPicPr>
        <p:blipFill>
          <a:blip r:embed="rId3" cstate="print"/>
          <a:srcRect/>
          <a:stretch>
            <a:fillRect/>
          </a:stretch>
        </p:blipFill>
        <p:spPr bwMode="auto">
          <a:xfrm>
            <a:off x="594172" y="1834034"/>
            <a:ext cx="3528392" cy="3914466"/>
          </a:xfrm>
          <a:prstGeom prst="rect">
            <a:avLst/>
          </a:prstGeom>
          <a:noFill/>
          <a:ln w="9525">
            <a:noFill/>
            <a:miter lim="800000"/>
            <a:headEnd/>
            <a:tailEnd/>
          </a:ln>
        </p:spPr>
      </p:pic>
      <p:sp>
        <p:nvSpPr>
          <p:cNvPr id="6" name="Rectangle 5"/>
          <p:cNvSpPr/>
          <p:nvPr/>
        </p:nvSpPr>
        <p:spPr>
          <a:xfrm>
            <a:off x="1170241" y="6082504"/>
            <a:ext cx="1377315" cy="369269"/>
          </a:xfrm>
          <a:prstGeom prst="rect">
            <a:avLst/>
          </a:prstGeom>
        </p:spPr>
        <p:txBody>
          <a:bodyPr wrap="none" lIns="91384" tIns="45689" rIns="91384" bIns="45689">
            <a:spAutoFit/>
          </a:bodyPr>
          <a:lstStyle/>
          <a:p>
            <a:r>
              <a:rPr lang="en-GB" b="1" dirty="0"/>
              <a:t>Salt Tolerant</a:t>
            </a:r>
            <a:endParaRPr lang="en-GB" dirty="0"/>
          </a:p>
        </p:txBody>
      </p:sp>
      <p:sp>
        <p:nvSpPr>
          <p:cNvPr id="7" name="Rectangle 6"/>
          <p:cNvSpPr/>
          <p:nvPr/>
        </p:nvSpPr>
        <p:spPr>
          <a:xfrm>
            <a:off x="6282811" y="5650458"/>
            <a:ext cx="1576601" cy="369269"/>
          </a:xfrm>
          <a:prstGeom prst="rect">
            <a:avLst/>
          </a:prstGeom>
        </p:spPr>
        <p:txBody>
          <a:bodyPr wrap="none" lIns="91384" tIns="45689" rIns="91384" bIns="45689">
            <a:spAutoFit/>
          </a:bodyPr>
          <a:lstStyle/>
          <a:p>
            <a:r>
              <a:rPr lang="en-GB" b="1" dirty="0"/>
              <a:t>Cold Tolerance</a:t>
            </a:r>
            <a:endParaRPr lang="en-GB"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5362" name="Picture 2"/>
          <p:cNvPicPr>
            <a:picLocks noChangeAspect="1" noChangeArrowheads="1"/>
          </p:cNvPicPr>
          <p:nvPr/>
        </p:nvPicPr>
        <p:blipFill>
          <a:blip r:embed="rId2" cstate="print"/>
          <a:srcRect/>
          <a:stretch>
            <a:fillRect/>
          </a:stretch>
        </p:blipFill>
        <p:spPr bwMode="auto">
          <a:xfrm>
            <a:off x="1" y="107950"/>
            <a:ext cx="10693400" cy="7448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Herbicide Tolerance</a:t>
            </a:r>
            <a:endParaRPr lang="en-GB" dirty="0"/>
          </a:p>
        </p:txBody>
      </p:sp>
      <p:sp>
        <p:nvSpPr>
          <p:cNvPr id="3" name="Content Placeholder 2"/>
          <p:cNvSpPr>
            <a:spLocks noGrp="1"/>
          </p:cNvSpPr>
          <p:nvPr>
            <p:ph idx="1"/>
          </p:nvPr>
        </p:nvSpPr>
        <p:spPr/>
        <p:txBody>
          <a:bodyPr>
            <a:normAutofit/>
          </a:bodyPr>
          <a:lstStyle/>
          <a:p>
            <a:pPr>
              <a:buNone/>
            </a:pPr>
            <a:r>
              <a:rPr lang="en-GB" sz="2900" b="1" dirty="0"/>
              <a:t>Transgenic : soybean, canola, </a:t>
            </a:r>
            <a:r>
              <a:rPr lang="en-GB" sz="2900" b="1" dirty="0" smtClean="0"/>
              <a:t>alfalfa, potato</a:t>
            </a:r>
            <a:r>
              <a:rPr lang="en-GB" sz="2900" b="1" dirty="0"/>
              <a:t>, cotton</a:t>
            </a:r>
          </a:p>
          <a:p>
            <a:r>
              <a:rPr lang="en-GB" sz="2900" b="1" dirty="0" smtClean="0"/>
              <a:t>Liberty link® </a:t>
            </a:r>
            <a:r>
              <a:rPr lang="en-GB" sz="2900" b="1" dirty="0"/>
              <a:t>(</a:t>
            </a:r>
            <a:r>
              <a:rPr lang="en-GB" sz="2900" b="1" dirty="0" err="1"/>
              <a:t>glufosinate</a:t>
            </a:r>
            <a:r>
              <a:rPr lang="en-GB" sz="2900" b="1" dirty="0"/>
              <a:t>).</a:t>
            </a:r>
          </a:p>
          <a:p>
            <a:pPr>
              <a:buNone/>
            </a:pPr>
            <a:r>
              <a:rPr lang="en-GB" sz="2900" b="1" dirty="0" err="1"/>
              <a:t>Transgene</a:t>
            </a:r>
            <a:endParaRPr lang="en-GB" sz="2900" b="1" dirty="0"/>
          </a:p>
          <a:p>
            <a:pPr>
              <a:buNone/>
            </a:pPr>
            <a:r>
              <a:rPr lang="en-GB" sz="2900" b="1" dirty="0"/>
              <a:t>- modified EPSP </a:t>
            </a:r>
            <a:r>
              <a:rPr lang="en-GB" sz="2900" b="1" dirty="0" err="1"/>
              <a:t>synthase</a:t>
            </a:r>
            <a:r>
              <a:rPr lang="en-GB" sz="2900" b="1" dirty="0"/>
              <a:t> (</a:t>
            </a:r>
            <a:r>
              <a:rPr lang="en-GB" sz="2900" b="1" dirty="0" err="1"/>
              <a:t>Glyphosate</a:t>
            </a:r>
            <a:r>
              <a:rPr lang="en-GB" sz="2900" b="1" dirty="0"/>
              <a:t>; Roundup)</a:t>
            </a:r>
          </a:p>
          <a:p>
            <a:pPr>
              <a:buNone/>
            </a:pPr>
            <a:r>
              <a:rPr lang="en-GB" sz="2900" b="1" dirty="0"/>
              <a:t>- </a:t>
            </a:r>
            <a:r>
              <a:rPr lang="en-GB" sz="2900" b="1" dirty="0" err="1"/>
              <a:t>phosphinothricin</a:t>
            </a:r>
            <a:r>
              <a:rPr lang="en-GB" sz="2900" b="1" dirty="0"/>
              <a:t>-N-</a:t>
            </a:r>
            <a:r>
              <a:rPr lang="en-GB" sz="2900" b="1" dirty="0" err="1"/>
              <a:t>acetyltransferase</a:t>
            </a:r>
            <a:r>
              <a:rPr lang="en-GB" sz="2900" b="1" dirty="0"/>
              <a:t> </a:t>
            </a:r>
            <a:r>
              <a:rPr lang="en-GB" sz="2900" b="1" i="1" dirty="0"/>
              <a:t>(</a:t>
            </a:r>
            <a:r>
              <a:rPr lang="en-GB" sz="2900" b="1" i="1" dirty="0" err="1"/>
              <a:t>ppt</a:t>
            </a:r>
            <a:r>
              <a:rPr lang="en-GB" sz="2900" b="1" i="1" dirty="0"/>
              <a:t>, bar)</a:t>
            </a:r>
          </a:p>
          <a:p>
            <a:pPr>
              <a:buNone/>
            </a:pPr>
            <a:r>
              <a:rPr lang="en-GB" sz="2900" b="1" dirty="0"/>
              <a:t>(</a:t>
            </a:r>
            <a:r>
              <a:rPr lang="en-GB" sz="2900" b="1" dirty="0" err="1"/>
              <a:t>glufosinate</a:t>
            </a:r>
            <a:r>
              <a:rPr lang="en-GB" sz="2900" b="1" dirty="0"/>
              <a:t>, </a:t>
            </a:r>
            <a:r>
              <a:rPr lang="en-GB" sz="2900" b="1" dirty="0" err="1"/>
              <a:t>Basta</a:t>
            </a:r>
            <a:r>
              <a:rPr lang="en-GB" sz="2900" b="1" dirty="0"/>
              <a:t>)</a:t>
            </a:r>
          </a:p>
          <a:p>
            <a:pPr>
              <a:buNone/>
            </a:pPr>
            <a:r>
              <a:rPr lang="en-GB" sz="2900" dirty="0"/>
              <a:t>- </a:t>
            </a:r>
            <a:r>
              <a:rPr lang="en-GB" sz="2900" b="1" dirty="0"/>
              <a:t>2,4-D </a:t>
            </a:r>
            <a:r>
              <a:rPr lang="en-GB" sz="2900" b="1" dirty="0" err="1"/>
              <a:t>monooxygenase</a:t>
            </a:r>
            <a:r>
              <a:rPr lang="en-GB" sz="2900" b="1" dirty="0"/>
              <a:t> (</a:t>
            </a:r>
            <a:r>
              <a:rPr lang="en-GB" sz="2900" b="1" dirty="0" err="1"/>
              <a:t>tfdA</a:t>
            </a:r>
            <a:r>
              <a:rPr lang="en-GB" sz="2900" b="1" dirty="0"/>
              <a:t>) (2,4-D</a:t>
            </a:r>
            <a:r>
              <a:rPr lang="en-GB" sz="2900" b="1" dirty="0" smtClean="0"/>
              <a:t>)- </a:t>
            </a:r>
            <a:r>
              <a:rPr lang="en-GB" sz="2900" b="1" dirty="0" err="1"/>
              <a:t>nitrilase</a:t>
            </a:r>
            <a:r>
              <a:rPr lang="en-GB" sz="2900" b="1" dirty="0"/>
              <a:t> (</a:t>
            </a:r>
            <a:r>
              <a:rPr lang="en-GB" sz="2900" b="1" dirty="0" err="1"/>
              <a:t>bromoxynil</a:t>
            </a:r>
            <a:r>
              <a:rPr lang="en-GB" sz="2900" b="1" dirty="0"/>
              <a:t>)</a:t>
            </a:r>
            <a:endParaRPr lang="en-GB" sz="2900" dirty="0"/>
          </a:p>
        </p:txBody>
      </p:sp>
      <p:pic>
        <p:nvPicPr>
          <p:cNvPr id="16387" name="Picture 3"/>
          <p:cNvPicPr>
            <a:picLocks noChangeAspect="1" noChangeArrowheads="1"/>
          </p:cNvPicPr>
          <p:nvPr/>
        </p:nvPicPr>
        <p:blipFill>
          <a:blip r:embed="rId3" cstate="print"/>
          <a:srcRect/>
          <a:stretch>
            <a:fillRect/>
          </a:stretch>
        </p:blipFill>
        <p:spPr bwMode="auto">
          <a:xfrm>
            <a:off x="8299028" y="2194075"/>
            <a:ext cx="2160240" cy="1709959"/>
          </a:xfrm>
          <a:prstGeom prst="rect">
            <a:avLst/>
          </a:prstGeom>
          <a:noFill/>
          <a:ln w="9525">
            <a:noFill/>
            <a:miter lim="800000"/>
            <a:headEnd/>
            <a:tailEnd/>
          </a:ln>
        </p:spPr>
      </p:pic>
      <p:pic>
        <p:nvPicPr>
          <p:cNvPr id="16388" name="Picture 4"/>
          <p:cNvPicPr>
            <a:picLocks noChangeAspect="1" noChangeArrowheads="1"/>
          </p:cNvPicPr>
          <p:nvPr/>
        </p:nvPicPr>
        <p:blipFill>
          <a:blip r:embed="rId4" cstate="print"/>
          <a:srcRect/>
          <a:stretch>
            <a:fillRect/>
          </a:stretch>
        </p:blipFill>
        <p:spPr bwMode="auto">
          <a:xfrm>
            <a:off x="7362925" y="5650459"/>
            <a:ext cx="3068637" cy="1516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4010025" y="2350912"/>
            <a:ext cx="980228" cy="382295"/>
          </a:xfrm>
          <a:prstGeom prst="rect">
            <a:avLst/>
          </a:prstGeom>
          <a:noFill/>
          <a:ln w="9525">
            <a:noFill/>
            <a:miter lim="800000"/>
            <a:headEnd/>
            <a:tailEnd/>
          </a:ln>
          <a:effectLst/>
        </p:spPr>
        <p:txBody>
          <a:bodyPr lIns="104268" tIns="52133" rIns="104268" bIns="52133">
            <a:spAutoFit/>
          </a:bodyPr>
          <a:lstStyle/>
          <a:p>
            <a:pPr eaLnBrk="0" hangingPunct="0"/>
            <a:r>
              <a:rPr lang="en-US" b="1">
                <a:solidFill>
                  <a:srgbClr val="000000"/>
                </a:solidFill>
                <a:latin typeface="Times New Roman" pitchFamily="18" charset="0"/>
              </a:rPr>
              <a:t>F</a:t>
            </a:r>
            <a:r>
              <a:rPr lang="en-US" b="1" baseline="-25000">
                <a:solidFill>
                  <a:srgbClr val="000000"/>
                </a:solidFill>
                <a:latin typeface="Times New Roman" pitchFamily="18" charset="0"/>
              </a:rPr>
              <a:t>2</a:t>
            </a:r>
            <a:endParaRPr lang="en-US">
              <a:solidFill>
                <a:srgbClr val="000000"/>
              </a:solidFill>
              <a:latin typeface="Times New Roman" pitchFamily="18" charset="0"/>
            </a:endParaRPr>
          </a:p>
        </p:txBody>
      </p:sp>
      <p:sp>
        <p:nvSpPr>
          <p:cNvPr id="69636" name="Text Box 4"/>
          <p:cNvSpPr txBox="1">
            <a:spLocks noChangeArrowheads="1"/>
          </p:cNvSpPr>
          <p:nvPr/>
        </p:nvSpPr>
        <p:spPr bwMode="auto">
          <a:xfrm>
            <a:off x="4990253" y="636706"/>
            <a:ext cx="1425787" cy="382295"/>
          </a:xfrm>
          <a:prstGeom prst="rect">
            <a:avLst/>
          </a:prstGeom>
          <a:noFill/>
          <a:ln w="9525">
            <a:noFill/>
            <a:miter lim="800000"/>
            <a:headEnd/>
            <a:tailEnd/>
          </a:ln>
          <a:effectLst/>
        </p:spPr>
        <p:txBody>
          <a:bodyPr lIns="104268" tIns="52133" rIns="104268" bIns="52133">
            <a:spAutoFit/>
          </a:bodyPr>
          <a:lstStyle/>
          <a:p>
            <a:pPr eaLnBrk="0" hangingPunct="0"/>
            <a:r>
              <a:rPr lang="en-US" b="1">
                <a:solidFill>
                  <a:srgbClr val="000000"/>
                </a:solidFill>
                <a:latin typeface="Times New Roman" pitchFamily="18" charset="0"/>
              </a:rPr>
              <a:t>P</a:t>
            </a:r>
            <a:r>
              <a:rPr lang="en-US" b="1" baseline="-25000">
                <a:solidFill>
                  <a:srgbClr val="000000"/>
                </a:solidFill>
                <a:latin typeface="Times New Roman" pitchFamily="18" charset="0"/>
              </a:rPr>
              <a:t>2</a:t>
            </a:r>
            <a:endParaRPr lang="en-US">
              <a:solidFill>
                <a:srgbClr val="000000"/>
              </a:solidFill>
              <a:latin typeface="Times New Roman" pitchFamily="18" charset="0"/>
            </a:endParaRPr>
          </a:p>
        </p:txBody>
      </p:sp>
      <p:sp>
        <p:nvSpPr>
          <p:cNvPr id="69637" name="Line 5"/>
          <p:cNvSpPr>
            <a:spLocks noChangeShapeType="1"/>
          </p:cNvSpPr>
          <p:nvPr/>
        </p:nvSpPr>
        <p:spPr bwMode="auto">
          <a:xfrm>
            <a:off x="4277360" y="1091494"/>
            <a:ext cx="0" cy="503767"/>
          </a:xfrm>
          <a:prstGeom prst="line">
            <a:avLst/>
          </a:prstGeom>
          <a:noFill/>
          <a:ln w="9525">
            <a:solidFill>
              <a:srgbClr val="000000"/>
            </a:solidFill>
            <a:round/>
            <a:headEnd/>
            <a:tailEnd type="triangle" w="med" len="med"/>
          </a:ln>
          <a:effectLst/>
        </p:spPr>
        <p:txBody>
          <a:bodyPr lIns="104268" tIns="52133" rIns="104268" bIns="52133"/>
          <a:lstStyle/>
          <a:p>
            <a:endParaRPr lang="en-US"/>
          </a:p>
        </p:txBody>
      </p:sp>
      <p:sp>
        <p:nvSpPr>
          <p:cNvPr id="69638" name="Text Box 6"/>
          <p:cNvSpPr txBox="1">
            <a:spLocks noChangeArrowheads="1"/>
          </p:cNvSpPr>
          <p:nvPr/>
        </p:nvSpPr>
        <p:spPr bwMode="auto">
          <a:xfrm>
            <a:off x="4049013" y="1595262"/>
            <a:ext cx="891117" cy="382295"/>
          </a:xfrm>
          <a:prstGeom prst="rect">
            <a:avLst/>
          </a:prstGeom>
          <a:noFill/>
          <a:ln w="9525">
            <a:noFill/>
            <a:miter lim="800000"/>
            <a:headEnd/>
            <a:tailEnd/>
          </a:ln>
          <a:effectLst/>
        </p:spPr>
        <p:txBody>
          <a:bodyPr lIns="104268" tIns="52133" rIns="104268" bIns="52133">
            <a:spAutoFit/>
          </a:bodyPr>
          <a:lstStyle/>
          <a:p>
            <a:pPr eaLnBrk="0" hangingPunct="0"/>
            <a:r>
              <a:rPr lang="en-US" b="1">
                <a:solidFill>
                  <a:srgbClr val="000000"/>
                </a:solidFill>
                <a:latin typeface="Times New Roman" pitchFamily="18" charset="0"/>
              </a:rPr>
              <a:t>F</a:t>
            </a:r>
            <a:r>
              <a:rPr lang="en-US" b="1" baseline="-25000">
                <a:solidFill>
                  <a:srgbClr val="000000"/>
                </a:solidFill>
                <a:latin typeface="Times New Roman" pitchFamily="18" charset="0"/>
              </a:rPr>
              <a:t>1</a:t>
            </a:r>
            <a:endParaRPr lang="en-US">
              <a:solidFill>
                <a:srgbClr val="000000"/>
              </a:solidFill>
              <a:latin typeface="Times New Roman" pitchFamily="18" charset="0"/>
            </a:endParaRPr>
          </a:p>
        </p:txBody>
      </p:sp>
      <p:sp>
        <p:nvSpPr>
          <p:cNvPr id="69639" name="Line 7"/>
          <p:cNvSpPr>
            <a:spLocks noChangeShapeType="1"/>
          </p:cNvSpPr>
          <p:nvPr/>
        </p:nvSpPr>
        <p:spPr bwMode="auto">
          <a:xfrm>
            <a:off x="4277360" y="2015066"/>
            <a:ext cx="0" cy="419806"/>
          </a:xfrm>
          <a:prstGeom prst="line">
            <a:avLst/>
          </a:prstGeom>
          <a:noFill/>
          <a:ln w="9525">
            <a:solidFill>
              <a:srgbClr val="000000"/>
            </a:solidFill>
            <a:round/>
            <a:headEnd/>
            <a:tailEnd type="triangle" w="med" len="med"/>
          </a:ln>
          <a:effectLst/>
        </p:spPr>
        <p:txBody>
          <a:bodyPr lIns="104268" tIns="52133" rIns="104268" bIns="52133"/>
          <a:lstStyle/>
          <a:p>
            <a:endParaRPr lang="en-US"/>
          </a:p>
        </p:txBody>
      </p:sp>
      <p:grpSp>
        <p:nvGrpSpPr>
          <p:cNvPr id="2" name="Group 8"/>
          <p:cNvGrpSpPr>
            <a:grpSpLocks/>
          </p:cNvGrpSpPr>
          <p:nvPr/>
        </p:nvGrpSpPr>
        <p:grpSpPr bwMode="auto">
          <a:xfrm>
            <a:off x="3107771" y="1224434"/>
            <a:ext cx="317461" cy="244887"/>
            <a:chOff x="720" y="1872"/>
            <a:chExt cx="480" cy="384"/>
          </a:xfrm>
        </p:grpSpPr>
        <p:sp>
          <p:nvSpPr>
            <p:cNvPr id="69641" name="Line 9"/>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642" name="Oval 10"/>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643" name="Oval 11"/>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644" name="Oval 12"/>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645" name="Oval 13"/>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3" name="Group 14"/>
          <p:cNvGrpSpPr>
            <a:grpSpLocks/>
          </p:cNvGrpSpPr>
          <p:nvPr/>
        </p:nvGrpSpPr>
        <p:grpSpPr bwMode="auto">
          <a:xfrm>
            <a:off x="5029240" y="1224434"/>
            <a:ext cx="317460" cy="244887"/>
            <a:chOff x="720" y="1872"/>
            <a:chExt cx="480" cy="384"/>
          </a:xfrm>
        </p:grpSpPr>
        <p:sp>
          <p:nvSpPr>
            <p:cNvPr id="69647" name="Line 15"/>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648" name="Oval 16"/>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649" name="Oval 17"/>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650" name="Oval 18"/>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651" name="Oval 19"/>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sp>
        <p:nvSpPr>
          <p:cNvPr id="69835" name="Text Box 203"/>
          <p:cNvSpPr txBox="1">
            <a:spLocks noChangeArrowheads="1"/>
          </p:cNvSpPr>
          <p:nvPr/>
        </p:nvSpPr>
        <p:spPr bwMode="auto">
          <a:xfrm>
            <a:off x="2940686" y="636706"/>
            <a:ext cx="891117" cy="382295"/>
          </a:xfrm>
          <a:prstGeom prst="rect">
            <a:avLst/>
          </a:prstGeom>
          <a:noFill/>
          <a:ln w="9525">
            <a:noFill/>
            <a:miter lim="800000"/>
            <a:headEnd/>
            <a:tailEnd/>
          </a:ln>
          <a:effectLst/>
        </p:spPr>
        <p:txBody>
          <a:bodyPr lIns="104268" tIns="52133" rIns="104268" bIns="52133">
            <a:spAutoFit/>
          </a:bodyPr>
          <a:lstStyle/>
          <a:p>
            <a:pPr eaLnBrk="0" hangingPunct="0"/>
            <a:r>
              <a:rPr lang="en-US" b="1">
                <a:solidFill>
                  <a:srgbClr val="000000"/>
                </a:solidFill>
                <a:latin typeface="Times New Roman" pitchFamily="18" charset="0"/>
              </a:rPr>
              <a:t>P</a:t>
            </a:r>
            <a:r>
              <a:rPr lang="en-US" b="1" baseline="-25000">
                <a:solidFill>
                  <a:srgbClr val="000000"/>
                </a:solidFill>
                <a:latin typeface="Times New Roman" pitchFamily="18" charset="0"/>
              </a:rPr>
              <a:t>1</a:t>
            </a:r>
            <a:endParaRPr lang="en-US">
              <a:solidFill>
                <a:srgbClr val="000000"/>
              </a:solidFill>
              <a:latin typeface="Times New Roman" pitchFamily="18" charset="0"/>
            </a:endParaRPr>
          </a:p>
        </p:txBody>
      </p:sp>
      <p:sp>
        <p:nvSpPr>
          <p:cNvPr id="69848" name="Text Box 216"/>
          <p:cNvSpPr txBox="1">
            <a:spLocks noChangeArrowheads="1"/>
          </p:cNvSpPr>
          <p:nvPr/>
        </p:nvSpPr>
        <p:spPr bwMode="auto">
          <a:xfrm>
            <a:off x="4099137" y="720667"/>
            <a:ext cx="534670" cy="382295"/>
          </a:xfrm>
          <a:prstGeom prst="rect">
            <a:avLst/>
          </a:prstGeom>
          <a:noFill/>
          <a:ln w="9525">
            <a:noFill/>
            <a:miter lim="800000"/>
            <a:headEnd/>
            <a:tailEnd/>
          </a:ln>
          <a:effectLst/>
        </p:spPr>
        <p:txBody>
          <a:bodyPr lIns="104268" tIns="52133" rIns="104268" bIns="52133">
            <a:spAutoFit/>
          </a:bodyPr>
          <a:lstStyle/>
          <a:p>
            <a:pPr eaLnBrk="0" hangingPunct="0">
              <a:spcBef>
                <a:spcPct val="50000"/>
              </a:spcBef>
            </a:pPr>
            <a:r>
              <a:rPr lang="en-AU">
                <a:latin typeface="Times New Roman" pitchFamily="18" charset="0"/>
              </a:rPr>
              <a:t>x</a:t>
            </a:r>
          </a:p>
        </p:txBody>
      </p:sp>
      <p:sp>
        <p:nvSpPr>
          <p:cNvPr id="70025" name="Text Box 393"/>
          <p:cNvSpPr txBox="1">
            <a:spLocks noChangeArrowheads="1"/>
          </p:cNvSpPr>
          <p:nvPr/>
        </p:nvSpPr>
        <p:spPr bwMode="auto">
          <a:xfrm>
            <a:off x="5881370" y="1931106"/>
            <a:ext cx="4812030" cy="659294"/>
          </a:xfrm>
          <a:prstGeom prst="rect">
            <a:avLst/>
          </a:prstGeom>
          <a:noFill/>
          <a:ln w="9525">
            <a:noFill/>
            <a:miter lim="800000"/>
            <a:headEnd/>
            <a:tailEnd/>
          </a:ln>
          <a:effectLst/>
        </p:spPr>
        <p:txBody>
          <a:bodyPr lIns="104268" tIns="52133" rIns="104268" bIns="52133">
            <a:spAutoFit/>
          </a:bodyPr>
          <a:lstStyle/>
          <a:p>
            <a:pPr algn="ctr" eaLnBrk="0" hangingPunct="0"/>
            <a:r>
              <a:rPr lang="en-US">
                <a:solidFill>
                  <a:srgbClr val="000000"/>
                </a:solidFill>
                <a:latin typeface="Times New Roman" pitchFamily="18" charset="0"/>
              </a:rPr>
              <a:t>large populations consisting of thousands of plants</a:t>
            </a:r>
          </a:p>
        </p:txBody>
      </p:sp>
      <p:grpSp>
        <p:nvGrpSpPr>
          <p:cNvPr id="4" name="Group 464"/>
          <p:cNvGrpSpPr>
            <a:grpSpLocks/>
          </p:cNvGrpSpPr>
          <p:nvPr/>
        </p:nvGrpSpPr>
        <p:grpSpPr bwMode="auto">
          <a:xfrm>
            <a:off x="178223" y="2938640"/>
            <a:ext cx="10247842" cy="215151"/>
            <a:chOff x="96" y="2208"/>
            <a:chExt cx="5520" cy="123"/>
          </a:xfrm>
        </p:grpSpPr>
        <p:grpSp>
          <p:nvGrpSpPr>
            <p:cNvPr id="5" name="Group 54"/>
            <p:cNvGrpSpPr>
              <a:grpSpLocks/>
            </p:cNvGrpSpPr>
            <p:nvPr/>
          </p:nvGrpSpPr>
          <p:grpSpPr bwMode="auto">
            <a:xfrm>
              <a:off x="941" y="2208"/>
              <a:ext cx="146" cy="123"/>
              <a:chOff x="720" y="1872"/>
              <a:chExt cx="480" cy="384"/>
            </a:xfrm>
          </p:grpSpPr>
          <p:sp>
            <p:nvSpPr>
              <p:cNvPr id="69687" name="Line 55"/>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688" name="Oval 56"/>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689" name="Oval 57"/>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690" name="Oval 58"/>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691" name="Oval 59"/>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6" name="Group 60"/>
            <p:cNvGrpSpPr>
              <a:grpSpLocks/>
            </p:cNvGrpSpPr>
            <p:nvPr/>
          </p:nvGrpSpPr>
          <p:grpSpPr bwMode="auto">
            <a:xfrm>
              <a:off x="1087" y="2208"/>
              <a:ext cx="145" cy="123"/>
              <a:chOff x="720" y="1872"/>
              <a:chExt cx="480" cy="384"/>
            </a:xfrm>
          </p:grpSpPr>
          <p:sp>
            <p:nvSpPr>
              <p:cNvPr id="69693" name="Line 61"/>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694" name="Oval 62"/>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695" name="Oval 63"/>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696" name="Oval 64"/>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697" name="Oval 65"/>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7" name="Group 66"/>
            <p:cNvGrpSpPr>
              <a:grpSpLocks/>
            </p:cNvGrpSpPr>
            <p:nvPr/>
          </p:nvGrpSpPr>
          <p:grpSpPr bwMode="auto">
            <a:xfrm>
              <a:off x="1232" y="2208"/>
              <a:ext cx="145" cy="123"/>
              <a:chOff x="720" y="1872"/>
              <a:chExt cx="480" cy="384"/>
            </a:xfrm>
          </p:grpSpPr>
          <p:sp>
            <p:nvSpPr>
              <p:cNvPr id="69699" name="Line 67"/>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700" name="Oval 68"/>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701" name="Oval 69"/>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702" name="Oval 70"/>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703" name="Oval 71"/>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8" name="Group 72"/>
            <p:cNvGrpSpPr>
              <a:grpSpLocks/>
            </p:cNvGrpSpPr>
            <p:nvPr/>
          </p:nvGrpSpPr>
          <p:grpSpPr bwMode="auto">
            <a:xfrm>
              <a:off x="1377" y="2208"/>
              <a:ext cx="145" cy="123"/>
              <a:chOff x="720" y="1872"/>
              <a:chExt cx="480" cy="384"/>
            </a:xfrm>
          </p:grpSpPr>
          <p:sp>
            <p:nvSpPr>
              <p:cNvPr id="69705" name="Line 73"/>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706" name="Oval 74"/>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707" name="Oval 75"/>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708" name="Oval 76"/>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709" name="Oval 77"/>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9" name="Group 78"/>
            <p:cNvGrpSpPr>
              <a:grpSpLocks/>
            </p:cNvGrpSpPr>
            <p:nvPr/>
          </p:nvGrpSpPr>
          <p:grpSpPr bwMode="auto">
            <a:xfrm>
              <a:off x="1522" y="2208"/>
              <a:ext cx="146" cy="123"/>
              <a:chOff x="720" y="1872"/>
              <a:chExt cx="480" cy="384"/>
            </a:xfrm>
          </p:grpSpPr>
          <p:sp>
            <p:nvSpPr>
              <p:cNvPr id="69711" name="Line 79"/>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712" name="Oval 80"/>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713" name="Oval 81"/>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714" name="Oval 82"/>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715" name="Oval 83"/>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0" name="Group 84"/>
            <p:cNvGrpSpPr>
              <a:grpSpLocks/>
            </p:cNvGrpSpPr>
            <p:nvPr/>
          </p:nvGrpSpPr>
          <p:grpSpPr bwMode="auto">
            <a:xfrm>
              <a:off x="1697" y="2208"/>
              <a:ext cx="146" cy="123"/>
              <a:chOff x="720" y="1872"/>
              <a:chExt cx="480" cy="384"/>
            </a:xfrm>
          </p:grpSpPr>
          <p:sp>
            <p:nvSpPr>
              <p:cNvPr id="69717" name="Line 85"/>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718" name="Oval 86"/>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719" name="Oval 87"/>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720" name="Oval 88"/>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721" name="Oval 89"/>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1" name="Group 90"/>
            <p:cNvGrpSpPr>
              <a:grpSpLocks/>
            </p:cNvGrpSpPr>
            <p:nvPr/>
          </p:nvGrpSpPr>
          <p:grpSpPr bwMode="auto">
            <a:xfrm>
              <a:off x="1843" y="2208"/>
              <a:ext cx="145" cy="123"/>
              <a:chOff x="720" y="1872"/>
              <a:chExt cx="480" cy="384"/>
            </a:xfrm>
          </p:grpSpPr>
          <p:sp>
            <p:nvSpPr>
              <p:cNvPr id="69723" name="Line 91"/>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724" name="Oval 92"/>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725" name="Oval 93"/>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726" name="Oval 94"/>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727" name="Oval 95"/>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2" name="Group 96"/>
            <p:cNvGrpSpPr>
              <a:grpSpLocks/>
            </p:cNvGrpSpPr>
            <p:nvPr/>
          </p:nvGrpSpPr>
          <p:grpSpPr bwMode="auto">
            <a:xfrm>
              <a:off x="1988" y="2208"/>
              <a:ext cx="145" cy="123"/>
              <a:chOff x="720" y="1872"/>
              <a:chExt cx="480" cy="384"/>
            </a:xfrm>
          </p:grpSpPr>
          <p:sp>
            <p:nvSpPr>
              <p:cNvPr id="69729" name="Line 97"/>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730" name="Oval 98"/>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731" name="Oval 99"/>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732" name="Oval 100"/>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733" name="Oval 101"/>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3" name="Group 102"/>
            <p:cNvGrpSpPr>
              <a:grpSpLocks/>
            </p:cNvGrpSpPr>
            <p:nvPr/>
          </p:nvGrpSpPr>
          <p:grpSpPr bwMode="auto">
            <a:xfrm>
              <a:off x="2133" y="2208"/>
              <a:ext cx="145" cy="123"/>
              <a:chOff x="720" y="1872"/>
              <a:chExt cx="480" cy="384"/>
            </a:xfrm>
          </p:grpSpPr>
          <p:sp>
            <p:nvSpPr>
              <p:cNvPr id="69735" name="Line 103"/>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736" name="Oval 104"/>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737" name="Oval 105"/>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738" name="Oval 106"/>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739" name="Oval 107"/>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4" name="Group 108"/>
            <p:cNvGrpSpPr>
              <a:grpSpLocks/>
            </p:cNvGrpSpPr>
            <p:nvPr/>
          </p:nvGrpSpPr>
          <p:grpSpPr bwMode="auto">
            <a:xfrm>
              <a:off x="2278" y="2208"/>
              <a:ext cx="146" cy="123"/>
              <a:chOff x="720" y="1872"/>
              <a:chExt cx="480" cy="384"/>
            </a:xfrm>
          </p:grpSpPr>
          <p:sp>
            <p:nvSpPr>
              <p:cNvPr id="69741" name="Line 109"/>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742" name="Oval 110"/>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743" name="Oval 111"/>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744" name="Oval 112"/>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745" name="Oval 113"/>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5" name="Group 114"/>
            <p:cNvGrpSpPr>
              <a:grpSpLocks/>
            </p:cNvGrpSpPr>
            <p:nvPr/>
          </p:nvGrpSpPr>
          <p:grpSpPr bwMode="auto">
            <a:xfrm>
              <a:off x="2424" y="2208"/>
              <a:ext cx="146" cy="123"/>
              <a:chOff x="720" y="1872"/>
              <a:chExt cx="480" cy="384"/>
            </a:xfrm>
          </p:grpSpPr>
          <p:sp>
            <p:nvSpPr>
              <p:cNvPr id="69747" name="Line 115"/>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748" name="Oval 116"/>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749" name="Oval 117"/>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750" name="Oval 118"/>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751" name="Oval 119"/>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6" name="Group 120"/>
            <p:cNvGrpSpPr>
              <a:grpSpLocks/>
            </p:cNvGrpSpPr>
            <p:nvPr/>
          </p:nvGrpSpPr>
          <p:grpSpPr bwMode="auto">
            <a:xfrm>
              <a:off x="2570" y="2208"/>
              <a:ext cx="145" cy="123"/>
              <a:chOff x="720" y="1872"/>
              <a:chExt cx="480" cy="384"/>
            </a:xfrm>
          </p:grpSpPr>
          <p:sp>
            <p:nvSpPr>
              <p:cNvPr id="69753" name="Line 121"/>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754" name="Oval 122"/>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755" name="Oval 123"/>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756" name="Oval 124"/>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757" name="Oval 125"/>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7" name="Group 126"/>
            <p:cNvGrpSpPr>
              <a:grpSpLocks/>
            </p:cNvGrpSpPr>
            <p:nvPr/>
          </p:nvGrpSpPr>
          <p:grpSpPr bwMode="auto">
            <a:xfrm>
              <a:off x="2715" y="2208"/>
              <a:ext cx="145" cy="123"/>
              <a:chOff x="720" y="1872"/>
              <a:chExt cx="480" cy="384"/>
            </a:xfrm>
          </p:grpSpPr>
          <p:sp>
            <p:nvSpPr>
              <p:cNvPr id="69759" name="Line 127"/>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760" name="Oval 128"/>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761" name="Oval 129"/>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762" name="Oval 130"/>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763" name="Oval 131"/>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8" name="Group 132"/>
            <p:cNvGrpSpPr>
              <a:grpSpLocks/>
            </p:cNvGrpSpPr>
            <p:nvPr/>
          </p:nvGrpSpPr>
          <p:grpSpPr bwMode="auto">
            <a:xfrm>
              <a:off x="2860" y="2208"/>
              <a:ext cx="145" cy="123"/>
              <a:chOff x="720" y="1872"/>
              <a:chExt cx="480" cy="384"/>
            </a:xfrm>
          </p:grpSpPr>
          <p:sp>
            <p:nvSpPr>
              <p:cNvPr id="69765" name="Line 133"/>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766" name="Oval 134"/>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767" name="Oval 135"/>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768" name="Oval 136"/>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769" name="Oval 137"/>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9" name="Group 138"/>
            <p:cNvGrpSpPr>
              <a:grpSpLocks/>
            </p:cNvGrpSpPr>
            <p:nvPr/>
          </p:nvGrpSpPr>
          <p:grpSpPr bwMode="auto">
            <a:xfrm>
              <a:off x="3005" y="2208"/>
              <a:ext cx="146" cy="123"/>
              <a:chOff x="720" y="1872"/>
              <a:chExt cx="480" cy="384"/>
            </a:xfrm>
          </p:grpSpPr>
          <p:sp>
            <p:nvSpPr>
              <p:cNvPr id="69771" name="Line 139"/>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772" name="Oval 140"/>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773" name="Oval 141"/>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774" name="Oval 142"/>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775" name="Oval 143"/>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20" name="Group 144"/>
            <p:cNvGrpSpPr>
              <a:grpSpLocks/>
            </p:cNvGrpSpPr>
            <p:nvPr/>
          </p:nvGrpSpPr>
          <p:grpSpPr bwMode="auto">
            <a:xfrm>
              <a:off x="3151" y="2208"/>
              <a:ext cx="146" cy="123"/>
              <a:chOff x="720" y="1872"/>
              <a:chExt cx="480" cy="384"/>
            </a:xfrm>
          </p:grpSpPr>
          <p:sp>
            <p:nvSpPr>
              <p:cNvPr id="69777" name="Line 145"/>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778" name="Oval 146"/>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779" name="Oval 147"/>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780" name="Oval 148"/>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781" name="Oval 149"/>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21" name="Group 150"/>
            <p:cNvGrpSpPr>
              <a:grpSpLocks/>
            </p:cNvGrpSpPr>
            <p:nvPr/>
          </p:nvGrpSpPr>
          <p:grpSpPr bwMode="auto">
            <a:xfrm>
              <a:off x="3297" y="2208"/>
              <a:ext cx="144" cy="123"/>
              <a:chOff x="720" y="1872"/>
              <a:chExt cx="480" cy="384"/>
            </a:xfrm>
          </p:grpSpPr>
          <p:sp>
            <p:nvSpPr>
              <p:cNvPr id="69783" name="Line 151"/>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784" name="Oval 152"/>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785" name="Oval 153"/>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786" name="Oval 154"/>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787" name="Oval 155"/>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22" name="Group 156"/>
            <p:cNvGrpSpPr>
              <a:grpSpLocks/>
            </p:cNvGrpSpPr>
            <p:nvPr/>
          </p:nvGrpSpPr>
          <p:grpSpPr bwMode="auto">
            <a:xfrm>
              <a:off x="3441" y="2208"/>
              <a:ext cx="146" cy="123"/>
              <a:chOff x="720" y="1872"/>
              <a:chExt cx="480" cy="384"/>
            </a:xfrm>
          </p:grpSpPr>
          <p:sp>
            <p:nvSpPr>
              <p:cNvPr id="69789" name="Line 157"/>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790" name="Oval 158"/>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791" name="Oval 159"/>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792" name="Oval 160"/>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793" name="Oval 161"/>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23" name="Group 162"/>
            <p:cNvGrpSpPr>
              <a:grpSpLocks/>
            </p:cNvGrpSpPr>
            <p:nvPr/>
          </p:nvGrpSpPr>
          <p:grpSpPr bwMode="auto">
            <a:xfrm>
              <a:off x="3587" y="2208"/>
              <a:ext cx="146" cy="123"/>
              <a:chOff x="720" y="1872"/>
              <a:chExt cx="480" cy="384"/>
            </a:xfrm>
          </p:grpSpPr>
          <p:sp>
            <p:nvSpPr>
              <p:cNvPr id="69795" name="Line 163"/>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796" name="Oval 164"/>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797" name="Oval 165"/>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798" name="Oval 166"/>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799" name="Oval 167"/>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24" name="Group 168"/>
            <p:cNvGrpSpPr>
              <a:grpSpLocks/>
            </p:cNvGrpSpPr>
            <p:nvPr/>
          </p:nvGrpSpPr>
          <p:grpSpPr bwMode="auto">
            <a:xfrm>
              <a:off x="3733" y="2208"/>
              <a:ext cx="145" cy="123"/>
              <a:chOff x="720" y="1872"/>
              <a:chExt cx="480" cy="384"/>
            </a:xfrm>
          </p:grpSpPr>
          <p:sp>
            <p:nvSpPr>
              <p:cNvPr id="69801" name="Line 169"/>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802" name="Oval 170"/>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803" name="Oval 171"/>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804" name="Oval 172"/>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805" name="Oval 173"/>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25" name="Group 235"/>
            <p:cNvGrpSpPr>
              <a:grpSpLocks/>
            </p:cNvGrpSpPr>
            <p:nvPr/>
          </p:nvGrpSpPr>
          <p:grpSpPr bwMode="auto">
            <a:xfrm>
              <a:off x="814" y="2208"/>
              <a:ext cx="146" cy="123"/>
              <a:chOff x="720" y="1872"/>
              <a:chExt cx="480" cy="384"/>
            </a:xfrm>
          </p:grpSpPr>
          <p:sp>
            <p:nvSpPr>
              <p:cNvPr id="69868" name="Line 236"/>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869" name="Oval 237"/>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870" name="Oval 238"/>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871" name="Oval 239"/>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872" name="Oval 240"/>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26" name="Group 241"/>
            <p:cNvGrpSpPr>
              <a:grpSpLocks/>
            </p:cNvGrpSpPr>
            <p:nvPr/>
          </p:nvGrpSpPr>
          <p:grpSpPr bwMode="auto">
            <a:xfrm>
              <a:off x="670" y="2208"/>
              <a:ext cx="146" cy="123"/>
              <a:chOff x="720" y="1872"/>
              <a:chExt cx="480" cy="384"/>
            </a:xfrm>
          </p:grpSpPr>
          <p:sp>
            <p:nvSpPr>
              <p:cNvPr id="69874" name="Line 242"/>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875" name="Oval 243"/>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876" name="Oval 244"/>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877" name="Oval 245"/>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878" name="Oval 246"/>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27" name="Group 247"/>
            <p:cNvGrpSpPr>
              <a:grpSpLocks/>
            </p:cNvGrpSpPr>
            <p:nvPr/>
          </p:nvGrpSpPr>
          <p:grpSpPr bwMode="auto">
            <a:xfrm>
              <a:off x="526" y="2208"/>
              <a:ext cx="146" cy="123"/>
              <a:chOff x="720" y="1872"/>
              <a:chExt cx="480" cy="384"/>
            </a:xfrm>
          </p:grpSpPr>
          <p:sp>
            <p:nvSpPr>
              <p:cNvPr id="69880" name="Line 248"/>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881" name="Oval 249"/>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882" name="Oval 250"/>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883" name="Oval 251"/>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884" name="Oval 252"/>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28" name="Group 253"/>
            <p:cNvGrpSpPr>
              <a:grpSpLocks/>
            </p:cNvGrpSpPr>
            <p:nvPr/>
          </p:nvGrpSpPr>
          <p:grpSpPr bwMode="auto">
            <a:xfrm>
              <a:off x="382" y="2208"/>
              <a:ext cx="146" cy="123"/>
              <a:chOff x="720" y="1872"/>
              <a:chExt cx="480" cy="384"/>
            </a:xfrm>
          </p:grpSpPr>
          <p:sp>
            <p:nvSpPr>
              <p:cNvPr id="69886" name="Line 254"/>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887" name="Oval 255"/>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888" name="Oval 256"/>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889" name="Oval 257"/>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890" name="Oval 258"/>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29" name="Group 259"/>
            <p:cNvGrpSpPr>
              <a:grpSpLocks/>
            </p:cNvGrpSpPr>
            <p:nvPr/>
          </p:nvGrpSpPr>
          <p:grpSpPr bwMode="auto">
            <a:xfrm>
              <a:off x="240" y="2208"/>
              <a:ext cx="146" cy="123"/>
              <a:chOff x="720" y="1872"/>
              <a:chExt cx="480" cy="384"/>
            </a:xfrm>
          </p:grpSpPr>
          <p:sp>
            <p:nvSpPr>
              <p:cNvPr id="69892" name="Line 260"/>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893" name="Oval 261"/>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894" name="Oval 262"/>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895" name="Oval 263"/>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896" name="Oval 264"/>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30" name="Group 270"/>
            <p:cNvGrpSpPr>
              <a:grpSpLocks/>
            </p:cNvGrpSpPr>
            <p:nvPr/>
          </p:nvGrpSpPr>
          <p:grpSpPr bwMode="auto">
            <a:xfrm>
              <a:off x="3888" y="2208"/>
              <a:ext cx="145" cy="123"/>
              <a:chOff x="720" y="1872"/>
              <a:chExt cx="480" cy="384"/>
            </a:xfrm>
          </p:grpSpPr>
          <p:sp>
            <p:nvSpPr>
              <p:cNvPr id="69903" name="Line 271"/>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904" name="Oval 272"/>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905" name="Oval 273"/>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906" name="Oval 274"/>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907" name="Oval 275"/>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31" name="Group 276"/>
            <p:cNvGrpSpPr>
              <a:grpSpLocks/>
            </p:cNvGrpSpPr>
            <p:nvPr/>
          </p:nvGrpSpPr>
          <p:grpSpPr bwMode="auto">
            <a:xfrm>
              <a:off x="4032" y="2208"/>
              <a:ext cx="145" cy="123"/>
              <a:chOff x="720" y="1872"/>
              <a:chExt cx="480" cy="384"/>
            </a:xfrm>
          </p:grpSpPr>
          <p:sp>
            <p:nvSpPr>
              <p:cNvPr id="69909" name="Line 277"/>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910" name="Oval 278"/>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911" name="Oval 279"/>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912" name="Oval 280"/>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913" name="Oval 281"/>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69920" name="Group 282"/>
            <p:cNvGrpSpPr>
              <a:grpSpLocks/>
            </p:cNvGrpSpPr>
            <p:nvPr/>
          </p:nvGrpSpPr>
          <p:grpSpPr bwMode="auto">
            <a:xfrm>
              <a:off x="4176" y="2208"/>
              <a:ext cx="145" cy="123"/>
              <a:chOff x="720" y="1872"/>
              <a:chExt cx="480" cy="384"/>
            </a:xfrm>
          </p:grpSpPr>
          <p:sp>
            <p:nvSpPr>
              <p:cNvPr id="69915" name="Line 283"/>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916" name="Oval 284"/>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917" name="Oval 285"/>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918" name="Oval 286"/>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919" name="Oval 287"/>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69926" name="Group 288"/>
            <p:cNvGrpSpPr>
              <a:grpSpLocks/>
            </p:cNvGrpSpPr>
            <p:nvPr/>
          </p:nvGrpSpPr>
          <p:grpSpPr bwMode="auto">
            <a:xfrm>
              <a:off x="4320" y="2208"/>
              <a:ext cx="145" cy="123"/>
              <a:chOff x="720" y="1872"/>
              <a:chExt cx="480" cy="384"/>
            </a:xfrm>
          </p:grpSpPr>
          <p:sp>
            <p:nvSpPr>
              <p:cNvPr id="69921" name="Line 289"/>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922" name="Oval 290"/>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923" name="Oval 291"/>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924" name="Oval 292"/>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925" name="Oval 293"/>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69932" name="Group 294"/>
            <p:cNvGrpSpPr>
              <a:grpSpLocks/>
            </p:cNvGrpSpPr>
            <p:nvPr/>
          </p:nvGrpSpPr>
          <p:grpSpPr bwMode="auto">
            <a:xfrm>
              <a:off x="4463" y="2208"/>
              <a:ext cx="145" cy="123"/>
              <a:chOff x="720" y="1872"/>
              <a:chExt cx="480" cy="384"/>
            </a:xfrm>
          </p:grpSpPr>
          <p:sp>
            <p:nvSpPr>
              <p:cNvPr id="69927" name="Line 295"/>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928" name="Oval 296"/>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929" name="Oval 297"/>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930" name="Oval 298"/>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931" name="Oval 299"/>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69933" name="Group 328"/>
            <p:cNvGrpSpPr>
              <a:grpSpLocks/>
            </p:cNvGrpSpPr>
            <p:nvPr/>
          </p:nvGrpSpPr>
          <p:grpSpPr bwMode="auto">
            <a:xfrm>
              <a:off x="4608" y="2208"/>
              <a:ext cx="145" cy="123"/>
              <a:chOff x="720" y="1872"/>
              <a:chExt cx="480" cy="384"/>
            </a:xfrm>
          </p:grpSpPr>
          <p:sp>
            <p:nvSpPr>
              <p:cNvPr id="69961" name="Line 329"/>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962" name="Oval 330"/>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963" name="Oval 331"/>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964" name="Oval 332"/>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965" name="Oval 333"/>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69934" name="Group 334"/>
            <p:cNvGrpSpPr>
              <a:grpSpLocks/>
            </p:cNvGrpSpPr>
            <p:nvPr/>
          </p:nvGrpSpPr>
          <p:grpSpPr bwMode="auto">
            <a:xfrm>
              <a:off x="4752" y="2208"/>
              <a:ext cx="145" cy="123"/>
              <a:chOff x="720" y="1872"/>
              <a:chExt cx="480" cy="384"/>
            </a:xfrm>
          </p:grpSpPr>
          <p:sp>
            <p:nvSpPr>
              <p:cNvPr id="69967" name="Line 335"/>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69968" name="Oval 336"/>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69969" name="Oval 337"/>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69970" name="Oval 338"/>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69971" name="Oval 339"/>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69935" name="Group 405"/>
            <p:cNvGrpSpPr>
              <a:grpSpLocks/>
            </p:cNvGrpSpPr>
            <p:nvPr/>
          </p:nvGrpSpPr>
          <p:grpSpPr bwMode="auto">
            <a:xfrm>
              <a:off x="96" y="2208"/>
              <a:ext cx="146" cy="123"/>
              <a:chOff x="720" y="1872"/>
              <a:chExt cx="480" cy="384"/>
            </a:xfrm>
          </p:grpSpPr>
          <p:sp>
            <p:nvSpPr>
              <p:cNvPr id="70038" name="Line 406"/>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70039" name="Oval 407"/>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70040" name="Oval 408"/>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70041" name="Oval 409"/>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70042" name="Oval 410"/>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69936" name="Group 411"/>
            <p:cNvGrpSpPr>
              <a:grpSpLocks/>
            </p:cNvGrpSpPr>
            <p:nvPr/>
          </p:nvGrpSpPr>
          <p:grpSpPr bwMode="auto">
            <a:xfrm>
              <a:off x="4895" y="2208"/>
              <a:ext cx="145" cy="123"/>
              <a:chOff x="720" y="1872"/>
              <a:chExt cx="480" cy="384"/>
            </a:xfrm>
          </p:grpSpPr>
          <p:sp>
            <p:nvSpPr>
              <p:cNvPr id="70044" name="Line 412"/>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70045" name="Oval 413"/>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70046" name="Oval 414"/>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70047" name="Oval 415"/>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70048" name="Oval 416"/>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69937" name="Group 417"/>
            <p:cNvGrpSpPr>
              <a:grpSpLocks/>
            </p:cNvGrpSpPr>
            <p:nvPr/>
          </p:nvGrpSpPr>
          <p:grpSpPr bwMode="auto">
            <a:xfrm>
              <a:off x="5039" y="2208"/>
              <a:ext cx="145" cy="123"/>
              <a:chOff x="720" y="1872"/>
              <a:chExt cx="480" cy="384"/>
            </a:xfrm>
          </p:grpSpPr>
          <p:sp>
            <p:nvSpPr>
              <p:cNvPr id="70050" name="Line 418"/>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70051" name="Oval 419"/>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70052" name="Oval 420"/>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70053" name="Oval 421"/>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70054" name="Oval 422"/>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69938" name="Group 423"/>
            <p:cNvGrpSpPr>
              <a:grpSpLocks/>
            </p:cNvGrpSpPr>
            <p:nvPr/>
          </p:nvGrpSpPr>
          <p:grpSpPr bwMode="auto">
            <a:xfrm>
              <a:off x="5183" y="2208"/>
              <a:ext cx="145" cy="123"/>
              <a:chOff x="720" y="1872"/>
              <a:chExt cx="480" cy="384"/>
            </a:xfrm>
          </p:grpSpPr>
          <p:sp>
            <p:nvSpPr>
              <p:cNvPr id="70056" name="Line 424"/>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70057" name="Oval 425"/>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70058" name="Oval 426"/>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70059" name="Oval 427"/>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70060" name="Oval 428"/>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69939" name="Group 429"/>
            <p:cNvGrpSpPr>
              <a:grpSpLocks/>
            </p:cNvGrpSpPr>
            <p:nvPr/>
          </p:nvGrpSpPr>
          <p:grpSpPr bwMode="auto">
            <a:xfrm>
              <a:off x="5327" y="2208"/>
              <a:ext cx="145" cy="123"/>
              <a:chOff x="720" y="1872"/>
              <a:chExt cx="480" cy="384"/>
            </a:xfrm>
          </p:grpSpPr>
          <p:sp>
            <p:nvSpPr>
              <p:cNvPr id="70062" name="Line 430"/>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70063" name="Oval 431"/>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70064" name="Oval 432"/>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70065" name="Oval 433"/>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70066" name="Oval 434"/>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69940" name="Group 435"/>
            <p:cNvGrpSpPr>
              <a:grpSpLocks/>
            </p:cNvGrpSpPr>
            <p:nvPr/>
          </p:nvGrpSpPr>
          <p:grpSpPr bwMode="auto">
            <a:xfrm>
              <a:off x="5471" y="2208"/>
              <a:ext cx="145" cy="123"/>
              <a:chOff x="720" y="1872"/>
              <a:chExt cx="480" cy="384"/>
            </a:xfrm>
          </p:grpSpPr>
          <p:sp>
            <p:nvSpPr>
              <p:cNvPr id="70068" name="Line 436"/>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70069" name="Oval 437"/>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70070" name="Oval 438"/>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70071" name="Oval 439"/>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70072" name="Oval 440"/>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sp>
        <p:nvSpPr>
          <p:cNvPr id="70097" name="Text Box 465"/>
          <p:cNvSpPr txBox="1">
            <a:spLocks noChangeArrowheads="1"/>
          </p:cNvSpPr>
          <p:nvPr/>
        </p:nvSpPr>
        <p:spPr bwMode="auto">
          <a:xfrm>
            <a:off x="1871345" y="3358445"/>
            <a:ext cx="6416040" cy="382295"/>
          </a:xfrm>
          <a:prstGeom prst="rect">
            <a:avLst/>
          </a:prstGeom>
          <a:solidFill>
            <a:schemeClr val="bg1"/>
          </a:solidFill>
          <a:ln w="9525">
            <a:noFill/>
            <a:miter lim="800000"/>
            <a:headEnd/>
            <a:tailEnd/>
          </a:ln>
          <a:effectLst/>
        </p:spPr>
        <p:txBody>
          <a:bodyPr lIns="104268" tIns="52133" rIns="104268" bIns="52133">
            <a:spAutoFit/>
          </a:bodyPr>
          <a:lstStyle/>
          <a:p>
            <a:pPr algn="ctr">
              <a:spcBef>
                <a:spcPct val="50000"/>
              </a:spcBef>
            </a:pPr>
            <a:r>
              <a:rPr lang="en-AU" b="1">
                <a:solidFill>
                  <a:srgbClr val="0000FF"/>
                </a:solidFill>
                <a:latin typeface="Times New Roman" pitchFamily="18" charset="0"/>
              </a:rPr>
              <a:t>PHENOTYPIC SELECTION</a:t>
            </a:r>
          </a:p>
        </p:txBody>
      </p:sp>
      <p:sp>
        <p:nvSpPr>
          <p:cNvPr id="70099" name="Text Box 467"/>
          <p:cNvSpPr txBox="1">
            <a:spLocks noChangeArrowheads="1"/>
          </p:cNvSpPr>
          <p:nvPr/>
        </p:nvSpPr>
        <p:spPr bwMode="auto">
          <a:xfrm>
            <a:off x="5970483" y="6884812"/>
            <a:ext cx="1960457" cy="382295"/>
          </a:xfrm>
          <a:prstGeom prst="rect">
            <a:avLst/>
          </a:prstGeom>
          <a:solidFill>
            <a:srgbClr val="FFFFCC"/>
          </a:solidFill>
          <a:ln w="9525">
            <a:noFill/>
            <a:miter lim="800000"/>
            <a:headEnd/>
            <a:tailEnd/>
          </a:ln>
          <a:effectLst/>
        </p:spPr>
        <p:txBody>
          <a:bodyPr lIns="104268" tIns="52133" rIns="104268" bIns="52133">
            <a:spAutoFit/>
          </a:bodyPr>
          <a:lstStyle/>
          <a:p>
            <a:pPr>
              <a:spcBef>
                <a:spcPct val="50000"/>
              </a:spcBef>
            </a:pPr>
            <a:r>
              <a:rPr lang="en-AU">
                <a:latin typeface="Times New Roman" pitchFamily="18" charset="0"/>
              </a:rPr>
              <a:t>Field trials</a:t>
            </a:r>
          </a:p>
        </p:txBody>
      </p:sp>
      <p:sp>
        <p:nvSpPr>
          <p:cNvPr id="70104" name="Text Box 472"/>
          <p:cNvSpPr txBox="1">
            <a:spLocks noChangeArrowheads="1"/>
          </p:cNvSpPr>
          <p:nvPr/>
        </p:nvSpPr>
        <p:spPr bwMode="auto">
          <a:xfrm>
            <a:off x="267335" y="6884812"/>
            <a:ext cx="2851573" cy="382295"/>
          </a:xfrm>
          <a:prstGeom prst="rect">
            <a:avLst/>
          </a:prstGeom>
          <a:solidFill>
            <a:srgbClr val="FFFFCC"/>
          </a:solidFill>
          <a:ln w="9525">
            <a:noFill/>
            <a:miter lim="800000"/>
            <a:headEnd/>
            <a:tailEnd/>
          </a:ln>
          <a:effectLst/>
        </p:spPr>
        <p:txBody>
          <a:bodyPr lIns="104268" tIns="52133" rIns="104268" bIns="52133">
            <a:spAutoFit/>
          </a:bodyPr>
          <a:lstStyle/>
          <a:p>
            <a:pPr>
              <a:spcBef>
                <a:spcPct val="50000"/>
              </a:spcBef>
            </a:pPr>
            <a:r>
              <a:rPr lang="en-AU">
                <a:latin typeface="Times New Roman" pitchFamily="18" charset="0"/>
              </a:rPr>
              <a:t>Glasshouse trials</a:t>
            </a:r>
          </a:p>
        </p:txBody>
      </p:sp>
      <p:sp>
        <p:nvSpPr>
          <p:cNvPr id="70105" name="Text Box 473"/>
          <p:cNvSpPr txBox="1">
            <a:spLocks noChangeArrowheads="1"/>
          </p:cNvSpPr>
          <p:nvPr/>
        </p:nvSpPr>
        <p:spPr bwMode="auto">
          <a:xfrm>
            <a:off x="5703147" y="1140474"/>
            <a:ext cx="1604010" cy="382295"/>
          </a:xfrm>
          <a:prstGeom prst="rect">
            <a:avLst/>
          </a:prstGeom>
          <a:noFill/>
          <a:ln w="9525">
            <a:noFill/>
            <a:miter lim="800000"/>
            <a:headEnd/>
            <a:tailEnd/>
          </a:ln>
          <a:effectLst/>
        </p:spPr>
        <p:txBody>
          <a:bodyPr lIns="104268" tIns="52133" rIns="104268" bIns="52133">
            <a:spAutoFit/>
          </a:bodyPr>
          <a:lstStyle/>
          <a:p>
            <a:pPr>
              <a:spcBef>
                <a:spcPct val="50000"/>
              </a:spcBef>
            </a:pPr>
            <a:r>
              <a:rPr lang="en-US" b="1" dirty="0">
                <a:solidFill>
                  <a:srgbClr val="990099"/>
                </a:solidFill>
              </a:rPr>
              <a:t>Donor</a:t>
            </a:r>
          </a:p>
        </p:txBody>
      </p:sp>
      <p:sp>
        <p:nvSpPr>
          <p:cNvPr id="70106" name="Text Box 474"/>
          <p:cNvSpPr txBox="1">
            <a:spLocks noChangeArrowheads="1"/>
          </p:cNvSpPr>
          <p:nvPr/>
        </p:nvSpPr>
        <p:spPr bwMode="auto">
          <a:xfrm>
            <a:off x="1336675" y="1224434"/>
            <a:ext cx="1871345" cy="382295"/>
          </a:xfrm>
          <a:prstGeom prst="rect">
            <a:avLst/>
          </a:prstGeom>
          <a:noFill/>
          <a:ln w="9525">
            <a:noFill/>
            <a:miter lim="800000"/>
            <a:headEnd/>
            <a:tailEnd/>
          </a:ln>
          <a:effectLst/>
        </p:spPr>
        <p:txBody>
          <a:bodyPr lIns="104268" tIns="52133" rIns="104268" bIns="52133">
            <a:spAutoFit/>
          </a:bodyPr>
          <a:lstStyle/>
          <a:p>
            <a:pPr>
              <a:spcBef>
                <a:spcPct val="50000"/>
              </a:spcBef>
            </a:pPr>
            <a:r>
              <a:rPr lang="en-US" b="1" dirty="0">
                <a:solidFill>
                  <a:srgbClr val="FF0000"/>
                </a:solidFill>
              </a:rPr>
              <a:t>Recipient</a:t>
            </a:r>
          </a:p>
        </p:txBody>
      </p:sp>
      <p:sp>
        <p:nvSpPr>
          <p:cNvPr id="70107" name="Text Box 475"/>
          <p:cNvSpPr txBox="1">
            <a:spLocks noChangeArrowheads="1"/>
          </p:cNvSpPr>
          <p:nvPr/>
        </p:nvSpPr>
        <p:spPr bwMode="auto">
          <a:xfrm>
            <a:off x="712893" y="83962"/>
            <a:ext cx="9178502" cy="382295"/>
          </a:xfrm>
          <a:prstGeom prst="rect">
            <a:avLst/>
          </a:prstGeom>
          <a:noFill/>
          <a:ln w="9525">
            <a:noFill/>
            <a:miter lim="800000"/>
            <a:headEnd/>
            <a:tailEnd/>
          </a:ln>
          <a:effectLst/>
        </p:spPr>
        <p:txBody>
          <a:bodyPr lIns="104268" tIns="52133" rIns="104268" bIns="52133">
            <a:spAutoFit/>
          </a:bodyPr>
          <a:lstStyle/>
          <a:p>
            <a:pPr algn="ctr">
              <a:spcBef>
                <a:spcPct val="50000"/>
              </a:spcBef>
            </a:pPr>
            <a:r>
              <a:rPr lang="en-US" b="1"/>
              <a:t>CONVENTIONAL PLANT BREEDING</a:t>
            </a:r>
          </a:p>
        </p:txBody>
      </p:sp>
      <p:pic>
        <p:nvPicPr>
          <p:cNvPr id="70117" name="Picture 478" descr="npo000003"/>
          <p:cNvPicPr>
            <a:picLocks noChangeAspect="1" noChangeArrowheads="1"/>
          </p:cNvPicPr>
          <p:nvPr/>
        </p:nvPicPr>
        <p:blipFill>
          <a:blip r:embed="rId2"/>
          <a:srcRect/>
          <a:stretch>
            <a:fillRect/>
          </a:stretch>
        </p:blipFill>
        <p:spPr bwMode="auto">
          <a:xfrm>
            <a:off x="6950710" y="4177065"/>
            <a:ext cx="3386243" cy="2392892"/>
          </a:xfrm>
          <a:prstGeom prst="rect">
            <a:avLst/>
          </a:prstGeom>
          <a:noFill/>
          <a:ln w="9525" algn="ctr">
            <a:noFill/>
            <a:miter lim="800000"/>
            <a:headEnd/>
            <a:tailEnd/>
          </a:ln>
          <a:effectLst/>
        </p:spPr>
      </p:pic>
      <p:pic>
        <p:nvPicPr>
          <p:cNvPr id="70118" name="Picture 479" descr="npo000005"/>
          <p:cNvPicPr>
            <a:picLocks noChangeAspect="1" noChangeArrowheads="1"/>
          </p:cNvPicPr>
          <p:nvPr/>
        </p:nvPicPr>
        <p:blipFill>
          <a:blip r:embed="rId3"/>
          <a:srcRect/>
          <a:stretch>
            <a:fillRect/>
          </a:stretch>
        </p:blipFill>
        <p:spPr bwMode="auto">
          <a:xfrm>
            <a:off x="3297133" y="4156075"/>
            <a:ext cx="3386243" cy="2392892"/>
          </a:xfrm>
          <a:prstGeom prst="rect">
            <a:avLst/>
          </a:prstGeom>
          <a:noFill/>
          <a:ln w="9525" algn="ctr">
            <a:noFill/>
            <a:miter lim="800000"/>
            <a:headEnd/>
            <a:tailEnd/>
          </a:ln>
          <a:effectLst/>
        </p:spPr>
      </p:pic>
      <p:pic>
        <p:nvPicPr>
          <p:cNvPr id="70120" name="Picture 480" descr="npo000007"/>
          <p:cNvPicPr>
            <a:picLocks noChangeAspect="1" noChangeArrowheads="1"/>
          </p:cNvPicPr>
          <p:nvPr/>
        </p:nvPicPr>
        <p:blipFill>
          <a:blip r:embed="rId4"/>
          <a:srcRect/>
          <a:stretch>
            <a:fillRect/>
          </a:stretch>
        </p:blipFill>
        <p:spPr bwMode="auto">
          <a:xfrm>
            <a:off x="376869" y="3946172"/>
            <a:ext cx="2534112" cy="2686756"/>
          </a:xfrm>
          <a:prstGeom prst="rect">
            <a:avLst/>
          </a:prstGeom>
          <a:noFill/>
          <a:ln w="9525" algn="ctr">
            <a:noFill/>
            <a:miter lim="800000"/>
            <a:headEnd/>
            <a:tailEnd/>
          </a:ln>
          <a:effectLst/>
        </p:spPr>
      </p:pic>
      <p:sp>
        <p:nvSpPr>
          <p:cNvPr id="70113" name="Text Box 481"/>
          <p:cNvSpPr txBox="1">
            <a:spLocks noChangeArrowheads="1"/>
          </p:cNvSpPr>
          <p:nvPr/>
        </p:nvSpPr>
        <p:spPr bwMode="auto">
          <a:xfrm>
            <a:off x="4882578" y="7768153"/>
            <a:ext cx="210637" cy="382283"/>
          </a:xfrm>
          <a:prstGeom prst="rect">
            <a:avLst/>
          </a:prstGeom>
          <a:noFill/>
          <a:ln w="9525">
            <a:noFill/>
            <a:miter lim="800000"/>
            <a:headEnd/>
            <a:tailEnd/>
          </a:ln>
          <a:effectLst/>
        </p:spPr>
        <p:txBody>
          <a:bodyPr wrap="none" lIns="104268" tIns="52133" rIns="104268" bIns="52133">
            <a:spAutoFit/>
          </a:bodyPr>
          <a:lstStyle/>
          <a:p>
            <a:endParaRPr lang="en-US"/>
          </a:p>
        </p:txBody>
      </p:sp>
      <p:sp>
        <p:nvSpPr>
          <p:cNvPr id="70114" name="Text Box 482"/>
          <p:cNvSpPr txBox="1">
            <a:spLocks noChangeArrowheads="1"/>
          </p:cNvSpPr>
          <p:nvPr/>
        </p:nvSpPr>
        <p:spPr bwMode="auto">
          <a:xfrm>
            <a:off x="356447" y="6632928"/>
            <a:ext cx="2762462" cy="320728"/>
          </a:xfrm>
          <a:prstGeom prst="rect">
            <a:avLst/>
          </a:prstGeom>
          <a:noFill/>
          <a:ln w="9525">
            <a:noFill/>
            <a:miter lim="800000"/>
            <a:headEnd/>
            <a:tailEnd/>
          </a:ln>
          <a:effectLst/>
        </p:spPr>
        <p:txBody>
          <a:bodyPr lIns="104268" tIns="52133" rIns="104268" bIns="52133">
            <a:spAutoFit/>
          </a:bodyPr>
          <a:lstStyle/>
          <a:p>
            <a:pPr>
              <a:spcBef>
                <a:spcPct val="50000"/>
              </a:spcBef>
            </a:pPr>
            <a:r>
              <a:rPr lang="en-US" sz="1400" dirty="0"/>
              <a:t>Salinity screening in </a:t>
            </a:r>
            <a:r>
              <a:rPr lang="en-US" sz="1400" dirty="0" err="1"/>
              <a:t>phytotron</a:t>
            </a:r>
            <a:endParaRPr lang="en-US" sz="1400" dirty="0"/>
          </a:p>
        </p:txBody>
      </p:sp>
      <p:sp>
        <p:nvSpPr>
          <p:cNvPr id="70115" name="Text Box 483"/>
          <p:cNvSpPr txBox="1">
            <a:spLocks noChangeArrowheads="1"/>
          </p:cNvSpPr>
          <p:nvPr/>
        </p:nvSpPr>
        <p:spPr bwMode="auto">
          <a:xfrm>
            <a:off x="3742690" y="6632928"/>
            <a:ext cx="2762462" cy="320728"/>
          </a:xfrm>
          <a:prstGeom prst="rect">
            <a:avLst/>
          </a:prstGeom>
          <a:noFill/>
          <a:ln w="9525">
            <a:noFill/>
            <a:miter lim="800000"/>
            <a:headEnd/>
            <a:tailEnd/>
          </a:ln>
          <a:effectLst/>
        </p:spPr>
        <p:txBody>
          <a:bodyPr lIns="104268" tIns="52133" rIns="104268" bIns="52133">
            <a:spAutoFit/>
          </a:bodyPr>
          <a:lstStyle/>
          <a:p>
            <a:pPr>
              <a:spcBef>
                <a:spcPct val="50000"/>
              </a:spcBef>
            </a:pPr>
            <a:r>
              <a:rPr lang="en-US" sz="1400" dirty="0"/>
              <a:t>Bacterial blight screening</a:t>
            </a:r>
          </a:p>
        </p:txBody>
      </p:sp>
      <p:sp>
        <p:nvSpPr>
          <p:cNvPr id="70116" name="Text Box 484"/>
          <p:cNvSpPr txBox="1">
            <a:spLocks noChangeArrowheads="1"/>
          </p:cNvSpPr>
          <p:nvPr/>
        </p:nvSpPr>
        <p:spPr bwMode="auto">
          <a:xfrm>
            <a:off x="7218045" y="6548967"/>
            <a:ext cx="2762462" cy="320728"/>
          </a:xfrm>
          <a:prstGeom prst="rect">
            <a:avLst/>
          </a:prstGeom>
          <a:noFill/>
          <a:ln w="9525">
            <a:noFill/>
            <a:miter lim="800000"/>
            <a:headEnd/>
            <a:tailEnd/>
          </a:ln>
          <a:effectLst/>
        </p:spPr>
        <p:txBody>
          <a:bodyPr lIns="104268" tIns="52133" rIns="104268" bIns="52133">
            <a:spAutoFit/>
          </a:bodyPr>
          <a:lstStyle/>
          <a:p>
            <a:pPr>
              <a:spcBef>
                <a:spcPct val="50000"/>
              </a:spcBef>
            </a:pPr>
            <a:r>
              <a:rPr lang="en-US" sz="1400" dirty="0"/>
              <a:t>Phosphorus deficiency plot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0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10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0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1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01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01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01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01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0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97" grpId="0" animBg="1"/>
      <p:bldP spid="70099" grpId="0" animBg="1"/>
      <p:bldP spid="70104" grpId="0" animBg="1"/>
      <p:bldP spid="70114" grpId="0"/>
      <p:bldP spid="70115" grpId="0"/>
      <p:bldP spid="701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The Roundup </a:t>
            </a:r>
            <a:r>
              <a:rPr lang="en-GB" b="1" dirty="0" smtClean="0"/>
              <a:t>Ready</a:t>
            </a:r>
            <a:endParaRPr lang="en-GB" dirty="0"/>
          </a:p>
        </p:txBody>
      </p:sp>
      <p:sp>
        <p:nvSpPr>
          <p:cNvPr id="3" name="Content Placeholder 2"/>
          <p:cNvSpPr>
            <a:spLocks noGrp="1"/>
          </p:cNvSpPr>
          <p:nvPr>
            <p:ph idx="1"/>
          </p:nvPr>
        </p:nvSpPr>
        <p:spPr/>
        <p:txBody>
          <a:bodyPr/>
          <a:lstStyle/>
          <a:p>
            <a:r>
              <a:rPr lang="en-GB" dirty="0" smtClean="0"/>
              <a:t> </a:t>
            </a:r>
            <a:r>
              <a:rPr lang="en-GB" b="1" dirty="0" err="1" smtClean="0"/>
              <a:t>Glyphosate</a:t>
            </a:r>
            <a:r>
              <a:rPr lang="en-GB" b="1" dirty="0"/>
              <a:t>:</a:t>
            </a:r>
            <a:r>
              <a:rPr lang="en-GB" b="1" dirty="0" smtClean="0"/>
              <a:t> </a:t>
            </a:r>
            <a:r>
              <a:rPr lang="en-GB" b="1" dirty="0"/>
              <a:t>broad-spectrum </a:t>
            </a:r>
            <a:r>
              <a:rPr lang="en-GB" b="1" dirty="0" smtClean="0"/>
              <a:t>herbicide</a:t>
            </a:r>
            <a:endParaRPr lang="en-GB" dirty="0"/>
          </a:p>
          <a:p>
            <a:r>
              <a:rPr lang="en-GB" b="1" dirty="0" smtClean="0"/>
              <a:t>Active ingredient Inhibits </a:t>
            </a:r>
            <a:r>
              <a:rPr lang="en-GB" b="1" dirty="0"/>
              <a:t>a key enzyme (</a:t>
            </a:r>
            <a:r>
              <a:rPr lang="en-GB" b="1" i="1" dirty="0"/>
              <a:t>EPSP </a:t>
            </a:r>
            <a:r>
              <a:rPr lang="en-GB" b="1" i="1" dirty="0" err="1"/>
              <a:t>synthase</a:t>
            </a:r>
            <a:r>
              <a:rPr lang="en-GB" b="1" i="1" dirty="0"/>
              <a:t>) in an amino acid pathway</a:t>
            </a:r>
          </a:p>
          <a:p>
            <a:r>
              <a:rPr lang="en-GB" dirty="0" smtClean="0"/>
              <a:t> </a:t>
            </a:r>
            <a:r>
              <a:rPr lang="en-GB" b="1" dirty="0"/>
              <a:t>Plants die </a:t>
            </a:r>
            <a:r>
              <a:rPr lang="en-GB" b="1" dirty="0" smtClean="0"/>
              <a:t>due to </a:t>
            </a:r>
            <a:r>
              <a:rPr lang="en-GB" b="1" dirty="0"/>
              <a:t>lack </a:t>
            </a:r>
            <a:r>
              <a:rPr lang="en-GB" b="1" dirty="0" smtClean="0"/>
              <a:t>of key </a:t>
            </a:r>
            <a:r>
              <a:rPr lang="en-GB" b="1" dirty="0"/>
              <a:t>amino acids</a:t>
            </a:r>
          </a:p>
          <a:p>
            <a:r>
              <a:rPr lang="en-GB" dirty="0" smtClean="0"/>
              <a:t> </a:t>
            </a:r>
            <a:r>
              <a:rPr lang="en-GB" b="1" dirty="0"/>
              <a:t>A resistant EPSP </a:t>
            </a:r>
            <a:r>
              <a:rPr lang="en-GB" b="1" dirty="0" err="1"/>
              <a:t>synthase</a:t>
            </a:r>
            <a:r>
              <a:rPr lang="en-GB" b="1" dirty="0"/>
              <a:t> gene allows </a:t>
            </a:r>
            <a:r>
              <a:rPr lang="en-GB" b="1" dirty="0" smtClean="0"/>
              <a:t>crops to </a:t>
            </a:r>
            <a:r>
              <a:rPr lang="en-GB" b="1" dirty="0"/>
              <a:t>survive spraying</a:t>
            </a:r>
            <a:endParaRPr lang="en-GB"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7410" name="Picture 2"/>
          <p:cNvPicPr>
            <a:picLocks noChangeAspect="1" noChangeArrowheads="1"/>
          </p:cNvPicPr>
          <p:nvPr/>
        </p:nvPicPr>
        <p:blipFill>
          <a:blip r:embed="rId3" cstate="print"/>
          <a:srcRect/>
          <a:stretch>
            <a:fillRect/>
          </a:stretch>
        </p:blipFill>
        <p:spPr bwMode="auto">
          <a:xfrm>
            <a:off x="9" y="0"/>
            <a:ext cx="10693399" cy="755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8434" name="Picture 2"/>
          <p:cNvPicPr>
            <a:picLocks noChangeAspect="1" noChangeArrowheads="1"/>
          </p:cNvPicPr>
          <p:nvPr/>
        </p:nvPicPr>
        <p:blipFill>
          <a:blip r:embed="rId2" cstate="print"/>
          <a:srcRect/>
          <a:stretch>
            <a:fillRect/>
          </a:stretch>
        </p:blipFill>
        <p:spPr bwMode="auto">
          <a:xfrm>
            <a:off x="9" y="0"/>
            <a:ext cx="10693399" cy="755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9458" name="Picture 2"/>
          <p:cNvPicPr>
            <a:picLocks noChangeAspect="1" noChangeArrowheads="1"/>
          </p:cNvPicPr>
          <p:nvPr/>
        </p:nvPicPr>
        <p:blipFill>
          <a:blip r:embed="rId2" cstate="print"/>
          <a:srcRect/>
          <a:stretch>
            <a:fillRect/>
          </a:stretch>
        </p:blipFill>
        <p:spPr bwMode="auto">
          <a:xfrm>
            <a:off x="0" y="8"/>
            <a:ext cx="10693400" cy="75564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Quality improvement</a:t>
            </a:r>
            <a:endParaRPr lang="en-GB" dirty="0"/>
          </a:p>
        </p:txBody>
      </p:sp>
      <p:pic>
        <p:nvPicPr>
          <p:cNvPr id="20484" name="Picture 4"/>
          <p:cNvPicPr>
            <a:picLocks noGrp="1" noChangeAspect="1" noChangeArrowheads="1"/>
          </p:cNvPicPr>
          <p:nvPr>
            <p:ph idx="1"/>
          </p:nvPr>
        </p:nvPicPr>
        <p:blipFill>
          <a:blip r:embed="rId2" cstate="print"/>
          <a:srcRect/>
          <a:stretch>
            <a:fillRect/>
          </a:stretch>
        </p:blipFill>
        <p:spPr bwMode="auto">
          <a:xfrm>
            <a:off x="954212" y="3994282"/>
            <a:ext cx="3048000" cy="3057525"/>
          </a:xfrm>
          <a:prstGeom prst="rect">
            <a:avLst/>
          </a:prstGeom>
          <a:noFill/>
          <a:ln w="9525">
            <a:noFill/>
            <a:miter lim="800000"/>
            <a:headEnd/>
            <a:tailEnd/>
          </a:ln>
        </p:spPr>
      </p:pic>
      <p:pic>
        <p:nvPicPr>
          <p:cNvPr id="20482" name="Picture 2"/>
          <p:cNvPicPr>
            <a:picLocks noChangeAspect="1" noChangeArrowheads="1"/>
          </p:cNvPicPr>
          <p:nvPr/>
        </p:nvPicPr>
        <p:blipFill>
          <a:blip r:embed="rId3" cstate="print"/>
          <a:srcRect/>
          <a:stretch>
            <a:fillRect/>
          </a:stretch>
        </p:blipFill>
        <p:spPr bwMode="auto">
          <a:xfrm>
            <a:off x="6046796" y="1481145"/>
            <a:ext cx="4646613" cy="6075363"/>
          </a:xfrm>
          <a:prstGeom prst="rect">
            <a:avLst/>
          </a:prstGeom>
          <a:noFill/>
          <a:ln w="9525">
            <a:noFill/>
            <a:miter lim="800000"/>
            <a:headEnd/>
            <a:tailEnd/>
          </a:ln>
        </p:spPr>
      </p:pic>
      <p:pic>
        <p:nvPicPr>
          <p:cNvPr id="20483" name="Picture 3"/>
          <p:cNvPicPr>
            <a:picLocks noChangeAspect="1" noChangeArrowheads="1"/>
          </p:cNvPicPr>
          <p:nvPr/>
        </p:nvPicPr>
        <p:blipFill>
          <a:blip r:embed="rId4" cstate="print"/>
          <a:srcRect/>
          <a:stretch>
            <a:fillRect/>
          </a:stretch>
        </p:blipFill>
        <p:spPr bwMode="auto">
          <a:xfrm>
            <a:off x="594172" y="1618011"/>
            <a:ext cx="3168352" cy="2217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Enhanced photosynthesis rate</a:t>
            </a:r>
            <a:endParaRPr lang="en-GB" dirty="0"/>
          </a:p>
        </p:txBody>
      </p:sp>
      <p:sp>
        <p:nvSpPr>
          <p:cNvPr id="3" name="Content Placeholder 2"/>
          <p:cNvSpPr>
            <a:spLocks noGrp="1"/>
          </p:cNvSpPr>
          <p:nvPr>
            <p:ph idx="1"/>
          </p:nvPr>
        </p:nvSpPr>
        <p:spPr/>
        <p:txBody>
          <a:bodyPr/>
          <a:lstStyle/>
          <a:p>
            <a:pPr>
              <a:buNone/>
            </a:pPr>
            <a:r>
              <a:rPr lang="en-GB" b="1" dirty="0"/>
              <a:t>Transgenic : </a:t>
            </a:r>
            <a:r>
              <a:rPr lang="en-GB" b="1" i="1" dirty="0" err="1"/>
              <a:t>indica</a:t>
            </a:r>
            <a:r>
              <a:rPr lang="en-GB" b="1" dirty="0"/>
              <a:t> rice (C3)</a:t>
            </a:r>
          </a:p>
          <a:p>
            <a:r>
              <a:rPr lang="en-GB" b="1" dirty="0"/>
              <a:t>Enhanced photosynthesis rate</a:t>
            </a:r>
          </a:p>
          <a:p>
            <a:pPr>
              <a:buNone/>
            </a:pPr>
            <a:r>
              <a:rPr lang="en-GB" b="1" dirty="0" err="1"/>
              <a:t>Transgenes</a:t>
            </a:r>
            <a:endParaRPr lang="en-GB" b="1" dirty="0"/>
          </a:p>
          <a:p>
            <a:r>
              <a:rPr lang="en-GB" b="1" dirty="0" err="1"/>
              <a:t>Phosphoenolpyruvate</a:t>
            </a:r>
            <a:r>
              <a:rPr lang="en-GB" b="1" dirty="0"/>
              <a:t> </a:t>
            </a:r>
            <a:r>
              <a:rPr lang="en-GB" b="1" dirty="0" err="1"/>
              <a:t>carboxylase</a:t>
            </a:r>
            <a:r>
              <a:rPr lang="en-GB" b="1" dirty="0"/>
              <a:t> (</a:t>
            </a:r>
            <a:r>
              <a:rPr lang="en-GB" b="1" dirty="0" err="1"/>
              <a:t>pepc</a:t>
            </a:r>
            <a:r>
              <a:rPr lang="en-GB" b="1" dirty="0"/>
              <a:t>) </a:t>
            </a:r>
            <a:r>
              <a:rPr lang="en-GB" b="1" dirty="0" smtClean="0"/>
              <a:t>gene cloned </a:t>
            </a:r>
            <a:r>
              <a:rPr lang="en-GB" b="1" dirty="0"/>
              <a:t>from maize (C4</a:t>
            </a:r>
            <a:r>
              <a:rPr lang="en-GB" b="1" dirty="0" smtClean="0"/>
              <a:t>)</a:t>
            </a:r>
          </a:p>
          <a:p>
            <a:endParaRPr lang="en-GB" dirty="0"/>
          </a:p>
        </p:txBody>
      </p:sp>
      <p:pic>
        <p:nvPicPr>
          <p:cNvPr id="21506" name="Picture 2"/>
          <p:cNvPicPr>
            <a:picLocks noChangeAspect="1" noChangeArrowheads="1"/>
          </p:cNvPicPr>
          <p:nvPr/>
        </p:nvPicPr>
        <p:blipFill>
          <a:blip r:embed="rId2" cstate="print"/>
          <a:srcRect/>
          <a:stretch>
            <a:fillRect/>
          </a:stretch>
        </p:blipFill>
        <p:spPr bwMode="auto">
          <a:xfrm>
            <a:off x="4914652" y="4570338"/>
            <a:ext cx="5138663" cy="27263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Flower senescence or fruit ripening</a:t>
            </a:r>
            <a:br>
              <a:rPr lang="en-GB" b="1" dirty="0"/>
            </a:br>
            <a:r>
              <a:rPr lang="en-GB" b="1" dirty="0"/>
              <a:t>is regulated by ethylene</a:t>
            </a:r>
            <a:endParaRPr lang="en-GB" dirty="0"/>
          </a:p>
        </p:txBody>
      </p:sp>
      <p:pic>
        <p:nvPicPr>
          <p:cNvPr id="22532" name="Picture 4"/>
          <p:cNvPicPr>
            <a:picLocks noGrp="1" noChangeAspect="1" noChangeArrowheads="1"/>
          </p:cNvPicPr>
          <p:nvPr>
            <p:ph idx="1"/>
          </p:nvPr>
        </p:nvPicPr>
        <p:blipFill>
          <a:blip r:embed="rId2" cstate="print"/>
          <a:stretch>
            <a:fillRect/>
          </a:stretch>
        </p:blipFill>
        <p:spPr bwMode="auto">
          <a:xfrm>
            <a:off x="3384550" y="2928938"/>
            <a:ext cx="3924300" cy="2857500"/>
          </a:xfrm>
          <a:prstGeom prst="rect">
            <a:avLst/>
          </a:prstGeom>
          <a:noFill/>
          <a:ln w="9525">
            <a:noFill/>
            <a:miter lim="800000"/>
            <a:headEnd/>
            <a:tailEnd/>
          </a:ln>
        </p:spPr>
      </p:pic>
      <p:pic>
        <p:nvPicPr>
          <p:cNvPr id="22530" name="Picture 2"/>
          <p:cNvPicPr>
            <a:picLocks noChangeAspect="1" noChangeArrowheads="1"/>
          </p:cNvPicPr>
          <p:nvPr/>
        </p:nvPicPr>
        <p:blipFill>
          <a:blip r:embed="rId3" cstate="print"/>
          <a:srcRect/>
          <a:stretch>
            <a:fillRect/>
          </a:stretch>
        </p:blipFill>
        <p:spPr bwMode="auto">
          <a:xfrm>
            <a:off x="234136" y="1546002"/>
            <a:ext cx="5544616" cy="5544615"/>
          </a:xfrm>
          <a:prstGeom prst="rect">
            <a:avLst/>
          </a:prstGeom>
          <a:noFill/>
          <a:ln w="9525">
            <a:noFill/>
            <a:miter lim="800000"/>
            <a:headEnd/>
            <a:tailEnd/>
          </a:ln>
        </p:spPr>
      </p:pic>
      <p:pic>
        <p:nvPicPr>
          <p:cNvPr id="22531" name="Picture 3"/>
          <p:cNvPicPr>
            <a:picLocks noChangeAspect="1" noChangeArrowheads="1"/>
          </p:cNvPicPr>
          <p:nvPr/>
        </p:nvPicPr>
        <p:blipFill>
          <a:blip r:embed="rId4" cstate="print"/>
          <a:srcRect/>
          <a:stretch>
            <a:fillRect/>
          </a:stretch>
        </p:blipFill>
        <p:spPr bwMode="auto">
          <a:xfrm>
            <a:off x="7362932" y="1546010"/>
            <a:ext cx="2505075" cy="1903413"/>
          </a:xfrm>
          <a:prstGeom prst="rect">
            <a:avLst/>
          </a:prstGeom>
          <a:noFill/>
          <a:ln w="9525">
            <a:noFill/>
            <a:miter lim="800000"/>
            <a:headEnd/>
            <a:tailEnd/>
          </a:ln>
        </p:spPr>
      </p:pic>
      <p:sp>
        <p:nvSpPr>
          <p:cNvPr id="7" name="Rectangle 6"/>
          <p:cNvSpPr/>
          <p:nvPr/>
        </p:nvSpPr>
        <p:spPr>
          <a:xfrm>
            <a:off x="2898428" y="7187174"/>
            <a:ext cx="7794972" cy="369269"/>
          </a:xfrm>
          <a:prstGeom prst="rect">
            <a:avLst/>
          </a:prstGeom>
        </p:spPr>
        <p:txBody>
          <a:bodyPr wrap="square" lIns="91384" tIns="45689" rIns="91384" bIns="45689">
            <a:spAutoFit/>
          </a:bodyPr>
          <a:lstStyle/>
          <a:p>
            <a:r>
              <a:rPr lang="en-GB" dirty="0"/>
              <a:t>http://www.colostate.edu/Depts/HLA/GHEX/newsletter/vol_12/senescence.jpg</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b="1" dirty="0"/>
              <a:t>Prolong </a:t>
            </a:r>
            <a:r>
              <a:rPr lang="en-GB" b="1" dirty="0" smtClean="0"/>
              <a:t>shelf-life or </a:t>
            </a:r>
            <a:r>
              <a:rPr lang="en-GB" b="1" dirty="0"/>
              <a:t>Delay ripening</a:t>
            </a:r>
            <a:endParaRPr lang="en-GB" dirty="0"/>
          </a:p>
        </p:txBody>
      </p:sp>
      <p:sp>
        <p:nvSpPr>
          <p:cNvPr id="3" name="Content Placeholder 2"/>
          <p:cNvSpPr>
            <a:spLocks noGrp="1"/>
          </p:cNvSpPr>
          <p:nvPr>
            <p:ph idx="1"/>
          </p:nvPr>
        </p:nvSpPr>
        <p:spPr/>
        <p:txBody>
          <a:bodyPr>
            <a:normAutofit/>
          </a:bodyPr>
          <a:lstStyle/>
          <a:p>
            <a:pPr marL="514000" indent="-514000">
              <a:buAutoNum type="arabicParenR"/>
            </a:pPr>
            <a:r>
              <a:rPr lang="en-GB" sz="2900" b="1" dirty="0" smtClean="0"/>
              <a:t>Down </a:t>
            </a:r>
            <a:r>
              <a:rPr lang="en-GB" sz="2900" b="1" dirty="0"/>
              <a:t>regulated internal ethylene via sense or </a:t>
            </a:r>
            <a:r>
              <a:rPr lang="en-GB" sz="2900" b="1" dirty="0" smtClean="0"/>
              <a:t>antisense </a:t>
            </a:r>
          </a:p>
          <a:p>
            <a:pPr marL="514000" indent="-514000">
              <a:buNone/>
            </a:pPr>
            <a:r>
              <a:rPr lang="en-GB" sz="2900" b="1" dirty="0" smtClean="0"/>
              <a:t>( </a:t>
            </a:r>
            <a:r>
              <a:rPr lang="en-GB" sz="2900" b="1" dirty="0"/>
              <a:t>ACC </a:t>
            </a:r>
            <a:r>
              <a:rPr lang="en-GB" sz="2900" b="1" dirty="0" err="1"/>
              <a:t>synthase</a:t>
            </a:r>
            <a:r>
              <a:rPr lang="en-GB" sz="2900" b="1" dirty="0"/>
              <a:t> or ACC </a:t>
            </a:r>
            <a:r>
              <a:rPr lang="en-GB" sz="2900" b="1" dirty="0" err="1"/>
              <a:t>oxidase</a:t>
            </a:r>
            <a:r>
              <a:rPr lang="en-GB" sz="2900" b="1" dirty="0"/>
              <a:t>)</a:t>
            </a:r>
          </a:p>
          <a:p>
            <a:pPr>
              <a:buNone/>
            </a:pPr>
            <a:r>
              <a:rPr lang="en-GB" sz="2900" b="1" dirty="0"/>
              <a:t>2) Inhibited internal ethylene via RNA interference (</a:t>
            </a:r>
            <a:r>
              <a:rPr lang="en-GB" sz="2900" b="1" dirty="0" err="1"/>
              <a:t>RNAi</a:t>
            </a:r>
            <a:r>
              <a:rPr lang="en-GB" sz="2900" b="1" dirty="0" smtClean="0"/>
              <a:t>)</a:t>
            </a:r>
          </a:p>
          <a:p>
            <a:pPr>
              <a:buNone/>
            </a:pPr>
            <a:r>
              <a:rPr lang="en-GB" sz="2900" b="1" dirty="0" smtClean="0"/>
              <a:t> ( </a:t>
            </a:r>
            <a:r>
              <a:rPr lang="en-GB" sz="2900" b="1" dirty="0"/>
              <a:t>ACC </a:t>
            </a:r>
            <a:r>
              <a:rPr lang="en-GB" sz="2900" b="1" dirty="0" err="1"/>
              <a:t>synthase</a:t>
            </a:r>
            <a:r>
              <a:rPr lang="en-GB" sz="2900" b="1" dirty="0"/>
              <a:t> or ACC </a:t>
            </a:r>
            <a:r>
              <a:rPr lang="en-GB" sz="2900" b="1" dirty="0" err="1"/>
              <a:t>oxidase</a:t>
            </a:r>
            <a:r>
              <a:rPr lang="en-GB" sz="2900" b="1" dirty="0"/>
              <a:t>)</a:t>
            </a:r>
          </a:p>
          <a:p>
            <a:pPr>
              <a:buNone/>
            </a:pPr>
            <a:r>
              <a:rPr lang="en-GB" sz="2900" b="1" dirty="0"/>
              <a:t>3) Inhibited external ethylene</a:t>
            </a:r>
          </a:p>
          <a:p>
            <a:pPr>
              <a:buNone/>
            </a:pPr>
            <a:r>
              <a:rPr lang="en-GB" sz="2900" b="1" dirty="0"/>
              <a:t>Mutated or modified of ethylene receptor gene (</a:t>
            </a:r>
            <a:r>
              <a:rPr lang="en-GB" sz="2900" b="1" i="1" dirty="0"/>
              <a:t>ETR1)</a:t>
            </a:r>
            <a:endParaRPr lang="en-GB" sz="2900" dirty="0"/>
          </a:p>
        </p:txBody>
      </p:sp>
      <p:pic>
        <p:nvPicPr>
          <p:cNvPr id="23554" name="Picture 2"/>
          <p:cNvPicPr>
            <a:picLocks noChangeAspect="1" noChangeArrowheads="1"/>
          </p:cNvPicPr>
          <p:nvPr/>
        </p:nvPicPr>
        <p:blipFill>
          <a:blip r:embed="rId2" cstate="print"/>
          <a:srcRect/>
          <a:stretch>
            <a:fillRect/>
          </a:stretch>
        </p:blipFill>
        <p:spPr bwMode="auto">
          <a:xfrm>
            <a:off x="378151" y="5074396"/>
            <a:ext cx="2808312" cy="2160238"/>
          </a:xfrm>
          <a:prstGeom prst="rect">
            <a:avLst/>
          </a:prstGeom>
          <a:noFill/>
          <a:ln w="9525">
            <a:noFill/>
            <a:miter lim="800000"/>
            <a:headEnd/>
            <a:tailEnd/>
          </a:ln>
        </p:spPr>
      </p:pic>
      <p:pic>
        <p:nvPicPr>
          <p:cNvPr id="23555" name="Picture 3"/>
          <p:cNvPicPr>
            <a:picLocks noChangeAspect="1" noChangeArrowheads="1"/>
          </p:cNvPicPr>
          <p:nvPr/>
        </p:nvPicPr>
        <p:blipFill>
          <a:blip r:embed="rId3" cstate="print"/>
          <a:srcRect/>
          <a:stretch>
            <a:fillRect/>
          </a:stretch>
        </p:blipFill>
        <p:spPr bwMode="auto">
          <a:xfrm>
            <a:off x="3186461" y="5074394"/>
            <a:ext cx="3096344" cy="2160240"/>
          </a:xfrm>
          <a:prstGeom prst="rect">
            <a:avLst/>
          </a:prstGeom>
          <a:noFill/>
          <a:ln w="9525">
            <a:noFill/>
            <a:miter lim="800000"/>
            <a:headEnd/>
            <a:tailEnd/>
          </a:ln>
        </p:spPr>
      </p:pic>
      <p:pic>
        <p:nvPicPr>
          <p:cNvPr id="23556" name="Picture 4"/>
          <p:cNvPicPr>
            <a:picLocks noChangeAspect="1" noChangeArrowheads="1"/>
          </p:cNvPicPr>
          <p:nvPr/>
        </p:nvPicPr>
        <p:blipFill>
          <a:blip r:embed="rId4" cstate="print"/>
          <a:srcRect/>
          <a:stretch>
            <a:fillRect/>
          </a:stretch>
        </p:blipFill>
        <p:spPr bwMode="auto">
          <a:xfrm>
            <a:off x="6210797" y="5074394"/>
            <a:ext cx="3801220" cy="2160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b="1" dirty="0"/>
              <a:t>Plants </a:t>
            </a:r>
            <a:r>
              <a:rPr lang="en-GB" b="1" dirty="0" smtClean="0"/>
              <a:t>enhanced with </a:t>
            </a:r>
            <a:r>
              <a:rPr lang="en-GB" b="1" dirty="0"/>
              <a:t>nutrients and vitamins</a:t>
            </a:r>
            <a:endParaRPr lang="en-GB" dirty="0"/>
          </a:p>
        </p:txBody>
      </p:sp>
      <p:sp>
        <p:nvSpPr>
          <p:cNvPr id="3" name="Content Placeholder 2"/>
          <p:cNvSpPr>
            <a:spLocks noGrp="1"/>
          </p:cNvSpPr>
          <p:nvPr>
            <p:ph idx="1"/>
          </p:nvPr>
        </p:nvSpPr>
        <p:spPr/>
        <p:txBody>
          <a:bodyPr>
            <a:normAutofit/>
          </a:bodyPr>
          <a:lstStyle/>
          <a:p>
            <a:r>
              <a:rPr lang="en-GB" sz="2100" b="1" dirty="0"/>
              <a:t>Gene engineering is </a:t>
            </a:r>
            <a:r>
              <a:rPr lang="en-GB" sz="2100" b="1" dirty="0" smtClean="0"/>
              <a:t>a possibility to </a:t>
            </a:r>
            <a:r>
              <a:rPr lang="en-GB" sz="2100" b="1" dirty="0"/>
              <a:t>add to a </a:t>
            </a:r>
            <a:r>
              <a:rPr lang="en-GB" sz="2100" b="1" dirty="0" smtClean="0"/>
              <a:t>plant a </a:t>
            </a:r>
            <a:r>
              <a:rPr lang="en-GB" sz="2100" b="1" dirty="0"/>
              <a:t>totally new </a:t>
            </a:r>
            <a:r>
              <a:rPr lang="en-GB" sz="2100" b="1" dirty="0" smtClean="0"/>
              <a:t>traits that </a:t>
            </a:r>
            <a:r>
              <a:rPr lang="en-GB" sz="2100" b="1" dirty="0"/>
              <a:t>are </a:t>
            </a:r>
            <a:r>
              <a:rPr lang="en-GB" sz="2100" b="1" dirty="0" smtClean="0"/>
              <a:t>not characteristic for </a:t>
            </a:r>
            <a:r>
              <a:rPr lang="en-GB" sz="2100" b="1" dirty="0"/>
              <a:t>plant at </a:t>
            </a:r>
            <a:r>
              <a:rPr lang="en-GB" sz="2100" b="1" dirty="0" smtClean="0"/>
              <a:t>all.</a:t>
            </a:r>
            <a:endParaRPr lang="en-GB" sz="2100" dirty="0"/>
          </a:p>
        </p:txBody>
      </p:sp>
      <p:pic>
        <p:nvPicPr>
          <p:cNvPr id="25602" name="Picture 2"/>
          <p:cNvPicPr>
            <a:picLocks noChangeAspect="1" noChangeArrowheads="1"/>
          </p:cNvPicPr>
          <p:nvPr/>
        </p:nvPicPr>
        <p:blipFill>
          <a:blip r:embed="rId2" cstate="print"/>
          <a:srcRect/>
          <a:stretch>
            <a:fillRect/>
          </a:stretch>
        </p:blipFill>
        <p:spPr bwMode="auto">
          <a:xfrm>
            <a:off x="504828" y="2698136"/>
            <a:ext cx="9682163" cy="48583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The golden rice</a:t>
            </a:r>
            <a:endParaRPr lang="en-GB" b="1" dirty="0"/>
          </a:p>
        </p:txBody>
      </p:sp>
      <p:pic>
        <p:nvPicPr>
          <p:cNvPr id="26627" name="Picture 3"/>
          <p:cNvPicPr>
            <a:picLocks noGrp="1" noChangeAspect="1" noChangeArrowheads="1"/>
          </p:cNvPicPr>
          <p:nvPr>
            <p:ph idx="1"/>
          </p:nvPr>
        </p:nvPicPr>
        <p:blipFill>
          <a:blip r:embed="rId2" cstate="print"/>
          <a:srcRect/>
          <a:stretch>
            <a:fillRect/>
          </a:stretch>
        </p:blipFill>
        <p:spPr bwMode="auto">
          <a:xfrm>
            <a:off x="5490720" y="1978050"/>
            <a:ext cx="4142578" cy="3096344"/>
          </a:xfrm>
          <a:prstGeom prst="rect">
            <a:avLst/>
          </a:prstGeom>
          <a:noFill/>
          <a:ln w="9525">
            <a:noFill/>
            <a:miter lim="800000"/>
            <a:headEnd/>
            <a:tailEnd/>
          </a:ln>
        </p:spPr>
      </p:pic>
      <p:pic>
        <p:nvPicPr>
          <p:cNvPr id="26626" name="Picture 2"/>
          <p:cNvPicPr>
            <a:picLocks noChangeAspect="1" noChangeArrowheads="1"/>
          </p:cNvPicPr>
          <p:nvPr/>
        </p:nvPicPr>
        <p:blipFill>
          <a:blip r:embed="rId3" cstate="print"/>
          <a:srcRect/>
          <a:stretch>
            <a:fillRect/>
          </a:stretch>
        </p:blipFill>
        <p:spPr bwMode="auto">
          <a:xfrm>
            <a:off x="9" y="1834042"/>
            <a:ext cx="4784725" cy="3444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2"/>
          <p:cNvSpPr txBox="1">
            <a:spLocks noChangeArrowheads="1"/>
          </p:cNvSpPr>
          <p:nvPr/>
        </p:nvSpPr>
        <p:spPr bwMode="auto">
          <a:xfrm>
            <a:off x="3831802" y="3082073"/>
            <a:ext cx="980228" cy="382295"/>
          </a:xfrm>
          <a:prstGeom prst="rect">
            <a:avLst/>
          </a:prstGeom>
          <a:noFill/>
          <a:ln w="9525">
            <a:noFill/>
            <a:miter lim="800000"/>
            <a:headEnd/>
            <a:tailEnd/>
          </a:ln>
          <a:effectLst/>
        </p:spPr>
        <p:txBody>
          <a:bodyPr lIns="104268" tIns="52133" rIns="104268" bIns="52133">
            <a:spAutoFit/>
          </a:bodyPr>
          <a:lstStyle/>
          <a:p>
            <a:pPr eaLnBrk="0" hangingPunct="0"/>
            <a:r>
              <a:rPr lang="en-US" b="1">
                <a:solidFill>
                  <a:srgbClr val="000000"/>
                </a:solidFill>
                <a:latin typeface="Times New Roman" pitchFamily="18" charset="0"/>
              </a:rPr>
              <a:t>F</a:t>
            </a:r>
            <a:r>
              <a:rPr lang="en-US" b="1" baseline="-25000">
                <a:solidFill>
                  <a:srgbClr val="000000"/>
                </a:solidFill>
                <a:latin typeface="Times New Roman" pitchFamily="18" charset="0"/>
              </a:rPr>
              <a:t>2</a:t>
            </a:r>
            <a:endParaRPr lang="en-US">
              <a:solidFill>
                <a:srgbClr val="000000"/>
              </a:solidFill>
              <a:latin typeface="Times New Roman" pitchFamily="18" charset="0"/>
            </a:endParaRPr>
          </a:p>
        </p:txBody>
      </p:sp>
      <p:sp>
        <p:nvSpPr>
          <p:cNvPr id="167939" name="Text Box 3"/>
          <p:cNvSpPr txBox="1">
            <a:spLocks noChangeArrowheads="1"/>
          </p:cNvSpPr>
          <p:nvPr/>
        </p:nvSpPr>
        <p:spPr bwMode="auto">
          <a:xfrm>
            <a:off x="4722918" y="923573"/>
            <a:ext cx="1425787" cy="382295"/>
          </a:xfrm>
          <a:prstGeom prst="rect">
            <a:avLst/>
          </a:prstGeom>
          <a:noFill/>
          <a:ln w="9525">
            <a:noFill/>
            <a:miter lim="800000"/>
            <a:headEnd/>
            <a:tailEnd/>
          </a:ln>
          <a:effectLst/>
        </p:spPr>
        <p:txBody>
          <a:bodyPr lIns="104268" tIns="52133" rIns="104268" bIns="52133">
            <a:spAutoFit/>
          </a:bodyPr>
          <a:lstStyle/>
          <a:p>
            <a:pPr eaLnBrk="0" hangingPunct="0"/>
            <a:r>
              <a:rPr lang="en-US" b="1">
                <a:solidFill>
                  <a:srgbClr val="000000"/>
                </a:solidFill>
                <a:latin typeface="Times New Roman" pitchFamily="18" charset="0"/>
              </a:rPr>
              <a:t>P</a:t>
            </a:r>
            <a:r>
              <a:rPr lang="en-US" b="1" baseline="-25000">
                <a:solidFill>
                  <a:srgbClr val="000000"/>
                </a:solidFill>
                <a:latin typeface="Times New Roman" pitchFamily="18" charset="0"/>
              </a:rPr>
              <a:t>2</a:t>
            </a:r>
            <a:r>
              <a:rPr lang="en-US">
                <a:solidFill>
                  <a:srgbClr val="000000"/>
                </a:solidFill>
                <a:latin typeface="Times New Roman" pitchFamily="18" charset="0"/>
              </a:rPr>
              <a:t> </a:t>
            </a:r>
          </a:p>
        </p:txBody>
      </p:sp>
      <p:sp>
        <p:nvSpPr>
          <p:cNvPr id="167940" name="Line 4"/>
          <p:cNvSpPr>
            <a:spLocks noChangeShapeType="1"/>
          </p:cNvSpPr>
          <p:nvPr/>
        </p:nvSpPr>
        <p:spPr bwMode="auto">
          <a:xfrm>
            <a:off x="4099137" y="1570772"/>
            <a:ext cx="0" cy="419806"/>
          </a:xfrm>
          <a:prstGeom prst="line">
            <a:avLst/>
          </a:prstGeom>
          <a:noFill/>
          <a:ln w="9525">
            <a:solidFill>
              <a:srgbClr val="000000"/>
            </a:solidFill>
            <a:round/>
            <a:headEnd/>
            <a:tailEnd type="triangle" w="med" len="med"/>
          </a:ln>
          <a:effectLst/>
        </p:spPr>
        <p:txBody>
          <a:bodyPr lIns="104268" tIns="52133" rIns="104268" bIns="52133"/>
          <a:lstStyle/>
          <a:p>
            <a:endParaRPr lang="en-US"/>
          </a:p>
        </p:txBody>
      </p:sp>
      <p:sp>
        <p:nvSpPr>
          <p:cNvPr id="167941" name="Text Box 5"/>
          <p:cNvSpPr txBox="1">
            <a:spLocks noChangeArrowheads="1"/>
          </p:cNvSpPr>
          <p:nvPr/>
        </p:nvSpPr>
        <p:spPr bwMode="auto">
          <a:xfrm>
            <a:off x="3831803" y="2074540"/>
            <a:ext cx="891117" cy="382295"/>
          </a:xfrm>
          <a:prstGeom prst="rect">
            <a:avLst/>
          </a:prstGeom>
          <a:noFill/>
          <a:ln w="9525">
            <a:noFill/>
            <a:miter lim="800000"/>
            <a:headEnd/>
            <a:tailEnd/>
          </a:ln>
          <a:effectLst/>
        </p:spPr>
        <p:txBody>
          <a:bodyPr lIns="104268" tIns="52133" rIns="104268" bIns="52133">
            <a:spAutoFit/>
          </a:bodyPr>
          <a:lstStyle/>
          <a:p>
            <a:pPr eaLnBrk="0" hangingPunct="0"/>
            <a:r>
              <a:rPr lang="en-US" b="1">
                <a:solidFill>
                  <a:srgbClr val="000000"/>
                </a:solidFill>
                <a:latin typeface="Times New Roman" pitchFamily="18" charset="0"/>
              </a:rPr>
              <a:t>F</a:t>
            </a:r>
            <a:r>
              <a:rPr lang="en-US" b="1" baseline="-25000">
                <a:solidFill>
                  <a:srgbClr val="000000"/>
                </a:solidFill>
                <a:latin typeface="Times New Roman" pitchFamily="18" charset="0"/>
              </a:rPr>
              <a:t>1</a:t>
            </a:r>
            <a:endParaRPr lang="en-US">
              <a:solidFill>
                <a:srgbClr val="000000"/>
              </a:solidFill>
              <a:latin typeface="Times New Roman" pitchFamily="18" charset="0"/>
            </a:endParaRPr>
          </a:p>
        </p:txBody>
      </p:sp>
      <p:sp>
        <p:nvSpPr>
          <p:cNvPr id="167942" name="Line 6"/>
          <p:cNvSpPr>
            <a:spLocks noChangeShapeType="1"/>
          </p:cNvSpPr>
          <p:nvPr/>
        </p:nvSpPr>
        <p:spPr bwMode="auto">
          <a:xfrm>
            <a:off x="4099137" y="2662267"/>
            <a:ext cx="0" cy="419806"/>
          </a:xfrm>
          <a:prstGeom prst="line">
            <a:avLst/>
          </a:prstGeom>
          <a:noFill/>
          <a:ln w="9525">
            <a:solidFill>
              <a:srgbClr val="000000"/>
            </a:solidFill>
            <a:round/>
            <a:headEnd/>
            <a:tailEnd type="triangle" w="med" len="med"/>
          </a:ln>
          <a:effectLst/>
        </p:spPr>
        <p:txBody>
          <a:bodyPr lIns="104268" tIns="52133" rIns="104268" bIns="52133"/>
          <a:lstStyle/>
          <a:p>
            <a:endParaRPr lang="en-US"/>
          </a:p>
        </p:txBody>
      </p:sp>
      <p:grpSp>
        <p:nvGrpSpPr>
          <p:cNvPr id="2" name="Group 7"/>
          <p:cNvGrpSpPr>
            <a:grpSpLocks/>
          </p:cNvGrpSpPr>
          <p:nvPr/>
        </p:nvGrpSpPr>
        <p:grpSpPr bwMode="auto">
          <a:xfrm>
            <a:off x="3068783" y="1343379"/>
            <a:ext cx="317460" cy="244887"/>
            <a:chOff x="720" y="1872"/>
            <a:chExt cx="480" cy="384"/>
          </a:xfrm>
        </p:grpSpPr>
        <p:sp>
          <p:nvSpPr>
            <p:cNvPr id="167944" name="Line 8"/>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7945" name="Oval 9"/>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7946" name="Oval 10"/>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7947" name="Oval 11"/>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7948" name="Oval 12"/>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3" name="Group 13"/>
          <p:cNvGrpSpPr>
            <a:grpSpLocks/>
          </p:cNvGrpSpPr>
          <p:nvPr/>
        </p:nvGrpSpPr>
        <p:grpSpPr bwMode="auto">
          <a:xfrm>
            <a:off x="4990255" y="1343379"/>
            <a:ext cx="317461" cy="244887"/>
            <a:chOff x="720" y="1872"/>
            <a:chExt cx="480" cy="384"/>
          </a:xfrm>
        </p:grpSpPr>
        <p:sp>
          <p:nvSpPr>
            <p:cNvPr id="167950" name="Line 14"/>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7951" name="Oval 15"/>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7952" name="Oval 16"/>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7953" name="Oval 17"/>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7954" name="Oval 18"/>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4" name="Group 465"/>
          <p:cNvGrpSpPr>
            <a:grpSpLocks/>
          </p:cNvGrpSpPr>
          <p:nvPr/>
        </p:nvGrpSpPr>
        <p:grpSpPr bwMode="auto">
          <a:xfrm>
            <a:off x="4990254" y="1654733"/>
            <a:ext cx="1514898" cy="587728"/>
            <a:chOff x="2688" y="466"/>
            <a:chExt cx="816" cy="336"/>
          </a:xfrm>
        </p:grpSpPr>
        <p:sp>
          <p:nvSpPr>
            <p:cNvPr id="167955" name="Rectangle 19"/>
            <p:cNvSpPr>
              <a:spLocks noChangeArrowheads="1"/>
            </p:cNvSpPr>
            <p:nvPr/>
          </p:nvSpPr>
          <p:spPr bwMode="auto">
            <a:xfrm>
              <a:off x="2688" y="466"/>
              <a:ext cx="192" cy="288"/>
            </a:xfrm>
            <a:prstGeom prst="rect">
              <a:avLst/>
            </a:prstGeom>
            <a:solidFill>
              <a:srgbClr val="808080"/>
            </a:solidFill>
            <a:ln w="9525">
              <a:solidFill>
                <a:srgbClr val="000000"/>
              </a:solidFill>
              <a:miter lim="800000"/>
              <a:headEnd/>
              <a:tailEnd/>
            </a:ln>
          </p:spPr>
          <p:txBody>
            <a:bodyPr wrap="none" anchor="ctr"/>
            <a:lstStyle/>
            <a:p>
              <a:endParaRPr lang="en-US"/>
            </a:p>
          </p:txBody>
        </p:sp>
        <p:sp>
          <p:nvSpPr>
            <p:cNvPr id="167956" name="Rectangle 20"/>
            <p:cNvSpPr>
              <a:spLocks noChangeArrowheads="1"/>
            </p:cNvSpPr>
            <p:nvPr/>
          </p:nvSpPr>
          <p:spPr bwMode="auto">
            <a:xfrm>
              <a:off x="2736" y="514"/>
              <a:ext cx="117" cy="48"/>
            </a:xfrm>
            <a:prstGeom prst="rect">
              <a:avLst/>
            </a:prstGeom>
            <a:noFill/>
            <a:ln w="9525">
              <a:solidFill>
                <a:srgbClr val="000000"/>
              </a:solidFill>
              <a:miter lim="800000"/>
              <a:headEnd/>
              <a:tailEnd/>
            </a:ln>
          </p:spPr>
          <p:txBody>
            <a:bodyPr wrap="none" anchor="ctr"/>
            <a:lstStyle/>
            <a:p>
              <a:endParaRPr lang="en-US"/>
            </a:p>
          </p:txBody>
        </p:sp>
        <p:sp>
          <p:nvSpPr>
            <p:cNvPr id="167957" name="Rectangle 21"/>
            <p:cNvSpPr>
              <a:spLocks noChangeArrowheads="1"/>
            </p:cNvSpPr>
            <p:nvPr/>
          </p:nvSpPr>
          <p:spPr bwMode="auto">
            <a:xfrm>
              <a:off x="2736" y="706"/>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7958" name="AutoShape 22"/>
            <p:cNvSpPr>
              <a:spLocks noChangeArrowheads="1"/>
            </p:cNvSpPr>
            <p:nvPr/>
          </p:nvSpPr>
          <p:spPr bwMode="auto">
            <a:xfrm>
              <a:off x="2880" y="658"/>
              <a:ext cx="624" cy="144"/>
            </a:xfrm>
            <a:prstGeom prst="leftArrow">
              <a:avLst>
                <a:gd name="adj1" fmla="val 50000"/>
                <a:gd name="adj2" fmla="val 108333"/>
              </a:avLst>
            </a:prstGeom>
            <a:solidFill>
              <a:srgbClr val="990099"/>
            </a:solidFill>
            <a:ln w="9525">
              <a:solidFill>
                <a:schemeClr val="tx1"/>
              </a:solidFill>
              <a:miter lim="800000"/>
              <a:headEnd/>
              <a:tailEnd/>
            </a:ln>
            <a:effectLst/>
          </p:spPr>
          <p:txBody>
            <a:bodyPr wrap="none" anchor="ctr"/>
            <a:lstStyle/>
            <a:p>
              <a:endParaRPr lang="en-US"/>
            </a:p>
          </p:txBody>
        </p:sp>
      </p:grpSp>
      <p:grpSp>
        <p:nvGrpSpPr>
          <p:cNvPr id="5" name="Group 53"/>
          <p:cNvGrpSpPr>
            <a:grpSpLocks/>
          </p:cNvGrpSpPr>
          <p:nvPr/>
        </p:nvGrpSpPr>
        <p:grpSpPr bwMode="auto">
          <a:xfrm>
            <a:off x="1746961" y="3837724"/>
            <a:ext cx="271048" cy="215151"/>
            <a:chOff x="720" y="1872"/>
            <a:chExt cx="480" cy="384"/>
          </a:xfrm>
        </p:grpSpPr>
        <p:sp>
          <p:nvSpPr>
            <p:cNvPr id="167990" name="Line 54"/>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7991" name="Oval 55"/>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7992" name="Oval 56"/>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7993" name="Oval 57"/>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7994" name="Oval 58"/>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6" name="Group 59"/>
          <p:cNvGrpSpPr>
            <a:grpSpLocks/>
          </p:cNvGrpSpPr>
          <p:nvPr/>
        </p:nvGrpSpPr>
        <p:grpSpPr bwMode="auto">
          <a:xfrm>
            <a:off x="2018010" y="3837724"/>
            <a:ext cx="269191" cy="215151"/>
            <a:chOff x="720" y="1872"/>
            <a:chExt cx="480" cy="384"/>
          </a:xfrm>
        </p:grpSpPr>
        <p:sp>
          <p:nvSpPr>
            <p:cNvPr id="167996" name="Line 60"/>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7997" name="Oval 61"/>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7998" name="Oval 62"/>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7999" name="Oval 63"/>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000" name="Oval 64"/>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7" name="Group 65"/>
          <p:cNvGrpSpPr>
            <a:grpSpLocks/>
          </p:cNvGrpSpPr>
          <p:nvPr/>
        </p:nvGrpSpPr>
        <p:grpSpPr bwMode="auto">
          <a:xfrm>
            <a:off x="2287199" y="3837724"/>
            <a:ext cx="269192" cy="215151"/>
            <a:chOff x="720" y="1872"/>
            <a:chExt cx="480" cy="384"/>
          </a:xfrm>
        </p:grpSpPr>
        <p:sp>
          <p:nvSpPr>
            <p:cNvPr id="168002" name="Line 66"/>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003" name="Oval 67"/>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004" name="Oval 68"/>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005" name="Oval 69"/>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006" name="Oval 70"/>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8" name="Group 71"/>
          <p:cNvGrpSpPr>
            <a:grpSpLocks/>
          </p:cNvGrpSpPr>
          <p:nvPr/>
        </p:nvGrpSpPr>
        <p:grpSpPr bwMode="auto">
          <a:xfrm>
            <a:off x="2556393" y="3837724"/>
            <a:ext cx="269191" cy="215151"/>
            <a:chOff x="720" y="1872"/>
            <a:chExt cx="480" cy="384"/>
          </a:xfrm>
        </p:grpSpPr>
        <p:sp>
          <p:nvSpPr>
            <p:cNvPr id="168008" name="Line 72"/>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009" name="Oval 73"/>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010" name="Oval 74"/>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011" name="Oval 75"/>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012" name="Oval 76"/>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9" name="Group 77"/>
          <p:cNvGrpSpPr>
            <a:grpSpLocks/>
          </p:cNvGrpSpPr>
          <p:nvPr/>
        </p:nvGrpSpPr>
        <p:grpSpPr bwMode="auto">
          <a:xfrm>
            <a:off x="2825583" y="3837724"/>
            <a:ext cx="271048" cy="215151"/>
            <a:chOff x="720" y="1872"/>
            <a:chExt cx="480" cy="384"/>
          </a:xfrm>
        </p:grpSpPr>
        <p:sp>
          <p:nvSpPr>
            <p:cNvPr id="168014" name="Line 78"/>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015" name="Oval 79"/>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016" name="Oval 80"/>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017" name="Oval 81"/>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018" name="Oval 82"/>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0" name="Group 83"/>
          <p:cNvGrpSpPr>
            <a:grpSpLocks/>
          </p:cNvGrpSpPr>
          <p:nvPr/>
        </p:nvGrpSpPr>
        <p:grpSpPr bwMode="auto">
          <a:xfrm>
            <a:off x="3150471" y="3837724"/>
            <a:ext cx="271048" cy="215151"/>
            <a:chOff x="720" y="1872"/>
            <a:chExt cx="480" cy="384"/>
          </a:xfrm>
        </p:grpSpPr>
        <p:sp>
          <p:nvSpPr>
            <p:cNvPr id="168020" name="Line 84"/>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021" name="Oval 85"/>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022" name="Oval 86"/>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023" name="Oval 87"/>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024" name="Oval 88"/>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1" name="Group 89"/>
          <p:cNvGrpSpPr>
            <a:grpSpLocks/>
          </p:cNvGrpSpPr>
          <p:nvPr/>
        </p:nvGrpSpPr>
        <p:grpSpPr bwMode="auto">
          <a:xfrm>
            <a:off x="3421519" y="3837724"/>
            <a:ext cx="269191" cy="215151"/>
            <a:chOff x="720" y="1872"/>
            <a:chExt cx="480" cy="384"/>
          </a:xfrm>
        </p:grpSpPr>
        <p:sp>
          <p:nvSpPr>
            <p:cNvPr id="168026" name="Line 90"/>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027" name="Oval 91"/>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028" name="Oval 92"/>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029" name="Oval 93"/>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030" name="Oval 94"/>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2" name="Group 95"/>
          <p:cNvGrpSpPr>
            <a:grpSpLocks/>
          </p:cNvGrpSpPr>
          <p:nvPr/>
        </p:nvGrpSpPr>
        <p:grpSpPr bwMode="auto">
          <a:xfrm>
            <a:off x="3690708" y="3837724"/>
            <a:ext cx="269192" cy="215151"/>
            <a:chOff x="720" y="1872"/>
            <a:chExt cx="480" cy="384"/>
          </a:xfrm>
        </p:grpSpPr>
        <p:sp>
          <p:nvSpPr>
            <p:cNvPr id="168032" name="Line 96"/>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033" name="Oval 97"/>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034" name="Oval 98"/>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035" name="Oval 99"/>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036" name="Oval 100"/>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3" name="Group 101"/>
          <p:cNvGrpSpPr>
            <a:grpSpLocks/>
          </p:cNvGrpSpPr>
          <p:nvPr/>
        </p:nvGrpSpPr>
        <p:grpSpPr bwMode="auto">
          <a:xfrm>
            <a:off x="3959902" y="3837724"/>
            <a:ext cx="269191" cy="215151"/>
            <a:chOff x="720" y="1872"/>
            <a:chExt cx="480" cy="384"/>
          </a:xfrm>
        </p:grpSpPr>
        <p:sp>
          <p:nvSpPr>
            <p:cNvPr id="168038" name="Line 102"/>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039" name="Oval 103"/>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040" name="Oval 104"/>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041" name="Oval 105"/>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042" name="Oval 106"/>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4" name="Group 107"/>
          <p:cNvGrpSpPr>
            <a:grpSpLocks/>
          </p:cNvGrpSpPr>
          <p:nvPr/>
        </p:nvGrpSpPr>
        <p:grpSpPr bwMode="auto">
          <a:xfrm>
            <a:off x="4229093" y="3837724"/>
            <a:ext cx="271048" cy="215151"/>
            <a:chOff x="720" y="1872"/>
            <a:chExt cx="480" cy="384"/>
          </a:xfrm>
        </p:grpSpPr>
        <p:sp>
          <p:nvSpPr>
            <p:cNvPr id="168044" name="Line 108"/>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045" name="Oval 109"/>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046" name="Oval 110"/>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047" name="Oval 111"/>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048" name="Oval 112"/>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5" name="Group 113"/>
          <p:cNvGrpSpPr>
            <a:grpSpLocks/>
          </p:cNvGrpSpPr>
          <p:nvPr/>
        </p:nvGrpSpPr>
        <p:grpSpPr bwMode="auto">
          <a:xfrm>
            <a:off x="4500141" y="3837724"/>
            <a:ext cx="271048" cy="215151"/>
            <a:chOff x="720" y="1872"/>
            <a:chExt cx="480" cy="384"/>
          </a:xfrm>
        </p:grpSpPr>
        <p:sp>
          <p:nvSpPr>
            <p:cNvPr id="168050" name="Line 114"/>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051" name="Oval 115"/>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052" name="Oval 116"/>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053" name="Oval 117"/>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054" name="Oval 118"/>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6" name="Group 119"/>
          <p:cNvGrpSpPr>
            <a:grpSpLocks/>
          </p:cNvGrpSpPr>
          <p:nvPr/>
        </p:nvGrpSpPr>
        <p:grpSpPr bwMode="auto">
          <a:xfrm>
            <a:off x="4771187" y="3837724"/>
            <a:ext cx="269192" cy="215151"/>
            <a:chOff x="720" y="1872"/>
            <a:chExt cx="480" cy="384"/>
          </a:xfrm>
        </p:grpSpPr>
        <p:sp>
          <p:nvSpPr>
            <p:cNvPr id="168056" name="Line 120"/>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057" name="Oval 121"/>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058" name="Oval 122"/>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059" name="Oval 123"/>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060" name="Oval 124"/>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7" name="Group 125"/>
          <p:cNvGrpSpPr>
            <a:grpSpLocks/>
          </p:cNvGrpSpPr>
          <p:nvPr/>
        </p:nvGrpSpPr>
        <p:grpSpPr bwMode="auto">
          <a:xfrm>
            <a:off x="5040381" y="3837724"/>
            <a:ext cx="269191" cy="215151"/>
            <a:chOff x="720" y="1872"/>
            <a:chExt cx="480" cy="384"/>
          </a:xfrm>
        </p:grpSpPr>
        <p:sp>
          <p:nvSpPr>
            <p:cNvPr id="168062" name="Line 126"/>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063" name="Oval 127"/>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064" name="Oval 128"/>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065" name="Oval 129"/>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066" name="Oval 130"/>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8" name="Group 131"/>
          <p:cNvGrpSpPr>
            <a:grpSpLocks/>
          </p:cNvGrpSpPr>
          <p:nvPr/>
        </p:nvGrpSpPr>
        <p:grpSpPr bwMode="auto">
          <a:xfrm>
            <a:off x="5309570" y="3837724"/>
            <a:ext cx="269192" cy="215151"/>
            <a:chOff x="720" y="1872"/>
            <a:chExt cx="480" cy="384"/>
          </a:xfrm>
        </p:grpSpPr>
        <p:sp>
          <p:nvSpPr>
            <p:cNvPr id="168068" name="Line 132"/>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069" name="Oval 133"/>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070" name="Oval 134"/>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071" name="Oval 135"/>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072" name="Oval 136"/>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9" name="Group 137"/>
          <p:cNvGrpSpPr>
            <a:grpSpLocks/>
          </p:cNvGrpSpPr>
          <p:nvPr/>
        </p:nvGrpSpPr>
        <p:grpSpPr bwMode="auto">
          <a:xfrm>
            <a:off x="5578764" y="3837724"/>
            <a:ext cx="271048" cy="215151"/>
            <a:chOff x="720" y="1872"/>
            <a:chExt cx="480" cy="384"/>
          </a:xfrm>
        </p:grpSpPr>
        <p:sp>
          <p:nvSpPr>
            <p:cNvPr id="168074" name="Line 138"/>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075" name="Oval 139"/>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076" name="Oval 140"/>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077" name="Oval 141"/>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078" name="Oval 142"/>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20" name="Group 143"/>
          <p:cNvGrpSpPr>
            <a:grpSpLocks/>
          </p:cNvGrpSpPr>
          <p:nvPr/>
        </p:nvGrpSpPr>
        <p:grpSpPr bwMode="auto">
          <a:xfrm>
            <a:off x="5849812" y="3837724"/>
            <a:ext cx="271048" cy="215151"/>
            <a:chOff x="720" y="1872"/>
            <a:chExt cx="480" cy="384"/>
          </a:xfrm>
        </p:grpSpPr>
        <p:sp>
          <p:nvSpPr>
            <p:cNvPr id="168080" name="Line 144"/>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081" name="Oval 145"/>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082" name="Oval 146"/>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083" name="Oval 147"/>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084" name="Oval 148"/>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21" name="Group 149"/>
          <p:cNvGrpSpPr>
            <a:grpSpLocks/>
          </p:cNvGrpSpPr>
          <p:nvPr/>
        </p:nvGrpSpPr>
        <p:grpSpPr bwMode="auto">
          <a:xfrm>
            <a:off x="6120858" y="3837724"/>
            <a:ext cx="267335" cy="215151"/>
            <a:chOff x="720" y="1872"/>
            <a:chExt cx="480" cy="384"/>
          </a:xfrm>
        </p:grpSpPr>
        <p:sp>
          <p:nvSpPr>
            <p:cNvPr id="168086" name="Line 150"/>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087" name="Oval 151"/>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088" name="Oval 152"/>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089" name="Oval 153"/>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090" name="Oval 154"/>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22" name="Group 155"/>
          <p:cNvGrpSpPr>
            <a:grpSpLocks/>
          </p:cNvGrpSpPr>
          <p:nvPr/>
        </p:nvGrpSpPr>
        <p:grpSpPr bwMode="auto">
          <a:xfrm>
            <a:off x="6388195" y="3837724"/>
            <a:ext cx="271048" cy="215151"/>
            <a:chOff x="720" y="1872"/>
            <a:chExt cx="480" cy="384"/>
          </a:xfrm>
        </p:grpSpPr>
        <p:sp>
          <p:nvSpPr>
            <p:cNvPr id="168092" name="Line 156"/>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093" name="Oval 157"/>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094" name="Oval 158"/>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095" name="Oval 159"/>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096" name="Oval 160"/>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23" name="Group 161"/>
          <p:cNvGrpSpPr>
            <a:grpSpLocks/>
          </p:cNvGrpSpPr>
          <p:nvPr/>
        </p:nvGrpSpPr>
        <p:grpSpPr bwMode="auto">
          <a:xfrm>
            <a:off x="6659243" y="3837724"/>
            <a:ext cx="271048" cy="215151"/>
            <a:chOff x="720" y="1872"/>
            <a:chExt cx="480" cy="384"/>
          </a:xfrm>
        </p:grpSpPr>
        <p:sp>
          <p:nvSpPr>
            <p:cNvPr id="168098" name="Line 162"/>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099" name="Oval 163"/>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100" name="Oval 164"/>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101" name="Oval 165"/>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102" name="Oval 166"/>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24" name="Group 167"/>
          <p:cNvGrpSpPr>
            <a:grpSpLocks/>
          </p:cNvGrpSpPr>
          <p:nvPr/>
        </p:nvGrpSpPr>
        <p:grpSpPr bwMode="auto">
          <a:xfrm>
            <a:off x="6930291" y="3837724"/>
            <a:ext cx="269191" cy="215151"/>
            <a:chOff x="720" y="1872"/>
            <a:chExt cx="480" cy="384"/>
          </a:xfrm>
        </p:grpSpPr>
        <p:sp>
          <p:nvSpPr>
            <p:cNvPr id="168104" name="Line 168"/>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105" name="Oval 169"/>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106" name="Oval 170"/>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107" name="Oval 171"/>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108" name="Oval 172"/>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sp>
        <p:nvSpPr>
          <p:cNvPr id="168138" name="Text Box 202"/>
          <p:cNvSpPr txBox="1">
            <a:spLocks noChangeArrowheads="1"/>
          </p:cNvSpPr>
          <p:nvPr/>
        </p:nvSpPr>
        <p:spPr bwMode="auto">
          <a:xfrm>
            <a:off x="2762463" y="923573"/>
            <a:ext cx="1247563" cy="382295"/>
          </a:xfrm>
          <a:prstGeom prst="rect">
            <a:avLst/>
          </a:prstGeom>
          <a:noFill/>
          <a:ln w="9525">
            <a:noFill/>
            <a:miter lim="800000"/>
            <a:headEnd/>
            <a:tailEnd/>
          </a:ln>
          <a:effectLst/>
        </p:spPr>
        <p:txBody>
          <a:bodyPr lIns="104268" tIns="52133" rIns="104268" bIns="52133">
            <a:spAutoFit/>
          </a:bodyPr>
          <a:lstStyle/>
          <a:p>
            <a:pPr eaLnBrk="0" hangingPunct="0"/>
            <a:r>
              <a:rPr lang="en-US" b="1">
                <a:solidFill>
                  <a:srgbClr val="000000"/>
                </a:solidFill>
                <a:latin typeface="Times New Roman" pitchFamily="18" charset="0"/>
              </a:rPr>
              <a:t>P</a:t>
            </a:r>
            <a:r>
              <a:rPr lang="en-US" b="1" baseline="-25000">
                <a:solidFill>
                  <a:srgbClr val="000000"/>
                </a:solidFill>
                <a:latin typeface="Times New Roman" pitchFamily="18" charset="0"/>
              </a:rPr>
              <a:t>1</a:t>
            </a:r>
            <a:r>
              <a:rPr lang="en-US" baseline="-25000">
                <a:solidFill>
                  <a:srgbClr val="000000"/>
                </a:solidFill>
                <a:latin typeface="Times New Roman" pitchFamily="18" charset="0"/>
              </a:rPr>
              <a:t> </a:t>
            </a:r>
            <a:endParaRPr lang="en-US">
              <a:solidFill>
                <a:srgbClr val="000000"/>
              </a:solidFill>
              <a:latin typeface="Times New Roman" pitchFamily="18" charset="0"/>
            </a:endParaRPr>
          </a:p>
        </p:txBody>
      </p:sp>
      <p:grpSp>
        <p:nvGrpSpPr>
          <p:cNvPr id="25" name="Group 203"/>
          <p:cNvGrpSpPr>
            <a:grpSpLocks/>
          </p:cNvGrpSpPr>
          <p:nvPr/>
        </p:nvGrpSpPr>
        <p:grpSpPr bwMode="auto">
          <a:xfrm>
            <a:off x="3029798" y="1654733"/>
            <a:ext cx="356447" cy="503767"/>
            <a:chOff x="1296" y="624"/>
            <a:chExt cx="192" cy="288"/>
          </a:xfrm>
        </p:grpSpPr>
        <p:grpSp>
          <p:nvGrpSpPr>
            <p:cNvPr id="26" name="Group 204"/>
            <p:cNvGrpSpPr>
              <a:grpSpLocks/>
            </p:cNvGrpSpPr>
            <p:nvPr/>
          </p:nvGrpSpPr>
          <p:grpSpPr bwMode="auto">
            <a:xfrm>
              <a:off x="1296" y="624"/>
              <a:ext cx="192" cy="288"/>
              <a:chOff x="1296" y="624"/>
              <a:chExt cx="192" cy="288"/>
            </a:xfrm>
          </p:grpSpPr>
          <p:sp>
            <p:nvSpPr>
              <p:cNvPr id="168141" name="Rectangle 205"/>
              <p:cNvSpPr>
                <a:spLocks noChangeArrowheads="1"/>
              </p:cNvSpPr>
              <p:nvPr/>
            </p:nvSpPr>
            <p:spPr bwMode="auto">
              <a:xfrm>
                <a:off x="1296" y="624"/>
                <a:ext cx="192" cy="288"/>
              </a:xfrm>
              <a:prstGeom prst="rect">
                <a:avLst/>
              </a:prstGeom>
              <a:solidFill>
                <a:srgbClr val="808080"/>
              </a:solidFill>
              <a:ln w="9525">
                <a:solidFill>
                  <a:srgbClr val="000000"/>
                </a:solidFill>
                <a:miter lim="800000"/>
                <a:headEnd/>
                <a:tailEnd/>
              </a:ln>
            </p:spPr>
            <p:txBody>
              <a:bodyPr wrap="none" anchor="ctr"/>
              <a:lstStyle/>
              <a:p>
                <a:endParaRPr lang="en-US"/>
              </a:p>
            </p:txBody>
          </p:sp>
          <p:sp>
            <p:nvSpPr>
              <p:cNvPr id="168142" name="Rectangle 206"/>
              <p:cNvSpPr>
                <a:spLocks noChangeArrowheads="1"/>
              </p:cNvSpPr>
              <p:nvPr/>
            </p:nvSpPr>
            <p:spPr bwMode="auto">
              <a:xfrm>
                <a:off x="1344" y="672"/>
                <a:ext cx="117" cy="48"/>
              </a:xfrm>
              <a:prstGeom prst="rect">
                <a:avLst/>
              </a:prstGeom>
              <a:noFill/>
              <a:ln w="9525">
                <a:solidFill>
                  <a:srgbClr val="000000"/>
                </a:solidFill>
                <a:miter lim="800000"/>
                <a:headEnd/>
                <a:tailEnd/>
              </a:ln>
            </p:spPr>
            <p:txBody>
              <a:bodyPr wrap="none" anchor="ctr"/>
              <a:lstStyle/>
              <a:p>
                <a:endParaRPr lang="en-US"/>
              </a:p>
            </p:txBody>
          </p:sp>
        </p:grpSp>
        <p:sp>
          <p:nvSpPr>
            <p:cNvPr id="168143" name="Rectangle 207"/>
            <p:cNvSpPr>
              <a:spLocks noChangeArrowheads="1"/>
            </p:cNvSpPr>
            <p:nvPr/>
          </p:nvSpPr>
          <p:spPr bwMode="auto">
            <a:xfrm>
              <a:off x="1344" y="768"/>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grpSp>
      <p:sp>
        <p:nvSpPr>
          <p:cNvPr id="168151" name="Text Box 215"/>
          <p:cNvSpPr txBox="1">
            <a:spLocks noChangeArrowheads="1"/>
          </p:cNvSpPr>
          <p:nvPr/>
        </p:nvSpPr>
        <p:spPr bwMode="auto">
          <a:xfrm>
            <a:off x="3920913" y="923573"/>
            <a:ext cx="534670" cy="382295"/>
          </a:xfrm>
          <a:prstGeom prst="rect">
            <a:avLst/>
          </a:prstGeom>
          <a:noFill/>
          <a:ln w="9525">
            <a:noFill/>
            <a:miter lim="800000"/>
            <a:headEnd/>
            <a:tailEnd/>
          </a:ln>
          <a:effectLst/>
        </p:spPr>
        <p:txBody>
          <a:bodyPr lIns="104268" tIns="52133" rIns="104268" bIns="52133">
            <a:spAutoFit/>
          </a:bodyPr>
          <a:lstStyle/>
          <a:p>
            <a:pPr eaLnBrk="0" hangingPunct="0">
              <a:spcBef>
                <a:spcPct val="50000"/>
              </a:spcBef>
            </a:pPr>
            <a:r>
              <a:rPr lang="en-AU">
                <a:latin typeface="Times New Roman" pitchFamily="18" charset="0"/>
              </a:rPr>
              <a:t>x</a:t>
            </a:r>
          </a:p>
        </p:txBody>
      </p:sp>
      <p:grpSp>
        <p:nvGrpSpPr>
          <p:cNvPr id="27" name="Group 234"/>
          <p:cNvGrpSpPr>
            <a:grpSpLocks/>
          </p:cNvGrpSpPr>
          <p:nvPr/>
        </p:nvGrpSpPr>
        <p:grpSpPr bwMode="auto">
          <a:xfrm>
            <a:off x="1511187" y="3837724"/>
            <a:ext cx="271048" cy="215151"/>
            <a:chOff x="720" y="1872"/>
            <a:chExt cx="480" cy="384"/>
          </a:xfrm>
        </p:grpSpPr>
        <p:sp>
          <p:nvSpPr>
            <p:cNvPr id="168171" name="Line 235"/>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172" name="Oval 236"/>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173" name="Oval 237"/>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174" name="Oval 238"/>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175" name="Oval 239"/>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28" name="Group 240"/>
          <p:cNvGrpSpPr>
            <a:grpSpLocks/>
          </p:cNvGrpSpPr>
          <p:nvPr/>
        </p:nvGrpSpPr>
        <p:grpSpPr bwMode="auto">
          <a:xfrm>
            <a:off x="1243852" y="3837724"/>
            <a:ext cx="271048" cy="215151"/>
            <a:chOff x="720" y="1872"/>
            <a:chExt cx="480" cy="384"/>
          </a:xfrm>
        </p:grpSpPr>
        <p:sp>
          <p:nvSpPr>
            <p:cNvPr id="168177" name="Line 241"/>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178" name="Oval 242"/>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179" name="Oval 243"/>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180" name="Oval 244"/>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181" name="Oval 245"/>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29" name="Group 246"/>
          <p:cNvGrpSpPr>
            <a:grpSpLocks/>
          </p:cNvGrpSpPr>
          <p:nvPr/>
        </p:nvGrpSpPr>
        <p:grpSpPr bwMode="auto">
          <a:xfrm>
            <a:off x="976517" y="3837724"/>
            <a:ext cx="271048" cy="215151"/>
            <a:chOff x="720" y="1872"/>
            <a:chExt cx="480" cy="384"/>
          </a:xfrm>
        </p:grpSpPr>
        <p:sp>
          <p:nvSpPr>
            <p:cNvPr id="168183" name="Line 247"/>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184" name="Oval 248"/>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185" name="Oval 249"/>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186" name="Oval 250"/>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187" name="Oval 251"/>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30" name="Group 252"/>
          <p:cNvGrpSpPr>
            <a:grpSpLocks/>
          </p:cNvGrpSpPr>
          <p:nvPr/>
        </p:nvGrpSpPr>
        <p:grpSpPr bwMode="auto">
          <a:xfrm>
            <a:off x="709182" y="3837724"/>
            <a:ext cx="271048" cy="215151"/>
            <a:chOff x="720" y="1872"/>
            <a:chExt cx="480" cy="384"/>
          </a:xfrm>
        </p:grpSpPr>
        <p:sp>
          <p:nvSpPr>
            <p:cNvPr id="168189" name="Line 253"/>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190" name="Oval 254"/>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191" name="Oval 255"/>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192" name="Oval 256"/>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193" name="Oval 257"/>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31" name="Group 258"/>
          <p:cNvGrpSpPr>
            <a:grpSpLocks/>
          </p:cNvGrpSpPr>
          <p:nvPr/>
        </p:nvGrpSpPr>
        <p:grpSpPr bwMode="auto">
          <a:xfrm>
            <a:off x="445560" y="3837724"/>
            <a:ext cx="271048" cy="215151"/>
            <a:chOff x="720" y="1872"/>
            <a:chExt cx="480" cy="384"/>
          </a:xfrm>
        </p:grpSpPr>
        <p:sp>
          <p:nvSpPr>
            <p:cNvPr id="168195" name="Line 259"/>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196" name="Oval 260"/>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197" name="Oval 261"/>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198" name="Oval 262"/>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199" name="Oval 263"/>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67936" name="Group 269"/>
          <p:cNvGrpSpPr>
            <a:grpSpLocks/>
          </p:cNvGrpSpPr>
          <p:nvPr/>
        </p:nvGrpSpPr>
        <p:grpSpPr bwMode="auto">
          <a:xfrm>
            <a:off x="7218045" y="3837724"/>
            <a:ext cx="269192" cy="215151"/>
            <a:chOff x="720" y="1872"/>
            <a:chExt cx="480" cy="384"/>
          </a:xfrm>
        </p:grpSpPr>
        <p:sp>
          <p:nvSpPr>
            <p:cNvPr id="168206" name="Line 270"/>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207" name="Oval 271"/>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208" name="Oval 272"/>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209" name="Oval 273"/>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210" name="Oval 274"/>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67937" name="Group 275"/>
          <p:cNvGrpSpPr>
            <a:grpSpLocks/>
          </p:cNvGrpSpPr>
          <p:nvPr/>
        </p:nvGrpSpPr>
        <p:grpSpPr bwMode="auto">
          <a:xfrm>
            <a:off x="7485380" y="3837724"/>
            <a:ext cx="269192" cy="215151"/>
            <a:chOff x="720" y="1872"/>
            <a:chExt cx="480" cy="384"/>
          </a:xfrm>
        </p:grpSpPr>
        <p:sp>
          <p:nvSpPr>
            <p:cNvPr id="168212" name="Line 276"/>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213" name="Oval 277"/>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214" name="Oval 278"/>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215" name="Oval 279"/>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216" name="Oval 280"/>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67943" name="Group 281"/>
          <p:cNvGrpSpPr>
            <a:grpSpLocks/>
          </p:cNvGrpSpPr>
          <p:nvPr/>
        </p:nvGrpSpPr>
        <p:grpSpPr bwMode="auto">
          <a:xfrm>
            <a:off x="7752715" y="3837724"/>
            <a:ext cx="269192" cy="215151"/>
            <a:chOff x="720" y="1872"/>
            <a:chExt cx="480" cy="384"/>
          </a:xfrm>
        </p:grpSpPr>
        <p:sp>
          <p:nvSpPr>
            <p:cNvPr id="168218" name="Line 282"/>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219" name="Oval 283"/>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220" name="Oval 284"/>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221" name="Oval 285"/>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222" name="Oval 286"/>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67949" name="Group 287"/>
          <p:cNvGrpSpPr>
            <a:grpSpLocks/>
          </p:cNvGrpSpPr>
          <p:nvPr/>
        </p:nvGrpSpPr>
        <p:grpSpPr bwMode="auto">
          <a:xfrm>
            <a:off x="8020050" y="3837724"/>
            <a:ext cx="269192" cy="215151"/>
            <a:chOff x="720" y="1872"/>
            <a:chExt cx="480" cy="384"/>
          </a:xfrm>
        </p:grpSpPr>
        <p:sp>
          <p:nvSpPr>
            <p:cNvPr id="168224" name="Line 288"/>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225" name="Oval 289"/>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226" name="Oval 290"/>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227" name="Oval 291"/>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228" name="Oval 292"/>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67989" name="Group 293"/>
          <p:cNvGrpSpPr>
            <a:grpSpLocks/>
          </p:cNvGrpSpPr>
          <p:nvPr/>
        </p:nvGrpSpPr>
        <p:grpSpPr bwMode="auto">
          <a:xfrm>
            <a:off x="8285531" y="3837724"/>
            <a:ext cx="269191" cy="215151"/>
            <a:chOff x="720" y="1872"/>
            <a:chExt cx="480" cy="384"/>
          </a:xfrm>
        </p:grpSpPr>
        <p:sp>
          <p:nvSpPr>
            <p:cNvPr id="168230" name="Line 294"/>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231" name="Oval 295"/>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232" name="Oval 296"/>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233" name="Oval 297"/>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234" name="Oval 298"/>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67995" name="Group 327"/>
          <p:cNvGrpSpPr>
            <a:grpSpLocks/>
          </p:cNvGrpSpPr>
          <p:nvPr/>
        </p:nvGrpSpPr>
        <p:grpSpPr bwMode="auto">
          <a:xfrm>
            <a:off x="8554720" y="3837724"/>
            <a:ext cx="269192" cy="215151"/>
            <a:chOff x="720" y="1872"/>
            <a:chExt cx="480" cy="384"/>
          </a:xfrm>
        </p:grpSpPr>
        <p:sp>
          <p:nvSpPr>
            <p:cNvPr id="168264" name="Line 328"/>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265" name="Oval 329"/>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266" name="Oval 330"/>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267" name="Oval 331"/>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268" name="Oval 332"/>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68001" name="Group 333"/>
          <p:cNvGrpSpPr>
            <a:grpSpLocks/>
          </p:cNvGrpSpPr>
          <p:nvPr/>
        </p:nvGrpSpPr>
        <p:grpSpPr bwMode="auto">
          <a:xfrm>
            <a:off x="8822055" y="3837724"/>
            <a:ext cx="269192" cy="215151"/>
            <a:chOff x="720" y="1872"/>
            <a:chExt cx="480" cy="384"/>
          </a:xfrm>
        </p:grpSpPr>
        <p:sp>
          <p:nvSpPr>
            <p:cNvPr id="168270" name="Line 334"/>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271" name="Oval 335"/>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272" name="Oval 336"/>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273" name="Oval 337"/>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274" name="Oval 338"/>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sp>
        <p:nvSpPr>
          <p:cNvPr id="168328" name="Text Box 392"/>
          <p:cNvSpPr txBox="1">
            <a:spLocks noChangeArrowheads="1"/>
          </p:cNvSpPr>
          <p:nvPr/>
        </p:nvSpPr>
        <p:spPr bwMode="auto">
          <a:xfrm>
            <a:off x="5881370" y="2914152"/>
            <a:ext cx="4812030" cy="659294"/>
          </a:xfrm>
          <a:prstGeom prst="rect">
            <a:avLst/>
          </a:prstGeom>
          <a:noFill/>
          <a:ln w="9525">
            <a:noFill/>
            <a:miter lim="800000"/>
            <a:headEnd/>
            <a:tailEnd/>
          </a:ln>
          <a:effectLst/>
        </p:spPr>
        <p:txBody>
          <a:bodyPr lIns="104268" tIns="52133" rIns="104268" bIns="52133">
            <a:spAutoFit/>
          </a:bodyPr>
          <a:lstStyle/>
          <a:p>
            <a:pPr algn="ctr" eaLnBrk="0" hangingPunct="0"/>
            <a:r>
              <a:rPr lang="en-US">
                <a:solidFill>
                  <a:srgbClr val="000000"/>
                </a:solidFill>
                <a:latin typeface="Times New Roman" pitchFamily="18" charset="0"/>
              </a:rPr>
              <a:t>large populations consisting of thousands of plants</a:t>
            </a:r>
          </a:p>
        </p:txBody>
      </p:sp>
      <p:grpSp>
        <p:nvGrpSpPr>
          <p:cNvPr id="168007" name="Group 404"/>
          <p:cNvGrpSpPr>
            <a:grpSpLocks/>
          </p:cNvGrpSpPr>
          <p:nvPr/>
        </p:nvGrpSpPr>
        <p:grpSpPr bwMode="auto">
          <a:xfrm>
            <a:off x="178225" y="3837724"/>
            <a:ext cx="271048" cy="215151"/>
            <a:chOff x="720" y="1872"/>
            <a:chExt cx="480" cy="384"/>
          </a:xfrm>
        </p:grpSpPr>
        <p:sp>
          <p:nvSpPr>
            <p:cNvPr id="168341" name="Line 405"/>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342" name="Oval 406"/>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343" name="Oval 407"/>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344" name="Oval 408"/>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345" name="Oval 409"/>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68013" name="Group 410"/>
          <p:cNvGrpSpPr>
            <a:grpSpLocks/>
          </p:cNvGrpSpPr>
          <p:nvPr/>
        </p:nvGrpSpPr>
        <p:grpSpPr bwMode="auto">
          <a:xfrm>
            <a:off x="9087536" y="3837724"/>
            <a:ext cx="269191" cy="215151"/>
            <a:chOff x="720" y="1872"/>
            <a:chExt cx="480" cy="384"/>
          </a:xfrm>
        </p:grpSpPr>
        <p:sp>
          <p:nvSpPr>
            <p:cNvPr id="168347" name="Line 411"/>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348" name="Oval 412"/>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349" name="Oval 413"/>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350" name="Oval 414"/>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351" name="Oval 415"/>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68019" name="Group 416"/>
          <p:cNvGrpSpPr>
            <a:grpSpLocks/>
          </p:cNvGrpSpPr>
          <p:nvPr/>
        </p:nvGrpSpPr>
        <p:grpSpPr bwMode="auto">
          <a:xfrm>
            <a:off x="9354871" y="3837724"/>
            <a:ext cx="269191" cy="215151"/>
            <a:chOff x="720" y="1872"/>
            <a:chExt cx="480" cy="384"/>
          </a:xfrm>
        </p:grpSpPr>
        <p:sp>
          <p:nvSpPr>
            <p:cNvPr id="168353" name="Line 417"/>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354" name="Oval 418"/>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355" name="Oval 419"/>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356" name="Oval 420"/>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357" name="Oval 421"/>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68025" name="Group 422"/>
          <p:cNvGrpSpPr>
            <a:grpSpLocks/>
          </p:cNvGrpSpPr>
          <p:nvPr/>
        </p:nvGrpSpPr>
        <p:grpSpPr bwMode="auto">
          <a:xfrm>
            <a:off x="9622206" y="3837724"/>
            <a:ext cx="269191" cy="215151"/>
            <a:chOff x="720" y="1872"/>
            <a:chExt cx="480" cy="384"/>
          </a:xfrm>
        </p:grpSpPr>
        <p:sp>
          <p:nvSpPr>
            <p:cNvPr id="168359" name="Line 423"/>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360" name="Oval 424"/>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361" name="Oval 425"/>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362" name="Oval 426"/>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363" name="Oval 427"/>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68031" name="Group 428"/>
          <p:cNvGrpSpPr>
            <a:grpSpLocks/>
          </p:cNvGrpSpPr>
          <p:nvPr/>
        </p:nvGrpSpPr>
        <p:grpSpPr bwMode="auto">
          <a:xfrm>
            <a:off x="9889541" y="3837724"/>
            <a:ext cx="269191" cy="215151"/>
            <a:chOff x="720" y="1872"/>
            <a:chExt cx="480" cy="384"/>
          </a:xfrm>
        </p:grpSpPr>
        <p:sp>
          <p:nvSpPr>
            <p:cNvPr id="168365" name="Line 429"/>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366" name="Oval 430"/>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367" name="Oval 431"/>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368" name="Oval 432"/>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369" name="Oval 433"/>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grpSp>
        <p:nvGrpSpPr>
          <p:cNvPr id="168037" name="Group 434"/>
          <p:cNvGrpSpPr>
            <a:grpSpLocks/>
          </p:cNvGrpSpPr>
          <p:nvPr/>
        </p:nvGrpSpPr>
        <p:grpSpPr bwMode="auto">
          <a:xfrm>
            <a:off x="10156876" y="3837724"/>
            <a:ext cx="269191" cy="215151"/>
            <a:chOff x="720" y="1872"/>
            <a:chExt cx="480" cy="384"/>
          </a:xfrm>
        </p:grpSpPr>
        <p:sp>
          <p:nvSpPr>
            <p:cNvPr id="168371" name="Line 435"/>
            <p:cNvSpPr>
              <a:spLocks noChangeShapeType="1"/>
            </p:cNvSpPr>
            <p:nvPr/>
          </p:nvSpPr>
          <p:spPr bwMode="auto">
            <a:xfrm flipH="1">
              <a:off x="960" y="1920"/>
              <a:ext cx="0" cy="336"/>
            </a:xfrm>
            <a:prstGeom prst="line">
              <a:avLst/>
            </a:prstGeom>
            <a:noFill/>
            <a:ln w="57150">
              <a:solidFill>
                <a:srgbClr val="009900"/>
              </a:solidFill>
              <a:round/>
              <a:headEnd/>
              <a:tailEnd/>
            </a:ln>
            <a:effectLst/>
          </p:spPr>
          <p:txBody>
            <a:bodyPr/>
            <a:lstStyle/>
            <a:p>
              <a:endParaRPr lang="en-US"/>
            </a:p>
          </p:txBody>
        </p:sp>
        <p:sp>
          <p:nvSpPr>
            <p:cNvPr id="168372" name="Oval 436"/>
            <p:cNvSpPr>
              <a:spLocks noChangeArrowheads="1"/>
            </p:cNvSpPr>
            <p:nvPr/>
          </p:nvSpPr>
          <p:spPr bwMode="auto">
            <a:xfrm>
              <a:off x="768" y="1872"/>
              <a:ext cx="192" cy="96"/>
            </a:xfrm>
            <a:prstGeom prst="ellipse">
              <a:avLst/>
            </a:prstGeom>
            <a:solidFill>
              <a:srgbClr val="009900"/>
            </a:solidFill>
            <a:ln w="9525">
              <a:noFill/>
              <a:round/>
              <a:headEnd/>
              <a:tailEnd/>
            </a:ln>
            <a:effectLst/>
          </p:spPr>
          <p:txBody>
            <a:bodyPr wrap="none" anchor="ctr"/>
            <a:lstStyle/>
            <a:p>
              <a:endParaRPr lang="en-US"/>
            </a:p>
          </p:txBody>
        </p:sp>
        <p:sp>
          <p:nvSpPr>
            <p:cNvPr id="168373" name="Oval 437"/>
            <p:cNvSpPr>
              <a:spLocks noChangeArrowheads="1"/>
            </p:cNvSpPr>
            <p:nvPr/>
          </p:nvSpPr>
          <p:spPr bwMode="auto">
            <a:xfrm>
              <a:off x="960" y="1920"/>
              <a:ext cx="192" cy="96"/>
            </a:xfrm>
            <a:prstGeom prst="ellipse">
              <a:avLst/>
            </a:prstGeom>
            <a:solidFill>
              <a:srgbClr val="009900"/>
            </a:solidFill>
            <a:ln w="9525">
              <a:noFill/>
              <a:round/>
              <a:headEnd/>
              <a:tailEnd/>
            </a:ln>
            <a:effectLst/>
          </p:spPr>
          <p:txBody>
            <a:bodyPr wrap="none" anchor="ctr"/>
            <a:lstStyle/>
            <a:p>
              <a:endParaRPr lang="en-US"/>
            </a:p>
          </p:txBody>
        </p:sp>
        <p:sp>
          <p:nvSpPr>
            <p:cNvPr id="168374" name="Oval 438"/>
            <p:cNvSpPr>
              <a:spLocks noChangeArrowheads="1"/>
            </p:cNvSpPr>
            <p:nvPr/>
          </p:nvSpPr>
          <p:spPr bwMode="auto">
            <a:xfrm>
              <a:off x="720" y="2016"/>
              <a:ext cx="240" cy="96"/>
            </a:xfrm>
            <a:prstGeom prst="ellipse">
              <a:avLst/>
            </a:prstGeom>
            <a:solidFill>
              <a:srgbClr val="009900"/>
            </a:solidFill>
            <a:ln w="9525">
              <a:noFill/>
              <a:round/>
              <a:headEnd/>
              <a:tailEnd/>
            </a:ln>
            <a:effectLst/>
          </p:spPr>
          <p:txBody>
            <a:bodyPr wrap="none" anchor="ctr"/>
            <a:lstStyle/>
            <a:p>
              <a:endParaRPr lang="en-US"/>
            </a:p>
          </p:txBody>
        </p:sp>
        <p:sp>
          <p:nvSpPr>
            <p:cNvPr id="168375" name="Oval 439"/>
            <p:cNvSpPr>
              <a:spLocks noChangeArrowheads="1"/>
            </p:cNvSpPr>
            <p:nvPr/>
          </p:nvSpPr>
          <p:spPr bwMode="auto">
            <a:xfrm>
              <a:off x="960" y="2064"/>
              <a:ext cx="240" cy="96"/>
            </a:xfrm>
            <a:prstGeom prst="ellipse">
              <a:avLst/>
            </a:prstGeom>
            <a:solidFill>
              <a:srgbClr val="009900"/>
            </a:solidFill>
            <a:ln w="9525">
              <a:noFill/>
              <a:round/>
              <a:headEnd/>
              <a:tailEnd/>
            </a:ln>
            <a:effectLst/>
          </p:spPr>
          <p:txBody>
            <a:bodyPr wrap="none" anchor="ctr"/>
            <a:lstStyle/>
            <a:p>
              <a:endParaRPr lang="en-US"/>
            </a:p>
          </p:txBody>
        </p:sp>
      </p:grpSp>
      <p:sp>
        <p:nvSpPr>
          <p:cNvPr id="168398" name="Text Box 462"/>
          <p:cNvSpPr txBox="1">
            <a:spLocks noChangeArrowheads="1"/>
          </p:cNvSpPr>
          <p:nvPr/>
        </p:nvSpPr>
        <p:spPr bwMode="auto">
          <a:xfrm>
            <a:off x="5792258" y="1308395"/>
            <a:ext cx="1604010" cy="382295"/>
          </a:xfrm>
          <a:prstGeom prst="rect">
            <a:avLst/>
          </a:prstGeom>
          <a:noFill/>
          <a:ln w="9525">
            <a:noFill/>
            <a:miter lim="800000"/>
            <a:headEnd/>
            <a:tailEnd/>
          </a:ln>
          <a:effectLst/>
        </p:spPr>
        <p:txBody>
          <a:bodyPr lIns="104268" tIns="52133" rIns="104268" bIns="52133">
            <a:spAutoFit/>
          </a:bodyPr>
          <a:lstStyle/>
          <a:p>
            <a:pPr>
              <a:spcBef>
                <a:spcPct val="50000"/>
              </a:spcBef>
            </a:pPr>
            <a:r>
              <a:rPr lang="en-US" b="1" dirty="0">
                <a:solidFill>
                  <a:srgbClr val="990099"/>
                </a:solidFill>
              </a:rPr>
              <a:t>Resistant</a:t>
            </a:r>
          </a:p>
        </p:txBody>
      </p:sp>
      <p:sp>
        <p:nvSpPr>
          <p:cNvPr id="168399" name="Text Box 463"/>
          <p:cNvSpPr txBox="1">
            <a:spLocks noChangeArrowheads="1"/>
          </p:cNvSpPr>
          <p:nvPr/>
        </p:nvSpPr>
        <p:spPr bwMode="auto">
          <a:xfrm>
            <a:off x="980228" y="1308395"/>
            <a:ext cx="1871345" cy="382295"/>
          </a:xfrm>
          <a:prstGeom prst="rect">
            <a:avLst/>
          </a:prstGeom>
          <a:noFill/>
          <a:ln w="9525">
            <a:noFill/>
            <a:miter lim="800000"/>
            <a:headEnd/>
            <a:tailEnd/>
          </a:ln>
          <a:effectLst/>
        </p:spPr>
        <p:txBody>
          <a:bodyPr lIns="104268" tIns="52133" rIns="104268" bIns="52133">
            <a:spAutoFit/>
          </a:bodyPr>
          <a:lstStyle/>
          <a:p>
            <a:pPr>
              <a:spcBef>
                <a:spcPct val="50000"/>
              </a:spcBef>
            </a:pPr>
            <a:r>
              <a:rPr lang="en-US" b="1" dirty="0">
                <a:solidFill>
                  <a:srgbClr val="FF0000"/>
                </a:solidFill>
              </a:rPr>
              <a:t>Susceptible</a:t>
            </a:r>
          </a:p>
        </p:txBody>
      </p:sp>
      <p:grpSp>
        <p:nvGrpSpPr>
          <p:cNvPr id="168043" name="Group 468"/>
          <p:cNvGrpSpPr>
            <a:grpSpLocks/>
          </p:cNvGrpSpPr>
          <p:nvPr/>
        </p:nvGrpSpPr>
        <p:grpSpPr bwMode="auto">
          <a:xfrm>
            <a:off x="178223" y="4845255"/>
            <a:ext cx="10158730" cy="1212188"/>
            <a:chOff x="96" y="2784"/>
            <a:chExt cx="5472" cy="693"/>
          </a:xfrm>
        </p:grpSpPr>
        <p:grpSp>
          <p:nvGrpSpPr>
            <p:cNvPr id="168049" name="Group 173"/>
            <p:cNvGrpSpPr>
              <a:grpSpLocks/>
            </p:cNvGrpSpPr>
            <p:nvPr/>
          </p:nvGrpSpPr>
          <p:grpSpPr bwMode="auto">
            <a:xfrm>
              <a:off x="240" y="2854"/>
              <a:ext cx="87" cy="74"/>
              <a:chOff x="1392" y="3312"/>
              <a:chExt cx="144" cy="144"/>
            </a:xfrm>
          </p:grpSpPr>
          <p:sp>
            <p:nvSpPr>
              <p:cNvPr id="168110" name="Line 174"/>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111" name="Line 175"/>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055" name="Group 176"/>
            <p:cNvGrpSpPr>
              <a:grpSpLocks/>
            </p:cNvGrpSpPr>
            <p:nvPr/>
          </p:nvGrpSpPr>
          <p:grpSpPr bwMode="auto">
            <a:xfrm>
              <a:off x="538" y="2854"/>
              <a:ext cx="86" cy="74"/>
              <a:chOff x="1392" y="3312"/>
              <a:chExt cx="144" cy="144"/>
            </a:xfrm>
          </p:grpSpPr>
          <p:sp>
            <p:nvSpPr>
              <p:cNvPr id="168113" name="Line 177"/>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114" name="Line 178"/>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061" name="Group 179"/>
            <p:cNvGrpSpPr>
              <a:grpSpLocks/>
            </p:cNvGrpSpPr>
            <p:nvPr/>
          </p:nvGrpSpPr>
          <p:grpSpPr bwMode="auto">
            <a:xfrm>
              <a:off x="970" y="2880"/>
              <a:ext cx="86" cy="74"/>
              <a:chOff x="1392" y="3312"/>
              <a:chExt cx="144" cy="144"/>
            </a:xfrm>
          </p:grpSpPr>
          <p:sp>
            <p:nvSpPr>
              <p:cNvPr id="168116" name="Line 180"/>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117" name="Line 181"/>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067" name="Group 182"/>
            <p:cNvGrpSpPr>
              <a:grpSpLocks/>
            </p:cNvGrpSpPr>
            <p:nvPr/>
          </p:nvGrpSpPr>
          <p:grpSpPr bwMode="auto">
            <a:xfrm>
              <a:off x="1114" y="2880"/>
              <a:ext cx="86" cy="74"/>
              <a:chOff x="1392" y="3312"/>
              <a:chExt cx="144" cy="144"/>
            </a:xfrm>
          </p:grpSpPr>
          <p:sp>
            <p:nvSpPr>
              <p:cNvPr id="168119" name="Line 183"/>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120" name="Line 184"/>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073" name="Group 185"/>
            <p:cNvGrpSpPr>
              <a:grpSpLocks/>
            </p:cNvGrpSpPr>
            <p:nvPr/>
          </p:nvGrpSpPr>
          <p:grpSpPr bwMode="auto">
            <a:xfrm>
              <a:off x="1256" y="2880"/>
              <a:ext cx="88" cy="74"/>
              <a:chOff x="1392" y="3312"/>
              <a:chExt cx="144" cy="144"/>
            </a:xfrm>
          </p:grpSpPr>
          <p:sp>
            <p:nvSpPr>
              <p:cNvPr id="168122" name="Line 186"/>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123" name="Line 187"/>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079" name="Group 188"/>
            <p:cNvGrpSpPr>
              <a:grpSpLocks/>
            </p:cNvGrpSpPr>
            <p:nvPr/>
          </p:nvGrpSpPr>
          <p:grpSpPr bwMode="auto">
            <a:xfrm>
              <a:off x="1872" y="2880"/>
              <a:ext cx="88" cy="74"/>
              <a:chOff x="1392" y="3312"/>
              <a:chExt cx="144" cy="144"/>
            </a:xfrm>
          </p:grpSpPr>
          <p:sp>
            <p:nvSpPr>
              <p:cNvPr id="168125" name="Line 189"/>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126" name="Line 190"/>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085" name="Group 191"/>
            <p:cNvGrpSpPr>
              <a:grpSpLocks/>
            </p:cNvGrpSpPr>
            <p:nvPr/>
          </p:nvGrpSpPr>
          <p:grpSpPr bwMode="auto">
            <a:xfrm>
              <a:off x="392" y="2854"/>
              <a:ext cx="88" cy="74"/>
              <a:chOff x="1392" y="3312"/>
              <a:chExt cx="144" cy="144"/>
            </a:xfrm>
          </p:grpSpPr>
          <p:sp>
            <p:nvSpPr>
              <p:cNvPr id="168128" name="Line 192"/>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129" name="Line 193"/>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091" name="Group 194"/>
            <p:cNvGrpSpPr>
              <a:grpSpLocks/>
            </p:cNvGrpSpPr>
            <p:nvPr/>
          </p:nvGrpSpPr>
          <p:grpSpPr bwMode="auto">
            <a:xfrm>
              <a:off x="824" y="2880"/>
              <a:ext cx="88" cy="74"/>
              <a:chOff x="1392" y="3312"/>
              <a:chExt cx="144" cy="144"/>
            </a:xfrm>
          </p:grpSpPr>
          <p:sp>
            <p:nvSpPr>
              <p:cNvPr id="168131" name="Line 195"/>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132" name="Line 196"/>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097" name="Group 197"/>
            <p:cNvGrpSpPr>
              <a:grpSpLocks/>
            </p:cNvGrpSpPr>
            <p:nvPr/>
          </p:nvGrpSpPr>
          <p:grpSpPr bwMode="auto">
            <a:xfrm>
              <a:off x="1440" y="2880"/>
              <a:ext cx="87" cy="74"/>
              <a:chOff x="1392" y="3312"/>
              <a:chExt cx="144" cy="144"/>
            </a:xfrm>
          </p:grpSpPr>
          <p:sp>
            <p:nvSpPr>
              <p:cNvPr id="168134" name="Line 198"/>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135" name="Line 199"/>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sp>
          <p:nvSpPr>
            <p:cNvPr id="168136" name="Line 200"/>
            <p:cNvSpPr>
              <a:spLocks noChangeShapeType="1"/>
            </p:cNvSpPr>
            <p:nvPr/>
          </p:nvSpPr>
          <p:spPr bwMode="auto">
            <a:xfrm>
              <a:off x="720" y="2784"/>
              <a:ext cx="0" cy="384"/>
            </a:xfrm>
            <a:prstGeom prst="line">
              <a:avLst/>
            </a:prstGeom>
            <a:noFill/>
            <a:ln w="38100">
              <a:solidFill>
                <a:srgbClr val="000000"/>
              </a:solidFill>
              <a:round/>
              <a:headEnd/>
              <a:tailEnd type="triangle" w="med" len="med"/>
            </a:ln>
            <a:effectLst/>
          </p:spPr>
          <p:txBody>
            <a:bodyPr/>
            <a:lstStyle/>
            <a:p>
              <a:endParaRPr lang="en-US"/>
            </a:p>
          </p:txBody>
        </p:sp>
        <p:sp>
          <p:nvSpPr>
            <p:cNvPr id="168275" name="Line 339"/>
            <p:cNvSpPr>
              <a:spLocks noChangeShapeType="1"/>
            </p:cNvSpPr>
            <p:nvPr/>
          </p:nvSpPr>
          <p:spPr bwMode="auto">
            <a:xfrm>
              <a:off x="1776" y="2784"/>
              <a:ext cx="0" cy="384"/>
            </a:xfrm>
            <a:prstGeom prst="line">
              <a:avLst/>
            </a:prstGeom>
            <a:noFill/>
            <a:ln w="38100">
              <a:solidFill>
                <a:srgbClr val="000000"/>
              </a:solidFill>
              <a:round/>
              <a:headEnd/>
              <a:tailEnd type="triangle" w="med" len="med"/>
            </a:ln>
            <a:effectLst/>
          </p:spPr>
          <p:txBody>
            <a:bodyPr/>
            <a:lstStyle/>
            <a:p>
              <a:endParaRPr lang="en-US"/>
            </a:p>
          </p:txBody>
        </p:sp>
        <p:sp>
          <p:nvSpPr>
            <p:cNvPr id="168276" name="Line 340"/>
            <p:cNvSpPr>
              <a:spLocks noChangeShapeType="1"/>
            </p:cNvSpPr>
            <p:nvPr/>
          </p:nvSpPr>
          <p:spPr bwMode="auto">
            <a:xfrm>
              <a:off x="1632" y="2784"/>
              <a:ext cx="0" cy="384"/>
            </a:xfrm>
            <a:prstGeom prst="line">
              <a:avLst/>
            </a:prstGeom>
            <a:noFill/>
            <a:ln w="38100">
              <a:solidFill>
                <a:srgbClr val="000000"/>
              </a:solidFill>
              <a:round/>
              <a:headEnd/>
              <a:tailEnd type="triangle" w="med" len="med"/>
            </a:ln>
            <a:effectLst/>
          </p:spPr>
          <p:txBody>
            <a:bodyPr/>
            <a:lstStyle/>
            <a:p>
              <a:endParaRPr lang="en-US"/>
            </a:p>
          </p:txBody>
        </p:sp>
        <p:sp>
          <p:nvSpPr>
            <p:cNvPr id="168277" name="Line 341"/>
            <p:cNvSpPr>
              <a:spLocks noChangeShapeType="1"/>
            </p:cNvSpPr>
            <p:nvPr/>
          </p:nvSpPr>
          <p:spPr bwMode="auto">
            <a:xfrm>
              <a:off x="2352" y="2784"/>
              <a:ext cx="0" cy="384"/>
            </a:xfrm>
            <a:prstGeom prst="line">
              <a:avLst/>
            </a:prstGeom>
            <a:noFill/>
            <a:ln w="38100">
              <a:solidFill>
                <a:srgbClr val="000000"/>
              </a:solidFill>
              <a:round/>
              <a:headEnd/>
              <a:tailEnd type="triangle" w="med" len="med"/>
            </a:ln>
            <a:effectLst/>
          </p:spPr>
          <p:txBody>
            <a:bodyPr/>
            <a:lstStyle/>
            <a:p>
              <a:endParaRPr lang="en-US"/>
            </a:p>
          </p:txBody>
        </p:sp>
        <p:sp>
          <p:nvSpPr>
            <p:cNvPr id="168278" name="Line 342"/>
            <p:cNvSpPr>
              <a:spLocks noChangeShapeType="1"/>
            </p:cNvSpPr>
            <p:nvPr/>
          </p:nvSpPr>
          <p:spPr bwMode="auto">
            <a:xfrm>
              <a:off x="3072" y="2784"/>
              <a:ext cx="0" cy="384"/>
            </a:xfrm>
            <a:prstGeom prst="line">
              <a:avLst/>
            </a:prstGeom>
            <a:noFill/>
            <a:ln w="38100">
              <a:solidFill>
                <a:srgbClr val="000000"/>
              </a:solidFill>
              <a:round/>
              <a:headEnd/>
              <a:tailEnd type="triangle" w="med" len="med"/>
            </a:ln>
            <a:effectLst/>
          </p:spPr>
          <p:txBody>
            <a:bodyPr/>
            <a:lstStyle/>
            <a:p>
              <a:endParaRPr lang="en-US"/>
            </a:p>
          </p:txBody>
        </p:sp>
        <p:sp>
          <p:nvSpPr>
            <p:cNvPr id="168279" name="Line 343"/>
            <p:cNvSpPr>
              <a:spLocks noChangeShapeType="1"/>
            </p:cNvSpPr>
            <p:nvPr/>
          </p:nvSpPr>
          <p:spPr bwMode="auto">
            <a:xfrm>
              <a:off x="3360" y="2784"/>
              <a:ext cx="0" cy="384"/>
            </a:xfrm>
            <a:prstGeom prst="line">
              <a:avLst/>
            </a:prstGeom>
            <a:noFill/>
            <a:ln w="38100">
              <a:solidFill>
                <a:srgbClr val="000000"/>
              </a:solidFill>
              <a:round/>
              <a:headEnd/>
              <a:tailEnd type="triangle" w="med" len="med"/>
            </a:ln>
            <a:effectLst/>
          </p:spPr>
          <p:txBody>
            <a:bodyPr/>
            <a:lstStyle/>
            <a:p>
              <a:endParaRPr lang="en-US"/>
            </a:p>
          </p:txBody>
        </p:sp>
        <p:sp>
          <p:nvSpPr>
            <p:cNvPr id="168280" name="Line 344"/>
            <p:cNvSpPr>
              <a:spLocks noChangeShapeType="1"/>
            </p:cNvSpPr>
            <p:nvPr/>
          </p:nvSpPr>
          <p:spPr bwMode="auto">
            <a:xfrm>
              <a:off x="3936" y="2784"/>
              <a:ext cx="0" cy="384"/>
            </a:xfrm>
            <a:prstGeom prst="line">
              <a:avLst/>
            </a:prstGeom>
            <a:noFill/>
            <a:ln w="38100">
              <a:solidFill>
                <a:srgbClr val="000000"/>
              </a:solidFill>
              <a:round/>
              <a:headEnd/>
              <a:tailEnd type="triangle" w="med" len="med"/>
            </a:ln>
            <a:effectLst/>
          </p:spPr>
          <p:txBody>
            <a:bodyPr/>
            <a:lstStyle/>
            <a:p>
              <a:endParaRPr lang="en-US"/>
            </a:p>
          </p:txBody>
        </p:sp>
        <p:sp>
          <p:nvSpPr>
            <p:cNvPr id="168281" name="Line 345"/>
            <p:cNvSpPr>
              <a:spLocks noChangeShapeType="1"/>
            </p:cNvSpPr>
            <p:nvPr/>
          </p:nvSpPr>
          <p:spPr bwMode="auto">
            <a:xfrm>
              <a:off x="4368" y="2784"/>
              <a:ext cx="0" cy="384"/>
            </a:xfrm>
            <a:prstGeom prst="line">
              <a:avLst/>
            </a:prstGeom>
            <a:noFill/>
            <a:ln w="38100">
              <a:solidFill>
                <a:srgbClr val="000000"/>
              </a:solidFill>
              <a:round/>
              <a:headEnd/>
              <a:tailEnd type="triangle" w="med" len="med"/>
            </a:ln>
            <a:effectLst/>
          </p:spPr>
          <p:txBody>
            <a:bodyPr/>
            <a:lstStyle/>
            <a:p>
              <a:endParaRPr lang="en-US"/>
            </a:p>
          </p:txBody>
        </p:sp>
        <p:grpSp>
          <p:nvGrpSpPr>
            <p:cNvPr id="168103" name="Group 346"/>
            <p:cNvGrpSpPr>
              <a:grpSpLocks/>
            </p:cNvGrpSpPr>
            <p:nvPr/>
          </p:nvGrpSpPr>
          <p:grpSpPr bwMode="auto">
            <a:xfrm>
              <a:off x="2024" y="2880"/>
              <a:ext cx="88" cy="74"/>
              <a:chOff x="1392" y="3312"/>
              <a:chExt cx="144" cy="144"/>
            </a:xfrm>
          </p:grpSpPr>
          <p:sp>
            <p:nvSpPr>
              <p:cNvPr id="168283" name="Line 347"/>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284" name="Line 348"/>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109" name="Group 349"/>
            <p:cNvGrpSpPr>
              <a:grpSpLocks/>
            </p:cNvGrpSpPr>
            <p:nvPr/>
          </p:nvGrpSpPr>
          <p:grpSpPr bwMode="auto">
            <a:xfrm>
              <a:off x="2168" y="2880"/>
              <a:ext cx="88" cy="74"/>
              <a:chOff x="1392" y="3312"/>
              <a:chExt cx="144" cy="144"/>
            </a:xfrm>
          </p:grpSpPr>
          <p:sp>
            <p:nvSpPr>
              <p:cNvPr id="168286" name="Line 350"/>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287" name="Line 351"/>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112" name="Group 352"/>
            <p:cNvGrpSpPr>
              <a:grpSpLocks/>
            </p:cNvGrpSpPr>
            <p:nvPr/>
          </p:nvGrpSpPr>
          <p:grpSpPr bwMode="auto">
            <a:xfrm>
              <a:off x="2448" y="2880"/>
              <a:ext cx="88" cy="74"/>
              <a:chOff x="1392" y="3312"/>
              <a:chExt cx="144" cy="144"/>
            </a:xfrm>
          </p:grpSpPr>
          <p:sp>
            <p:nvSpPr>
              <p:cNvPr id="168289" name="Line 353"/>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290" name="Line 354"/>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115" name="Group 355"/>
            <p:cNvGrpSpPr>
              <a:grpSpLocks/>
            </p:cNvGrpSpPr>
            <p:nvPr/>
          </p:nvGrpSpPr>
          <p:grpSpPr bwMode="auto">
            <a:xfrm>
              <a:off x="2600" y="2880"/>
              <a:ext cx="88" cy="74"/>
              <a:chOff x="1392" y="3312"/>
              <a:chExt cx="144" cy="144"/>
            </a:xfrm>
          </p:grpSpPr>
          <p:sp>
            <p:nvSpPr>
              <p:cNvPr id="168292" name="Line 356"/>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293" name="Line 357"/>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118" name="Group 358"/>
            <p:cNvGrpSpPr>
              <a:grpSpLocks/>
            </p:cNvGrpSpPr>
            <p:nvPr/>
          </p:nvGrpSpPr>
          <p:grpSpPr bwMode="auto">
            <a:xfrm>
              <a:off x="2744" y="2880"/>
              <a:ext cx="88" cy="74"/>
              <a:chOff x="1392" y="3312"/>
              <a:chExt cx="144" cy="144"/>
            </a:xfrm>
          </p:grpSpPr>
          <p:sp>
            <p:nvSpPr>
              <p:cNvPr id="168295" name="Line 359"/>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296" name="Line 360"/>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121" name="Group 361"/>
            <p:cNvGrpSpPr>
              <a:grpSpLocks/>
            </p:cNvGrpSpPr>
            <p:nvPr/>
          </p:nvGrpSpPr>
          <p:grpSpPr bwMode="auto">
            <a:xfrm>
              <a:off x="2888" y="2880"/>
              <a:ext cx="88" cy="74"/>
              <a:chOff x="1392" y="3312"/>
              <a:chExt cx="144" cy="144"/>
            </a:xfrm>
          </p:grpSpPr>
          <p:sp>
            <p:nvSpPr>
              <p:cNvPr id="168298" name="Line 362"/>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299" name="Line 363"/>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124" name="Group 364"/>
            <p:cNvGrpSpPr>
              <a:grpSpLocks/>
            </p:cNvGrpSpPr>
            <p:nvPr/>
          </p:nvGrpSpPr>
          <p:grpSpPr bwMode="auto">
            <a:xfrm>
              <a:off x="3176" y="2880"/>
              <a:ext cx="88" cy="74"/>
              <a:chOff x="1392" y="3312"/>
              <a:chExt cx="144" cy="144"/>
            </a:xfrm>
          </p:grpSpPr>
          <p:sp>
            <p:nvSpPr>
              <p:cNvPr id="168301" name="Line 365"/>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302" name="Line 366"/>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127" name="Group 367"/>
            <p:cNvGrpSpPr>
              <a:grpSpLocks/>
            </p:cNvGrpSpPr>
            <p:nvPr/>
          </p:nvGrpSpPr>
          <p:grpSpPr bwMode="auto">
            <a:xfrm>
              <a:off x="3464" y="2880"/>
              <a:ext cx="88" cy="74"/>
              <a:chOff x="1392" y="3312"/>
              <a:chExt cx="144" cy="144"/>
            </a:xfrm>
          </p:grpSpPr>
          <p:sp>
            <p:nvSpPr>
              <p:cNvPr id="168304" name="Line 368"/>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305" name="Line 369"/>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130" name="Group 370"/>
            <p:cNvGrpSpPr>
              <a:grpSpLocks/>
            </p:cNvGrpSpPr>
            <p:nvPr/>
          </p:nvGrpSpPr>
          <p:grpSpPr bwMode="auto">
            <a:xfrm>
              <a:off x="3608" y="2880"/>
              <a:ext cx="88" cy="74"/>
              <a:chOff x="1392" y="3312"/>
              <a:chExt cx="144" cy="144"/>
            </a:xfrm>
          </p:grpSpPr>
          <p:sp>
            <p:nvSpPr>
              <p:cNvPr id="168307" name="Line 371"/>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308" name="Line 372"/>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133" name="Group 373"/>
            <p:cNvGrpSpPr>
              <a:grpSpLocks/>
            </p:cNvGrpSpPr>
            <p:nvPr/>
          </p:nvGrpSpPr>
          <p:grpSpPr bwMode="auto">
            <a:xfrm>
              <a:off x="3752" y="2880"/>
              <a:ext cx="88" cy="74"/>
              <a:chOff x="1392" y="3312"/>
              <a:chExt cx="144" cy="144"/>
            </a:xfrm>
          </p:grpSpPr>
          <p:sp>
            <p:nvSpPr>
              <p:cNvPr id="168310" name="Line 374"/>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311" name="Line 375"/>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139" name="Group 376"/>
            <p:cNvGrpSpPr>
              <a:grpSpLocks/>
            </p:cNvGrpSpPr>
            <p:nvPr/>
          </p:nvGrpSpPr>
          <p:grpSpPr bwMode="auto">
            <a:xfrm>
              <a:off x="4040" y="2880"/>
              <a:ext cx="88" cy="74"/>
              <a:chOff x="1392" y="3312"/>
              <a:chExt cx="144" cy="144"/>
            </a:xfrm>
          </p:grpSpPr>
          <p:sp>
            <p:nvSpPr>
              <p:cNvPr id="168313" name="Line 377"/>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314" name="Line 378"/>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140" name="Group 379"/>
            <p:cNvGrpSpPr>
              <a:grpSpLocks/>
            </p:cNvGrpSpPr>
            <p:nvPr/>
          </p:nvGrpSpPr>
          <p:grpSpPr bwMode="auto">
            <a:xfrm>
              <a:off x="4176" y="2880"/>
              <a:ext cx="88" cy="74"/>
              <a:chOff x="1392" y="3312"/>
              <a:chExt cx="144" cy="144"/>
            </a:xfrm>
          </p:grpSpPr>
          <p:sp>
            <p:nvSpPr>
              <p:cNvPr id="168316" name="Line 380"/>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317" name="Line 381"/>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144" name="Group 382"/>
            <p:cNvGrpSpPr>
              <a:grpSpLocks/>
            </p:cNvGrpSpPr>
            <p:nvPr/>
          </p:nvGrpSpPr>
          <p:grpSpPr bwMode="auto">
            <a:xfrm>
              <a:off x="4464" y="2880"/>
              <a:ext cx="88" cy="74"/>
              <a:chOff x="1392" y="3312"/>
              <a:chExt cx="144" cy="144"/>
            </a:xfrm>
          </p:grpSpPr>
          <p:sp>
            <p:nvSpPr>
              <p:cNvPr id="168319" name="Line 383"/>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320" name="Line 384"/>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145" name="Group 385"/>
            <p:cNvGrpSpPr>
              <a:grpSpLocks/>
            </p:cNvGrpSpPr>
            <p:nvPr/>
          </p:nvGrpSpPr>
          <p:grpSpPr bwMode="auto">
            <a:xfrm>
              <a:off x="4616" y="2880"/>
              <a:ext cx="88" cy="74"/>
              <a:chOff x="1392" y="3312"/>
              <a:chExt cx="144" cy="144"/>
            </a:xfrm>
          </p:grpSpPr>
          <p:sp>
            <p:nvSpPr>
              <p:cNvPr id="168322" name="Line 386"/>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323" name="Line 387"/>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146" name="Group 388"/>
            <p:cNvGrpSpPr>
              <a:grpSpLocks/>
            </p:cNvGrpSpPr>
            <p:nvPr/>
          </p:nvGrpSpPr>
          <p:grpSpPr bwMode="auto">
            <a:xfrm>
              <a:off x="4760" y="2880"/>
              <a:ext cx="88" cy="74"/>
              <a:chOff x="1392" y="3312"/>
              <a:chExt cx="144" cy="144"/>
            </a:xfrm>
          </p:grpSpPr>
          <p:sp>
            <p:nvSpPr>
              <p:cNvPr id="168325" name="Line 389"/>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326" name="Line 390"/>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147" name="Group 401"/>
            <p:cNvGrpSpPr>
              <a:grpSpLocks/>
            </p:cNvGrpSpPr>
            <p:nvPr/>
          </p:nvGrpSpPr>
          <p:grpSpPr bwMode="auto">
            <a:xfrm>
              <a:off x="96" y="2854"/>
              <a:ext cx="87" cy="74"/>
              <a:chOff x="1392" y="3312"/>
              <a:chExt cx="144" cy="144"/>
            </a:xfrm>
          </p:grpSpPr>
          <p:sp>
            <p:nvSpPr>
              <p:cNvPr id="168338" name="Line 402"/>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339" name="Line 403"/>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148" name="Group 448"/>
            <p:cNvGrpSpPr>
              <a:grpSpLocks/>
            </p:cNvGrpSpPr>
            <p:nvPr/>
          </p:nvGrpSpPr>
          <p:grpSpPr bwMode="auto">
            <a:xfrm>
              <a:off x="4904" y="2880"/>
              <a:ext cx="88" cy="74"/>
              <a:chOff x="1392" y="3312"/>
              <a:chExt cx="144" cy="144"/>
            </a:xfrm>
          </p:grpSpPr>
          <p:sp>
            <p:nvSpPr>
              <p:cNvPr id="168385" name="Line 449"/>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386" name="Line 450"/>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149" name="Group 451"/>
            <p:cNvGrpSpPr>
              <a:grpSpLocks/>
            </p:cNvGrpSpPr>
            <p:nvPr/>
          </p:nvGrpSpPr>
          <p:grpSpPr bwMode="auto">
            <a:xfrm>
              <a:off x="5048" y="2880"/>
              <a:ext cx="88" cy="74"/>
              <a:chOff x="1392" y="3312"/>
              <a:chExt cx="144" cy="144"/>
            </a:xfrm>
          </p:grpSpPr>
          <p:sp>
            <p:nvSpPr>
              <p:cNvPr id="168388" name="Line 452"/>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389" name="Line 453"/>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150" name="Group 454"/>
            <p:cNvGrpSpPr>
              <a:grpSpLocks/>
            </p:cNvGrpSpPr>
            <p:nvPr/>
          </p:nvGrpSpPr>
          <p:grpSpPr bwMode="auto">
            <a:xfrm>
              <a:off x="5336" y="2880"/>
              <a:ext cx="88" cy="74"/>
              <a:chOff x="1392" y="3312"/>
              <a:chExt cx="144" cy="144"/>
            </a:xfrm>
          </p:grpSpPr>
          <p:sp>
            <p:nvSpPr>
              <p:cNvPr id="168391" name="Line 455"/>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392" name="Line 456"/>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grpSp>
          <p:nvGrpSpPr>
            <p:cNvPr id="168152" name="Group 457"/>
            <p:cNvGrpSpPr>
              <a:grpSpLocks/>
            </p:cNvGrpSpPr>
            <p:nvPr/>
          </p:nvGrpSpPr>
          <p:grpSpPr bwMode="auto">
            <a:xfrm>
              <a:off x="5480" y="2880"/>
              <a:ext cx="88" cy="74"/>
              <a:chOff x="1392" y="3312"/>
              <a:chExt cx="144" cy="144"/>
            </a:xfrm>
          </p:grpSpPr>
          <p:sp>
            <p:nvSpPr>
              <p:cNvPr id="168394" name="Line 458"/>
              <p:cNvSpPr>
                <a:spLocks noChangeShapeType="1"/>
              </p:cNvSpPr>
              <p:nvPr/>
            </p:nvSpPr>
            <p:spPr bwMode="auto">
              <a:xfrm>
                <a:off x="1392" y="3312"/>
                <a:ext cx="144" cy="144"/>
              </a:xfrm>
              <a:prstGeom prst="line">
                <a:avLst/>
              </a:prstGeom>
              <a:noFill/>
              <a:ln w="57150">
                <a:solidFill>
                  <a:srgbClr val="FF3300"/>
                </a:solidFill>
                <a:round/>
                <a:headEnd/>
                <a:tailEnd/>
              </a:ln>
              <a:effectLst/>
            </p:spPr>
            <p:txBody>
              <a:bodyPr/>
              <a:lstStyle/>
              <a:p>
                <a:endParaRPr lang="en-US"/>
              </a:p>
            </p:txBody>
          </p:sp>
          <p:sp>
            <p:nvSpPr>
              <p:cNvPr id="168395" name="Line 459"/>
              <p:cNvSpPr>
                <a:spLocks noChangeShapeType="1"/>
              </p:cNvSpPr>
              <p:nvPr/>
            </p:nvSpPr>
            <p:spPr bwMode="auto">
              <a:xfrm flipV="1">
                <a:off x="1392" y="3312"/>
                <a:ext cx="144" cy="144"/>
              </a:xfrm>
              <a:prstGeom prst="line">
                <a:avLst/>
              </a:prstGeom>
              <a:noFill/>
              <a:ln w="57150">
                <a:solidFill>
                  <a:srgbClr val="FF3300"/>
                </a:solidFill>
                <a:round/>
                <a:headEnd/>
                <a:tailEnd/>
              </a:ln>
              <a:effectLst/>
            </p:spPr>
            <p:txBody>
              <a:bodyPr/>
              <a:lstStyle/>
              <a:p>
                <a:endParaRPr lang="en-US"/>
              </a:p>
            </p:txBody>
          </p:sp>
        </p:grpSp>
        <p:sp>
          <p:nvSpPr>
            <p:cNvPr id="168396" name="Line 460"/>
            <p:cNvSpPr>
              <a:spLocks noChangeShapeType="1"/>
            </p:cNvSpPr>
            <p:nvPr/>
          </p:nvSpPr>
          <p:spPr bwMode="auto">
            <a:xfrm>
              <a:off x="5232" y="2784"/>
              <a:ext cx="0" cy="384"/>
            </a:xfrm>
            <a:prstGeom prst="line">
              <a:avLst/>
            </a:prstGeom>
            <a:noFill/>
            <a:ln w="38100">
              <a:solidFill>
                <a:srgbClr val="000000"/>
              </a:solidFill>
              <a:round/>
              <a:headEnd/>
              <a:tailEnd type="triangle" w="med" len="med"/>
            </a:ln>
            <a:effectLst/>
          </p:spPr>
          <p:txBody>
            <a:bodyPr/>
            <a:lstStyle/>
            <a:p>
              <a:endParaRPr lang="en-US"/>
            </a:p>
          </p:txBody>
        </p:sp>
        <p:sp>
          <p:nvSpPr>
            <p:cNvPr id="168397" name="Text Box 461"/>
            <p:cNvSpPr txBox="1">
              <a:spLocks noChangeArrowheads="1"/>
            </p:cNvSpPr>
            <p:nvPr/>
          </p:nvSpPr>
          <p:spPr bwMode="auto">
            <a:xfrm>
              <a:off x="624" y="3264"/>
              <a:ext cx="4272" cy="213"/>
            </a:xfrm>
            <a:prstGeom prst="rect">
              <a:avLst/>
            </a:prstGeom>
            <a:solidFill>
              <a:schemeClr val="bg1"/>
            </a:solidFill>
            <a:ln w="9525">
              <a:noFill/>
              <a:miter lim="800000"/>
              <a:headEnd/>
              <a:tailEnd/>
            </a:ln>
            <a:effectLst/>
          </p:spPr>
          <p:txBody>
            <a:bodyPr>
              <a:spAutoFit/>
            </a:bodyPr>
            <a:lstStyle/>
            <a:p>
              <a:pPr algn="ctr">
                <a:spcBef>
                  <a:spcPct val="50000"/>
                </a:spcBef>
              </a:pPr>
              <a:r>
                <a:rPr lang="en-AU" b="1">
                  <a:solidFill>
                    <a:srgbClr val="0000FF"/>
                  </a:solidFill>
                  <a:latin typeface="Times New Roman" pitchFamily="18" charset="0"/>
                </a:rPr>
                <a:t>MARKER-ASSISTED SELECTION (MAS)</a:t>
              </a:r>
            </a:p>
          </p:txBody>
        </p:sp>
      </p:grpSp>
      <p:grpSp>
        <p:nvGrpSpPr>
          <p:cNvPr id="168170" name="Group 467"/>
          <p:cNvGrpSpPr>
            <a:grpSpLocks/>
          </p:cNvGrpSpPr>
          <p:nvPr/>
        </p:nvGrpSpPr>
        <p:grpSpPr bwMode="auto">
          <a:xfrm>
            <a:off x="0" y="4184062"/>
            <a:ext cx="10693400" cy="661194"/>
            <a:chOff x="0" y="2406"/>
            <a:chExt cx="5760" cy="378"/>
          </a:xfrm>
        </p:grpSpPr>
        <p:sp>
          <p:nvSpPr>
            <p:cNvPr id="167959" name="Rectangle 23"/>
            <p:cNvSpPr>
              <a:spLocks noChangeArrowheads="1"/>
            </p:cNvSpPr>
            <p:nvPr/>
          </p:nvSpPr>
          <p:spPr bwMode="auto">
            <a:xfrm>
              <a:off x="0" y="2406"/>
              <a:ext cx="5664" cy="330"/>
            </a:xfrm>
            <a:prstGeom prst="rect">
              <a:avLst/>
            </a:prstGeom>
            <a:solidFill>
              <a:srgbClr val="808080"/>
            </a:solidFill>
            <a:ln w="9525">
              <a:solidFill>
                <a:srgbClr val="000000"/>
              </a:solidFill>
              <a:miter lim="800000"/>
              <a:headEnd/>
              <a:tailEnd/>
            </a:ln>
          </p:spPr>
          <p:txBody>
            <a:bodyPr wrap="none" anchor="ctr"/>
            <a:lstStyle/>
            <a:p>
              <a:endParaRPr lang="en-US"/>
            </a:p>
          </p:txBody>
        </p:sp>
        <p:sp>
          <p:nvSpPr>
            <p:cNvPr id="167960" name="Rectangle 24"/>
            <p:cNvSpPr>
              <a:spLocks noChangeArrowheads="1"/>
            </p:cNvSpPr>
            <p:nvPr/>
          </p:nvSpPr>
          <p:spPr bwMode="auto">
            <a:xfrm>
              <a:off x="1261" y="254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7961" name="Rectangle 25"/>
            <p:cNvSpPr>
              <a:spLocks noChangeArrowheads="1"/>
            </p:cNvSpPr>
            <p:nvPr/>
          </p:nvSpPr>
          <p:spPr bwMode="auto">
            <a:xfrm>
              <a:off x="1407" y="2544"/>
              <a:ext cx="115"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7962" name="Rectangle 26"/>
            <p:cNvSpPr>
              <a:spLocks noChangeArrowheads="1"/>
            </p:cNvSpPr>
            <p:nvPr/>
          </p:nvSpPr>
          <p:spPr bwMode="auto">
            <a:xfrm>
              <a:off x="1563" y="266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7963" name="Rectangle 27"/>
            <p:cNvSpPr>
              <a:spLocks noChangeArrowheads="1"/>
            </p:cNvSpPr>
            <p:nvPr/>
          </p:nvSpPr>
          <p:spPr bwMode="auto">
            <a:xfrm>
              <a:off x="1852" y="254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7964" name="Rectangle 28"/>
            <p:cNvSpPr>
              <a:spLocks noChangeArrowheads="1"/>
            </p:cNvSpPr>
            <p:nvPr/>
          </p:nvSpPr>
          <p:spPr bwMode="auto">
            <a:xfrm>
              <a:off x="2424" y="254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7965" name="Rectangle 29"/>
            <p:cNvSpPr>
              <a:spLocks noChangeArrowheads="1"/>
            </p:cNvSpPr>
            <p:nvPr/>
          </p:nvSpPr>
          <p:spPr bwMode="auto">
            <a:xfrm>
              <a:off x="3149" y="2544"/>
              <a:ext cx="115"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7966" name="Rectangle 30"/>
            <p:cNvSpPr>
              <a:spLocks noChangeArrowheads="1"/>
            </p:cNvSpPr>
            <p:nvPr/>
          </p:nvSpPr>
          <p:spPr bwMode="auto">
            <a:xfrm>
              <a:off x="2859" y="254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7967" name="Rectangle 31"/>
            <p:cNvSpPr>
              <a:spLocks noChangeArrowheads="1"/>
            </p:cNvSpPr>
            <p:nvPr/>
          </p:nvSpPr>
          <p:spPr bwMode="auto">
            <a:xfrm>
              <a:off x="2716" y="266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7968" name="Rectangle 32"/>
            <p:cNvSpPr>
              <a:spLocks noChangeArrowheads="1"/>
            </p:cNvSpPr>
            <p:nvPr/>
          </p:nvSpPr>
          <p:spPr bwMode="auto">
            <a:xfrm>
              <a:off x="3292" y="266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7969" name="Rectangle 33"/>
            <p:cNvSpPr>
              <a:spLocks noChangeArrowheads="1"/>
            </p:cNvSpPr>
            <p:nvPr/>
          </p:nvSpPr>
          <p:spPr bwMode="auto">
            <a:xfrm>
              <a:off x="970" y="2450"/>
              <a:ext cx="117" cy="49"/>
            </a:xfrm>
            <a:prstGeom prst="rect">
              <a:avLst/>
            </a:prstGeom>
            <a:noFill/>
            <a:ln w="9525">
              <a:solidFill>
                <a:srgbClr val="000000"/>
              </a:solidFill>
              <a:miter lim="800000"/>
              <a:headEnd/>
              <a:tailEnd/>
            </a:ln>
          </p:spPr>
          <p:txBody>
            <a:bodyPr wrap="none" anchor="ctr"/>
            <a:lstStyle/>
            <a:p>
              <a:endParaRPr lang="en-US"/>
            </a:p>
          </p:txBody>
        </p:sp>
        <p:sp>
          <p:nvSpPr>
            <p:cNvPr id="167970" name="Rectangle 34"/>
            <p:cNvSpPr>
              <a:spLocks noChangeArrowheads="1"/>
            </p:cNvSpPr>
            <p:nvPr/>
          </p:nvSpPr>
          <p:spPr bwMode="auto">
            <a:xfrm>
              <a:off x="1115" y="2450"/>
              <a:ext cx="117" cy="49"/>
            </a:xfrm>
            <a:prstGeom prst="rect">
              <a:avLst/>
            </a:prstGeom>
            <a:noFill/>
            <a:ln w="9525">
              <a:solidFill>
                <a:srgbClr val="000000"/>
              </a:solidFill>
              <a:miter lim="800000"/>
              <a:headEnd/>
              <a:tailEnd/>
            </a:ln>
          </p:spPr>
          <p:txBody>
            <a:bodyPr wrap="none" anchor="ctr"/>
            <a:lstStyle/>
            <a:p>
              <a:endParaRPr lang="en-US"/>
            </a:p>
          </p:txBody>
        </p:sp>
        <p:sp>
          <p:nvSpPr>
            <p:cNvPr id="167971" name="Rectangle 35"/>
            <p:cNvSpPr>
              <a:spLocks noChangeArrowheads="1"/>
            </p:cNvSpPr>
            <p:nvPr/>
          </p:nvSpPr>
          <p:spPr bwMode="auto">
            <a:xfrm>
              <a:off x="1261" y="2450"/>
              <a:ext cx="116" cy="49"/>
            </a:xfrm>
            <a:prstGeom prst="rect">
              <a:avLst/>
            </a:prstGeom>
            <a:noFill/>
            <a:ln w="9525">
              <a:solidFill>
                <a:srgbClr val="000000"/>
              </a:solidFill>
              <a:miter lim="800000"/>
              <a:headEnd/>
              <a:tailEnd/>
            </a:ln>
          </p:spPr>
          <p:txBody>
            <a:bodyPr wrap="none" anchor="ctr"/>
            <a:lstStyle/>
            <a:p>
              <a:endParaRPr lang="en-US"/>
            </a:p>
          </p:txBody>
        </p:sp>
        <p:sp>
          <p:nvSpPr>
            <p:cNvPr id="167972" name="Rectangle 36"/>
            <p:cNvSpPr>
              <a:spLocks noChangeArrowheads="1"/>
            </p:cNvSpPr>
            <p:nvPr/>
          </p:nvSpPr>
          <p:spPr bwMode="auto">
            <a:xfrm>
              <a:off x="1551" y="2450"/>
              <a:ext cx="117" cy="49"/>
            </a:xfrm>
            <a:prstGeom prst="rect">
              <a:avLst/>
            </a:prstGeom>
            <a:noFill/>
            <a:ln w="9525">
              <a:solidFill>
                <a:srgbClr val="000000"/>
              </a:solidFill>
              <a:miter lim="800000"/>
              <a:headEnd/>
              <a:tailEnd/>
            </a:ln>
          </p:spPr>
          <p:txBody>
            <a:bodyPr wrap="none" anchor="ctr"/>
            <a:lstStyle/>
            <a:p>
              <a:endParaRPr lang="en-US"/>
            </a:p>
          </p:txBody>
        </p:sp>
        <p:sp>
          <p:nvSpPr>
            <p:cNvPr id="167973" name="Rectangle 37"/>
            <p:cNvSpPr>
              <a:spLocks noChangeArrowheads="1"/>
            </p:cNvSpPr>
            <p:nvPr/>
          </p:nvSpPr>
          <p:spPr bwMode="auto">
            <a:xfrm>
              <a:off x="1407" y="2450"/>
              <a:ext cx="115" cy="49"/>
            </a:xfrm>
            <a:prstGeom prst="rect">
              <a:avLst/>
            </a:prstGeom>
            <a:noFill/>
            <a:ln w="9525">
              <a:solidFill>
                <a:srgbClr val="000000"/>
              </a:solidFill>
              <a:miter lim="800000"/>
              <a:headEnd/>
              <a:tailEnd/>
            </a:ln>
          </p:spPr>
          <p:txBody>
            <a:bodyPr wrap="none" anchor="ctr"/>
            <a:lstStyle/>
            <a:p>
              <a:endParaRPr lang="en-US"/>
            </a:p>
          </p:txBody>
        </p:sp>
        <p:sp>
          <p:nvSpPr>
            <p:cNvPr id="167974" name="Rectangle 38"/>
            <p:cNvSpPr>
              <a:spLocks noChangeArrowheads="1"/>
            </p:cNvSpPr>
            <p:nvPr/>
          </p:nvSpPr>
          <p:spPr bwMode="auto">
            <a:xfrm>
              <a:off x="1697" y="2450"/>
              <a:ext cx="117" cy="49"/>
            </a:xfrm>
            <a:prstGeom prst="rect">
              <a:avLst/>
            </a:prstGeom>
            <a:noFill/>
            <a:ln w="9525">
              <a:solidFill>
                <a:srgbClr val="000000"/>
              </a:solidFill>
              <a:miter lim="800000"/>
              <a:headEnd/>
              <a:tailEnd/>
            </a:ln>
          </p:spPr>
          <p:txBody>
            <a:bodyPr wrap="none" anchor="ctr"/>
            <a:lstStyle/>
            <a:p>
              <a:endParaRPr lang="en-US"/>
            </a:p>
          </p:txBody>
        </p:sp>
        <p:sp>
          <p:nvSpPr>
            <p:cNvPr id="167975" name="Rectangle 39"/>
            <p:cNvSpPr>
              <a:spLocks noChangeArrowheads="1"/>
            </p:cNvSpPr>
            <p:nvPr/>
          </p:nvSpPr>
          <p:spPr bwMode="auto">
            <a:xfrm>
              <a:off x="1843" y="2450"/>
              <a:ext cx="116" cy="49"/>
            </a:xfrm>
            <a:prstGeom prst="rect">
              <a:avLst/>
            </a:prstGeom>
            <a:noFill/>
            <a:ln w="9525">
              <a:solidFill>
                <a:srgbClr val="000000"/>
              </a:solidFill>
              <a:miter lim="800000"/>
              <a:headEnd/>
              <a:tailEnd/>
            </a:ln>
          </p:spPr>
          <p:txBody>
            <a:bodyPr wrap="none" anchor="ctr"/>
            <a:lstStyle/>
            <a:p>
              <a:endParaRPr lang="en-US"/>
            </a:p>
          </p:txBody>
        </p:sp>
        <p:sp>
          <p:nvSpPr>
            <p:cNvPr id="167976" name="Rectangle 40"/>
            <p:cNvSpPr>
              <a:spLocks noChangeArrowheads="1"/>
            </p:cNvSpPr>
            <p:nvPr/>
          </p:nvSpPr>
          <p:spPr bwMode="auto">
            <a:xfrm>
              <a:off x="1988" y="2450"/>
              <a:ext cx="116" cy="49"/>
            </a:xfrm>
            <a:prstGeom prst="rect">
              <a:avLst/>
            </a:prstGeom>
            <a:noFill/>
            <a:ln w="9525">
              <a:solidFill>
                <a:srgbClr val="000000"/>
              </a:solidFill>
              <a:miter lim="800000"/>
              <a:headEnd/>
              <a:tailEnd/>
            </a:ln>
          </p:spPr>
          <p:txBody>
            <a:bodyPr wrap="none" anchor="ctr"/>
            <a:lstStyle/>
            <a:p>
              <a:endParaRPr lang="en-US"/>
            </a:p>
          </p:txBody>
        </p:sp>
        <p:sp>
          <p:nvSpPr>
            <p:cNvPr id="167977" name="Rectangle 41"/>
            <p:cNvSpPr>
              <a:spLocks noChangeArrowheads="1"/>
            </p:cNvSpPr>
            <p:nvPr/>
          </p:nvSpPr>
          <p:spPr bwMode="auto">
            <a:xfrm>
              <a:off x="2133" y="2450"/>
              <a:ext cx="116" cy="49"/>
            </a:xfrm>
            <a:prstGeom prst="rect">
              <a:avLst/>
            </a:prstGeom>
            <a:noFill/>
            <a:ln w="9525">
              <a:solidFill>
                <a:srgbClr val="000000"/>
              </a:solidFill>
              <a:miter lim="800000"/>
              <a:headEnd/>
              <a:tailEnd/>
            </a:ln>
          </p:spPr>
          <p:txBody>
            <a:bodyPr wrap="none" anchor="ctr"/>
            <a:lstStyle/>
            <a:p>
              <a:endParaRPr lang="en-US"/>
            </a:p>
          </p:txBody>
        </p:sp>
        <p:sp>
          <p:nvSpPr>
            <p:cNvPr id="167978" name="Rectangle 42"/>
            <p:cNvSpPr>
              <a:spLocks noChangeArrowheads="1"/>
            </p:cNvSpPr>
            <p:nvPr/>
          </p:nvSpPr>
          <p:spPr bwMode="auto">
            <a:xfrm>
              <a:off x="2278" y="2450"/>
              <a:ext cx="117" cy="49"/>
            </a:xfrm>
            <a:prstGeom prst="rect">
              <a:avLst/>
            </a:prstGeom>
            <a:noFill/>
            <a:ln w="9525">
              <a:solidFill>
                <a:srgbClr val="000000"/>
              </a:solidFill>
              <a:miter lim="800000"/>
              <a:headEnd/>
              <a:tailEnd/>
            </a:ln>
          </p:spPr>
          <p:txBody>
            <a:bodyPr wrap="none" anchor="ctr"/>
            <a:lstStyle/>
            <a:p>
              <a:endParaRPr lang="en-US"/>
            </a:p>
          </p:txBody>
        </p:sp>
        <p:sp>
          <p:nvSpPr>
            <p:cNvPr id="167979" name="Rectangle 43"/>
            <p:cNvSpPr>
              <a:spLocks noChangeArrowheads="1"/>
            </p:cNvSpPr>
            <p:nvPr/>
          </p:nvSpPr>
          <p:spPr bwMode="auto">
            <a:xfrm>
              <a:off x="2424" y="2450"/>
              <a:ext cx="117" cy="49"/>
            </a:xfrm>
            <a:prstGeom prst="rect">
              <a:avLst/>
            </a:prstGeom>
            <a:noFill/>
            <a:ln w="9525">
              <a:solidFill>
                <a:srgbClr val="000000"/>
              </a:solidFill>
              <a:miter lim="800000"/>
              <a:headEnd/>
              <a:tailEnd/>
            </a:ln>
          </p:spPr>
          <p:txBody>
            <a:bodyPr wrap="none" anchor="ctr"/>
            <a:lstStyle/>
            <a:p>
              <a:endParaRPr lang="en-US"/>
            </a:p>
          </p:txBody>
        </p:sp>
        <p:sp>
          <p:nvSpPr>
            <p:cNvPr id="167980" name="Rectangle 44"/>
            <p:cNvSpPr>
              <a:spLocks noChangeArrowheads="1"/>
            </p:cNvSpPr>
            <p:nvPr/>
          </p:nvSpPr>
          <p:spPr bwMode="auto">
            <a:xfrm>
              <a:off x="2570" y="2450"/>
              <a:ext cx="115" cy="49"/>
            </a:xfrm>
            <a:prstGeom prst="rect">
              <a:avLst/>
            </a:prstGeom>
            <a:noFill/>
            <a:ln w="9525">
              <a:solidFill>
                <a:srgbClr val="000000"/>
              </a:solidFill>
              <a:miter lim="800000"/>
              <a:headEnd/>
              <a:tailEnd/>
            </a:ln>
          </p:spPr>
          <p:txBody>
            <a:bodyPr wrap="none" anchor="ctr"/>
            <a:lstStyle/>
            <a:p>
              <a:endParaRPr lang="en-US"/>
            </a:p>
          </p:txBody>
        </p:sp>
        <p:sp>
          <p:nvSpPr>
            <p:cNvPr id="167981" name="Rectangle 45"/>
            <p:cNvSpPr>
              <a:spLocks noChangeArrowheads="1"/>
            </p:cNvSpPr>
            <p:nvPr/>
          </p:nvSpPr>
          <p:spPr bwMode="auto">
            <a:xfrm>
              <a:off x="2860" y="2450"/>
              <a:ext cx="117" cy="49"/>
            </a:xfrm>
            <a:prstGeom prst="rect">
              <a:avLst/>
            </a:prstGeom>
            <a:noFill/>
            <a:ln w="9525">
              <a:solidFill>
                <a:srgbClr val="000000"/>
              </a:solidFill>
              <a:miter lim="800000"/>
              <a:headEnd/>
              <a:tailEnd/>
            </a:ln>
          </p:spPr>
          <p:txBody>
            <a:bodyPr wrap="none" anchor="ctr"/>
            <a:lstStyle/>
            <a:p>
              <a:endParaRPr lang="en-US"/>
            </a:p>
          </p:txBody>
        </p:sp>
        <p:sp>
          <p:nvSpPr>
            <p:cNvPr id="167982" name="Rectangle 46"/>
            <p:cNvSpPr>
              <a:spLocks noChangeArrowheads="1"/>
            </p:cNvSpPr>
            <p:nvPr/>
          </p:nvSpPr>
          <p:spPr bwMode="auto">
            <a:xfrm>
              <a:off x="3005" y="2450"/>
              <a:ext cx="117" cy="49"/>
            </a:xfrm>
            <a:prstGeom prst="rect">
              <a:avLst/>
            </a:prstGeom>
            <a:noFill/>
            <a:ln w="9525">
              <a:solidFill>
                <a:srgbClr val="000000"/>
              </a:solidFill>
              <a:miter lim="800000"/>
              <a:headEnd/>
              <a:tailEnd/>
            </a:ln>
          </p:spPr>
          <p:txBody>
            <a:bodyPr wrap="none" anchor="ctr"/>
            <a:lstStyle/>
            <a:p>
              <a:endParaRPr lang="en-US"/>
            </a:p>
          </p:txBody>
        </p:sp>
        <p:sp>
          <p:nvSpPr>
            <p:cNvPr id="167983" name="Rectangle 47"/>
            <p:cNvSpPr>
              <a:spLocks noChangeArrowheads="1"/>
            </p:cNvSpPr>
            <p:nvPr/>
          </p:nvSpPr>
          <p:spPr bwMode="auto">
            <a:xfrm>
              <a:off x="3151" y="2450"/>
              <a:ext cx="116" cy="49"/>
            </a:xfrm>
            <a:prstGeom prst="rect">
              <a:avLst/>
            </a:prstGeom>
            <a:noFill/>
            <a:ln w="9525">
              <a:solidFill>
                <a:srgbClr val="000000"/>
              </a:solidFill>
              <a:miter lim="800000"/>
              <a:headEnd/>
              <a:tailEnd/>
            </a:ln>
          </p:spPr>
          <p:txBody>
            <a:bodyPr wrap="none" anchor="ctr"/>
            <a:lstStyle/>
            <a:p>
              <a:endParaRPr lang="en-US"/>
            </a:p>
          </p:txBody>
        </p:sp>
        <p:sp>
          <p:nvSpPr>
            <p:cNvPr id="167984" name="Rectangle 48"/>
            <p:cNvSpPr>
              <a:spLocks noChangeArrowheads="1"/>
            </p:cNvSpPr>
            <p:nvPr/>
          </p:nvSpPr>
          <p:spPr bwMode="auto">
            <a:xfrm>
              <a:off x="2715" y="2450"/>
              <a:ext cx="116" cy="49"/>
            </a:xfrm>
            <a:prstGeom prst="rect">
              <a:avLst/>
            </a:prstGeom>
            <a:noFill/>
            <a:ln w="9525">
              <a:solidFill>
                <a:srgbClr val="000000"/>
              </a:solidFill>
              <a:miter lim="800000"/>
              <a:headEnd/>
              <a:tailEnd/>
            </a:ln>
          </p:spPr>
          <p:txBody>
            <a:bodyPr wrap="none" anchor="ctr"/>
            <a:lstStyle/>
            <a:p>
              <a:endParaRPr lang="en-US"/>
            </a:p>
          </p:txBody>
        </p:sp>
        <p:sp>
          <p:nvSpPr>
            <p:cNvPr id="167985" name="Rectangle 49"/>
            <p:cNvSpPr>
              <a:spLocks noChangeArrowheads="1"/>
            </p:cNvSpPr>
            <p:nvPr/>
          </p:nvSpPr>
          <p:spPr bwMode="auto">
            <a:xfrm>
              <a:off x="3297" y="2450"/>
              <a:ext cx="115" cy="49"/>
            </a:xfrm>
            <a:prstGeom prst="rect">
              <a:avLst/>
            </a:prstGeom>
            <a:noFill/>
            <a:ln w="9525">
              <a:solidFill>
                <a:srgbClr val="000000"/>
              </a:solidFill>
              <a:miter lim="800000"/>
              <a:headEnd/>
              <a:tailEnd/>
            </a:ln>
          </p:spPr>
          <p:txBody>
            <a:bodyPr wrap="none" anchor="ctr"/>
            <a:lstStyle/>
            <a:p>
              <a:endParaRPr lang="en-US"/>
            </a:p>
          </p:txBody>
        </p:sp>
        <p:sp>
          <p:nvSpPr>
            <p:cNvPr id="167986" name="Rectangle 50"/>
            <p:cNvSpPr>
              <a:spLocks noChangeArrowheads="1"/>
            </p:cNvSpPr>
            <p:nvPr/>
          </p:nvSpPr>
          <p:spPr bwMode="auto">
            <a:xfrm>
              <a:off x="3441" y="2450"/>
              <a:ext cx="117" cy="49"/>
            </a:xfrm>
            <a:prstGeom prst="rect">
              <a:avLst/>
            </a:prstGeom>
            <a:noFill/>
            <a:ln w="9525">
              <a:solidFill>
                <a:srgbClr val="000000"/>
              </a:solidFill>
              <a:miter lim="800000"/>
              <a:headEnd/>
              <a:tailEnd/>
            </a:ln>
          </p:spPr>
          <p:txBody>
            <a:bodyPr wrap="none" anchor="ctr"/>
            <a:lstStyle/>
            <a:p>
              <a:endParaRPr lang="en-US"/>
            </a:p>
          </p:txBody>
        </p:sp>
        <p:sp>
          <p:nvSpPr>
            <p:cNvPr id="167987" name="Rectangle 51"/>
            <p:cNvSpPr>
              <a:spLocks noChangeArrowheads="1"/>
            </p:cNvSpPr>
            <p:nvPr/>
          </p:nvSpPr>
          <p:spPr bwMode="auto">
            <a:xfrm>
              <a:off x="3587" y="2450"/>
              <a:ext cx="117" cy="49"/>
            </a:xfrm>
            <a:prstGeom prst="rect">
              <a:avLst/>
            </a:prstGeom>
            <a:noFill/>
            <a:ln w="9525">
              <a:solidFill>
                <a:srgbClr val="000000"/>
              </a:solidFill>
              <a:miter lim="800000"/>
              <a:headEnd/>
              <a:tailEnd/>
            </a:ln>
          </p:spPr>
          <p:txBody>
            <a:bodyPr wrap="none" anchor="ctr"/>
            <a:lstStyle/>
            <a:p>
              <a:endParaRPr lang="en-US"/>
            </a:p>
          </p:txBody>
        </p:sp>
        <p:sp>
          <p:nvSpPr>
            <p:cNvPr id="167988" name="Rectangle 52"/>
            <p:cNvSpPr>
              <a:spLocks noChangeArrowheads="1"/>
            </p:cNvSpPr>
            <p:nvPr/>
          </p:nvSpPr>
          <p:spPr bwMode="auto">
            <a:xfrm>
              <a:off x="3733" y="2450"/>
              <a:ext cx="116" cy="49"/>
            </a:xfrm>
            <a:prstGeom prst="rect">
              <a:avLst/>
            </a:prstGeom>
            <a:noFill/>
            <a:ln w="9525">
              <a:solidFill>
                <a:srgbClr val="000000"/>
              </a:solidFill>
              <a:miter lim="800000"/>
              <a:headEnd/>
              <a:tailEnd/>
            </a:ln>
          </p:spPr>
          <p:txBody>
            <a:bodyPr wrap="none" anchor="ctr"/>
            <a:lstStyle/>
            <a:p>
              <a:endParaRPr lang="en-US"/>
            </a:p>
          </p:txBody>
        </p:sp>
        <p:sp>
          <p:nvSpPr>
            <p:cNvPr id="168137" name="Rectangle 201"/>
            <p:cNvSpPr>
              <a:spLocks noChangeArrowheads="1"/>
            </p:cNvSpPr>
            <p:nvPr/>
          </p:nvSpPr>
          <p:spPr bwMode="auto">
            <a:xfrm>
              <a:off x="960" y="266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153" name="Rectangle 217"/>
            <p:cNvSpPr>
              <a:spLocks noChangeArrowheads="1"/>
            </p:cNvSpPr>
            <p:nvPr/>
          </p:nvSpPr>
          <p:spPr bwMode="auto">
            <a:xfrm>
              <a:off x="960" y="254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154" name="Rectangle 218"/>
            <p:cNvSpPr>
              <a:spLocks noChangeArrowheads="1"/>
            </p:cNvSpPr>
            <p:nvPr/>
          </p:nvSpPr>
          <p:spPr bwMode="auto">
            <a:xfrm>
              <a:off x="1104" y="254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155" name="Rectangle 219"/>
            <p:cNvSpPr>
              <a:spLocks noChangeArrowheads="1"/>
            </p:cNvSpPr>
            <p:nvPr/>
          </p:nvSpPr>
          <p:spPr bwMode="auto">
            <a:xfrm>
              <a:off x="816" y="2448"/>
              <a:ext cx="117" cy="49"/>
            </a:xfrm>
            <a:prstGeom prst="rect">
              <a:avLst/>
            </a:prstGeom>
            <a:noFill/>
            <a:ln w="9525">
              <a:solidFill>
                <a:srgbClr val="000000"/>
              </a:solidFill>
              <a:miter lim="800000"/>
              <a:headEnd/>
              <a:tailEnd/>
            </a:ln>
          </p:spPr>
          <p:txBody>
            <a:bodyPr wrap="none" anchor="ctr"/>
            <a:lstStyle/>
            <a:p>
              <a:endParaRPr lang="en-US"/>
            </a:p>
          </p:txBody>
        </p:sp>
        <p:sp>
          <p:nvSpPr>
            <p:cNvPr id="168156" name="Rectangle 220"/>
            <p:cNvSpPr>
              <a:spLocks noChangeArrowheads="1"/>
            </p:cNvSpPr>
            <p:nvPr/>
          </p:nvSpPr>
          <p:spPr bwMode="auto">
            <a:xfrm>
              <a:off x="672" y="2448"/>
              <a:ext cx="117" cy="49"/>
            </a:xfrm>
            <a:prstGeom prst="rect">
              <a:avLst/>
            </a:prstGeom>
            <a:noFill/>
            <a:ln w="9525">
              <a:solidFill>
                <a:srgbClr val="000000"/>
              </a:solidFill>
              <a:miter lim="800000"/>
              <a:headEnd/>
              <a:tailEnd/>
            </a:ln>
          </p:spPr>
          <p:txBody>
            <a:bodyPr wrap="none" anchor="ctr"/>
            <a:lstStyle/>
            <a:p>
              <a:endParaRPr lang="en-US"/>
            </a:p>
          </p:txBody>
        </p:sp>
        <p:sp>
          <p:nvSpPr>
            <p:cNvPr id="168157" name="Rectangle 221"/>
            <p:cNvSpPr>
              <a:spLocks noChangeArrowheads="1"/>
            </p:cNvSpPr>
            <p:nvPr/>
          </p:nvSpPr>
          <p:spPr bwMode="auto">
            <a:xfrm>
              <a:off x="528" y="2448"/>
              <a:ext cx="117" cy="49"/>
            </a:xfrm>
            <a:prstGeom prst="rect">
              <a:avLst/>
            </a:prstGeom>
            <a:noFill/>
            <a:ln w="9525">
              <a:solidFill>
                <a:srgbClr val="000000"/>
              </a:solidFill>
              <a:miter lim="800000"/>
              <a:headEnd/>
              <a:tailEnd/>
            </a:ln>
          </p:spPr>
          <p:txBody>
            <a:bodyPr wrap="none" anchor="ctr"/>
            <a:lstStyle/>
            <a:p>
              <a:endParaRPr lang="en-US"/>
            </a:p>
          </p:txBody>
        </p:sp>
        <p:sp>
          <p:nvSpPr>
            <p:cNvPr id="168158" name="Rectangle 222"/>
            <p:cNvSpPr>
              <a:spLocks noChangeArrowheads="1"/>
            </p:cNvSpPr>
            <p:nvPr/>
          </p:nvSpPr>
          <p:spPr bwMode="auto">
            <a:xfrm>
              <a:off x="384" y="2448"/>
              <a:ext cx="117" cy="49"/>
            </a:xfrm>
            <a:prstGeom prst="rect">
              <a:avLst/>
            </a:prstGeom>
            <a:noFill/>
            <a:ln w="9525">
              <a:solidFill>
                <a:srgbClr val="000000"/>
              </a:solidFill>
              <a:miter lim="800000"/>
              <a:headEnd/>
              <a:tailEnd/>
            </a:ln>
          </p:spPr>
          <p:txBody>
            <a:bodyPr wrap="none" anchor="ctr"/>
            <a:lstStyle/>
            <a:p>
              <a:endParaRPr lang="en-US"/>
            </a:p>
          </p:txBody>
        </p:sp>
        <p:sp>
          <p:nvSpPr>
            <p:cNvPr id="168159" name="Rectangle 223"/>
            <p:cNvSpPr>
              <a:spLocks noChangeArrowheads="1"/>
            </p:cNvSpPr>
            <p:nvPr/>
          </p:nvSpPr>
          <p:spPr bwMode="auto">
            <a:xfrm>
              <a:off x="96" y="2448"/>
              <a:ext cx="117" cy="49"/>
            </a:xfrm>
            <a:prstGeom prst="rect">
              <a:avLst/>
            </a:prstGeom>
            <a:noFill/>
            <a:ln w="9525">
              <a:solidFill>
                <a:srgbClr val="000000"/>
              </a:solidFill>
              <a:miter lim="800000"/>
              <a:headEnd/>
              <a:tailEnd/>
            </a:ln>
          </p:spPr>
          <p:txBody>
            <a:bodyPr wrap="none" anchor="ctr"/>
            <a:lstStyle/>
            <a:p>
              <a:endParaRPr lang="en-US"/>
            </a:p>
          </p:txBody>
        </p:sp>
        <p:sp>
          <p:nvSpPr>
            <p:cNvPr id="168160" name="Rectangle 224"/>
            <p:cNvSpPr>
              <a:spLocks noChangeArrowheads="1"/>
            </p:cNvSpPr>
            <p:nvPr/>
          </p:nvSpPr>
          <p:spPr bwMode="auto">
            <a:xfrm>
              <a:off x="240" y="254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161" name="Rectangle 225"/>
            <p:cNvSpPr>
              <a:spLocks noChangeArrowheads="1"/>
            </p:cNvSpPr>
            <p:nvPr/>
          </p:nvSpPr>
          <p:spPr bwMode="auto">
            <a:xfrm>
              <a:off x="240" y="266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162" name="Rectangle 226"/>
            <p:cNvSpPr>
              <a:spLocks noChangeArrowheads="1"/>
            </p:cNvSpPr>
            <p:nvPr/>
          </p:nvSpPr>
          <p:spPr bwMode="auto">
            <a:xfrm>
              <a:off x="384" y="254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163" name="Rectangle 227"/>
            <p:cNvSpPr>
              <a:spLocks noChangeArrowheads="1"/>
            </p:cNvSpPr>
            <p:nvPr/>
          </p:nvSpPr>
          <p:spPr bwMode="auto">
            <a:xfrm>
              <a:off x="528" y="254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164" name="Rectangle 228"/>
            <p:cNvSpPr>
              <a:spLocks noChangeArrowheads="1"/>
            </p:cNvSpPr>
            <p:nvPr/>
          </p:nvSpPr>
          <p:spPr bwMode="auto">
            <a:xfrm>
              <a:off x="528" y="266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165" name="Rectangle 229"/>
            <p:cNvSpPr>
              <a:spLocks noChangeArrowheads="1"/>
            </p:cNvSpPr>
            <p:nvPr/>
          </p:nvSpPr>
          <p:spPr bwMode="auto">
            <a:xfrm>
              <a:off x="672" y="266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166" name="Rectangle 230"/>
            <p:cNvSpPr>
              <a:spLocks noChangeArrowheads="1"/>
            </p:cNvSpPr>
            <p:nvPr/>
          </p:nvSpPr>
          <p:spPr bwMode="auto">
            <a:xfrm>
              <a:off x="816" y="254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167" name="Rectangle 231"/>
            <p:cNvSpPr>
              <a:spLocks noChangeArrowheads="1"/>
            </p:cNvSpPr>
            <p:nvPr/>
          </p:nvSpPr>
          <p:spPr bwMode="auto">
            <a:xfrm>
              <a:off x="816" y="266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168" name="Rectangle 232"/>
            <p:cNvSpPr>
              <a:spLocks noChangeArrowheads="1"/>
            </p:cNvSpPr>
            <p:nvPr/>
          </p:nvSpPr>
          <p:spPr bwMode="auto">
            <a:xfrm>
              <a:off x="1104" y="266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169" name="Rectangle 233"/>
            <p:cNvSpPr>
              <a:spLocks noChangeArrowheads="1"/>
            </p:cNvSpPr>
            <p:nvPr/>
          </p:nvSpPr>
          <p:spPr bwMode="auto">
            <a:xfrm>
              <a:off x="1419" y="266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00" name="Rectangle 264"/>
            <p:cNvSpPr>
              <a:spLocks noChangeArrowheads="1"/>
            </p:cNvSpPr>
            <p:nvPr/>
          </p:nvSpPr>
          <p:spPr bwMode="auto">
            <a:xfrm>
              <a:off x="3868" y="2448"/>
              <a:ext cx="116" cy="49"/>
            </a:xfrm>
            <a:prstGeom prst="rect">
              <a:avLst/>
            </a:prstGeom>
            <a:noFill/>
            <a:ln w="9525">
              <a:solidFill>
                <a:srgbClr val="000000"/>
              </a:solidFill>
              <a:miter lim="800000"/>
              <a:headEnd/>
              <a:tailEnd/>
            </a:ln>
          </p:spPr>
          <p:txBody>
            <a:bodyPr wrap="none" anchor="ctr"/>
            <a:lstStyle/>
            <a:p>
              <a:endParaRPr lang="en-US"/>
            </a:p>
          </p:txBody>
        </p:sp>
        <p:sp>
          <p:nvSpPr>
            <p:cNvPr id="168201" name="Rectangle 265"/>
            <p:cNvSpPr>
              <a:spLocks noChangeArrowheads="1"/>
            </p:cNvSpPr>
            <p:nvPr/>
          </p:nvSpPr>
          <p:spPr bwMode="auto">
            <a:xfrm>
              <a:off x="4012" y="2448"/>
              <a:ext cx="116" cy="49"/>
            </a:xfrm>
            <a:prstGeom prst="rect">
              <a:avLst/>
            </a:prstGeom>
            <a:noFill/>
            <a:ln w="9525">
              <a:solidFill>
                <a:srgbClr val="000000"/>
              </a:solidFill>
              <a:miter lim="800000"/>
              <a:headEnd/>
              <a:tailEnd/>
            </a:ln>
          </p:spPr>
          <p:txBody>
            <a:bodyPr wrap="none" anchor="ctr"/>
            <a:lstStyle/>
            <a:p>
              <a:endParaRPr lang="en-US"/>
            </a:p>
          </p:txBody>
        </p:sp>
        <p:sp>
          <p:nvSpPr>
            <p:cNvPr id="168202" name="Rectangle 266"/>
            <p:cNvSpPr>
              <a:spLocks noChangeArrowheads="1"/>
            </p:cNvSpPr>
            <p:nvPr/>
          </p:nvSpPr>
          <p:spPr bwMode="auto">
            <a:xfrm>
              <a:off x="4156" y="2448"/>
              <a:ext cx="116" cy="49"/>
            </a:xfrm>
            <a:prstGeom prst="rect">
              <a:avLst/>
            </a:prstGeom>
            <a:noFill/>
            <a:ln w="9525">
              <a:solidFill>
                <a:srgbClr val="000000"/>
              </a:solidFill>
              <a:miter lim="800000"/>
              <a:headEnd/>
              <a:tailEnd/>
            </a:ln>
          </p:spPr>
          <p:txBody>
            <a:bodyPr wrap="none" anchor="ctr"/>
            <a:lstStyle/>
            <a:p>
              <a:endParaRPr lang="en-US"/>
            </a:p>
          </p:txBody>
        </p:sp>
        <p:sp>
          <p:nvSpPr>
            <p:cNvPr id="168203" name="Rectangle 267"/>
            <p:cNvSpPr>
              <a:spLocks noChangeArrowheads="1"/>
            </p:cNvSpPr>
            <p:nvPr/>
          </p:nvSpPr>
          <p:spPr bwMode="auto">
            <a:xfrm>
              <a:off x="4300" y="2448"/>
              <a:ext cx="116" cy="49"/>
            </a:xfrm>
            <a:prstGeom prst="rect">
              <a:avLst/>
            </a:prstGeom>
            <a:noFill/>
            <a:ln w="9525">
              <a:solidFill>
                <a:srgbClr val="000000"/>
              </a:solidFill>
              <a:miter lim="800000"/>
              <a:headEnd/>
              <a:tailEnd/>
            </a:ln>
          </p:spPr>
          <p:txBody>
            <a:bodyPr wrap="none" anchor="ctr"/>
            <a:lstStyle/>
            <a:p>
              <a:endParaRPr lang="en-US"/>
            </a:p>
          </p:txBody>
        </p:sp>
        <p:sp>
          <p:nvSpPr>
            <p:cNvPr id="168204" name="Rectangle 268"/>
            <p:cNvSpPr>
              <a:spLocks noChangeArrowheads="1"/>
            </p:cNvSpPr>
            <p:nvPr/>
          </p:nvSpPr>
          <p:spPr bwMode="auto">
            <a:xfrm>
              <a:off x="4444" y="2448"/>
              <a:ext cx="116" cy="49"/>
            </a:xfrm>
            <a:prstGeom prst="rect">
              <a:avLst/>
            </a:prstGeom>
            <a:noFill/>
            <a:ln w="9525">
              <a:solidFill>
                <a:srgbClr val="000000"/>
              </a:solidFill>
              <a:miter lim="800000"/>
              <a:headEnd/>
              <a:tailEnd/>
            </a:ln>
          </p:spPr>
          <p:txBody>
            <a:bodyPr wrap="none" anchor="ctr"/>
            <a:lstStyle/>
            <a:p>
              <a:endParaRPr lang="en-US"/>
            </a:p>
          </p:txBody>
        </p:sp>
        <p:sp>
          <p:nvSpPr>
            <p:cNvPr id="168235" name="Rectangle 299"/>
            <p:cNvSpPr>
              <a:spLocks noChangeArrowheads="1"/>
            </p:cNvSpPr>
            <p:nvPr/>
          </p:nvSpPr>
          <p:spPr bwMode="auto">
            <a:xfrm>
              <a:off x="1707" y="266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36" name="Rectangle 300"/>
            <p:cNvSpPr>
              <a:spLocks noChangeArrowheads="1"/>
            </p:cNvSpPr>
            <p:nvPr/>
          </p:nvSpPr>
          <p:spPr bwMode="auto">
            <a:xfrm>
              <a:off x="1996" y="254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37" name="Rectangle 301"/>
            <p:cNvSpPr>
              <a:spLocks noChangeArrowheads="1"/>
            </p:cNvSpPr>
            <p:nvPr/>
          </p:nvSpPr>
          <p:spPr bwMode="auto">
            <a:xfrm>
              <a:off x="1996" y="266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38" name="Rectangle 302"/>
            <p:cNvSpPr>
              <a:spLocks noChangeArrowheads="1"/>
            </p:cNvSpPr>
            <p:nvPr/>
          </p:nvSpPr>
          <p:spPr bwMode="auto">
            <a:xfrm>
              <a:off x="2140" y="254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39" name="Rectangle 303"/>
            <p:cNvSpPr>
              <a:spLocks noChangeArrowheads="1"/>
            </p:cNvSpPr>
            <p:nvPr/>
          </p:nvSpPr>
          <p:spPr bwMode="auto">
            <a:xfrm>
              <a:off x="2140" y="266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40" name="Rectangle 304"/>
            <p:cNvSpPr>
              <a:spLocks noChangeArrowheads="1"/>
            </p:cNvSpPr>
            <p:nvPr/>
          </p:nvSpPr>
          <p:spPr bwMode="auto">
            <a:xfrm>
              <a:off x="2284" y="266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41" name="Rectangle 305"/>
            <p:cNvSpPr>
              <a:spLocks noChangeArrowheads="1"/>
            </p:cNvSpPr>
            <p:nvPr/>
          </p:nvSpPr>
          <p:spPr bwMode="auto">
            <a:xfrm>
              <a:off x="2571" y="266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42" name="Rectangle 306"/>
            <p:cNvSpPr>
              <a:spLocks noChangeArrowheads="1"/>
            </p:cNvSpPr>
            <p:nvPr/>
          </p:nvSpPr>
          <p:spPr bwMode="auto">
            <a:xfrm>
              <a:off x="2571" y="254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43" name="Rectangle 307"/>
            <p:cNvSpPr>
              <a:spLocks noChangeArrowheads="1"/>
            </p:cNvSpPr>
            <p:nvPr/>
          </p:nvSpPr>
          <p:spPr bwMode="auto">
            <a:xfrm>
              <a:off x="2715" y="254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44" name="Rectangle 308"/>
            <p:cNvSpPr>
              <a:spLocks noChangeArrowheads="1"/>
            </p:cNvSpPr>
            <p:nvPr/>
          </p:nvSpPr>
          <p:spPr bwMode="auto">
            <a:xfrm>
              <a:off x="3003" y="266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45" name="Rectangle 309"/>
            <p:cNvSpPr>
              <a:spLocks noChangeArrowheads="1"/>
            </p:cNvSpPr>
            <p:nvPr/>
          </p:nvSpPr>
          <p:spPr bwMode="auto">
            <a:xfrm>
              <a:off x="3147" y="266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46" name="Rectangle 310"/>
            <p:cNvSpPr>
              <a:spLocks noChangeArrowheads="1"/>
            </p:cNvSpPr>
            <p:nvPr/>
          </p:nvSpPr>
          <p:spPr bwMode="auto">
            <a:xfrm>
              <a:off x="3456" y="254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47" name="Rectangle 311"/>
            <p:cNvSpPr>
              <a:spLocks noChangeArrowheads="1"/>
            </p:cNvSpPr>
            <p:nvPr/>
          </p:nvSpPr>
          <p:spPr bwMode="auto">
            <a:xfrm>
              <a:off x="3456" y="266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48" name="Rectangle 312"/>
            <p:cNvSpPr>
              <a:spLocks noChangeArrowheads="1"/>
            </p:cNvSpPr>
            <p:nvPr/>
          </p:nvSpPr>
          <p:spPr bwMode="auto">
            <a:xfrm>
              <a:off x="3744" y="254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49" name="Rectangle 313"/>
            <p:cNvSpPr>
              <a:spLocks noChangeArrowheads="1"/>
            </p:cNvSpPr>
            <p:nvPr/>
          </p:nvSpPr>
          <p:spPr bwMode="auto">
            <a:xfrm>
              <a:off x="3600" y="254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50" name="Rectangle 314"/>
            <p:cNvSpPr>
              <a:spLocks noChangeArrowheads="1"/>
            </p:cNvSpPr>
            <p:nvPr/>
          </p:nvSpPr>
          <p:spPr bwMode="auto">
            <a:xfrm>
              <a:off x="3744" y="266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51" name="Rectangle 315"/>
            <p:cNvSpPr>
              <a:spLocks noChangeArrowheads="1"/>
            </p:cNvSpPr>
            <p:nvPr/>
          </p:nvSpPr>
          <p:spPr bwMode="auto">
            <a:xfrm>
              <a:off x="3888" y="266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52" name="Rectangle 316"/>
            <p:cNvSpPr>
              <a:spLocks noChangeArrowheads="1"/>
            </p:cNvSpPr>
            <p:nvPr/>
          </p:nvSpPr>
          <p:spPr bwMode="auto">
            <a:xfrm>
              <a:off x="4012" y="254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53" name="Rectangle 317"/>
            <p:cNvSpPr>
              <a:spLocks noChangeArrowheads="1"/>
            </p:cNvSpPr>
            <p:nvPr/>
          </p:nvSpPr>
          <p:spPr bwMode="auto">
            <a:xfrm>
              <a:off x="4012" y="266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54" name="Rectangle 318"/>
            <p:cNvSpPr>
              <a:spLocks noChangeArrowheads="1"/>
            </p:cNvSpPr>
            <p:nvPr/>
          </p:nvSpPr>
          <p:spPr bwMode="auto">
            <a:xfrm>
              <a:off x="4156" y="254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55" name="Rectangle 319"/>
            <p:cNvSpPr>
              <a:spLocks noChangeArrowheads="1"/>
            </p:cNvSpPr>
            <p:nvPr/>
          </p:nvSpPr>
          <p:spPr bwMode="auto">
            <a:xfrm>
              <a:off x="4300" y="266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56" name="Rectangle 320"/>
            <p:cNvSpPr>
              <a:spLocks noChangeArrowheads="1"/>
            </p:cNvSpPr>
            <p:nvPr/>
          </p:nvSpPr>
          <p:spPr bwMode="auto">
            <a:xfrm>
              <a:off x="4444" y="254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57" name="Rectangle 321"/>
            <p:cNvSpPr>
              <a:spLocks noChangeArrowheads="1"/>
            </p:cNvSpPr>
            <p:nvPr/>
          </p:nvSpPr>
          <p:spPr bwMode="auto">
            <a:xfrm>
              <a:off x="4444" y="266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58" name="Rectangle 322"/>
            <p:cNvSpPr>
              <a:spLocks noChangeArrowheads="1"/>
            </p:cNvSpPr>
            <p:nvPr/>
          </p:nvSpPr>
          <p:spPr bwMode="auto">
            <a:xfrm>
              <a:off x="4608" y="2448"/>
              <a:ext cx="116" cy="49"/>
            </a:xfrm>
            <a:prstGeom prst="rect">
              <a:avLst/>
            </a:prstGeom>
            <a:noFill/>
            <a:ln w="9525">
              <a:solidFill>
                <a:srgbClr val="000000"/>
              </a:solidFill>
              <a:miter lim="800000"/>
              <a:headEnd/>
              <a:tailEnd/>
            </a:ln>
          </p:spPr>
          <p:txBody>
            <a:bodyPr wrap="none" anchor="ctr"/>
            <a:lstStyle/>
            <a:p>
              <a:endParaRPr lang="en-US"/>
            </a:p>
          </p:txBody>
        </p:sp>
        <p:sp>
          <p:nvSpPr>
            <p:cNvPr id="168259" name="Rectangle 323"/>
            <p:cNvSpPr>
              <a:spLocks noChangeArrowheads="1"/>
            </p:cNvSpPr>
            <p:nvPr/>
          </p:nvSpPr>
          <p:spPr bwMode="auto">
            <a:xfrm>
              <a:off x="4752" y="2448"/>
              <a:ext cx="116" cy="49"/>
            </a:xfrm>
            <a:prstGeom prst="rect">
              <a:avLst/>
            </a:prstGeom>
            <a:noFill/>
            <a:ln w="9525">
              <a:solidFill>
                <a:srgbClr val="000000"/>
              </a:solidFill>
              <a:miter lim="800000"/>
              <a:headEnd/>
              <a:tailEnd/>
            </a:ln>
          </p:spPr>
          <p:txBody>
            <a:bodyPr wrap="none" anchor="ctr"/>
            <a:lstStyle/>
            <a:p>
              <a:endParaRPr lang="en-US"/>
            </a:p>
          </p:txBody>
        </p:sp>
        <p:sp>
          <p:nvSpPr>
            <p:cNvPr id="168260" name="Rectangle 324"/>
            <p:cNvSpPr>
              <a:spLocks noChangeArrowheads="1"/>
            </p:cNvSpPr>
            <p:nvPr/>
          </p:nvSpPr>
          <p:spPr bwMode="auto">
            <a:xfrm>
              <a:off x="4752" y="254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61" name="Rectangle 325"/>
            <p:cNvSpPr>
              <a:spLocks noChangeArrowheads="1"/>
            </p:cNvSpPr>
            <p:nvPr/>
          </p:nvSpPr>
          <p:spPr bwMode="auto">
            <a:xfrm>
              <a:off x="4752" y="266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262" name="Rectangle 326"/>
            <p:cNvSpPr>
              <a:spLocks noChangeArrowheads="1"/>
            </p:cNvSpPr>
            <p:nvPr/>
          </p:nvSpPr>
          <p:spPr bwMode="auto">
            <a:xfrm>
              <a:off x="4608" y="254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329" name="Rectangle 393"/>
            <p:cNvSpPr>
              <a:spLocks noChangeArrowheads="1"/>
            </p:cNvSpPr>
            <p:nvPr/>
          </p:nvSpPr>
          <p:spPr bwMode="auto">
            <a:xfrm>
              <a:off x="4896" y="2448"/>
              <a:ext cx="116" cy="49"/>
            </a:xfrm>
            <a:prstGeom prst="rect">
              <a:avLst/>
            </a:prstGeom>
            <a:noFill/>
            <a:ln w="9525">
              <a:solidFill>
                <a:srgbClr val="000000"/>
              </a:solidFill>
              <a:miter lim="800000"/>
              <a:headEnd/>
              <a:tailEnd/>
            </a:ln>
          </p:spPr>
          <p:txBody>
            <a:bodyPr wrap="none" anchor="ctr"/>
            <a:lstStyle/>
            <a:p>
              <a:endParaRPr lang="en-US"/>
            </a:p>
          </p:txBody>
        </p:sp>
        <p:sp>
          <p:nvSpPr>
            <p:cNvPr id="168330" name="Rectangle 394"/>
            <p:cNvSpPr>
              <a:spLocks noChangeArrowheads="1"/>
            </p:cNvSpPr>
            <p:nvPr/>
          </p:nvSpPr>
          <p:spPr bwMode="auto">
            <a:xfrm>
              <a:off x="5040" y="2448"/>
              <a:ext cx="116" cy="49"/>
            </a:xfrm>
            <a:prstGeom prst="rect">
              <a:avLst/>
            </a:prstGeom>
            <a:noFill/>
            <a:ln w="9525">
              <a:solidFill>
                <a:srgbClr val="000000"/>
              </a:solidFill>
              <a:miter lim="800000"/>
              <a:headEnd/>
              <a:tailEnd/>
            </a:ln>
          </p:spPr>
          <p:txBody>
            <a:bodyPr wrap="none" anchor="ctr"/>
            <a:lstStyle/>
            <a:p>
              <a:endParaRPr lang="en-US"/>
            </a:p>
          </p:txBody>
        </p:sp>
        <p:sp>
          <p:nvSpPr>
            <p:cNvPr id="168331" name="Rectangle 395"/>
            <p:cNvSpPr>
              <a:spLocks noChangeArrowheads="1"/>
            </p:cNvSpPr>
            <p:nvPr/>
          </p:nvSpPr>
          <p:spPr bwMode="auto">
            <a:xfrm>
              <a:off x="5184" y="2448"/>
              <a:ext cx="116" cy="49"/>
            </a:xfrm>
            <a:prstGeom prst="rect">
              <a:avLst/>
            </a:prstGeom>
            <a:noFill/>
            <a:ln w="9525">
              <a:solidFill>
                <a:srgbClr val="000000"/>
              </a:solidFill>
              <a:miter lim="800000"/>
              <a:headEnd/>
              <a:tailEnd/>
            </a:ln>
          </p:spPr>
          <p:txBody>
            <a:bodyPr wrap="none" anchor="ctr"/>
            <a:lstStyle/>
            <a:p>
              <a:endParaRPr lang="en-US"/>
            </a:p>
          </p:txBody>
        </p:sp>
        <p:sp>
          <p:nvSpPr>
            <p:cNvPr id="168332" name="Rectangle 396"/>
            <p:cNvSpPr>
              <a:spLocks noChangeArrowheads="1"/>
            </p:cNvSpPr>
            <p:nvPr/>
          </p:nvSpPr>
          <p:spPr bwMode="auto">
            <a:xfrm>
              <a:off x="5328" y="2448"/>
              <a:ext cx="116" cy="49"/>
            </a:xfrm>
            <a:prstGeom prst="rect">
              <a:avLst/>
            </a:prstGeom>
            <a:noFill/>
            <a:ln w="9525">
              <a:solidFill>
                <a:srgbClr val="000000"/>
              </a:solidFill>
              <a:miter lim="800000"/>
              <a:headEnd/>
              <a:tailEnd/>
            </a:ln>
          </p:spPr>
          <p:txBody>
            <a:bodyPr wrap="none" anchor="ctr"/>
            <a:lstStyle/>
            <a:p>
              <a:endParaRPr lang="en-US"/>
            </a:p>
          </p:txBody>
        </p:sp>
        <p:sp>
          <p:nvSpPr>
            <p:cNvPr id="168333" name="Rectangle 397"/>
            <p:cNvSpPr>
              <a:spLocks noChangeArrowheads="1"/>
            </p:cNvSpPr>
            <p:nvPr/>
          </p:nvSpPr>
          <p:spPr bwMode="auto">
            <a:xfrm>
              <a:off x="5472" y="2448"/>
              <a:ext cx="116" cy="49"/>
            </a:xfrm>
            <a:prstGeom prst="rect">
              <a:avLst/>
            </a:prstGeom>
            <a:noFill/>
            <a:ln w="9525">
              <a:solidFill>
                <a:srgbClr val="000000"/>
              </a:solidFill>
              <a:miter lim="800000"/>
              <a:headEnd/>
              <a:tailEnd/>
            </a:ln>
          </p:spPr>
          <p:txBody>
            <a:bodyPr wrap="none" anchor="ctr"/>
            <a:lstStyle/>
            <a:p>
              <a:endParaRPr lang="en-US"/>
            </a:p>
          </p:txBody>
        </p:sp>
        <p:sp>
          <p:nvSpPr>
            <p:cNvPr id="168334" name="Rectangle 398"/>
            <p:cNvSpPr>
              <a:spLocks noChangeArrowheads="1"/>
            </p:cNvSpPr>
            <p:nvPr/>
          </p:nvSpPr>
          <p:spPr bwMode="auto">
            <a:xfrm>
              <a:off x="240" y="2448"/>
              <a:ext cx="117" cy="49"/>
            </a:xfrm>
            <a:prstGeom prst="rect">
              <a:avLst/>
            </a:prstGeom>
            <a:noFill/>
            <a:ln w="9525">
              <a:solidFill>
                <a:srgbClr val="000000"/>
              </a:solidFill>
              <a:miter lim="800000"/>
              <a:headEnd/>
              <a:tailEnd/>
            </a:ln>
          </p:spPr>
          <p:txBody>
            <a:bodyPr wrap="none" anchor="ctr"/>
            <a:lstStyle/>
            <a:p>
              <a:endParaRPr lang="en-US"/>
            </a:p>
          </p:txBody>
        </p:sp>
        <p:sp>
          <p:nvSpPr>
            <p:cNvPr id="168335" name="Rectangle 399"/>
            <p:cNvSpPr>
              <a:spLocks noChangeArrowheads="1"/>
            </p:cNvSpPr>
            <p:nvPr/>
          </p:nvSpPr>
          <p:spPr bwMode="auto">
            <a:xfrm>
              <a:off x="96" y="254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336" name="Rectangle 400"/>
            <p:cNvSpPr>
              <a:spLocks noChangeArrowheads="1"/>
            </p:cNvSpPr>
            <p:nvPr/>
          </p:nvSpPr>
          <p:spPr bwMode="auto">
            <a:xfrm>
              <a:off x="96" y="2664"/>
              <a:ext cx="117"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376" name="Rectangle 440"/>
            <p:cNvSpPr>
              <a:spLocks noChangeArrowheads="1"/>
            </p:cNvSpPr>
            <p:nvPr/>
          </p:nvSpPr>
          <p:spPr bwMode="auto">
            <a:xfrm>
              <a:off x="4896" y="254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377" name="Rectangle 441"/>
            <p:cNvSpPr>
              <a:spLocks noChangeArrowheads="1"/>
            </p:cNvSpPr>
            <p:nvPr/>
          </p:nvSpPr>
          <p:spPr bwMode="auto">
            <a:xfrm>
              <a:off x="5040" y="254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378" name="Rectangle 442"/>
            <p:cNvSpPr>
              <a:spLocks noChangeArrowheads="1"/>
            </p:cNvSpPr>
            <p:nvPr/>
          </p:nvSpPr>
          <p:spPr bwMode="auto">
            <a:xfrm>
              <a:off x="5472" y="254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379" name="Rectangle 443"/>
            <p:cNvSpPr>
              <a:spLocks noChangeArrowheads="1"/>
            </p:cNvSpPr>
            <p:nvPr/>
          </p:nvSpPr>
          <p:spPr bwMode="auto">
            <a:xfrm>
              <a:off x="5308" y="254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380" name="Rectangle 444"/>
            <p:cNvSpPr>
              <a:spLocks noChangeArrowheads="1"/>
            </p:cNvSpPr>
            <p:nvPr/>
          </p:nvSpPr>
          <p:spPr bwMode="auto">
            <a:xfrm>
              <a:off x="4896" y="266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381" name="Rectangle 445"/>
            <p:cNvSpPr>
              <a:spLocks noChangeArrowheads="1"/>
            </p:cNvSpPr>
            <p:nvPr/>
          </p:nvSpPr>
          <p:spPr bwMode="auto">
            <a:xfrm>
              <a:off x="5040" y="266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382" name="Rectangle 446"/>
            <p:cNvSpPr>
              <a:spLocks noChangeArrowheads="1"/>
            </p:cNvSpPr>
            <p:nvPr/>
          </p:nvSpPr>
          <p:spPr bwMode="auto">
            <a:xfrm>
              <a:off x="5184" y="266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383" name="Rectangle 447"/>
            <p:cNvSpPr>
              <a:spLocks noChangeArrowheads="1"/>
            </p:cNvSpPr>
            <p:nvPr/>
          </p:nvSpPr>
          <p:spPr bwMode="auto">
            <a:xfrm>
              <a:off x="5472" y="2664"/>
              <a:ext cx="116" cy="24"/>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400" name="AutoShape 464"/>
            <p:cNvSpPr>
              <a:spLocks noChangeArrowheads="1"/>
            </p:cNvSpPr>
            <p:nvPr/>
          </p:nvSpPr>
          <p:spPr bwMode="auto">
            <a:xfrm>
              <a:off x="5568" y="2592"/>
              <a:ext cx="192" cy="192"/>
            </a:xfrm>
            <a:prstGeom prst="leftArrow">
              <a:avLst>
                <a:gd name="adj1" fmla="val 50000"/>
                <a:gd name="adj2" fmla="val 25000"/>
              </a:avLst>
            </a:prstGeom>
            <a:solidFill>
              <a:srgbClr val="990099"/>
            </a:solidFill>
            <a:ln w="9525">
              <a:solidFill>
                <a:schemeClr val="tx1"/>
              </a:solidFill>
              <a:miter lim="800000"/>
              <a:headEnd/>
              <a:tailEnd/>
            </a:ln>
            <a:effectLst/>
          </p:spPr>
          <p:txBody>
            <a:bodyPr wrap="none" anchor="ctr"/>
            <a:lstStyle/>
            <a:p>
              <a:endParaRPr lang="en-US"/>
            </a:p>
          </p:txBody>
        </p:sp>
      </p:grpSp>
      <p:sp>
        <p:nvSpPr>
          <p:cNvPr id="168406" name="Text Box 470"/>
          <p:cNvSpPr txBox="1">
            <a:spLocks noChangeArrowheads="1"/>
          </p:cNvSpPr>
          <p:nvPr/>
        </p:nvSpPr>
        <p:spPr bwMode="auto">
          <a:xfrm>
            <a:off x="712893" y="83962"/>
            <a:ext cx="9178502" cy="382295"/>
          </a:xfrm>
          <a:prstGeom prst="rect">
            <a:avLst/>
          </a:prstGeom>
          <a:noFill/>
          <a:ln w="9525">
            <a:noFill/>
            <a:miter lim="800000"/>
            <a:headEnd/>
            <a:tailEnd/>
          </a:ln>
          <a:effectLst/>
        </p:spPr>
        <p:txBody>
          <a:bodyPr lIns="104268" tIns="52133" rIns="104268" bIns="52133">
            <a:spAutoFit/>
          </a:bodyPr>
          <a:lstStyle/>
          <a:p>
            <a:pPr algn="ctr">
              <a:spcBef>
                <a:spcPct val="50000"/>
              </a:spcBef>
            </a:pPr>
            <a:r>
              <a:rPr lang="en-US" b="1"/>
              <a:t>MARKER-ASSISTED BREEDING</a:t>
            </a:r>
          </a:p>
        </p:txBody>
      </p:sp>
      <p:sp>
        <p:nvSpPr>
          <p:cNvPr id="168407" name="Rectangle 471"/>
          <p:cNvSpPr>
            <a:spLocks noChangeArrowheads="1"/>
          </p:cNvSpPr>
          <p:nvPr/>
        </p:nvSpPr>
        <p:spPr bwMode="auto">
          <a:xfrm>
            <a:off x="267335" y="6884811"/>
            <a:ext cx="10069618" cy="587728"/>
          </a:xfrm>
          <a:prstGeom prst="rect">
            <a:avLst/>
          </a:prstGeom>
          <a:noFill/>
          <a:ln w="9525">
            <a:noFill/>
            <a:miter lim="800000"/>
            <a:headEnd/>
            <a:tailEnd/>
          </a:ln>
          <a:effectLst/>
        </p:spPr>
        <p:txBody>
          <a:bodyPr lIns="104268" tIns="52133" rIns="104268" bIns="52133"/>
          <a:lstStyle/>
          <a:p>
            <a:pPr marL="695121" indent="-695121" algn="ctr">
              <a:spcBef>
                <a:spcPct val="20000"/>
              </a:spcBef>
            </a:pPr>
            <a:r>
              <a:rPr lang="en-AU" sz="2300" dirty="0"/>
              <a:t>Method whereby phenotypic selection is based on DNA markers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81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8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My Documents\sstalks.jpg"/>
          <p:cNvPicPr>
            <a:picLocks noChangeAspect="1" noChangeArrowheads="1"/>
          </p:cNvPicPr>
          <p:nvPr/>
        </p:nvPicPr>
        <p:blipFill>
          <a:blip r:embed="rId2" cstate="print"/>
          <a:srcRect/>
          <a:stretch>
            <a:fillRect/>
          </a:stretch>
        </p:blipFill>
        <p:spPr bwMode="auto">
          <a:xfrm>
            <a:off x="1306972" y="314854"/>
            <a:ext cx="7568121" cy="2095244"/>
          </a:xfrm>
          <a:prstGeom prst="rect">
            <a:avLst/>
          </a:prstGeom>
          <a:noFill/>
        </p:spPr>
      </p:pic>
      <p:sp>
        <p:nvSpPr>
          <p:cNvPr id="5123" name="Text Box 3"/>
          <p:cNvSpPr txBox="1">
            <a:spLocks noChangeArrowheads="1"/>
          </p:cNvSpPr>
          <p:nvPr/>
        </p:nvSpPr>
        <p:spPr bwMode="auto">
          <a:xfrm>
            <a:off x="666180" y="2770138"/>
            <a:ext cx="9651692" cy="3998593"/>
          </a:xfrm>
          <a:prstGeom prst="rect">
            <a:avLst/>
          </a:prstGeom>
          <a:noFill/>
          <a:ln w="9525">
            <a:noFill/>
            <a:miter lim="800000"/>
            <a:headEnd/>
            <a:tailEnd/>
          </a:ln>
          <a:effectLst/>
        </p:spPr>
        <p:txBody>
          <a:bodyPr wrap="square" lIns="104206" tIns="52101" rIns="104206" bIns="52101">
            <a:spAutoFit/>
          </a:bodyPr>
          <a:lstStyle/>
          <a:p>
            <a:r>
              <a:rPr lang="en-US" altLang="zh-CN" sz="2300" b="1" dirty="0">
                <a:solidFill>
                  <a:srgbClr val="006600"/>
                </a:solidFill>
                <a:ea typeface="宋体" charset="-122"/>
              </a:rPr>
              <a:t>Precursor </a:t>
            </a:r>
            <a:r>
              <a:rPr lang="en-US" altLang="zh-CN" sz="2300" b="1" dirty="0" err="1">
                <a:solidFill>
                  <a:srgbClr val="000066"/>
                </a:solidFill>
                <a:ea typeface="宋体" charset="-122"/>
              </a:rPr>
              <a:t>geranyl</a:t>
            </a:r>
            <a:r>
              <a:rPr lang="en-US" altLang="zh-CN" sz="2300" b="1" dirty="0">
                <a:solidFill>
                  <a:srgbClr val="000066"/>
                </a:solidFill>
                <a:ea typeface="宋体" charset="-122"/>
              </a:rPr>
              <a:t> </a:t>
            </a:r>
            <a:r>
              <a:rPr lang="en-US" altLang="zh-CN" sz="2300" b="1" dirty="0" err="1">
                <a:solidFill>
                  <a:srgbClr val="000066"/>
                </a:solidFill>
                <a:ea typeface="宋体" charset="-122"/>
              </a:rPr>
              <a:t>geranyl</a:t>
            </a:r>
            <a:r>
              <a:rPr lang="en-US" altLang="zh-CN" sz="2300" b="1" dirty="0">
                <a:solidFill>
                  <a:srgbClr val="000066"/>
                </a:solidFill>
                <a:ea typeface="宋体" charset="-122"/>
              </a:rPr>
              <a:t> </a:t>
            </a:r>
            <a:r>
              <a:rPr lang="en-US" altLang="zh-CN" sz="2300" b="1" dirty="0" err="1">
                <a:solidFill>
                  <a:srgbClr val="000066"/>
                </a:solidFill>
                <a:ea typeface="宋体" charset="-122"/>
              </a:rPr>
              <a:t>diphosphate</a:t>
            </a:r>
            <a:r>
              <a:rPr lang="en-US" altLang="zh-CN" sz="2300" b="1" dirty="0">
                <a:solidFill>
                  <a:srgbClr val="006600"/>
                </a:solidFill>
                <a:ea typeface="宋体" charset="-122"/>
              </a:rPr>
              <a:t> Added </a:t>
            </a:r>
          </a:p>
          <a:p>
            <a:r>
              <a:rPr lang="en-US" altLang="zh-CN" sz="2300" b="1" dirty="0">
                <a:solidFill>
                  <a:srgbClr val="006600"/>
                </a:solidFill>
                <a:ea typeface="宋体" charset="-122"/>
              </a:rPr>
              <a:t>   - </a:t>
            </a:r>
            <a:r>
              <a:rPr lang="en-US" altLang="zh-CN" sz="2300" b="1" dirty="0" err="1">
                <a:solidFill>
                  <a:srgbClr val="000066"/>
                </a:solidFill>
                <a:ea typeface="宋体" charset="-122"/>
              </a:rPr>
              <a:t>Phytoene</a:t>
            </a:r>
            <a:r>
              <a:rPr lang="en-US" altLang="zh-CN" sz="2300" b="1" dirty="0">
                <a:solidFill>
                  <a:srgbClr val="000066"/>
                </a:solidFill>
                <a:ea typeface="宋体" charset="-122"/>
              </a:rPr>
              <a:t> </a:t>
            </a:r>
            <a:r>
              <a:rPr lang="en-US" altLang="zh-CN" sz="2300" b="1" dirty="0" err="1">
                <a:solidFill>
                  <a:srgbClr val="000066"/>
                </a:solidFill>
                <a:ea typeface="宋体" charset="-122"/>
              </a:rPr>
              <a:t>synthase</a:t>
            </a:r>
            <a:r>
              <a:rPr lang="en-US" altLang="zh-CN" sz="2300" b="1" dirty="0">
                <a:solidFill>
                  <a:srgbClr val="006600"/>
                </a:solidFill>
                <a:ea typeface="宋体" charset="-122"/>
              </a:rPr>
              <a:t> ( from Daffodil) </a:t>
            </a:r>
            <a:r>
              <a:rPr lang="en-US" altLang="zh-CN" sz="2300" b="1" dirty="0">
                <a:solidFill>
                  <a:srgbClr val="006600"/>
                </a:solidFill>
                <a:ea typeface="宋体" charset="-122"/>
                <a:sym typeface="Wingdings" pitchFamily="2" charset="2"/>
              </a:rPr>
              <a:t> </a:t>
            </a:r>
            <a:r>
              <a:rPr lang="en-US" altLang="zh-CN" sz="2300" b="1" dirty="0" err="1">
                <a:solidFill>
                  <a:srgbClr val="006600"/>
                </a:solidFill>
                <a:ea typeface="宋体" charset="-122"/>
              </a:rPr>
              <a:t>phytoene</a:t>
            </a:r>
            <a:r>
              <a:rPr lang="en-US" altLang="zh-CN" sz="2300" b="1" dirty="0">
                <a:solidFill>
                  <a:srgbClr val="006600"/>
                </a:solidFill>
                <a:ea typeface="宋体" charset="-122"/>
              </a:rPr>
              <a:t>, the first 	</a:t>
            </a:r>
            <a:r>
              <a:rPr lang="en-US" altLang="zh-CN" sz="2300" b="1" dirty="0" err="1">
                <a:solidFill>
                  <a:srgbClr val="006600"/>
                </a:solidFill>
                <a:ea typeface="宋体" charset="-122"/>
              </a:rPr>
              <a:t>carotenoid</a:t>
            </a:r>
            <a:r>
              <a:rPr lang="en-US" altLang="zh-CN" sz="2300" b="1" dirty="0">
                <a:solidFill>
                  <a:srgbClr val="006600"/>
                </a:solidFill>
                <a:ea typeface="宋体" charset="-122"/>
              </a:rPr>
              <a:t> precursor in the biosynthetic pathway leading to the production of beta-carotene. </a:t>
            </a:r>
          </a:p>
          <a:p>
            <a:r>
              <a:rPr lang="en-US" altLang="zh-CN" sz="2300" b="1" dirty="0">
                <a:solidFill>
                  <a:srgbClr val="006600"/>
                </a:solidFill>
                <a:ea typeface="宋体" charset="-122"/>
              </a:rPr>
              <a:t>   - </a:t>
            </a:r>
            <a:r>
              <a:rPr lang="en-US" altLang="zh-CN" sz="2300" b="1" dirty="0" err="1">
                <a:solidFill>
                  <a:srgbClr val="000066"/>
                </a:solidFill>
                <a:ea typeface="宋体" charset="-122"/>
              </a:rPr>
              <a:t>Phytoene</a:t>
            </a:r>
            <a:r>
              <a:rPr lang="en-US" altLang="zh-CN" sz="2300" b="1" dirty="0">
                <a:solidFill>
                  <a:srgbClr val="000066"/>
                </a:solidFill>
                <a:ea typeface="宋体" charset="-122"/>
              </a:rPr>
              <a:t> </a:t>
            </a:r>
            <a:r>
              <a:rPr lang="en-US" altLang="zh-CN" sz="2300" b="1" dirty="0" err="1">
                <a:solidFill>
                  <a:srgbClr val="000066"/>
                </a:solidFill>
                <a:ea typeface="宋体" charset="-122"/>
              </a:rPr>
              <a:t>desaturase</a:t>
            </a:r>
            <a:r>
              <a:rPr lang="en-US" altLang="zh-CN" sz="2300" b="1" dirty="0">
                <a:solidFill>
                  <a:srgbClr val="006600"/>
                </a:solidFill>
                <a:ea typeface="宋体" charset="-122"/>
              </a:rPr>
              <a:t> ( bacteria)  </a:t>
            </a:r>
          </a:p>
          <a:p>
            <a:r>
              <a:rPr lang="en-US" altLang="zh-CN" sz="2300" b="1" dirty="0">
                <a:solidFill>
                  <a:srgbClr val="006600"/>
                </a:solidFill>
                <a:ea typeface="宋体" charset="-122"/>
              </a:rPr>
              <a:t>   - </a:t>
            </a:r>
            <a:r>
              <a:rPr lang="en-US" altLang="zh-CN" sz="2300" b="1" dirty="0" err="1">
                <a:solidFill>
                  <a:srgbClr val="000066"/>
                </a:solidFill>
                <a:ea typeface="宋体" charset="-122"/>
              </a:rPr>
              <a:t>Lycopene</a:t>
            </a:r>
            <a:r>
              <a:rPr lang="en-US" altLang="zh-CN" sz="2300" b="1" dirty="0">
                <a:solidFill>
                  <a:srgbClr val="000066"/>
                </a:solidFill>
                <a:ea typeface="宋体" charset="-122"/>
              </a:rPr>
              <a:t> </a:t>
            </a:r>
            <a:r>
              <a:rPr lang="en-US" altLang="zh-CN" sz="2300" b="1" dirty="0" err="1">
                <a:solidFill>
                  <a:srgbClr val="000066"/>
                </a:solidFill>
                <a:ea typeface="宋体" charset="-122"/>
              </a:rPr>
              <a:t>cyclase</a:t>
            </a:r>
            <a:r>
              <a:rPr lang="en-US" altLang="zh-CN" sz="2300" b="1" dirty="0">
                <a:solidFill>
                  <a:srgbClr val="006600"/>
                </a:solidFill>
                <a:ea typeface="宋体" charset="-122"/>
              </a:rPr>
              <a:t> (from Daffodil) </a:t>
            </a:r>
            <a:r>
              <a:rPr lang="en-US" altLang="zh-CN" sz="2300" b="1" dirty="0">
                <a:solidFill>
                  <a:srgbClr val="006600"/>
                </a:solidFill>
                <a:ea typeface="宋体" charset="-122"/>
                <a:sym typeface="Wingdings" pitchFamily="2" charset="2"/>
              </a:rPr>
              <a:t> </a:t>
            </a:r>
            <a:r>
              <a:rPr lang="en-US" altLang="zh-CN" sz="2300" b="1" dirty="0">
                <a:solidFill>
                  <a:srgbClr val="006600"/>
                </a:solidFill>
                <a:latin typeface="Symbol" pitchFamily="18" charset="2"/>
                <a:ea typeface="宋体" charset="-122"/>
                <a:sym typeface="Wingdings" pitchFamily="2" charset="2"/>
              </a:rPr>
              <a:t>b</a:t>
            </a:r>
            <a:r>
              <a:rPr lang="en-US" altLang="zh-CN" sz="2300" b="1" dirty="0">
                <a:solidFill>
                  <a:srgbClr val="006600"/>
                </a:solidFill>
                <a:ea typeface="宋体" charset="-122"/>
                <a:sym typeface="Wingdings" pitchFamily="2" charset="2"/>
              </a:rPr>
              <a:t>-carotene</a:t>
            </a:r>
          </a:p>
          <a:p>
            <a:r>
              <a:rPr lang="en-US" altLang="zh-CN" sz="2300" b="1" dirty="0">
                <a:solidFill>
                  <a:srgbClr val="006600"/>
                </a:solidFill>
                <a:ea typeface="宋体" charset="-122"/>
              </a:rPr>
              <a:t>Iron - </a:t>
            </a:r>
            <a:r>
              <a:rPr lang="en-US" altLang="zh-CN" sz="2300" b="1" dirty="0" err="1">
                <a:solidFill>
                  <a:srgbClr val="000066"/>
                </a:solidFill>
                <a:ea typeface="宋体" charset="-122"/>
              </a:rPr>
              <a:t>Ferritin</a:t>
            </a:r>
            <a:r>
              <a:rPr lang="en-US" altLang="zh-CN" sz="2300" b="1" dirty="0">
                <a:solidFill>
                  <a:srgbClr val="006600"/>
                </a:solidFill>
                <a:ea typeface="宋体" charset="-122"/>
              </a:rPr>
              <a:t>, an iron-rich bean storage protein</a:t>
            </a:r>
          </a:p>
          <a:p>
            <a:r>
              <a:rPr lang="en-US" altLang="zh-CN" sz="2300" b="1" dirty="0">
                <a:solidFill>
                  <a:srgbClr val="006600"/>
                </a:solidFill>
                <a:ea typeface="宋体" charset="-122"/>
              </a:rPr>
              <a:t> </a:t>
            </a:r>
            <a:r>
              <a:rPr lang="en-US" altLang="zh-CN" sz="2300" b="1" dirty="0" smtClean="0">
                <a:solidFill>
                  <a:srgbClr val="006600"/>
                </a:solidFill>
                <a:ea typeface="宋体" charset="-122"/>
              </a:rPr>
              <a:t> </a:t>
            </a:r>
            <a:r>
              <a:rPr lang="en-US" altLang="zh-CN" sz="2300" b="1" dirty="0" err="1">
                <a:solidFill>
                  <a:srgbClr val="000066"/>
                </a:solidFill>
                <a:ea typeface="宋体" charset="-122"/>
              </a:rPr>
              <a:t>phytase</a:t>
            </a:r>
            <a:r>
              <a:rPr lang="en-US" altLang="zh-CN" sz="2300" b="1" dirty="0">
                <a:solidFill>
                  <a:srgbClr val="006600"/>
                </a:solidFill>
                <a:ea typeface="宋体" charset="-122"/>
              </a:rPr>
              <a:t>, an enzyme that breaks down </a:t>
            </a:r>
            <a:r>
              <a:rPr lang="en-US" altLang="zh-CN" sz="2300" b="1" dirty="0" err="1">
                <a:solidFill>
                  <a:srgbClr val="006600"/>
                </a:solidFill>
                <a:ea typeface="宋体" charset="-122"/>
              </a:rPr>
              <a:t>phytate</a:t>
            </a:r>
            <a:r>
              <a:rPr lang="en-US" altLang="zh-CN" sz="2300" b="1" dirty="0">
                <a:solidFill>
                  <a:srgbClr val="006600"/>
                </a:solidFill>
                <a:ea typeface="宋体" charset="-122"/>
              </a:rPr>
              <a:t> making </a:t>
            </a:r>
            <a:r>
              <a:rPr lang="en-US" altLang="zh-CN" sz="2300" b="1" dirty="0" smtClean="0">
                <a:solidFill>
                  <a:srgbClr val="006600"/>
                </a:solidFill>
                <a:ea typeface="宋体" charset="-122"/>
              </a:rPr>
              <a:t>Phosphorous </a:t>
            </a:r>
            <a:r>
              <a:rPr lang="en-US" altLang="zh-CN" sz="2300" b="1" dirty="0">
                <a:solidFill>
                  <a:srgbClr val="006600"/>
                </a:solidFill>
                <a:ea typeface="宋体" charset="-122"/>
              </a:rPr>
              <a:t>available</a:t>
            </a:r>
          </a:p>
          <a:p>
            <a:endParaRPr lang="en-US" altLang="zh-CN" sz="2300" b="1" dirty="0">
              <a:solidFill>
                <a:srgbClr val="006600"/>
              </a:solidFill>
              <a:ea typeface="宋体" charset="-122"/>
            </a:endParaRPr>
          </a:p>
          <a:p>
            <a:endParaRPr lang="zh-CN" altLang="en-US" sz="2300" b="1" dirty="0">
              <a:ea typeface="宋体" charset="-122"/>
            </a:endParaRPr>
          </a:p>
        </p:txBody>
      </p:sp>
      <p:sp>
        <p:nvSpPr>
          <p:cNvPr id="5124" name="Text Box 4"/>
          <p:cNvSpPr txBox="1">
            <a:spLocks noChangeArrowheads="1"/>
          </p:cNvSpPr>
          <p:nvPr/>
        </p:nvSpPr>
        <p:spPr bwMode="auto">
          <a:xfrm>
            <a:off x="3510634" y="-99706"/>
            <a:ext cx="1928866" cy="474551"/>
          </a:xfrm>
          <a:prstGeom prst="rect">
            <a:avLst/>
          </a:prstGeom>
          <a:noFill/>
          <a:ln w="9525">
            <a:noFill/>
            <a:miter lim="800000"/>
            <a:headEnd/>
            <a:tailEnd/>
          </a:ln>
          <a:effectLst/>
        </p:spPr>
        <p:txBody>
          <a:bodyPr wrap="none" lIns="104206" tIns="52101" rIns="104206" bIns="52101">
            <a:spAutoFit/>
          </a:bodyPr>
          <a:lstStyle/>
          <a:p>
            <a:r>
              <a:rPr lang="en-US" altLang="zh-CN" sz="3600" b="1" baseline="2000" dirty="0">
                <a:solidFill>
                  <a:schemeClr val="accent2"/>
                </a:solidFill>
                <a:effectLst>
                  <a:outerShdw blurRad="38100" dist="38100" dir="2700000" algn="tl">
                    <a:srgbClr val="000000"/>
                  </a:outerShdw>
                </a:effectLst>
                <a:ea typeface="宋体" charset="-122"/>
              </a:rPr>
              <a:t>GOLDEN RICE</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GM-Rice to prevent and treat</a:t>
            </a:r>
            <a:br>
              <a:rPr lang="en-GB" b="1" dirty="0"/>
            </a:br>
            <a:r>
              <a:rPr lang="en-GB" b="1" dirty="0"/>
              <a:t>vitamin A </a:t>
            </a:r>
            <a:r>
              <a:rPr lang="en-GB" b="1" i="1" dirty="0"/>
              <a:t>and iron deficiencies</a:t>
            </a:r>
            <a:endParaRPr lang="en-GB" dirty="0"/>
          </a:p>
        </p:txBody>
      </p:sp>
      <p:sp>
        <p:nvSpPr>
          <p:cNvPr id="3" name="Content Placeholder 2"/>
          <p:cNvSpPr>
            <a:spLocks noGrp="1"/>
          </p:cNvSpPr>
          <p:nvPr>
            <p:ph idx="1"/>
          </p:nvPr>
        </p:nvSpPr>
        <p:spPr/>
        <p:txBody>
          <a:bodyPr/>
          <a:lstStyle/>
          <a:p>
            <a:r>
              <a:rPr lang="en-GB" b="1" dirty="0"/>
              <a:t>Iron-enriched transgenic rice:</a:t>
            </a:r>
          </a:p>
          <a:p>
            <a:r>
              <a:rPr lang="en-GB" b="1" dirty="0"/>
              <a:t>1 gene increases Fe content (</a:t>
            </a:r>
            <a:r>
              <a:rPr lang="en-GB" b="1" dirty="0" err="1"/>
              <a:t>ferritin</a:t>
            </a:r>
            <a:r>
              <a:rPr lang="en-GB" b="1" dirty="0"/>
              <a:t>)</a:t>
            </a:r>
          </a:p>
          <a:p>
            <a:r>
              <a:rPr lang="en-GB" b="1" dirty="0"/>
              <a:t>2 genes increase Fe absorption (</a:t>
            </a:r>
            <a:r>
              <a:rPr lang="en-GB" b="1" dirty="0" err="1"/>
              <a:t>phytate</a:t>
            </a:r>
            <a:r>
              <a:rPr lang="en-GB" b="1" dirty="0"/>
              <a:t>, </a:t>
            </a:r>
            <a:r>
              <a:rPr lang="en-GB" b="1" dirty="0" err="1"/>
              <a:t>cysteine</a:t>
            </a:r>
            <a:r>
              <a:rPr lang="en-GB" b="1" dirty="0"/>
              <a:t>)</a:t>
            </a:r>
          </a:p>
          <a:p>
            <a:r>
              <a:rPr lang="en-GB" b="1" dirty="0"/>
              <a:t>DOUBLE TRANSGENIC RICE</a:t>
            </a:r>
          </a:p>
          <a:p>
            <a:r>
              <a:rPr lang="en-GB" dirty="0"/>
              <a:t>β</a:t>
            </a:r>
            <a:r>
              <a:rPr lang="en-GB" b="1" dirty="0"/>
              <a:t>-carotene-enriched rice crossed with iron-enriched</a:t>
            </a:r>
            <a:endParaRPr lang="en-GB" dirty="0"/>
          </a:p>
        </p:txBody>
      </p:sp>
      <p:pic>
        <p:nvPicPr>
          <p:cNvPr id="27650" name="Picture 2"/>
          <p:cNvPicPr>
            <a:picLocks noChangeAspect="1" noChangeArrowheads="1"/>
          </p:cNvPicPr>
          <p:nvPr/>
        </p:nvPicPr>
        <p:blipFill>
          <a:blip r:embed="rId2" cstate="print"/>
          <a:srcRect/>
          <a:stretch>
            <a:fillRect/>
          </a:stretch>
        </p:blipFill>
        <p:spPr bwMode="auto">
          <a:xfrm>
            <a:off x="1098230" y="4786366"/>
            <a:ext cx="3844925" cy="2417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BetaSweet</a:t>
            </a:r>
            <a:r>
              <a:rPr lang="en-GB" dirty="0"/>
              <a:t>® carrot</a:t>
            </a:r>
          </a:p>
        </p:txBody>
      </p:sp>
      <p:sp>
        <p:nvSpPr>
          <p:cNvPr id="3" name="Content Placeholder 2"/>
          <p:cNvSpPr>
            <a:spLocks noGrp="1"/>
          </p:cNvSpPr>
          <p:nvPr>
            <p:ph idx="1"/>
          </p:nvPr>
        </p:nvSpPr>
        <p:spPr/>
        <p:txBody>
          <a:bodyPr/>
          <a:lstStyle/>
          <a:p>
            <a:r>
              <a:rPr lang="en-GB" b="1" dirty="0"/>
              <a:t>Contains approximately </a:t>
            </a:r>
            <a:r>
              <a:rPr lang="en-GB" b="1" dirty="0" smtClean="0"/>
              <a:t>50% more Beta </a:t>
            </a:r>
            <a:r>
              <a:rPr lang="en-GB" b="1" dirty="0"/>
              <a:t>Carotene than </a:t>
            </a:r>
            <a:r>
              <a:rPr lang="en-GB" b="1" dirty="0" smtClean="0"/>
              <a:t>normal carrot .Beta carotene is </a:t>
            </a:r>
            <a:r>
              <a:rPr lang="en-GB" b="1" dirty="0"/>
              <a:t>a </a:t>
            </a:r>
            <a:r>
              <a:rPr lang="en-GB" b="1" dirty="0" smtClean="0"/>
              <a:t>potent cancer-fighting antioxidant</a:t>
            </a:r>
            <a:endParaRPr lang="en-GB" dirty="0"/>
          </a:p>
        </p:txBody>
      </p:sp>
      <p:pic>
        <p:nvPicPr>
          <p:cNvPr id="28675" name="Picture 3"/>
          <p:cNvPicPr>
            <a:picLocks noChangeAspect="1" noChangeArrowheads="1"/>
          </p:cNvPicPr>
          <p:nvPr/>
        </p:nvPicPr>
        <p:blipFill>
          <a:blip r:embed="rId2" cstate="print"/>
          <a:srcRect/>
          <a:stretch>
            <a:fillRect/>
          </a:stretch>
        </p:blipFill>
        <p:spPr bwMode="auto">
          <a:xfrm>
            <a:off x="4698628" y="3490218"/>
            <a:ext cx="5994772" cy="2880320"/>
          </a:xfrm>
          <a:prstGeom prst="rect">
            <a:avLst/>
          </a:prstGeom>
          <a:noFill/>
          <a:ln w="9525">
            <a:noFill/>
            <a:miter lim="800000"/>
            <a:headEnd/>
            <a:tailEnd/>
          </a:ln>
        </p:spPr>
      </p:pic>
      <p:sp>
        <p:nvSpPr>
          <p:cNvPr id="6" name="Rectangle 5"/>
          <p:cNvSpPr/>
          <p:nvPr/>
        </p:nvSpPr>
        <p:spPr>
          <a:xfrm>
            <a:off x="4914652" y="6370538"/>
            <a:ext cx="5346700" cy="923330"/>
          </a:xfrm>
          <a:prstGeom prst="rect">
            <a:avLst/>
          </a:prstGeom>
        </p:spPr>
        <p:txBody>
          <a:bodyPr lIns="91384" tIns="45689" rIns="91384" bIns="45689">
            <a:spAutoFit/>
          </a:bodyPr>
          <a:lstStyle/>
          <a:p>
            <a:r>
              <a:rPr lang="en-GB" dirty="0"/>
              <a:t>dark maroon-purple </a:t>
            </a:r>
            <a:r>
              <a:rPr lang="en-GB" dirty="0" err="1"/>
              <a:t>color</a:t>
            </a:r>
            <a:endParaRPr lang="en-GB" dirty="0"/>
          </a:p>
          <a:p>
            <a:r>
              <a:rPr lang="en-GB" dirty="0"/>
              <a:t>(as also </a:t>
            </a:r>
            <a:r>
              <a:rPr lang="en-GB" dirty="0" err="1"/>
              <a:t>anthocyanine</a:t>
            </a:r>
            <a:r>
              <a:rPr lang="en-GB" dirty="0"/>
              <a:t> (another antioxidant) is added)</a:t>
            </a:r>
          </a:p>
          <a:p>
            <a:r>
              <a:rPr lang="en-GB" dirty="0"/>
              <a:t>Produced by Texas A&amp;M University.</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Enhanced antioxidant</a:t>
            </a:r>
            <a:endParaRPr lang="en-GB" dirty="0"/>
          </a:p>
        </p:txBody>
      </p:sp>
      <p:sp>
        <p:nvSpPr>
          <p:cNvPr id="3" name="Content Placeholder 2"/>
          <p:cNvSpPr>
            <a:spLocks noGrp="1"/>
          </p:cNvSpPr>
          <p:nvPr>
            <p:ph idx="1"/>
          </p:nvPr>
        </p:nvSpPr>
        <p:spPr/>
        <p:txBody>
          <a:bodyPr/>
          <a:lstStyle/>
          <a:p>
            <a:pPr>
              <a:buNone/>
            </a:pPr>
            <a:r>
              <a:rPr lang="en-GB" b="1" dirty="0"/>
              <a:t>Transgenic : tomato</a:t>
            </a:r>
          </a:p>
          <a:p>
            <a:pPr>
              <a:buNone/>
            </a:pPr>
            <a:r>
              <a:rPr lang="en-GB" b="1" dirty="0" err="1" smtClean="0"/>
              <a:t>Transgenes</a:t>
            </a:r>
            <a:r>
              <a:rPr lang="en-GB" b="1" dirty="0" smtClean="0"/>
              <a:t>:</a:t>
            </a:r>
            <a:endParaRPr lang="en-GB" b="1" dirty="0"/>
          </a:p>
          <a:p>
            <a:r>
              <a:rPr lang="en-GB" b="1" dirty="0" err="1"/>
              <a:t>cinnamate</a:t>
            </a:r>
            <a:r>
              <a:rPr lang="en-GB" b="1" dirty="0"/>
              <a:t> 4-hydroxylase (CYP73A24)</a:t>
            </a:r>
          </a:p>
          <a:p>
            <a:r>
              <a:rPr lang="en-GB" b="1" dirty="0" err="1"/>
              <a:t>rutin</a:t>
            </a:r>
            <a:r>
              <a:rPr lang="en-GB" b="1" dirty="0"/>
              <a:t> and </a:t>
            </a:r>
            <a:r>
              <a:rPr lang="en-GB" b="1" dirty="0" err="1"/>
              <a:t>naringenin</a:t>
            </a:r>
            <a:endParaRPr lang="en-GB" dirty="0"/>
          </a:p>
        </p:txBody>
      </p:sp>
      <p:pic>
        <p:nvPicPr>
          <p:cNvPr id="29698" name="Picture 2"/>
          <p:cNvPicPr>
            <a:picLocks noChangeAspect="1" noChangeArrowheads="1"/>
          </p:cNvPicPr>
          <p:nvPr/>
        </p:nvPicPr>
        <p:blipFill>
          <a:blip r:embed="rId2" cstate="print"/>
          <a:srcRect/>
          <a:stretch>
            <a:fillRect/>
          </a:stretch>
        </p:blipFill>
        <p:spPr bwMode="auto">
          <a:xfrm>
            <a:off x="8083004" y="1906042"/>
            <a:ext cx="2092326" cy="2705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reduced lignin in forage crop</a:t>
            </a:r>
            <a:endParaRPr lang="en-GB" dirty="0"/>
          </a:p>
        </p:txBody>
      </p:sp>
      <p:sp>
        <p:nvSpPr>
          <p:cNvPr id="3" name="Content Placeholder 2"/>
          <p:cNvSpPr>
            <a:spLocks noGrp="1"/>
          </p:cNvSpPr>
          <p:nvPr>
            <p:ph idx="1"/>
          </p:nvPr>
        </p:nvSpPr>
        <p:spPr/>
        <p:txBody>
          <a:bodyPr>
            <a:normAutofit fontScale="92500" lnSpcReduction="20000"/>
          </a:bodyPr>
          <a:lstStyle/>
          <a:p>
            <a:r>
              <a:rPr lang="en-GB" b="1" dirty="0"/>
              <a:t>Transgenic : alfalfa</a:t>
            </a:r>
          </a:p>
          <a:p>
            <a:r>
              <a:rPr lang="en-GB" b="1" dirty="0" err="1"/>
              <a:t>Transgenes</a:t>
            </a:r>
            <a:r>
              <a:rPr lang="en-GB" b="1" dirty="0"/>
              <a:t> (down regulation of lignin biosynthesis)</a:t>
            </a:r>
          </a:p>
          <a:p>
            <a:r>
              <a:rPr lang="pt-BR" b="1" dirty="0"/>
              <a:t>antisense caffeic acid 3-O-methyl- transferase (</a:t>
            </a:r>
            <a:r>
              <a:rPr lang="pt-BR" b="1" i="1" dirty="0"/>
              <a:t>COMT)</a:t>
            </a:r>
          </a:p>
          <a:p>
            <a:r>
              <a:rPr lang="en-GB" b="1" dirty="0" err="1"/>
              <a:t>caffeoyl</a:t>
            </a:r>
            <a:r>
              <a:rPr lang="en-GB" b="1" dirty="0"/>
              <a:t> coenzyme 3-O-methyltransferase (</a:t>
            </a:r>
            <a:r>
              <a:rPr lang="en-GB" b="1" i="1" dirty="0" err="1"/>
              <a:t>CCoAOMT</a:t>
            </a:r>
            <a:r>
              <a:rPr lang="en-GB" b="1" i="1" dirty="0"/>
              <a:t>)</a:t>
            </a:r>
          </a:p>
          <a:p>
            <a:r>
              <a:rPr lang="en-GB" b="1" dirty="0" err="1"/>
              <a:t>cinnamate</a:t>
            </a:r>
            <a:r>
              <a:rPr lang="en-GB" b="1" dirty="0"/>
              <a:t> 4-hydroxylase (</a:t>
            </a:r>
            <a:r>
              <a:rPr lang="en-GB" b="1" i="1" dirty="0"/>
              <a:t>C4H)</a:t>
            </a:r>
          </a:p>
          <a:p>
            <a:r>
              <a:rPr lang="en-GB" b="1" dirty="0" err="1"/>
              <a:t>coumaroyl</a:t>
            </a:r>
            <a:r>
              <a:rPr lang="en-GB" b="1" dirty="0"/>
              <a:t> </a:t>
            </a:r>
            <a:r>
              <a:rPr lang="en-GB" b="1" dirty="0" err="1"/>
              <a:t>shikimate</a:t>
            </a:r>
            <a:r>
              <a:rPr lang="en-GB" b="1" dirty="0"/>
              <a:t> 3-hydroxylase (</a:t>
            </a:r>
            <a:r>
              <a:rPr lang="en-GB" b="1" i="1" dirty="0"/>
              <a:t>C3H)</a:t>
            </a:r>
          </a:p>
          <a:p>
            <a:r>
              <a:rPr lang="en-GB" b="1" dirty="0" err="1"/>
              <a:t>coniferaldehyde</a:t>
            </a:r>
            <a:r>
              <a:rPr lang="en-GB" b="1" dirty="0"/>
              <a:t> 5- </a:t>
            </a:r>
            <a:r>
              <a:rPr lang="en-GB" b="1" dirty="0" err="1"/>
              <a:t>hydroxylase</a:t>
            </a:r>
            <a:r>
              <a:rPr lang="en-GB" b="1" dirty="0"/>
              <a:t> (</a:t>
            </a:r>
            <a:r>
              <a:rPr lang="en-GB" b="1" i="1" dirty="0"/>
              <a:t>F5H)</a:t>
            </a:r>
          </a:p>
          <a:p>
            <a:r>
              <a:rPr lang="en-GB" b="1" dirty="0" err="1"/>
              <a:t>hydroxycinnamoyl</a:t>
            </a:r>
            <a:r>
              <a:rPr lang="en-GB" b="1" dirty="0"/>
              <a:t> </a:t>
            </a:r>
            <a:r>
              <a:rPr lang="en-GB" b="1" dirty="0" err="1"/>
              <a:t>CoA</a:t>
            </a:r>
            <a:r>
              <a:rPr lang="en-GB" b="1" dirty="0"/>
              <a:t> : </a:t>
            </a:r>
            <a:r>
              <a:rPr lang="en-GB" b="1" dirty="0" err="1"/>
              <a:t>Shikimate</a:t>
            </a:r>
            <a:endParaRPr lang="en-GB" b="1" dirty="0"/>
          </a:p>
          <a:p>
            <a:r>
              <a:rPr lang="en-GB" b="1" dirty="0" err="1"/>
              <a:t>hydroxycinnamoyl</a:t>
            </a:r>
            <a:r>
              <a:rPr lang="en-GB" b="1" dirty="0"/>
              <a:t> </a:t>
            </a:r>
            <a:r>
              <a:rPr lang="en-GB" b="1" dirty="0" err="1"/>
              <a:t>transferase</a:t>
            </a:r>
            <a:r>
              <a:rPr lang="en-GB" b="1" dirty="0"/>
              <a:t> (</a:t>
            </a:r>
            <a:r>
              <a:rPr lang="en-GB" b="1" i="1" dirty="0"/>
              <a:t>HCT)</a:t>
            </a:r>
          </a:p>
          <a:p>
            <a:pPr algn="r">
              <a:buNone/>
            </a:pPr>
            <a:r>
              <a:rPr lang="en-GB" b="1" dirty="0" err="1"/>
              <a:t>Guo</a:t>
            </a:r>
            <a:r>
              <a:rPr lang="en-GB" b="1" dirty="0"/>
              <a:t> </a:t>
            </a:r>
            <a:r>
              <a:rPr lang="en-GB" b="1" i="1" dirty="0"/>
              <a:t>et al</a:t>
            </a:r>
            <a:endParaRPr lang="en-GB"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t>Designer oil-producing plants to decrease risk</a:t>
            </a:r>
            <a:br>
              <a:rPr lang="en-GB" sz="3200" b="1" dirty="0"/>
            </a:br>
            <a:r>
              <a:rPr lang="en-GB" sz="3200" b="1" dirty="0"/>
              <a:t>of cardiovascular disease and cancer</a:t>
            </a:r>
            <a:endParaRPr lang="en-GB" sz="3200" dirty="0"/>
          </a:p>
        </p:txBody>
      </p:sp>
      <p:sp>
        <p:nvSpPr>
          <p:cNvPr id="3" name="Content Placeholder 2"/>
          <p:cNvSpPr>
            <a:spLocks noGrp="1"/>
          </p:cNvSpPr>
          <p:nvPr>
            <p:ph idx="1"/>
          </p:nvPr>
        </p:nvSpPr>
        <p:spPr/>
        <p:txBody>
          <a:bodyPr/>
          <a:lstStyle/>
          <a:p>
            <a:r>
              <a:rPr lang="en-GB" b="1" dirty="0"/>
              <a:t>Transgenic : </a:t>
            </a:r>
            <a:r>
              <a:rPr lang="en-GB" b="1" dirty="0" smtClean="0"/>
              <a:t>rapeseed</a:t>
            </a:r>
            <a:r>
              <a:rPr lang="en-GB" b="1" dirty="0"/>
              <a:t>, </a:t>
            </a:r>
            <a:r>
              <a:rPr lang="en-GB" b="1" dirty="0" smtClean="0"/>
              <a:t>soybean</a:t>
            </a:r>
          </a:p>
          <a:p>
            <a:r>
              <a:rPr lang="en-GB" b="1" dirty="0" err="1"/>
              <a:t>Transgenes</a:t>
            </a:r>
            <a:endParaRPr lang="en-GB" b="1" dirty="0"/>
          </a:p>
          <a:p>
            <a:r>
              <a:rPr lang="en-GB" b="1" dirty="0" err="1"/>
              <a:t>Streptomyces</a:t>
            </a:r>
            <a:r>
              <a:rPr lang="en-GB" b="1" dirty="0"/>
              <a:t> 3-hydroxysteroid </a:t>
            </a:r>
            <a:r>
              <a:rPr lang="en-GB" b="1" dirty="0" err="1"/>
              <a:t>oxidase</a:t>
            </a:r>
            <a:endParaRPr lang="en-GB" b="1" dirty="0"/>
          </a:p>
          <a:p>
            <a:r>
              <a:rPr lang="en-GB" b="1" dirty="0" err="1"/>
              <a:t>phytosterols</a:t>
            </a:r>
            <a:r>
              <a:rPr lang="en-GB" b="1" dirty="0"/>
              <a:t> </a:t>
            </a:r>
            <a:r>
              <a:rPr lang="en-GB" b="1" dirty="0" smtClean="0"/>
              <a:t>             </a:t>
            </a:r>
            <a:r>
              <a:rPr lang="en-GB" b="1" dirty="0" err="1" smtClean="0"/>
              <a:t>phytostanols</a:t>
            </a:r>
            <a:endParaRPr lang="en-GB" dirty="0"/>
          </a:p>
        </p:txBody>
      </p:sp>
      <p:sp>
        <p:nvSpPr>
          <p:cNvPr id="5" name="Right Arrow 4"/>
          <p:cNvSpPr/>
          <p:nvPr/>
        </p:nvSpPr>
        <p:spPr>
          <a:xfrm>
            <a:off x="3258469" y="363423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84" tIns="45689" rIns="91384" bIns="45689" rtlCol="0" anchor="ctr"/>
          <a:lstStyle/>
          <a:p>
            <a:pPr algn="ctr"/>
            <a:endParaRPr lang="en-GB"/>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2770" name="Picture 2"/>
          <p:cNvPicPr>
            <a:picLocks noChangeAspect="1" noChangeArrowheads="1"/>
          </p:cNvPicPr>
          <p:nvPr/>
        </p:nvPicPr>
        <p:blipFill>
          <a:blip r:embed="rId2" cstate="print"/>
          <a:srcRect/>
          <a:stretch>
            <a:fillRect/>
          </a:stretch>
        </p:blipFill>
        <p:spPr bwMode="auto">
          <a:xfrm>
            <a:off x="9" y="0"/>
            <a:ext cx="10693399" cy="755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Energy plant researches</a:t>
            </a:r>
            <a:endParaRPr lang="en-GB" dirty="0"/>
          </a:p>
        </p:txBody>
      </p:sp>
      <p:sp>
        <p:nvSpPr>
          <p:cNvPr id="3" name="Content Placeholder 2"/>
          <p:cNvSpPr>
            <a:spLocks noGrp="1"/>
          </p:cNvSpPr>
          <p:nvPr>
            <p:ph idx="1"/>
          </p:nvPr>
        </p:nvSpPr>
        <p:spPr/>
        <p:txBody>
          <a:bodyPr/>
          <a:lstStyle/>
          <a:p>
            <a:pPr>
              <a:buNone/>
            </a:pPr>
            <a:r>
              <a:rPr lang="en-GB" b="1" dirty="0"/>
              <a:t>Transgenic : duckweed, oil </a:t>
            </a:r>
            <a:r>
              <a:rPr lang="en-GB" b="1" dirty="0" err="1" smtClean="0"/>
              <a:t>palm,sugarcane</a:t>
            </a:r>
            <a:r>
              <a:rPr lang="en-GB" b="1" dirty="0"/>
              <a:t>, </a:t>
            </a:r>
            <a:r>
              <a:rPr lang="en-GB" b="1" dirty="0" smtClean="0"/>
              <a:t>cassava</a:t>
            </a:r>
          </a:p>
          <a:p>
            <a:pPr>
              <a:buNone/>
            </a:pPr>
            <a:r>
              <a:rPr lang="en-GB" b="1" dirty="0"/>
              <a:t>Characters :</a:t>
            </a:r>
          </a:p>
          <a:p>
            <a:pPr>
              <a:buNone/>
            </a:pPr>
            <a:r>
              <a:rPr lang="en-GB" b="1" dirty="0"/>
              <a:t>1) Improvement of transformation efficiency</a:t>
            </a:r>
          </a:p>
          <a:p>
            <a:pPr>
              <a:buNone/>
            </a:pPr>
            <a:r>
              <a:rPr lang="en-GB" b="1" dirty="0"/>
              <a:t>2) Added </a:t>
            </a:r>
            <a:r>
              <a:rPr lang="en-GB" b="1" dirty="0" err="1"/>
              <a:t>cellulolytic</a:t>
            </a:r>
            <a:r>
              <a:rPr lang="en-GB" b="1" dirty="0"/>
              <a:t> enzymes (</a:t>
            </a:r>
            <a:r>
              <a:rPr lang="en-GB" b="1" dirty="0" err="1"/>
              <a:t>Endoglucanase</a:t>
            </a:r>
            <a:r>
              <a:rPr lang="en-GB" b="1" dirty="0"/>
              <a:t> ; </a:t>
            </a:r>
            <a:r>
              <a:rPr lang="en-GB" b="1" i="1" dirty="0"/>
              <a:t>E1)</a:t>
            </a:r>
          </a:p>
          <a:p>
            <a:pPr>
              <a:buNone/>
            </a:pPr>
            <a:r>
              <a:rPr lang="en-GB" b="1" dirty="0"/>
              <a:t>3) Added β or α amylase</a:t>
            </a:r>
          </a:p>
          <a:p>
            <a:pPr>
              <a:buNone/>
            </a:pPr>
            <a:r>
              <a:rPr lang="en-GB" b="1" dirty="0"/>
              <a:t>4) biotic and </a:t>
            </a:r>
            <a:r>
              <a:rPr lang="en-GB" b="1" dirty="0" err="1"/>
              <a:t>abiotic</a:t>
            </a:r>
            <a:r>
              <a:rPr lang="en-GB" b="1" dirty="0"/>
              <a:t> resistance</a:t>
            </a:r>
          </a:p>
          <a:p>
            <a:pPr>
              <a:buNone/>
            </a:pPr>
            <a:r>
              <a:rPr lang="en-GB" b="1" dirty="0"/>
              <a:t>5) Engineering Fatty acid metabolism</a:t>
            </a:r>
            <a:endParaRPr lang="en-GB"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Engineering Fatty acid metabolism</a:t>
            </a:r>
            <a:br>
              <a:rPr lang="en-GB" b="1" dirty="0"/>
            </a:br>
            <a:r>
              <a:rPr lang="en-GB" b="1" dirty="0"/>
              <a:t>in oil palm</a:t>
            </a:r>
            <a:endParaRPr lang="en-GB" dirty="0"/>
          </a:p>
        </p:txBody>
      </p:sp>
      <p:sp>
        <p:nvSpPr>
          <p:cNvPr id="3" name="Content Placeholder 2"/>
          <p:cNvSpPr>
            <a:spLocks noGrp="1"/>
          </p:cNvSpPr>
          <p:nvPr>
            <p:ph idx="1"/>
          </p:nvPr>
        </p:nvSpPr>
        <p:spPr/>
        <p:txBody>
          <a:bodyPr>
            <a:normAutofit fontScale="85000" lnSpcReduction="10000"/>
          </a:bodyPr>
          <a:lstStyle/>
          <a:p>
            <a:r>
              <a:rPr lang="en-GB" b="1" dirty="0"/>
              <a:t>decrease </a:t>
            </a:r>
            <a:r>
              <a:rPr lang="en-GB" b="1" dirty="0" err="1"/>
              <a:t>palmitic</a:t>
            </a:r>
            <a:r>
              <a:rPr lang="en-GB" b="1" dirty="0"/>
              <a:t> acid and increase oleic acid</a:t>
            </a:r>
          </a:p>
          <a:p>
            <a:r>
              <a:rPr lang="en-GB" dirty="0"/>
              <a:t>Increase </a:t>
            </a:r>
            <a:r>
              <a:rPr lang="en-GB" i="1" dirty="0"/>
              <a:t>b-</a:t>
            </a:r>
            <a:r>
              <a:rPr lang="en-GB" i="1" dirty="0" err="1"/>
              <a:t>ketoacyl</a:t>
            </a:r>
            <a:r>
              <a:rPr lang="en-GB" i="1" dirty="0"/>
              <a:t>-</a:t>
            </a:r>
            <a:r>
              <a:rPr lang="en-GB" i="1" dirty="0" err="1"/>
              <a:t>acyl</a:t>
            </a:r>
            <a:r>
              <a:rPr lang="en-GB" i="1" dirty="0"/>
              <a:t> carrier protein (ACP) </a:t>
            </a:r>
            <a:r>
              <a:rPr lang="en-GB" i="1" dirty="0" err="1"/>
              <a:t>synthase</a:t>
            </a:r>
            <a:r>
              <a:rPr lang="en-GB" i="1" dirty="0"/>
              <a:t> II</a:t>
            </a:r>
          </a:p>
          <a:p>
            <a:r>
              <a:rPr lang="en-GB" dirty="0"/>
              <a:t>(KAS II activity and</a:t>
            </a:r>
          </a:p>
          <a:p>
            <a:r>
              <a:rPr lang="en-GB" dirty="0"/>
              <a:t>Reduce </a:t>
            </a:r>
            <a:r>
              <a:rPr lang="en-GB" dirty="0" err="1"/>
              <a:t>thioesterase</a:t>
            </a:r>
            <a:r>
              <a:rPr lang="en-GB" dirty="0"/>
              <a:t> activity towards </a:t>
            </a:r>
            <a:r>
              <a:rPr lang="en-GB" dirty="0" err="1"/>
              <a:t>palmitoyl</a:t>
            </a:r>
            <a:r>
              <a:rPr lang="en-GB" dirty="0"/>
              <a:t>-ACP.</a:t>
            </a:r>
          </a:p>
          <a:p>
            <a:r>
              <a:rPr lang="en-GB" dirty="0"/>
              <a:t>Transformation of oil palm with a sense copy of KAS II and an</a:t>
            </a:r>
          </a:p>
          <a:p>
            <a:r>
              <a:rPr lang="en-GB" dirty="0"/>
              <a:t>antisense copy of </a:t>
            </a:r>
            <a:r>
              <a:rPr lang="en-GB" dirty="0" err="1"/>
              <a:t>palmitoyl</a:t>
            </a:r>
            <a:r>
              <a:rPr lang="en-GB" dirty="0"/>
              <a:t>-ACP </a:t>
            </a:r>
            <a:r>
              <a:rPr lang="en-GB" dirty="0" err="1"/>
              <a:t>thioesterase</a:t>
            </a:r>
            <a:endParaRPr lang="en-GB" dirty="0"/>
          </a:p>
          <a:p>
            <a:r>
              <a:rPr lang="en-GB" dirty="0"/>
              <a:t>under the control of a </a:t>
            </a:r>
            <a:r>
              <a:rPr lang="en-GB" dirty="0" err="1"/>
              <a:t>mesocarp</a:t>
            </a:r>
            <a:r>
              <a:rPr lang="en-GB" dirty="0"/>
              <a:t>-specific promoter</a:t>
            </a:r>
          </a:p>
          <a:p>
            <a:r>
              <a:rPr lang="en-GB" b="1" dirty="0"/>
              <a:t>Increase in </a:t>
            </a:r>
            <a:r>
              <a:rPr lang="en-GB" b="1" dirty="0" err="1"/>
              <a:t>stearic</a:t>
            </a:r>
            <a:r>
              <a:rPr lang="en-GB" b="1" dirty="0"/>
              <a:t> acid</a:t>
            </a:r>
          </a:p>
          <a:p>
            <a:r>
              <a:rPr lang="en-GB" dirty="0"/>
              <a:t>Antisense of D9-stearoyl-ACP </a:t>
            </a:r>
            <a:r>
              <a:rPr lang="en-GB" dirty="0" err="1"/>
              <a:t>desaturase</a:t>
            </a:r>
            <a:r>
              <a:rPr lang="en-GB" dirty="0"/>
              <a:t> (D9SAD)</a:t>
            </a:r>
          </a:p>
          <a:p>
            <a:r>
              <a:rPr lang="en-GB" dirty="0"/>
              <a:t>Biochemical Society Transactions (2000), Volume 28 :196-198</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smtClean="0"/>
              <a:t>Animal production</a:t>
            </a:r>
          </a:p>
        </p:txBody>
      </p:sp>
      <p:sp>
        <p:nvSpPr>
          <p:cNvPr id="29699" name="Rectangle 3"/>
          <p:cNvSpPr>
            <a:spLocks noGrp="1" noChangeArrowheads="1"/>
          </p:cNvSpPr>
          <p:nvPr>
            <p:ph idx="1"/>
          </p:nvPr>
        </p:nvSpPr>
        <p:spPr/>
        <p:txBody>
          <a:bodyPr/>
          <a:lstStyle/>
          <a:p>
            <a:r>
              <a:rPr lang="en-US" altLang="en-US" smtClean="0"/>
              <a:t>Improving production through cloning</a:t>
            </a:r>
          </a:p>
          <a:p>
            <a:r>
              <a:rPr lang="en-US" altLang="en-US" smtClean="0"/>
              <a:t>Strategy:  </a:t>
            </a:r>
          </a:p>
        </p:txBody>
      </p:sp>
      <p:sp>
        <p:nvSpPr>
          <p:cNvPr id="29700" name="Text Box 4"/>
          <p:cNvSpPr txBox="1">
            <a:spLocks noChangeArrowheads="1"/>
          </p:cNvSpPr>
          <p:nvPr/>
        </p:nvSpPr>
        <p:spPr bwMode="auto">
          <a:xfrm>
            <a:off x="1604018" y="3694290"/>
            <a:ext cx="1631798" cy="382219"/>
          </a:xfrm>
          <a:prstGeom prst="rect">
            <a:avLst/>
          </a:prstGeom>
          <a:noFill/>
          <a:ln w="9525">
            <a:noFill/>
            <a:miter lim="800000"/>
            <a:headEnd/>
            <a:tailEnd/>
          </a:ln>
        </p:spPr>
        <p:txBody>
          <a:bodyPr wrap="none" lIns="104206" tIns="52101" rIns="104206" bIns="52101">
            <a:spAutoFit/>
          </a:bodyPr>
          <a:lstStyle/>
          <a:p>
            <a:r>
              <a:rPr lang="en-US" altLang="en-US"/>
              <a:t>Good producer</a:t>
            </a:r>
          </a:p>
        </p:txBody>
      </p:sp>
      <p:sp>
        <p:nvSpPr>
          <p:cNvPr id="29701" name="Text Box 5"/>
          <p:cNvSpPr txBox="1">
            <a:spLocks noChangeArrowheads="1"/>
          </p:cNvSpPr>
          <p:nvPr/>
        </p:nvSpPr>
        <p:spPr bwMode="auto">
          <a:xfrm>
            <a:off x="4658725" y="4785785"/>
            <a:ext cx="1801075" cy="659217"/>
          </a:xfrm>
          <a:prstGeom prst="rect">
            <a:avLst/>
          </a:prstGeom>
          <a:noFill/>
          <a:ln w="9525">
            <a:noFill/>
            <a:miter lim="800000"/>
            <a:headEnd/>
            <a:tailEnd/>
          </a:ln>
        </p:spPr>
        <p:txBody>
          <a:bodyPr wrap="none" lIns="104206" tIns="52101" rIns="104206" bIns="52101">
            <a:spAutoFit/>
          </a:bodyPr>
          <a:lstStyle/>
          <a:p>
            <a:pPr algn="ctr"/>
            <a:r>
              <a:rPr lang="en-US" altLang="en-US"/>
              <a:t>Clones</a:t>
            </a:r>
          </a:p>
          <a:p>
            <a:pPr algn="ctr"/>
            <a:r>
              <a:rPr lang="en-US" altLang="en-US"/>
              <a:t>(identical copies)</a:t>
            </a:r>
          </a:p>
        </p:txBody>
      </p:sp>
      <p:sp>
        <p:nvSpPr>
          <p:cNvPr id="29702" name="Text Box 6"/>
          <p:cNvSpPr txBox="1">
            <a:spLocks noChangeArrowheads="1"/>
          </p:cNvSpPr>
          <p:nvPr/>
        </p:nvSpPr>
        <p:spPr bwMode="auto">
          <a:xfrm>
            <a:off x="7021259" y="6498243"/>
            <a:ext cx="1209503" cy="382219"/>
          </a:xfrm>
          <a:prstGeom prst="rect">
            <a:avLst/>
          </a:prstGeom>
          <a:noFill/>
          <a:ln w="9525">
            <a:noFill/>
            <a:miter lim="800000"/>
            <a:headEnd/>
            <a:tailEnd/>
          </a:ln>
        </p:spPr>
        <p:txBody>
          <a:bodyPr wrap="none" lIns="104206" tIns="52101" rIns="104206" bIns="52101">
            <a:spAutoFit/>
          </a:bodyPr>
          <a:lstStyle/>
          <a:p>
            <a:r>
              <a:rPr lang="en-US" altLang="en-US"/>
              <a:t>Interbreed</a:t>
            </a:r>
          </a:p>
        </p:txBody>
      </p:sp>
      <p:sp>
        <p:nvSpPr>
          <p:cNvPr id="29703" name="Line 7"/>
          <p:cNvSpPr>
            <a:spLocks noChangeShapeType="1"/>
          </p:cNvSpPr>
          <p:nvPr/>
        </p:nvSpPr>
        <p:spPr bwMode="auto">
          <a:xfrm>
            <a:off x="3742690" y="4449942"/>
            <a:ext cx="712893" cy="503767"/>
          </a:xfrm>
          <a:prstGeom prst="line">
            <a:avLst/>
          </a:prstGeom>
          <a:noFill/>
          <a:ln w="57150">
            <a:solidFill>
              <a:srgbClr val="CC0000"/>
            </a:solidFill>
            <a:round/>
            <a:headEnd/>
            <a:tailEnd type="triangle" w="med" len="med"/>
          </a:ln>
        </p:spPr>
        <p:txBody>
          <a:bodyPr wrap="none" lIns="104206" tIns="52101" rIns="104206" bIns="52101" anchor="ctr"/>
          <a:lstStyle/>
          <a:p>
            <a:endParaRPr lang="en-GB"/>
          </a:p>
        </p:txBody>
      </p:sp>
      <p:sp>
        <p:nvSpPr>
          <p:cNvPr id="29704" name="Line 8"/>
          <p:cNvSpPr>
            <a:spLocks noChangeShapeType="1"/>
          </p:cNvSpPr>
          <p:nvPr/>
        </p:nvSpPr>
        <p:spPr bwMode="auto">
          <a:xfrm>
            <a:off x="7039823" y="5877282"/>
            <a:ext cx="712893" cy="503767"/>
          </a:xfrm>
          <a:prstGeom prst="line">
            <a:avLst/>
          </a:prstGeom>
          <a:noFill/>
          <a:ln w="57150">
            <a:solidFill>
              <a:srgbClr val="CC0000"/>
            </a:solidFill>
            <a:round/>
            <a:headEnd/>
            <a:tailEnd type="triangle" w="med" len="med"/>
          </a:ln>
        </p:spPr>
        <p:txBody>
          <a:bodyPr wrap="none" lIns="104206" tIns="52101" rIns="104206" bIns="52101" anchor="ctr"/>
          <a:lstStyle/>
          <a:p>
            <a:endParaRPr lang="en-GB"/>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802005" y="83962"/>
            <a:ext cx="9089390" cy="1259417"/>
          </a:xfrm>
        </p:spPr>
        <p:txBody>
          <a:bodyPr/>
          <a:lstStyle/>
          <a:p>
            <a:r>
              <a:rPr lang="en-AU">
                <a:solidFill>
                  <a:srgbClr val="000099"/>
                </a:solidFill>
                <a:latin typeface="Arial" charset="0"/>
              </a:rPr>
              <a:t>Advantages of MAS</a:t>
            </a:r>
          </a:p>
        </p:txBody>
      </p:sp>
      <p:sp>
        <p:nvSpPr>
          <p:cNvPr id="82947" name="Rectangle 3"/>
          <p:cNvSpPr>
            <a:spLocks noGrp="1" noChangeArrowheads="1"/>
          </p:cNvSpPr>
          <p:nvPr>
            <p:ph idx="1"/>
          </p:nvPr>
        </p:nvSpPr>
        <p:spPr>
          <a:xfrm>
            <a:off x="534670" y="1175456"/>
            <a:ext cx="9534948" cy="6213122"/>
          </a:xfrm>
        </p:spPr>
        <p:txBody>
          <a:bodyPr/>
          <a:lstStyle/>
          <a:p>
            <a:pPr>
              <a:lnSpc>
                <a:spcPct val="90000"/>
              </a:lnSpc>
            </a:pPr>
            <a:r>
              <a:rPr lang="en-AU" b="1">
                <a:latin typeface="Arial" charset="0"/>
              </a:rPr>
              <a:t>Simpler method compared to phenotypic screening</a:t>
            </a:r>
          </a:p>
          <a:p>
            <a:pPr lvl="1">
              <a:lnSpc>
                <a:spcPct val="90000"/>
              </a:lnSpc>
            </a:pPr>
            <a:r>
              <a:rPr lang="en-AU">
                <a:latin typeface="Arial" charset="0"/>
              </a:rPr>
              <a:t>Especially for traits with laborious screening</a:t>
            </a:r>
          </a:p>
          <a:p>
            <a:pPr lvl="1">
              <a:lnSpc>
                <a:spcPct val="90000"/>
              </a:lnSpc>
            </a:pPr>
            <a:r>
              <a:rPr lang="en-AU">
                <a:latin typeface="Arial" charset="0"/>
              </a:rPr>
              <a:t>May save time and resources</a:t>
            </a:r>
          </a:p>
          <a:p>
            <a:pPr>
              <a:lnSpc>
                <a:spcPct val="90000"/>
              </a:lnSpc>
            </a:pPr>
            <a:r>
              <a:rPr lang="en-AU" b="1">
                <a:latin typeface="Arial" charset="0"/>
              </a:rPr>
              <a:t>Selection at seedling stage</a:t>
            </a:r>
          </a:p>
          <a:p>
            <a:pPr lvl="1">
              <a:lnSpc>
                <a:spcPct val="90000"/>
              </a:lnSpc>
            </a:pPr>
            <a:r>
              <a:rPr lang="en-AU">
                <a:latin typeface="Arial" charset="0"/>
              </a:rPr>
              <a:t>Important for traits such as grain quality</a:t>
            </a:r>
          </a:p>
          <a:p>
            <a:pPr lvl="1">
              <a:lnSpc>
                <a:spcPct val="90000"/>
              </a:lnSpc>
            </a:pPr>
            <a:r>
              <a:rPr lang="en-AU">
                <a:latin typeface="Arial" charset="0"/>
              </a:rPr>
              <a:t>Can select before transplanting in rice </a:t>
            </a:r>
          </a:p>
          <a:p>
            <a:pPr>
              <a:lnSpc>
                <a:spcPct val="90000"/>
              </a:lnSpc>
            </a:pPr>
            <a:r>
              <a:rPr lang="en-AU" b="1">
                <a:latin typeface="Arial" charset="0"/>
              </a:rPr>
              <a:t>Increased reliability</a:t>
            </a:r>
          </a:p>
          <a:p>
            <a:pPr lvl="1">
              <a:lnSpc>
                <a:spcPct val="90000"/>
              </a:lnSpc>
            </a:pPr>
            <a:r>
              <a:rPr lang="en-AU">
                <a:latin typeface="Arial" charset="0"/>
              </a:rPr>
              <a:t>No environmental effects</a:t>
            </a:r>
          </a:p>
          <a:p>
            <a:pPr lvl="1">
              <a:lnSpc>
                <a:spcPct val="90000"/>
              </a:lnSpc>
            </a:pPr>
            <a:r>
              <a:rPr lang="en-AU">
                <a:latin typeface="Arial" charset="0"/>
              </a:rPr>
              <a:t>Can discriminate between homozygotes and heterozygotes and select single plants</a:t>
            </a:r>
          </a:p>
          <a:p>
            <a:pPr>
              <a:lnSpc>
                <a:spcPct val="90000"/>
              </a:lnSpc>
            </a:pPr>
            <a:endParaRPr lang="en-AU">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childTnLst>
                                  <p:subTnLst>
                                    <p:animClr>
                                      <p:cBhvr override="childStyle">
                                        <p:cTn dur="1" fill="hold" display="0" masterRel="nextClick" afterEffect="1"/>
                                        <p:tgtEl>
                                          <p:spTgt spid="82947">
                                            <p:txEl>
                                              <p:pRg st="0" end="0"/>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82947">
                                            <p:txEl>
                                              <p:pRg st="1" end="1"/>
                                            </p:txEl>
                                          </p:spTgt>
                                        </p:tgtEl>
                                        <p:attrNameLst>
                                          <p:attrName>style.visibility</p:attrName>
                                        </p:attrNameLst>
                                      </p:cBhvr>
                                      <p:to>
                                        <p:strVal val="visible"/>
                                      </p:to>
                                    </p:set>
                                  </p:childTnLst>
                                  <p:subTnLst>
                                    <p:animClr>
                                      <p:cBhvr override="childStyle">
                                        <p:cTn dur="1" fill="hold" display="0" masterRel="nextClick" afterEffect="1"/>
                                        <p:tgtEl>
                                          <p:spTgt spid="82947">
                                            <p:txEl>
                                              <p:pRg st="1" end="1"/>
                                            </p:txEl>
                                          </p:spTgt>
                                        </p:tgtEl>
                                        <p:attrNameLst>
                                          <p:attrName>ppt_c</p:attrName>
                                        </p:attrNameLst>
                                      </p:cBhvr>
                                      <p:to>
                                        <a:schemeClr val="bg2"/>
                                      </p:to>
                                    </p:animClr>
                                  </p:subTnLst>
                                </p:cTn>
                              </p:par>
                              <p:par>
                                <p:cTn id="9" presetID="1" presetClass="entr" presetSubtype="0" fill="hold" grpId="0" nodeType="withEffect">
                                  <p:stCondLst>
                                    <p:cond delay="0"/>
                                  </p:stCondLst>
                                  <p:childTnLst>
                                    <p:set>
                                      <p:cBhvr>
                                        <p:cTn id="10" dur="1" fill="hold">
                                          <p:stCondLst>
                                            <p:cond delay="0"/>
                                          </p:stCondLst>
                                        </p:cTn>
                                        <p:tgtEl>
                                          <p:spTgt spid="82947">
                                            <p:txEl>
                                              <p:pRg st="2" end="2"/>
                                            </p:txEl>
                                          </p:spTgt>
                                        </p:tgtEl>
                                        <p:attrNameLst>
                                          <p:attrName>style.visibility</p:attrName>
                                        </p:attrNameLst>
                                      </p:cBhvr>
                                      <p:to>
                                        <p:strVal val="visible"/>
                                      </p:to>
                                    </p:set>
                                  </p:childTnLst>
                                  <p:subTnLst>
                                    <p:animClr>
                                      <p:cBhvr override="childStyle">
                                        <p:cTn dur="1" fill="hold" display="0" masterRel="nextClick" afterEffect="1"/>
                                        <p:tgtEl>
                                          <p:spTgt spid="82947">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947">
                                            <p:txEl>
                                              <p:pRg st="3" end="3"/>
                                            </p:txEl>
                                          </p:spTgt>
                                        </p:tgtEl>
                                        <p:attrNameLst>
                                          <p:attrName>style.visibility</p:attrName>
                                        </p:attrNameLst>
                                      </p:cBhvr>
                                      <p:to>
                                        <p:strVal val="visible"/>
                                      </p:to>
                                    </p:set>
                                  </p:childTnLst>
                                  <p:subTnLst>
                                    <p:animClr>
                                      <p:cBhvr override="childStyle">
                                        <p:cTn dur="1" fill="hold" display="0" masterRel="nextClick" afterEffect="1"/>
                                        <p:tgtEl>
                                          <p:spTgt spid="82947">
                                            <p:txEl>
                                              <p:pRg st="3" end="3"/>
                                            </p:txEl>
                                          </p:spTgt>
                                        </p:tgtEl>
                                        <p:attrNameLst>
                                          <p:attrName>ppt_c</p:attrName>
                                        </p:attrNameLst>
                                      </p:cBhvr>
                                      <p:to>
                                        <a:schemeClr val="bg2"/>
                                      </p:to>
                                    </p:animClr>
                                  </p:subTnLst>
                                </p:cTn>
                              </p:par>
                              <p:par>
                                <p:cTn id="15" presetID="1" presetClass="entr" presetSubtype="0" fill="hold" grpId="0" nodeType="withEffect">
                                  <p:stCondLst>
                                    <p:cond delay="0"/>
                                  </p:stCondLst>
                                  <p:childTnLst>
                                    <p:set>
                                      <p:cBhvr>
                                        <p:cTn id="16" dur="1" fill="hold">
                                          <p:stCondLst>
                                            <p:cond delay="0"/>
                                          </p:stCondLst>
                                        </p:cTn>
                                        <p:tgtEl>
                                          <p:spTgt spid="82947">
                                            <p:txEl>
                                              <p:pRg st="4" end="4"/>
                                            </p:txEl>
                                          </p:spTgt>
                                        </p:tgtEl>
                                        <p:attrNameLst>
                                          <p:attrName>style.visibility</p:attrName>
                                        </p:attrNameLst>
                                      </p:cBhvr>
                                      <p:to>
                                        <p:strVal val="visible"/>
                                      </p:to>
                                    </p:set>
                                  </p:childTnLst>
                                  <p:subTnLst>
                                    <p:animClr>
                                      <p:cBhvr override="childStyle">
                                        <p:cTn dur="1" fill="hold" display="0" masterRel="nextClick" afterEffect="1"/>
                                        <p:tgtEl>
                                          <p:spTgt spid="82947">
                                            <p:txEl>
                                              <p:pRg st="4" end="4"/>
                                            </p:txEl>
                                          </p:spTgt>
                                        </p:tgtEl>
                                        <p:attrNameLst>
                                          <p:attrName>ppt_c</p:attrName>
                                        </p:attrNameLst>
                                      </p:cBhvr>
                                      <p:to>
                                        <a:schemeClr val="bg2"/>
                                      </p:to>
                                    </p:animClr>
                                  </p:subTnLst>
                                </p:cTn>
                              </p:par>
                              <p:par>
                                <p:cTn id="17" presetID="1" presetClass="entr" presetSubtype="0" fill="hold" grpId="0" nodeType="withEffect">
                                  <p:stCondLst>
                                    <p:cond delay="0"/>
                                  </p:stCondLst>
                                  <p:childTnLst>
                                    <p:set>
                                      <p:cBhvr>
                                        <p:cTn id="18" dur="1" fill="hold">
                                          <p:stCondLst>
                                            <p:cond delay="0"/>
                                          </p:stCondLst>
                                        </p:cTn>
                                        <p:tgtEl>
                                          <p:spTgt spid="82947">
                                            <p:txEl>
                                              <p:pRg st="5" end="5"/>
                                            </p:txEl>
                                          </p:spTgt>
                                        </p:tgtEl>
                                        <p:attrNameLst>
                                          <p:attrName>style.visibility</p:attrName>
                                        </p:attrNameLst>
                                      </p:cBhvr>
                                      <p:to>
                                        <p:strVal val="visible"/>
                                      </p:to>
                                    </p:set>
                                  </p:childTnLst>
                                  <p:subTnLst>
                                    <p:animClr>
                                      <p:cBhvr override="childStyle">
                                        <p:cTn dur="1" fill="hold" display="0" masterRel="nextClick" afterEffect="1"/>
                                        <p:tgtEl>
                                          <p:spTgt spid="82947">
                                            <p:txEl>
                                              <p:pRg st="5" end="5"/>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947">
                                            <p:txEl>
                                              <p:pRg st="6" end="6"/>
                                            </p:txEl>
                                          </p:spTgt>
                                        </p:tgtEl>
                                        <p:attrNameLst>
                                          <p:attrName>style.visibility</p:attrName>
                                        </p:attrNameLst>
                                      </p:cBhvr>
                                      <p:to>
                                        <p:strVal val="visible"/>
                                      </p:to>
                                    </p:set>
                                  </p:childTnLst>
                                  <p:subTnLst>
                                    <p:animClr>
                                      <p:cBhvr override="childStyle">
                                        <p:cTn dur="1" fill="hold" display="0" masterRel="nextClick" afterEffect="1"/>
                                        <p:tgtEl>
                                          <p:spTgt spid="82947">
                                            <p:txEl>
                                              <p:pRg st="6" end="6"/>
                                            </p:txEl>
                                          </p:spTgt>
                                        </p:tgtEl>
                                        <p:attrNameLst>
                                          <p:attrName>ppt_c</p:attrName>
                                        </p:attrNameLst>
                                      </p:cBhvr>
                                      <p:to>
                                        <a:schemeClr val="bg2"/>
                                      </p:to>
                                    </p:animClr>
                                  </p:subTnLst>
                                </p:cTn>
                              </p:par>
                              <p:par>
                                <p:cTn id="23" presetID="1" presetClass="entr" presetSubtype="0" fill="hold" grpId="0" nodeType="withEffect">
                                  <p:stCondLst>
                                    <p:cond delay="0"/>
                                  </p:stCondLst>
                                  <p:childTnLst>
                                    <p:set>
                                      <p:cBhvr>
                                        <p:cTn id="24" dur="1" fill="hold">
                                          <p:stCondLst>
                                            <p:cond delay="0"/>
                                          </p:stCondLst>
                                        </p:cTn>
                                        <p:tgtEl>
                                          <p:spTgt spid="82947">
                                            <p:txEl>
                                              <p:pRg st="7" end="7"/>
                                            </p:txEl>
                                          </p:spTgt>
                                        </p:tgtEl>
                                        <p:attrNameLst>
                                          <p:attrName>style.visibility</p:attrName>
                                        </p:attrNameLst>
                                      </p:cBhvr>
                                      <p:to>
                                        <p:strVal val="visible"/>
                                      </p:to>
                                    </p:set>
                                  </p:childTnLst>
                                  <p:subTnLst>
                                    <p:animClr>
                                      <p:cBhvr override="childStyle">
                                        <p:cTn dur="1" fill="hold" display="0" masterRel="nextClick" afterEffect="1"/>
                                        <p:tgtEl>
                                          <p:spTgt spid="82947">
                                            <p:txEl>
                                              <p:pRg st="7" end="7"/>
                                            </p:txEl>
                                          </p:spTgt>
                                        </p:tgtEl>
                                        <p:attrNameLst>
                                          <p:attrName>ppt_c</p:attrName>
                                        </p:attrNameLst>
                                      </p:cBhvr>
                                      <p:to>
                                        <a:schemeClr val="bg2"/>
                                      </p:to>
                                    </p:animClr>
                                  </p:subTnLst>
                                </p:cTn>
                              </p:par>
                              <p:par>
                                <p:cTn id="25" presetID="1" presetClass="entr" presetSubtype="0" fill="hold" grpId="0" nodeType="withEffect">
                                  <p:stCondLst>
                                    <p:cond delay="0"/>
                                  </p:stCondLst>
                                  <p:childTnLst>
                                    <p:set>
                                      <p:cBhvr>
                                        <p:cTn id="26" dur="1" fill="hold">
                                          <p:stCondLst>
                                            <p:cond delay="0"/>
                                          </p:stCondLst>
                                        </p:cTn>
                                        <p:tgtEl>
                                          <p:spTgt spid="82947">
                                            <p:txEl>
                                              <p:pRg st="8" end="8"/>
                                            </p:txEl>
                                          </p:spTgt>
                                        </p:tgtEl>
                                        <p:attrNameLst>
                                          <p:attrName>style.visibility</p:attrName>
                                        </p:attrNameLst>
                                      </p:cBhvr>
                                      <p:to>
                                        <p:strVal val="visible"/>
                                      </p:to>
                                    </p:set>
                                  </p:childTnLst>
                                  <p:subTnLst>
                                    <p:animClr>
                                      <p:cBhvr override="childStyle">
                                        <p:cTn dur="1" fill="hold" display="0" masterRel="nextClick" afterEffect="1"/>
                                        <p:tgtEl>
                                          <p:spTgt spid="82947">
                                            <p:txEl>
                                              <p:pRg st="8" end="8"/>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3118915" y="479282"/>
            <a:ext cx="4023992" cy="813106"/>
          </a:xfrm>
          <a:prstGeom prst="rect">
            <a:avLst/>
          </a:prstGeom>
          <a:noFill/>
          <a:ln w="9525">
            <a:noFill/>
            <a:miter lim="800000"/>
            <a:headEnd/>
            <a:tailEnd/>
          </a:ln>
        </p:spPr>
        <p:txBody>
          <a:bodyPr wrap="none" lIns="104206" tIns="52101" rIns="104206" bIns="52101">
            <a:spAutoFit/>
          </a:bodyPr>
          <a:lstStyle/>
          <a:p>
            <a:r>
              <a:rPr lang="en-US" altLang="en-US" sz="4600" dirty="0"/>
              <a:t>Cloned Animals</a:t>
            </a:r>
            <a:r>
              <a:rPr lang="en-US" altLang="en-US" sz="4100" dirty="0"/>
              <a:t> </a:t>
            </a:r>
          </a:p>
        </p:txBody>
      </p:sp>
      <p:sp>
        <p:nvSpPr>
          <p:cNvPr id="30723" name="Text Box 3"/>
          <p:cNvSpPr txBox="1">
            <a:spLocks noChangeArrowheads="1"/>
          </p:cNvSpPr>
          <p:nvPr/>
        </p:nvSpPr>
        <p:spPr bwMode="auto">
          <a:xfrm>
            <a:off x="534674" y="1738698"/>
            <a:ext cx="1648341" cy="382219"/>
          </a:xfrm>
          <a:prstGeom prst="rect">
            <a:avLst/>
          </a:prstGeom>
          <a:noFill/>
          <a:ln w="9525">
            <a:noFill/>
            <a:miter lim="800000"/>
            <a:headEnd/>
            <a:tailEnd/>
          </a:ln>
        </p:spPr>
        <p:txBody>
          <a:bodyPr wrap="none" lIns="104206" tIns="52101" rIns="104206" bIns="52101">
            <a:spAutoFit/>
          </a:bodyPr>
          <a:lstStyle/>
          <a:p>
            <a:r>
              <a:rPr lang="en-US" altLang="en-US"/>
              <a:t>Dolly and Mom</a:t>
            </a:r>
          </a:p>
        </p:txBody>
      </p:sp>
      <p:sp>
        <p:nvSpPr>
          <p:cNvPr id="30724" name="Text Box 4"/>
          <p:cNvSpPr txBox="1">
            <a:spLocks noChangeArrowheads="1"/>
          </p:cNvSpPr>
          <p:nvPr/>
        </p:nvSpPr>
        <p:spPr bwMode="auto">
          <a:xfrm>
            <a:off x="8198275" y="2692007"/>
            <a:ext cx="1245987" cy="382219"/>
          </a:xfrm>
          <a:prstGeom prst="rect">
            <a:avLst/>
          </a:prstGeom>
          <a:noFill/>
          <a:ln w="9525">
            <a:noFill/>
            <a:miter lim="800000"/>
            <a:headEnd/>
            <a:tailEnd/>
          </a:ln>
        </p:spPr>
        <p:txBody>
          <a:bodyPr wrap="none" lIns="104206" tIns="52101" rIns="104206" bIns="52101">
            <a:spAutoFit/>
          </a:bodyPr>
          <a:lstStyle/>
          <a:p>
            <a:r>
              <a:rPr lang="en-US" altLang="en-US"/>
              <a:t>Calf Clones</a:t>
            </a:r>
          </a:p>
        </p:txBody>
      </p:sp>
      <p:pic>
        <p:nvPicPr>
          <p:cNvPr id="30725" name="Picture 5" descr="&#10;Cattle clones                                                  00000F4EData                           B1773A34:"/>
          <p:cNvPicPr>
            <a:picLocks noChangeAspect="1" noChangeArrowheads="1"/>
          </p:cNvPicPr>
          <p:nvPr/>
        </p:nvPicPr>
        <p:blipFill>
          <a:blip r:embed="rId2" cstate="print"/>
          <a:srcRect/>
          <a:stretch>
            <a:fillRect/>
          </a:stretch>
        </p:blipFill>
        <p:spPr bwMode="auto">
          <a:xfrm>
            <a:off x="4010026" y="3290231"/>
            <a:ext cx="6237817" cy="3727523"/>
          </a:xfrm>
          <a:prstGeom prst="rect">
            <a:avLst/>
          </a:prstGeom>
          <a:noFill/>
          <a:ln w="9525">
            <a:noFill/>
            <a:miter lim="800000"/>
            <a:headEnd/>
            <a:tailEnd/>
          </a:ln>
        </p:spPr>
      </p:pic>
      <p:pic>
        <p:nvPicPr>
          <p:cNvPr id="30726" name="Picture 6" descr=" Dolly.JPG                                                      00000F4EData                           B1773A34:"/>
          <p:cNvPicPr>
            <a:picLocks noChangeAspect="1" noChangeArrowheads="1"/>
          </p:cNvPicPr>
          <p:nvPr/>
        </p:nvPicPr>
        <p:blipFill>
          <a:blip r:embed="rId3" cstate="print"/>
          <a:srcRect/>
          <a:stretch>
            <a:fillRect/>
          </a:stretch>
        </p:blipFill>
        <p:spPr bwMode="auto">
          <a:xfrm>
            <a:off x="623782" y="2266950"/>
            <a:ext cx="3222872" cy="47857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45558" y="1175455"/>
            <a:ext cx="9861691" cy="1259417"/>
          </a:xfrm>
        </p:spPr>
        <p:txBody>
          <a:bodyPr>
            <a:normAutofit fontScale="90000"/>
          </a:bodyPr>
          <a:lstStyle/>
          <a:p>
            <a:pPr>
              <a:lnSpc>
                <a:spcPct val="80000"/>
              </a:lnSpc>
            </a:pPr>
            <a:r>
              <a:rPr lang="en-US" altLang="en-US" dirty="0" smtClean="0"/>
              <a:t>Using animals for pharmaceuticals:</a:t>
            </a:r>
            <a:br>
              <a:rPr lang="en-US" altLang="en-US" dirty="0" smtClean="0"/>
            </a:br>
            <a:r>
              <a:rPr lang="en-US" altLang="en-US" dirty="0" smtClean="0"/>
              <a:t/>
            </a:r>
            <a:br>
              <a:rPr lang="en-US" altLang="en-US" dirty="0" smtClean="0"/>
            </a:br>
            <a:r>
              <a:rPr lang="en-US" altLang="en-US" sz="4100" dirty="0" smtClean="0"/>
              <a:t>Molecular “</a:t>
            </a:r>
            <a:r>
              <a:rPr lang="en-US" altLang="en-US" sz="4100" dirty="0" err="1" smtClean="0"/>
              <a:t>pharming</a:t>
            </a:r>
            <a:r>
              <a:rPr lang="en-US" altLang="en-US" sz="4100" dirty="0" smtClean="0"/>
              <a:t>”</a:t>
            </a:r>
            <a:endParaRPr lang="en-US" altLang="en-US" dirty="0" smtClean="0"/>
          </a:p>
        </p:txBody>
      </p:sp>
      <p:sp>
        <p:nvSpPr>
          <p:cNvPr id="32771" name="Rectangle 3"/>
          <p:cNvSpPr>
            <a:spLocks noGrp="1" noChangeArrowheads="1"/>
          </p:cNvSpPr>
          <p:nvPr>
            <p:ph idx="1"/>
          </p:nvPr>
        </p:nvSpPr>
        <p:spPr>
          <a:xfrm>
            <a:off x="1069340" y="2686760"/>
            <a:ext cx="8732943" cy="692679"/>
          </a:xfrm>
        </p:spPr>
        <p:txBody>
          <a:bodyPr/>
          <a:lstStyle/>
          <a:p>
            <a:pPr>
              <a:buFont typeface="Zapf Dingbats" charset="2"/>
              <a:buNone/>
            </a:pPr>
            <a:r>
              <a:rPr lang="en-US" altLang="en-US" smtClean="0"/>
              <a:t>Proteins from milk of transgenic animals</a:t>
            </a:r>
          </a:p>
        </p:txBody>
      </p:sp>
      <p:sp>
        <p:nvSpPr>
          <p:cNvPr id="32772" name="Text Box 4"/>
          <p:cNvSpPr txBox="1">
            <a:spLocks noChangeArrowheads="1"/>
          </p:cNvSpPr>
          <p:nvPr/>
        </p:nvSpPr>
        <p:spPr bwMode="auto">
          <a:xfrm>
            <a:off x="1017360" y="3694291"/>
            <a:ext cx="2545317" cy="1767213"/>
          </a:xfrm>
          <a:prstGeom prst="rect">
            <a:avLst/>
          </a:prstGeom>
          <a:noFill/>
          <a:ln w="9525">
            <a:noFill/>
            <a:miter lim="800000"/>
            <a:headEnd/>
            <a:tailEnd/>
          </a:ln>
        </p:spPr>
        <p:txBody>
          <a:bodyPr wrap="none" lIns="104206" tIns="52101" rIns="104206" bIns="52101">
            <a:spAutoFit/>
          </a:bodyPr>
          <a:lstStyle/>
          <a:p>
            <a:r>
              <a:rPr lang="en-US" altLang="en-US"/>
              <a:t>Lactoferrin</a:t>
            </a:r>
          </a:p>
          <a:p>
            <a:r>
              <a:rPr lang="en-US" altLang="en-US"/>
              <a:t> </a:t>
            </a:r>
          </a:p>
          <a:p>
            <a:endParaRPr lang="en-US" altLang="en-US"/>
          </a:p>
          <a:p>
            <a:r>
              <a:rPr lang="en-US" altLang="en-US"/>
              <a:t>Clotting factor IX</a:t>
            </a:r>
          </a:p>
          <a:p>
            <a:endParaRPr lang="en-US" altLang="en-US"/>
          </a:p>
          <a:p>
            <a:r>
              <a:rPr lang="en-US" altLang="en-US"/>
              <a:t>Insulin-like growth factor</a:t>
            </a:r>
          </a:p>
        </p:txBody>
      </p:sp>
      <p:sp>
        <p:nvSpPr>
          <p:cNvPr id="32773" name="Text Box 5"/>
          <p:cNvSpPr txBox="1">
            <a:spLocks noChangeArrowheads="1"/>
          </p:cNvSpPr>
          <p:nvPr/>
        </p:nvSpPr>
        <p:spPr bwMode="auto">
          <a:xfrm>
            <a:off x="5524928" y="3694291"/>
            <a:ext cx="2537303" cy="1767213"/>
          </a:xfrm>
          <a:prstGeom prst="rect">
            <a:avLst/>
          </a:prstGeom>
          <a:noFill/>
          <a:ln w="9525">
            <a:noFill/>
            <a:miter lim="800000"/>
            <a:headEnd/>
            <a:tailEnd/>
          </a:ln>
        </p:spPr>
        <p:txBody>
          <a:bodyPr wrap="none" lIns="104206" tIns="52101" rIns="104206" bIns="52101">
            <a:spAutoFit/>
          </a:bodyPr>
          <a:lstStyle/>
          <a:p>
            <a:r>
              <a:rPr lang="en-US" altLang="en-US"/>
              <a:t>Iron supplement in</a:t>
            </a:r>
          </a:p>
          <a:p>
            <a:r>
              <a:rPr lang="en-US" altLang="en-US"/>
              <a:t>infant formula</a:t>
            </a:r>
          </a:p>
          <a:p>
            <a:endParaRPr lang="en-US" altLang="en-US"/>
          </a:p>
          <a:p>
            <a:r>
              <a:rPr lang="en-US" altLang="en-US"/>
              <a:t>Treatment of hemophilia</a:t>
            </a:r>
          </a:p>
          <a:p>
            <a:endParaRPr lang="en-US" altLang="en-US"/>
          </a:p>
          <a:p>
            <a:r>
              <a:rPr lang="en-US" altLang="en-US"/>
              <a:t>Treatment of diabetes</a:t>
            </a:r>
          </a:p>
        </p:txBody>
      </p:sp>
      <p:sp>
        <p:nvSpPr>
          <p:cNvPr id="32774" name="Rectangle 6"/>
          <p:cNvSpPr>
            <a:spLocks noChangeArrowheads="1"/>
          </p:cNvSpPr>
          <p:nvPr/>
        </p:nvSpPr>
        <p:spPr bwMode="auto">
          <a:xfrm>
            <a:off x="738189" y="3346205"/>
            <a:ext cx="9534948" cy="2938639"/>
          </a:xfrm>
          <a:prstGeom prst="rect">
            <a:avLst/>
          </a:prstGeom>
          <a:noFill/>
          <a:ln w="9525">
            <a:solidFill>
              <a:srgbClr val="CC0000"/>
            </a:solidFill>
            <a:miter lim="800000"/>
            <a:headEnd/>
            <a:tailEnd/>
          </a:ln>
        </p:spPr>
        <p:txBody>
          <a:bodyPr wrap="none" lIns="104206" tIns="52101" rIns="104206" bIns="52101" anchor="ctr"/>
          <a:lstStyle/>
          <a:p>
            <a:endParaRPr lang="en-GB"/>
          </a:p>
        </p:txBody>
      </p:sp>
      <p:sp>
        <p:nvSpPr>
          <p:cNvPr id="32775" name="Line 7"/>
          <p:cNvSpPr>
            <a:spLocks noChangeShapeType="1"/>
          </p:cNvSpPr>
          <p:nvPr/>
        </p:nvSpPr>
        <p:spPr bwMode="auto">
          <a:xfrm>
            <a:off x="666180" y="4498330"/>
            <a:ext cx="9534948" cy="0"/>
          </a:xfrm>
          <a:prstGeom prst="line">
            <a:avLst/>
          </a:prstGeom>
          <a:noFill/>
          <a:ln w="9525">
            <a:solidFill>
              <a:srgbClr val="CC0000"/>
            </a:solidFill>
            <a:round/>
            <a:headEnd/>
            <a:tailEnd/>
          </a:ln>
        </p:spPr>
        <p:txBody>
          <a:bodyPr wrap="none" lIns="104206" tIns="52101" rIns="104206" bIns="52101" anchor="ctr"/>
          <a:lstStyle/>
          <a:p>
            <a:endParaRPr lang="en-GB"/>
          </a:p>
        </p:txBody>
      </p:sp>
      <p:sp>
        <p:nvSpPr>
          <p:cNvPr id="32776" name="Line 8"/>
          <p:cNvSpPr>
            <a:spLocks noChangeShapeType="1"/>
          </p:cNvSpPr>
          <p:nvPr/>
        </p:nvSpPr>
        <p:spPr bwMode="auto">
          <a:xfrm>
            <a:off x="666180" y="4930378"/>
            <a:ext cx="9534948" cy="0"/>
          </a:xfrm>
          <a:prstGeom prst="line">
            <a:avLst/>
          </a:prstGeom>
          <a:noFill/>
          <a:ln w="9525">
            <a:solidFill>
              <a:srgbClr val="CC0000"/>
            </a:solidFill>
            <a:round/>
            <a:headEnd/>
            <a:tailEnd/>
          </a:ln>
        </p:spPr>
        <p:txBody>
          <a:bodyPr wrap="none" lIns="104206" tIns="52101" rIns="104206" bIns="52101" anchor="ctr"/>
          <a:lstStyle/>
          <a:p>
            <a:endParaRPr lang="en-GB"/>
          </a:p>
        </p:txBody>
      </p:sp>
      <p:sp>
        <p:nvSpPr>
          <p:cNvPr id="32777" name="Line 9"/>
          <p:cNvSpPr>
            <a:spLocks noChangeShapeType="1"/>
          </p:cNvSpPr>
          <p:nvPr/>
        </p:nvSpPr>
        <p:spPr bwMode="auto">
          <a:xfrm>
            <a:off x="5168477" y="3610331"/>
            <a:ext cx="0" cy="2938639"/>
          </a:xfrm>
          <a:prstGeom prst="line">
            <a:avLst/>
          </a:prstGeom>
          <a:noFill/>
          <a:ln w="9525">
            <a:solidFill>
              <a:srgbClr val="CC0000"/>
            </a:solidFill>
            <a:round/>
            <a:headEnd/>
            <a:tailEnd/>
          </a:ln>
        </p:spPr>
        <p:txBody>
          <a:bodyPr wrap="none" lIns="104206" tIns="52101" rIns="104206" bIns="52101" anchor="ctr"/>
          <a:lstStyle/>
          <a:p>
            <a:endParaRPr lang="en-GB"/>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3794" name="Picture 2"/>
          <p:cNvPicPr>
            <a:picLocks noChangeAspect="1" noChangeArrowheads="1"/>
          </p:cNvPicPr>
          <p:nvPr/>
        </p:nvPicPr>
        <p:blipFill>
          <a:blip r:embed="rId2" cstate="print"/>
          <a:srcRect/>
          <a:stretch>
            <a:fillRect/>
          </a:stretch>
        </p:blipFill>
        <p:spPr bwMode="auto">
          <a:xfrm>
            <a:off x="9" y="101601"/>
            <a:ext cx="10693399" cy="7353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Biopharmaceutical Farming</a:t>
            </a:r>
            <a:endParaRPr lang="en-GB" dirty="0"/>
          </a:p>
        </p:txBody>
      </p:sp>
      <p:sp>
        <p:nvSpPr>
          <p:cNvPr id="3" name="Content Placeholder 2"/>
          <p:cNvSpPr>
            <a:spLocks noGrp="1"/>
          </p:cNvSpPr>
          <p:nvPr>
            <p:ph idx="1"/>
          </p:nvPr>
        </p:nvSpPr>
        <p:spPr/>
        <p:txBody>
          <a:bodyPr/>
          <a:lstStyle/>
          <a:p>
            <a:r>
              <a:rPr lang="en-GB" b="1" dirty="0"/>
              <a:t>1) Edible vaccines (Human &amp; Livestock)</a:t>
            </a:r>
          </a:p>
          <a:p>
            <a:r>
              <a:rPr lang="en-GB" b="1" dirty="0"/>
              <a:t>2) </a:t>
            </a:r>
            <a:r>
              <a:rPr lang="en-GB" b="1" dirty="0" err="1" smtClean="0"/>
              <a:t>Plantibodies</a:t>
            </a:r>
            <a:endParaRPr lang="en-GB" b="1" dirty="0"/>
          </a:p>
          <a:p>
            <a:r>
              <a:rPr lang="en-GB" b="1" dirty="0"/>
              <a:t>3) Pharmaceutical protein production</a:t>
            </a:r>
            <a:endParaRPr lang="en-GB" dirty="0"/>
          </a:p>
        </p:txBody>
      </p:sp>
      <p:pic>
        <p:nvPicPr>
          <p:cNvPr id="34818" name="Picture 2"/>
          <p:cNvPicPr>
            <a:picLocks noChangeAspect="1" noChangeArrowheads="1"/>
          </p:cNvPicPr>
          <p:nvPr/>
        </p:nvPicPr>
        <p:blipFill>
          <a:blip r:embed="rId3" cstate="print"/>
          <a:srcRect/>
          <a:stretch>
            <a:fillRect/>
          </a:stretch>
        </p:blipFill>
        <p:spPr bwMode="auto">
          <a:xfrm>
            <a:off x="234133" y="3883270"/>
            <a:ext cx="5616624" cy="3673230"/>
          </a:xfrm>
          <a:prstGeom prst="rect">
            <a:avLst/>
          </a:prstGeom>
          <a:noFill/>
          <a:ln w="9525">
            <a:noFill/>
            <a:miter lim="800000"/>
            <a:headEnd/>
            <a:tailEnd/>
          </a:ln>
        </p:spPr>
      </p:pic>
      <p:pic>
        <p:nvPicPr>
          <p:cNvPr id="34819" name="Picture 3"/>
          <p:cNvPicPr>
            <a:picLocks noChangeAspect="1" noChangeArrowheads="1"/>
          </p:cNvPicPr>
          <p:nvPr/>
        </p:nvPicPr>
        <p:blipFill>
          <a:blip r:embed="rId4" cstate="print"/>
          <a:srcRect/>
          <a:stretch>
            <a:fillRect/>
          </a:stretch>
        </p:blipFill>
        <p:spPr bwMode="auto">
          <a:xfrm>
            <a:off x="7946557" y="3682830"/>
            <a:ext cx="2746851" cy="38736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Edible vaccines</a:t>
            </a:r>
            <a:endParaRPr lang="en-GB" dirty="0"/>
          </a:p>
        </p:txBody>
      </p:sp>
      <p:sp>
        <p:nvSpPr>
          <p:cNvPr id="3" name="Content Placeholder 2"/>
          <p:cNvSpPr>
            <a:spLocks noGrp="1"/>
          </p:cNvSpPr>
          <p:nvPr>
            <p:ph idx="1"/>
          </p:nvPr>
        </p:nvSpPr>
        <p:spPr/>
        <p:txBody>
          <a:bodyPr/>
          <a:lstStyle/>
          <a:p>
            <a:endParaRPr lang="en-GB"/>
          </a:p>
        </p:txBody>
      </p:sp>
      <p:pic>
        <p:nvPicPr>
          <p:cNvPr id="35842" name="Picture 2"/>
          <p:cNvPicPr>
            <a:picLocks noChangeAspect="1" noChangeArrowheads="1"/>
          </p:cNvPicPr>
          <p:nvPr/>
        </p:nvPicPr>
        <p:blipFill>
          <a:blip r:embed="rId2" cstate="print"/>
          <a:srcRect/>
          <a:stretch>
            <a:fillRect/>
          </a:stretch>
        </p:blipFill>
        <p:spPr bwMode="auto">
          <a:xfrm>
            <a:off x="0" y="1546011"/>
            <a:ext cx="10531275" cy="60104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Pharmaceutical protein production</a:t>
            </a:r>
            <a:endParaRPr lang="en-GB" dirty="0"/>
          </a:p>
        </p:txBody>
      </p:sp>
      <p:sp>
        <p:nvSpPr>
          <p:cNvPr id="3" name="Content Placeholder 2"/>
          <p:cNvSpPr>
            <a:spLocks noGrp="1"/>
          </p:cNvSpPr>
          <p:nvPr>
            <p:ph idx="1"/>
          </p:nvPr>
        </p:nvSpPr>
        <p:spPr/>
        <p:txBody>
          <a:bodyPr/>
          <a:lstStyle/>
          <a:p>
            <a:endParaRPr lang="en-GB" dirty="0"/>
          </a:p>
        </p:txBody>
      </p:sp>
      <p:pic>
        <p:nvPicPr>
          <p:cNvPr id="36866" name="Picture 2"/>
          <p:cNvPicPr>
            <a:picLocks noChangeAspect="1" noChangeArrowheads="1"/>
          </p:cNvPicPr>
          <p:nvPr/>
        </p:nvPicPr>
        <p:blipFill>
          <a:blip r:embed="rId2" cstate="print"/>
          <a:srcRect/>
          <a:stretch>
            <a:fillRect/>
          </a:stretch>
        </p:blipFill>
        <p:spPr bwMode="auto">
          <a:xfrm>
            <a:off x="738191" y="1611316"/>
            <a:ext cx="9577064" cy="5551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Pharmaceutical protein production</a:t>
            </a:r>
            <a:endParaRPr lang="en-GB" dirty="0"/>
          </a:p>
        </p:txBody>
      </p:sp>
      <p:sp>
        <p:nvSpPr>
          <p:cNvPr id="3" name="Content Placeholder 2"/>
          <p:cNvSpPr>
            <a:spLocks noGrp="1"/>
          </p:cNvSpPr>
          <p:nvPr>
            <p:ph idx="1"/>
          </p:nvPr>
        </p:nvSpPr>
        <p:spPr/>
        <p:txBody>
          <a:bodyPr/>
          <a:lstStyle/>
          <a:p>
            <a:pPr>
              <a:buNone/>
            </a:pPr>
            <a:r>
              <a:rPr lang="it-IT" b="1" dirty="0"/>
              <a:t>Transgenic : Tobacco, rice, potato, maize, </a:t>
            </a:r>
            <a:r>
              <a:rPr lang="it-IT" b="1" dirty="0" smtClean="0"/>
              <a:t>mustard</a:t>
            </a:r>
          </a:p>
          <a:p>
            <a:pPr>
              <a:buNone/>
            </a:pPr>
            <a:r>
              <a:rPr lang="en-GB" b="1" dirty="0"/>
              <a:t>Protein</a:t>
            </a:r>
            <a:endParaRPr lang="it-IT" b="1" dirty="0" smtClean="0"/>
          </a:p>
          <a:p>
            <a:r>
              <a:rPr lang="en-GB" b="1" dirty="0"/>
              <a:t>- Human protein C (serum protease)</a:t>
            </a:r>
          </a:p>
          <a:p>
            <a:r>
              <a:rPr lang="en-GB" b="1" dirty="0"/>
              <a:t>- Human </a:t>
            </a:r>
            <a:r>
              <a:rPr lang="en-GB" b="1" dirty="0" err="1"/>
              <a:t>hirudin</a:t>
            </a:r>
            <a:endParaRPr lang="en-GB" b="1" dirty="0"/>
          </a:p>
          <a:p>
            <a:r>
              <a:rPr lang="en-GB" b="1" dirty="0"/>
              <a:t>- </a:t>
            </a:r>
            <a:r>
              <a:rPr lang="en-GB" b="1" i="1" dirty="0"/>
              <a:t>N-acetyl- </a:t>
            </a:r>
            <a:r>
              <a:rPr lang="en-GB" b="1" i="1" dirty="0" err="1"/>
              <a:t>neuraminic</a:t>
            </a:r>
            <a:r>
              <a:rPr lang="en-GB" b="1" i="1" dirty="0"/>
              <a:t> acid</a:t>
            </a:r>
          </a:p>
          <a:p>
            <a:r>
              <a:rPr lang="en-GB" dirty="0"/>
              <a:t>- </a:t>
            </a:r>
            <a:r>
              <a:rPr lang="en-GB" b="1" dirty="0"/>
              <a:t>Human secreted alkaline </a:t>
            </a:r>
            <a:r>
              <a:rPr lang="en-GB" b="1" dirty="0" err="1"/>
              <a:t>phosphatase</a:t>
            </a:r>
            <a:endParaRPr lang="en-GB" b="1" dirty="0"/>
          </a:p>
          <a:p>
            <a:r>
              <a:rPr lang="en-GB" dirty="0"/>
              <a:t>- </a:t>
            </a:r>
            <a:r>
              <a:rPr lang="en-GB" b="1" dirty="0"/>
              <a:t>Human serum albumin</a:t>
            </a:r>
          </a:p>
          <a:p>
            <a:r>
              <a:rPr lang="en-GB" dirty="0"/>
              <a:t>- </a:t>
            </a:r>
            <a:r>
              <a:rPr lang="en-GB" b="1" dirty="0"/>
              <a:t>Human </a:t>
            </a:r>
            <a:r>
              <a:rPr lang="en-GB" b="1" dirty="0" err="1"/>
              <a:t>epidermai</a:t>
            </a:r>
            <a:r>
              <a:rPr lang="en-GB" b="1" dirty="0"/>
              <a:t> growth factor</a:t>
            </a:r>
            <a:endParaRPr lang="en-GB" dirty="0"/>
          </a:p>
        </p:txBody>
      </p:sp>
      <p:pic>
        <p:nvPicPr>
          <p:cNvPr id="37890" name="Picture 2"/>
          <p:cNvPicPr>
            <a:picLocks noChangeAspect="1" noChangeArrowheads="1"/>
          </p:cNvPicPr>
          <p:nvPr/>
        </p:nvPicPr>
        <p:blipFill>
          <a:blip r:embed="rId2" cstate="print"/>
          <a:srcRect/>
          <a:stretch>
            <a:fillRect/>
          </a:stretch>
        </p:blipFill>
        <p:spPr bwMode="auto">
          <a:xfrm>
            <a:off x="7866988" y="2626122"/>
            <a:ext cx="2447595" cy="2347714"/>
          </a:xfrm>
          <a:prstGeom prst="rect">
            <a:avLst/>
          </a:prstGeom>
          <a:noFill/>
          <a:ln w="9525">
            <a:noFill/>
            <a:miter lim="800000"/>
            <a:headEnd/>
            <a:tailEnd/>
          </a:ln>
        </p:spPr>
      </p:pic>
      <p:pic>
        <p:nvPicPr>
          <p:cNvPr id="37891" name="Picture 3"/>
          <p:cNvPicPr>
            <a:picLocks noChangeAspect="1" noChangeArrowheads="1"/>
          </p:cNvPicPr>
          <p:nvPr/>
        </p:nvPicPr>
        <p:blipFill>
          <a:blip r:embed="rId3" cstate="print"/>
          <a:srcRect/>
          <a:stretch>
            <a:fillRect/>
          </a:stretch>
        </p:blipFill>
        <p:spPr bwMode="auto">
          <a:xfrm>
            <a:off x="7794972" y="4426322"/>
            <a:ext cx="2639938" cy="2532208"/>
          </a:xfrm>
          <a:prstGeom prst="rect">
            <a:avLst/>
          </a:prstGeom>
          <a:noFill/>
          <a:ln w="9525">
            <a:noFill/>
            <a:miter lim="800000"/>
            <a:headEnd/>
            <a:tailEnd/>
          </a:ln>
        </p:spPr>
      </p:pic>
      <p:sp>
        <p:nvSpPr>
          <p:cNvPr id="6" name="Rectangle 5"/>
          <p:cNvSpPr/>
          <p:nvPr/>
        </p:nvSpPr>
        <p:spPr>
          <a:xfrm>
            <a:off x="7650961" y="7018610"/>
            <a:ext cx="2707038" cy="369269"/>
          </a:xfrm>
          <a:prstGeom prst="rect">
            <a:avLst/>
          </a:prstGeom>
        </p:spPr>
        <p:txBody>
          <a:bodyPr wrap="none" lIns="91384" tIns="45689" rIns="91384" bIns="45689">
            <a:spAutoFit/>
          </a:bodyPr>
          <a:lstStyle/>
          <a:p>
            <a:r>
              <a:rPr lang="en-GB" i="1" dirty="0"/>
              <a:t>Hppt://biotech.nature.com</a:t>
            </a:r>
            <a:endParaRPr lang="en-GB"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a:grpSpLocks/>
          </p:cNvGrpSpPr>
          <p:nvPr/>
        </p:nvGrpSpPr>
        <p:grpSpPr bwMode="auto">
          <a:xfrm>
            <a:off x="5881370" y="4119339"/>
            <a:ext cx="4722918" cy="3325210"/>
            <a:chOff x="336" y="2411"/>
            <a:chExt cx="2544" cy="1901"/>
          </a:xfrm>
        </p:grpSpPr>
        <p:pic>
          <p:nvPicPr>
            <p:cNvPr id="18444" name="Picture 6" descr="19Biotech03s"/>
            <p:cNvPicPr>
              <a:picLocks noChangeAspect="1" noChangeArrowheads="1"/>
            </p:cNvPicPr>
            <p:nvPr/>
          </p:nvPicPr>
          <p:blipFill>
            <a:blip r:embed="rId3" cstate="print"/>
            <a:srcRect/>
            <a:stretch>
              <a:fillRect/>
            </a:stretch>
          </p:blipFill>
          <p:spPr bwMode="auto">
            <a:xfrm>
              <a:off x="2280" y="2411"/>
              <a:ext cx="600" cy="768"/>
            </a:xfrm>
            <a:prstGeom prst="rect">
              <a:avLst/>
            </a:prstGeom>
            <a:noFill/>
            <a:ln w="9525">
              <a:noFill/>
              <a:miter lim="800000"/>
              <a:headEnd/>
              <a:tailEnd/>
            </a:ln>
          </p:spPr>
        </p:pic>
        <p:sp>
          <p:nvSpPr>
            <p:cNvPr id="18445" name="Text Box 7"/>
            <p:cNvSpPr txBox="1">
              <a:spLocks noChangeArrowheads="1"/>
            </p:cNvSpPr>
            <p:nvPr/>
          </p:nvSpPr>
          <p:spPr bwMode="auto">
            <a:xfrm>
              <a:off x="336" y="3072"/>
              <a:ext cx="2256" cy="1240"/>
            </a:xfrm>
            <a:prstGeom prst="rect">
              <a:avLst/>
            </a:prstGeom>
            <a:noFill/>
            <a:ln w="9525">
              <a:noFill/>
              <a:miter lim="800000"/>
              <a:headEnd/>
              <a:tailEnd/>
            </a:ln>
          </p:spPr>
          <p:txBody>
            <a:bodyPr>
              <a:spAutoFit/>
            </a:bodyPr>
            <a:lstStyle/>
            <a:p>
              <a:pPr marL="390777" indent="-390777"/>
              <a:r>
                <a:rPr lang="en-US" sz="2700" dirty="0" err="1"/>
                <a:t>Rhizosecretion</a:t>
              </a:r>
              <a:endParaRPr lang="en-US" sz="2700" dirty="0"/>
            </a:p>
            <a:p>
              <a:pPr marL="390777" indent="-390777">
                <a:buFontTx/>
                <a:buChar char="•"/>
              </a:pPr>
              <a:r>
                <a:rPr lang="en-US" sz="2700" dirty="0"/>
                <a:t>Monoclonal antibodies (Drake et al., 2003)</a:t>
              </a:r>
            </a:p>
            <a:p>
              <a:pPr marL="390777" indent="-390777">
                <a:buFontTx/>
                <a:buChar char="•"/>
              </a:pPr>
              <a:r>
                <a:rPr lang="en-US" sz="2700" dirty="0"/>
                <a:t>Recombinant </a:t>
              </a:r>
              <a:r>
                <a:rPr lang="en-US" sz="2700" dirty="0" err="1"/>
                <a:t>proetins</a:t>
              </a:r>
              <a:r>
                <a:rPr lang="en-US" sz="2700" dirty="0"/>
                <a:t> (</a:t>
              </a:r>
              <a:r>
                <a:rPr lang="en-US" sz="2700" dirty="0" err="1"/>
                <a:t>Gaume</a:t>
              </a:r>
              <a:r>
                <a:rPr lang="en-US" sz="2700" dirty="0"/>
                <a:t> et al, 2003)</a:t>
              </a:r>
            </a:p>
          </p:txBody>
        </p:sp>
        <p:pic>
          <p:nvPicPr>
            <p:cNvPr id="18446" name="Picture 9" descr="Phytomedics"/>
            <p:cNvPicPr>
              <a:picLocks noChangeAspect="1" noChangeArrowheads="1"/>
            </p:cNvPicPr>
            <p:nvPr/>
          </p:nvPicPr>
          <p:blipFill>
            <a:blip r:embed="rId4" cstate="print"/>
            <a:srcRect/>
            <a:stretch>
              <a:fillRect/>
            </a:stretch>
          </p:blipFill>
          <p:spPr bwMode="auto">
            <a:xfrm>
              <a:off x="336" y="2459"/>
              <a:ext cx="1968" cy="642"/>
            </a:xfrm>
            <a:prstGeom prst="rect">
              <a:avLst/>
            </a:prstGeom>
            <a:solidFill>
              <a:schemeClr val="bg1"/>
            </a:solidFill>
            <a:ln w="9525">
              <a:noFill/>
              <a:miter lim="800000"/>
              <a:headEnd/>
              <a:tailEnd/>
            </a:ln>
          </p:spPr>
        </p:pic>
      </p:grpSp>
      <p:pic>
        <p:nvPicPr>
          <p:cNvPr id="18435" name="Picture 14" descr="logo">
            <a:hlinkClick r:id="rId5"/>
          </p:cNvPr>
          <p:cNvPicPr>
            <a:picLocks noChangeAspect="1" noChangeArrowheads="1"/>
          </p:cNvPicPr>
          <p:nvPr/>
        </p:nvPicPr>
        <p:blipFill>
          <a:blip r:embed="rId6" cstate="print"/>
          <a:srcRect/>
          <a:stretch>
            <a:fillRect/>
          </a:stretch>
        </p:blipFill>
        <p:spPr bwMode="auto">
          <a:xfrm>
            <a:off x="7039822" y="1661739"/>
            <a:ext cx="2929546" cy="934067"/>
          </a:xfrm>
          <a:prstGeom prst="rect">
            <a:avLst/>
          </a:prstGeom>
          <a:noFill/>
          <a:ln w="9525">
            <a:noFill/>
            <a:miter lim="800000"/>
            <a:headEnd/>
            <a:tailEnd/>
          </a:ln>
        </p:spPr>
      </p:pic>
      <p:sp>
        <p:nvSpPr>
          <p:cNvPr id="18436" name="Text Box 15"/>
          <p:cNvSpPr txBox="1">
            <a:spLocks noChangeArrowheads="1"/>
          </p:cNvSpPr>
          <p:nvPr/>
        </p:nvSpPr>
        <p:spPr bwMode="auto">
          <a:xfrm>
            <a:off x="6861598" y="2585307"/>
            <a:ext cx="3742690" cy="936216"/>
          </a:xfrm>
          <a:prstGeom prst="rect">
            <a:avLst/>
          </a:prstGeom>
          <a:noFill/>
          <a:ln w="9525">
            <a:noFill/>
            <a:miter lim="800000"/>
            <a:headEnd/>
            <a:tailEnd/>
          </a:ln>
        </p:spPr>
        <p:txBody>
          <a:bodyPr lIns="104206" tIns="52101" rIns="104206" bIns="52101">
            <a:spAutoFit/>
          </a:bodyPr>
          <a:lstStyle/>
          <a:p>
            <a:r>
              <a:rPr lang="en-US" sz="2700" dirty="0"/>
              <a:t>LEX System™ </a:t>
            </a:r>
          </a:p>
          <a:p>
            <a:r>
              <a:rPr lang="en-US" sz="2700" i="1" dirty="0" err="1"/>
              <a:t>Lemna</a:t>
            </a:r>
            <a:r>
              <a:rPr lang="en-US" sz="2700" dirty="0"/>
              <a:t>, (duckweed</a:t>
            </a:r>
            <a:r>
              <a:rPr lang="en-US" sz="2700" dirty="0">
                <a:solidFill>
                  <a:schemeClr val="bg1"/>
                </a:solidFill>
              </a:rPr>
              <a:t>)  </a:t>
            </a:r>
          </a:p>
        </p:txBody>
      </p:sp>
      <p:sp>
        <p:nvSpPr>
          <p:cNvPr id="18437" name="Text Box 16"/>
          <p:cNvSpPr txBox="1">
            <a:spLocks noChangeArrowheads="1"/>
          </p:cNvSpPr>
          <p:nvPr/>
        </p:nvSpPr>
        <p:spPr bwMode="auto">
          <a:xfrm>
            <a:off x="356446" y="2233720"/>
            <a:ext cx="6282373" cy="1351715"/>
          </a:xfrm>
          <a:prstGeom prst="rect">
            <a:avLst/>
          </a:prstGeom>
          <a:noFill/>
          <a:ln w="9525">
            <a:noFill/>
            <a:miter lim="800000"/>
            <a:headEnd/>
            <a:tailEnd/>
          </a:ln>
        </p:spPr>
        <p:txBody>
          <a:bodyPr lIns="104206" tIns="52101" rIns="104206" bIns="52101">
            <a:spAutoFit/>
          </a:bodyPr>
          <a:lstStyle/>
          <a:p>
            <a:r>
              <a:rPr lang="en-US" sz="2700" dirty="0"/>
              <a:t>Dental Caries: </a:t>
            </a:r>
            <a:r>
              <a:rPr lang="en-US" sz="2700" dirty="0" err="1"/>
              <a:t>CaroRx</a:t>
            </a:r>
            <a:r>
              <a:rPr lang="en-US" sz="2700" dirty="0"/>
              <a:t>™</a:t>
            </a:r>
          </a:p>
          <a:p>
            <a:r>
              <a:rPr lang="en-US" sz="2700" dirty="0"/>
              <a:t>Colds due to Rhinovirus: </a:t>
            </a:r>
            <a:r>
              <a:rPr lang="en-US" sz="2700" dirty="0" err="1"/>
              <a:t>RhinoRx</a:t>
            </a:r>
            <a:r>
              <a:rPr lang="en-US" sz="2700" dirty="0"/>
              <a:t>™</a:t>
            </a:r>
          </a:p>
          <a:p>
            <a:r>
              <a:rPr lang="en-US" sz="2700" dirty="0"/>
              <a:t>Drug-induced Alopecia: </a:t>
            </a:r>
            <a:r>
              <a:rPr lang="en-US" sz="2700" dirty="0" err="1"/>
              <a:t>DoxoRx</a:t>
            </a:r>
            <a:r>
              <a:rPr lang="en-US" sz="2700" dirty="0"/>
              <a:t>™</a:t>
            </a:r>
          </a:p>
        </p:txBody>
      </p:sp>
      <p:pic>
        <p:nvPicPr>
          <p:cNvPr id="18438" name="Picture 17" descr="Planet Biotechnology Logo"/>
          <p:cNvPicPr>
            <a:picLocks noChangeAspect="1" noChangeArrowheads="1"/>
          </p:cNvPicPr>
          <p:nvPr/>
        </p:nvPicPr>
        <p:blipFill>
          <a:blip r:embed="rId7" cstate="print"/>
          <a:srcRect/>
          <a:stretch>
            <a:fillRect/>
          </a:stretch>
        </p:blipFill>
        <p:spPr bwMode="auto">
          <a:xfrm>
            <a:off x="4901142" y="1747441"/>
            <a:ext cx="1604010" cy="839611"/>
          </a:xfrm>
          <a:prstGeom prst="rect">
            <a:avLst/>
          </a:prstGeom>
          <a:noFill/>
          <a:ln w="9525">
            <a:noFill/>
            <a:miter lim="800000"/>
            <a:headEnd/>
            <a:tailEnd/>
          </a:ln>
        </p:spPr>
      </p:pic>
      <p:sp>
        <p:nvSpPr>
          <p:cNvPr id="18439" name="Text Box 18"/>
          <p:cNvSpPr txBox="1">
            <a:spLocks noChangeArrowheads="1"/>
          </p:cNvSpPr>
          <p:nvPr/>
        </p:nvSpPr>
        <p:spPr bwMode="auto">
          <a:xfrm>
            <a:off x="356450" y="1595261"/>
            <a:ext cx="3830221" cy="597662"/>
          </a:xfrm>
          <a:prstGeom prst="rect">
            <a:avLst/>
          </a:prstGeom>
          <a:noFill/>
          <a:ln w="9525">
            <a:noFill/>
            <a:miter lim="800000"/>
            <a:headEnd/>
            <a:tailEnd/>
          </a:ln>
        </p:spPr>
        <p:txBody>
          <a:bodyPr wrap="none" lIns="104206" tIns="52101" rIns="104206" bIns="52101">
            <a:spAutoFit/>
          </a:bodyPr>
          <a:lstStyle/>
          <a:p>
            <a:r>
              <a:rPr lang="en-US" sz="3200" b="1" dirty="0"/>
              <a:t>Planet Biotechnology</a:t>
            </a:r>
          </a:p>
        </p:txBody>
      </p:sp>
      <p:sp>
        <p:nvSpPr>
          <p:cNvPr id="18440" name="Text Box 19"/>
          <p:cNvSpPr txBox="1">
            <a:spLocks noChangeArrowheads="1"/>
          </p:cNvSpPr>
          <p:nvPr/>
        </p:nvSpPr>
        <p:spPr bwMode="auto">
          <a:xfrm>
            <a:off x="1604011" y="5037671"/>
            <a:ext cx="4099137" cy="1767213"/>
          </a:xfrm>
          <a:prstGeom prst="rect">
            <a:avLst/>
          </a:prstGeom>
          <a:noFill/>
          <a:ln w="9525">
            <a:noFill/>
            <a:miter lim="800000"/>
            <a:headEnd/>
            <a:tailEnd/>
          </a:ln>
        </p:spPr>
        <p:txBody>
          <a:bodyPr lIns="104206" tIns="52101" rIns="104206" bIns="52101">
            <a:spAutoFit/>
          </a:bodyPr>
          <a:lstStyle/>
          <a:p>
            <a:r>
              <a:rPr lang="en-US" sz="2700" dirty="0"/>
              <a:t>Biomass </a:t>
            </a:r>
            <a:r>
              <a:rPr lang="en-US" sz="2700" dirty="0" err="1"/>
              <a:t>biorefinery</a:t>
            </a:r>
            <a:r>
              <a:rPr lang="en-US" sz="2700" dirty="0"/>
              <a:t> based on </a:t>
            </a:r>
            <a:r>
              <a:rPr lang="en-US" sz="2700" dirty="0" err="1"/>
              <a:t>switchgrass</a:t>
            </a:r>
            <a:r>
              <a:rPr lang="en-US" sz="2700" dirty="0"/>
              <a:t>. Produce PHAs in green tissue plants for fuel generation. </a:t>
            </a:r>
          </a:p>
        </p:txBody>
      </p:sp>
      <p:pic>
        <p:nvPicPr>
          <p:cNvPr id="18441" name="Picture 20" descr="Switchgrass"/>
          <p:cNvPicPr>
            <a:picLocks noChangeAspect="1" noChangeArrowheads="1"/>
          </p:cNvPicPr>
          <p:nvPr/>
        </p:nvPicPr>
        <p:blipFill>
          <a:blip r:embed="rId8" cstate="print"/>
          <a:srcRect/>
          <a:stretch>
            <a:fillRect/>
          </a:stretch>
        </p:blipFill>
        <p:spPr bwMode="auto">
          <a:xfrm>
            <a:off x="89111" y="5037667"/>
            <a:ext cx="1470343" cy="1847144"/>
          </a:xfrm>
          <a:prstGeom prst="rect">
            <a:avLst/>
          </a:prstGeom>
          <a:noFill/>
          <a:ln w="9525">
            <a:noFill/>
            <a:miter lim="800000"/>
            <a:headEnd/>
            <a:tailEnd/>
          </a:ln>
        </p:spPr>
      </p:pic>
      <p:pic>
        <p:nvPicPr>
          <p:cNvPr id="18442" name="Picture 21" descr="mbx_10"/>
          <p:cNvPicPr>
            <a:picLocks noChangeAspect="1" noChangeArrowheads="1"/>
          </p:cNvPicPr>
          <p:nvPr/>
        </p:nvPicPr>
        <p:blipFill>
          <a:blip r:embed="rId9" cstate="print"/>
          <a:srcRect t="23763" r="60025" b="20792"/>
          <a:stretch>
            <a:fillRect/>
          </a:stretch>
        </p:blipFill>
        <p:spPr bwMode="auto">
          <a:xfrm>
            <a:off x="278474" y="3862211"/>
            <a:ext cx="3553328" cy="1175456"/>
          </a:xfrm>
          <a:prstGeom prst="rect">
            <a:avLst/>
          </a:prstGeom>
          <a:noFill/>
          <a:ln w="9525">
            <a:noFill/>
            <a:miter lim="800000"/>
            <a:headEnd/>
            <a:tailEnd/>
          </a:ln>
        </p:spPr>
      </p:pic>
      <p:sp>
        <p:nvSpPr>
          <p:cNvPr id="18443" name="Text Box 22"/>
          <p:cNvSpPr txBox="1">
            <a:spLocks noChangeArrowheads="1"/>
          </p:cNvSpPr>
          <p:nvPr/>
        </p:nvSpPr>
        <p:spPr bwMode="auto">
          <a:xfrm>
            <a:off x="891119" y="251890"/>
            <a:ext cx="7542263" cy="874661"/>
          </a:xfrm>
          <a:prstGeom prst="rect">
            <a:avLst/>
          </a:prstGeom>
          <a:noFill/>
          <a:ln w="9525">
            <a:noFill/>
            <a:miter lim="800000"/>
            <a:headEnd/>
            <a:tailEnd/>
          </a:ln>
        </p:spPr>
        <p:txBody>
          <a:bodyPr wrap="none" lIns="104206" tIns="52101" rIns="104206" bIns="52101">
            <a:spAutoFit/>
          </a:bodyPr>
          <a:lstStyle/>
          <a:p>
            <a:r>
              <a:rPr lang="en-US" sz="5000" b="1" dirty="0"/>
              <a:t>Current ‘</a:t>
            </a:r>
            <a:r>
              <a:rPr lang="en-US" sz="5000" b="1" dirty="0" err="1"/>
              <a:t>Pharm</a:t>
            </a:r>
            <a:r>
              <a:rPr lang="en-US" sz="5000" b="1" dirty="0"/>
              <a:t>’ Companies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8914" name="Picture 2"/>
          <p:cNvPicPr>
            <a:picLocks noChangeAspect="1" noChangeArrowheads="1"/>
          </p:cNvPicPr>
          <p:nvPr/>
        </p:nvPicPr>
        <p:blipFill>
          <a:blip r:embed="rId2" cstate="print"/>
          <a:srcRect/>
          <a:stretch>
            <a:fillRect/>
          </a:stretch>
        </p:blipFill>
        <p:spPr bwMode="auto">
          <a:xfrm>
            <a:off x="485778" y="120651"/>
            <a:ext cx="9720263"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Industries</a:t>
            </a:r>
            <a:endParaRPr lang="en-GB" dirty="0"/>
          </a:p>
        </p:txBody>
      </p:sp>
      <p:sp>
        <p:nvSpPr>
          <p:cNvPr id="3" name="Content Placeholder 2"/>
          <p:cNvSpPr>
            <a:spLocks noGrp="1"/>
          </p:cNvSpPr>
          <p:nvPr>
            <p:ph idx="1"/>
          </p:nvPr>
        </p:nvSpPr>
        <p:spPr/>
        <p:txBody>
          <a:bodyPr>
            <a:normAutofit/>
          </a:bodyPr>
          <a:lstStyle/>
          <a:p>
            <a:r>
              <a:rPr lang="en-GB" b="1" dirty="0"/>
              <a:t>Transgenic : cassava, loblolly pine, silver </a:t>
            </a:r>
            <a:r>
              <a:rPr lang="en-GB" b="1" dirty="0" err="1"/>
              <a:t>brich</a:t>
            </a:r>
            <a:endParaRPr lang="en-GB" b="1" dirty="0"/>
          </a:p>
          <a:p>
            <a:r>
              <a:rPr lang="en-GB" b="1" dirty="0" smtClean="0"/>
              <a:t>Tobacco</a:t>
            </a:r>
          </a:p>
          <a:p>
            <a:r>
              <a:rPr lang="en-GB" b="1" dirty="0"/>
              <a:t>Characters :</a:t>
            </a:r>
          </a:p>
          <a:p>
            <a:r>
              <a:rPr lang="fr-FR" b="1" dirty="0" err="1" smtClean="0"/>
              <a:t>Protein</a:t>
            </a:r>
            <a:r>
              <a:rPr lang="fr-FR" b="1" dirty="0" smtClean="0"/>
              <a:t> </a:t>
            </a:r>
            <a:r>
              <a:rPr lang="fr-FR" b="1" dirty="0"/>
              <a:t>base </a:t>
            </a:r>
            <a:r>
              <a:rPr lang="fr-FR" b="1" dirty="0" err="1"/>
              <a:t>material</a:t>
            </a:r>
            <a:r>
              <a:rPr lang="fr-FR" b="1" dirty="0"/>
              <a:t> : </a:t>
            </a:r>
            <a:r>
              <a:rPr lang="fr-FR" b="1" dirty="0" smtClean="0"/>
              <a:t>spider </a:t>
            </a:r>
            <a:r>
              <a:rPr lang="fr-FR" b="1" dirty="0" err="1" smtClean="0"/>
              <a:t>silk</a:t>
            </a:r>
            <a:r>
              <a:rPr lang="fr-FR" b="1" dirty="0" smtClean="0"/>
              <a:t>, </a:t>
            </a:r>
            <a:r>
              <a:rPr lang="en-GB" b="1" dirty="0" smtClean="0"/>
              <a:t>collagen</a:t>
            </a:r>
            <a:endParaRPr lang="en-GB" b="1" dirty="0"/>
          </a:p>
          <a:p>
            <a:r>
              <a:rPr lang="en-GB" b="1" dirty="0" smtClean="0"/>
              <a:t>Biodegradable </a:t>
            </a:r>
            <a:r>
              <a:rPr lang="en-GB" b="1" dirty="0"/>
              <a:t>plastic production (PHB, PHA)</a:t>
            </a:r>
          </a:p>
          <a:p>
            <a:r>
              <a:rPr lang="en-GB" b="1" dirty="0" smtClean="0"/>
              <a:t>Produced </a:t>
            </a:r>
            <a:r>
              <a:rPr lang="en-GB" b="1" dirty="0" err="1"/>
              <a:t>amylose</a:t>
            </a:r>
            <a:r>
              <a:rPr lang="en-GB" b="1" dirty="0"/>
              <a:t>-free starch</a:t>
            </a:r>
          </a:p>
          <a:p>
            <a:r>
              <a:rPr lang="en-GB" b="1" dirty="0" smtClean="0"/>
              <a:t>Biotic </a:t>
            </a:r>
            <a:r>
              <a:rPr lang="en-GB" b="1" dirty="0"/>
              <a:t>and </a:t>
            </a:r>
            <a:r>
              <a:rPr lang="en-GB" b="1" dirty="0" err="1"/>
              <a:t>abiotic</a:t>
            </a:r>
            <a:r>
              <a:rPr lang="en-GB" b="1" dirty="0"/>
              <a:t> stress resistance</a:t>
            </a:r>
            <a:endParaRPr lang="en-GB" dirty="0"/>
          </a:p>
        </p:txBody>
      </p:sp>
      <p:pic>
        <p:nvPicPr>
          <p:cNvPr id="39938" name="Picture 2"/>
          <p:cNvPicPr>
            <a:picLocks noChangeAspect="1" noChangeArrowheads="1"/>
          </p:cNvPicPr>
          <p:nvPr/>
        </p:nvPicPr>
        <p:blipFill>
          <a:blip r:embed="rId3" cstate="print"/>
          <a:srcRect/>
          <a:stretch>
            <a:fillRect/>
          </a:stretch>
        </p:blipFill>
        <p:spPr bwMode="auto">
          <a:xfrm>
            <a:off x="8731084" y="4786370"/>
            <a:ext cx="1709093" cy="24689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srcRect l="12543" r="12237"/>
          <a:stretch>
            <a:fillRect/>
          </a:stretch>
        </p:blipFill>
        <p:spPr bwMode="auto">
          <a:xfrm>
            <a:off x="0" y="0"/>
            <a:ext cx="10693400" cy="7556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0962" name="Picture 2"/>
          <p:cNvPicPr>
            <a:picLocks noChangeAspect="1" noChangeArrowheads="1"/>
          </p:cNvPicPr>
          <p:nvPr/>
        </p:nvPicPr>
        <p:blipFill>
          <a:blip r:embed="rId2" cstate="print"/>
          <a:srcRect/>
          <a:stretch>
            <a:fillRect/>
          </a:stretch>
        </p:blipFill>
        <p:spPr bwMode="auto">
          <a:xfrm>
            <a:off x="9" y="107951"/>
            <a:ext cx="10693399" cy="734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Environmental Applications</a:t>
            </a:r>
            <a:endParaRPr lang="en-GB" dirty="0"/>
          </a:p>
        </p:txBody>
      </p:sp>
      <p:sp>
        <p:nvSpPr>
          <p:cNvPr id="3" name="Content Placeholder 2"/>
          <p:cNvSpPr>
            <a:spLocks noGrp="1"/>
          </p:cNvSpPr>
          <p:nvPr>
            <p:ph idx="1"/>
          </p:nvPr>
        </p:nvSpPr>
        <p:spPr/>
        <p:txBody>
          <a:bodyPr/>
          <a:lstStyle/>
          <a:p>
            <a:pPr>
              <a:buNone/>
            </a:pPr>
            <a:r>
              <a:rPr lang="en-GB" b="1" i="1" dirty="0"/>
              <a:t>Insect resistance GM</a:t>
            </a:r>
          </a:p>
          <a:p>
            <a:pPr>
              <a:buNone/>
            </a:pPr>
            <a:r>
              <a:rPr lang="en-GB" b="1" dirty="0"/>
              <a:t>- reduced pesticides </a:t>
            </a:r>
            <a:r>
              <a:rPr lang="en-GB" b="1" dirty="0" smtClean="0"/>
              <a:t>contamination</a:t>
            </a:r>
          </a:p>
          <a:p>
            <a:pPr>
              <a:buNone/>
            </a:pPr>
            <a:r>
              <a:rPr lang="en-GB" b="1" i="1" dirty="0" err="1" smtClean="0"/>
              <a:t>Phytoremediation</a:t>
            </a:r>
            <a:endParaRPr lang="en-GB" b="1" i="1" dirty="0" smtClean="0"/>
          </a:p>
          <a:p>
            <a:pPr>
              <a:buNone/>
            </a:pPr>
            <a:r>
              <a:rPr lang="en-GB" b="1" dirty="0"/>
              <a:t>- cleanup contaminated sites;</a:t>
            </a:r>
          </a:p>
          <a:p>
            <a:pPr>
              <a:buNone/>
            </a:pPr>
            <a:r>
              <a:rPr lang="en-GB" b="1" dirty="0"/>
              <a:t>(</a:t>
            </a:r>
            <a:r>
              <a:rPr lang="en-GB" b="1" i="1" dirty="0"/>
              <a:t>ACC </a:t>
            </a:r>
            <a:r>
              <a:rPr lang="en-GB" b="1" i="1" dirty="0" err="1"/>
              <a:t>deaminase</a:t>
            </a:r>
            <a:r>
              <a:rPr lang="en-GB" b="1" i="1" dirty="0"/>
              <a:t>, </a:t>
            </a:r>
            <a:r>
              <a:rPr lang="en-GB" b="1" i="1" dirty="0" err="1"/>
              <a:t>Nitroreductase</a:t>
            </a:r>
            <a:r>
              <a:rPr lang="en-GB" b="1" i="1" dirty="0"/>
              <a:t>)</a:t>
            </a:r>
          </a:p>
          <a:p>
            <a:pPr>
              <a:buNone/>
            </a:pPr>
            <a:r>
              <a:rPr lang="fr-FR" b="1" dirty="0"/>
              <a:t>Ni, Cd, Zn, Cu, Hg, TNT etc.</a:t>
            </a:r>
            <a:endParaRPr lang="en-GB" dirty="0"/>
          </a:p>
        </p:txBody>
      </p:sp>
      <p:pic>
        <p:nvPicPr>
          <p:cNvPr id="41986" name="Picture 2"/>
          <p:cNvPicPr>
            <a:picLocks noChangeAspect="1" noChangeArrowheads="1"/>
          </p:cNvPicPr>
          <p:nvPr/>
        </p:nvPicPr>
        <p:blipFill>
          <a:blip r:embed="rId3" cstate="print"/>
          <a:srcRect/>
          <a:stretch>
            <a:fillRect/>
          </a:stretch>
        </p:blipFill>
        <p:spPr bwMode="auto">
          <a:xfrm>
            <a:off x="6276265" y="3956000"/>
            <a:ext cx="4417143" cy="3600500"/>
          </a:xfrm>
          <a:prstGeom prst="rect">
            <a:avLst/>
          </a:prstGeom>
          <a:noFill/>
          <a:ln w="9525">
            <a:noFill/>
            <a:miter lim="800000"/>
            <a:headEnd/>
            <a:tailEnd/>
          </a:ln>
        </p:spPr>
      </p:pic>
      <p:pic>
        <p:nvPicPr>
          <p:cNvPr id="41987" name="Picture 3"/>
          <p:cNvPicPr>
            <a:picLocks noChangeAspect="1" noChangeArrowheads="1"/>
          </p:cNvPicPr>
          <p:nvPr/>
        </p:nvPicPr>
        <p:blipFill>
          <a:blip r:embed="rId4" cstate="print"/>
          <a:srcRect/>
          <a:stretch>
            <a:fillRect/>
          </a:stretch>
        </p:blipFill>
        <p:spPr bwMode="auto">
          <a:xfrm>
            <a:off x="7240102" y="1762026"/>
            <a:ext cx="3453299" cy="22827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fontScale="90000"/>
          </a:bodyPr>
          <a:lstStyle/>
          <a:p>
            <a:r>
              <a:rPr lang="en-US" altLang="en-US" smtClean="0"/>
              <a:t>Environmental detoxification:</a:t>
            </a:r>
            <a:br>
              <a:rPr lang="en-US" altLang="en-US" smtClean="0"/>
            </a:br>
            <a:r>
              <a:rPr lang="en-US" altLang="en-US" smtClean="0"/>
              <a:t>Phytoremediation</a:t>
            </a:r>
          </a:p>
        </p:txBody>
      </p:sp>
      <p:sp>
        <p:nvSpPr>
          <p:cNvPr id="35843" name="Rectangle 3"/>
          <p:cNvSpPr>
            <a:spLocks noGrp="1" noChangeArrowheads="1"/>
          </p:cNvSpPr>
          <p:nvPr>
            <p:ph idx="1"/>
          </p:nvPr>
        </p:nvSpPr>
        <p:spPr>
          <a:xfrm>
            <a:off x="891117" y="1931105"/>
            <a:ext cx="9000278" cy="5121628"/>
          </a:xfrm>
        </p:spPr>
        <p:txBody>
          <a:bodyPr/>
          <a:lstStyle/>
          <a:p>
            <a:pPr>
              <a:lnSpc>
                <a:spcPct val="90000"/>
              </a:lnSpc>
            </a:pPr>
            <a:r>
              <a:rPr lang="en-US" altLang="en-US" smtClean="0"/>
              <a:t>Types of contaminants detoxified</a:t>
            </a:r>
          </a:p>
          <a:p>
            <a:pPr lvl="1">
              <a:lnSpc>
                <a:spcPct val="90000"/>
              </a:lnSpc>
            </a:pPr>
            <a:r>
              <a:rPr lang="en-US" altLang="en-US" smtClean="0"/>
              <a:t>heavy metals</a:t>
            </a:r>
          </a:p>
          <a:p>
            <a:pPr lvl="1">
              <a:lnSpc>
                <a:spcPct val="90000"/>
              </a:lnSpc>
            </a:pPr>
            <a:r>
              <a:rPr lang="en-US" altLang="en-US" smtClean="0"/>
              <a:t>radionuclides</a:t>
            </a:r>
          </a:p>
          <a:p>
            <a:pPr lvl="1">
              <a:lnSpc>
                <a:spcPct val="90000"/>
              </a:lnSpc>
            </a:pPr>
            <a:r>
              <a:rPr lang="en-US" altLang="en-US" smtClean="0"/>
              <a:t>organic compounds</a:t>
            </a:r>
          </a:p>
          <a:p>
            <a:pPr lvl="1">
              <a:lnSpc>
                <a:spcPct val="90000"/>
              </a:lnSpc>
            </a:pPr>
            <a:r>
              <a:rPr lang="en-US" altLang="en-US" smtClean="0"/>
              <a:t>petroleum products</a:t>
            </a:r>
          </a:p>
          <a:p>
            <a:pPr lvl="1">
              <a:lnSpc>
                <a:spcPct val="90000"/>
              </a:lnSpc>
            </a:pPr>
            <a:r>
              <a:rPr lang="en-US" altLang="en-US" smtClean="0"/>
              <a:t>explosives</a:t>
            </a:r>
          </a:p>
          <a:p>
            <a:pPr>
              <a:lnSpc>
                <a:spcPct val="90000"/>
              </a:lnSpc>
            </a:pPr>
            <a:r>
              <a:rPr lang="en-US" altLang="en-US" smtClean="0"/>
              <a:t>Mechanisms plants use to detoxify</a:t>
            </a:r>
          </a:p>
          <a:p>
            <a:pPr lvl="1">
              <a:lnSpc>
                <a:spcPct val="90000"/>
              </a:lnSpc>
            </a:pPr>
            <a:r>
              <a:rPr lang="en-US" altLang="en-US" smtClean="0"/>
              <a:t>Accumulating heavy metals</a:t>
            </a:r>
          </a:p>
          <a:p>
            <a:pPr lvl="1">
              <a:lnSpc>
                <a:spcPct val="90000"/>
              </a:lnSpc>
            </a:pPr>
            <a:r>
              <a:rPr lang="en-US" altLang="en-US" smtClean="0"/>
              <a:t>Breaking down organic compounds</a:t>
            </a:r>
          </a:p>
          <a:p>
            <a:pPr lvl="1">
              <a:lnSpc>
                <a:spcPct val="90000"/>
              </a:lnSpc>
            </a:pPr>
            <a:r>
              <a:rPr lang="en-US" altLang="en-US" smtClean="0"/>
              <a:t>Volatilizing organic compounds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smtClean="0"/>
              <a:t>Phytodegradation</a:t>
            </a:r>
          </a:p>
        </p:txBody>
      </p:sp>
      <p:sp>
        <p:nvSpPr>
          <p:cNvPr id="36868" name="Rectangle 4"/>
          <p:cNvSpPr>
            <a:spLocks noGrp="1" noChangeArrowheads="1"/>
          </p:cNvSpPr>
          <p:nvPr>
            <p:ph sz="half" idx="1"/>
          </p:nvPr>
        </p:nvSpPr>
        <p:spPr>
          <a:xfrm>
            <a:off x="445558" y="5373511"/>
            <a:ext cx="9891395" cy="1679222"/>
          </a:xfrm>
        </p:spPr>
        <p:txBody>
          <a:bodyPr>
            <a:normAutofit lnSpcReduction="10000"/>
          </a:bodyPr>
          <a:lstStyle/>
          <a:p>
            <a:pPr>
              <a:lnSpc>
                <a:spcPct val="90000"/>
              </a:lnSpc>
              <a:spcBef>
                <a:spcPct val="50000"/>
              </a:spcBef>
            </a:pPr>
            <a:r>
              <a:rPr lang="en-US" altLang="en-US" sz="2700" dirty="0" smtClean="0"/>
              <a:t>Enzymes in plant roots break down (degrade) organic contaminants.</a:t>
            </a:r>
          </a:p>
          <a:p>
            <a:pPr>
              <a:lnSpc>
                <a:spcPct val="90000"/>
              </a:lnSpc>
              <a:spcBef>
                <a:spcPct val="50000"/>
              </a:spcBef>
            </a:pPr>
            <a:r>
              <a:rPr lang="en-US" altLang="en-US" sz="2700" dirty="0" smtClean="0"/>
              <a:t>The fragments are incorporated into new plant materials.</a:t>
            </a:r>
          </a:p>
          <a:p>
            <a:pPr>
              <a:lnSpc>
                <a:spcPct val="90000"/>
              </a:lnSpc>
              <a:spcBef>
                <a:spcPct val="50000"/>
              </a:spcBef>
            </a:pPr>
            <a:endParaRPr lang="en-US" altLang="en-US" sz="2100" dirty="0" smtClean="0"/>
          </a:p>
          <a:p>
            <a:pPr>
              <a:lnSpc>
                <a:spcPct val="90000"/>
              </a:lnSpc>
            </a:pPr>
            <a:endParaRPr lang="en-US" altLang="en-US" sz="2300" dirty="0" smtClean="0"/>
          </a:p>
        </p:txBody>
      </p:sp>
      <p:pic>
        <p:nvPicPr>
          <p:cNvPr id="36867" name="Picture 3" descr="phytofg3.gif                                                   00005614System                         B5948A67:"/>
          <p:cNvPicPr>
            <a:picLocks noChangeAspect="1" noChangeArrowheads="1"/>
          </p:cNvPicPr>
          <p:nvPr/>
        </p:nvPicPr>
        <p:blipFill>
          <a:blip r:embed="rId2" cstate="print"/>
          <a:srcRect/>
          <a:stretch>
            <a:fillRect/>
          </a:stretch>
        </p:blipFill>
        <p:spPr bwMode="auto">
          <a:xfrm>
            <a:off x="891117" y="2015067"/>
            <a:ext cx="8569572" cy="2840684"/>
          </a:xfrm>
          <a:prstGeom prst="rect">
            <a:avLst/>
          </a:prstGeom>
          <a:noFill/>
          <a:ln w="9525">
            <a:noFill/>
            <a:miter lim="800000"/>
            <a:headEnd/>
            <a:tailEnd/>
          </a:ln>
        </p:spPr>
      </p:pic>
      <p:sp>
        <p:nvSpPr>
          <p:cNvPr id="36869" name="Oval 5"/>
          <p:cNvSpPr>
            <a:spLocks noChangeArrowheads="1"/>
          </p:cNvSpPr>
          <p:nvPr/>
        </p:nvSpPr>
        <p:spPr bwMode="auto">
          <a:xfrm>
            <a:off x="3386243" y="2434872"/>
            <a:ext cx="267335" cy="251883"/>
          </a:xfrm>
          <a:prstGeom prst="ellipse">
            <a:avLst/>
          </a:prstGeom>
          <a:solidFill>
            <a:schemeClr val="accent1"/>
          </a:solidFill>
          <a:ln w="9525">
            <a:solidFill>
              <a:schemeClr val="tx1"/>
            </a:solidFill>
            <a:round/>
            <a:headEnd/>
            <a:tailEnd/>
          </a:ln>
        </p:spPr>
        <p:txBody>
          <a:bodyPr wrap="none" lIns="104206" tIns="52101" rIns="104206" bIns="52101" anchor="ctr"/>
          <a:lstStyle/>
          <a:p>
            <a:endParaRPr lang="en-GB"/>
          </a:p>
        </p:txBody>
      </p:sp>
      <p:sp>
        <p:nvSpPr>
          <p:cNvPr id="36870" name="Rectangle 6"/>
          <p:cNvSpPr>
            <a:spLocks noChangeArrowheads="1"/>
          </p:cNvSpPr>
          <p:nvPr/>
        </p:nvSpPr>
        <p:spPr bwMode="auto">
          <a:xfrm>
            <a:off x="7218045" y="4282019"/>
            <a:ext cx="712893" cy="251883"/>
          </a:xfrm>
          <a:prstGeom prst="rect">
            <a:avLst/>
          </a:prstGeom>
          <a:solidFill>
            <a:schemeClr val="bg1"/>
          </a:solidFill>
          <a:ln w="9525">
            <a:solidFill>
              <a:schemeClr val="bg1"/>
            </a:solidFill>
            <a:miter lim="800000"/>
            <a:headEnd/>
            <a:tailEnd/>
          </a:ln>
        </p:spPr>
        <p:txBody>
          <a:bodyPr wrap="none" lIns="104206" tIns="52101" rIns="104206" bIns="52101" anchor="ctr"/>
          <a:lstStyle/>
          <a:p>
            <a:endParaRPr lang="en-GB"/>
          </a:p>
        </p:txBody>
      </p:sp>
      <p:sp>
        <p:nvSpPr>
          <p:cNvPr id="36871" name="AutoShape 7"/>
          <p:cNvSpPr>
            <a:spLocks noChangeArrowheads="1"/>
          </p:cNvSpPr>
          <p:nvPr/>
        </p:nvSpPr>
        <p:spPr bwMode="auto">
          <a:xfrm rot="-2956414">
            <a:off x="6691618" y="3833392"/>
            <a:ext cx="722415" cy="664625"/>
          </a:xfrm>
          <a:prstGeom prst="hexagon">
            <a:avLst>
              <a:gd name="adj" fmla="val 28841"/>
              <a:gd name="vf" fmla="val 115470"/>
            </a:avLst>
          </a:prstGeom>
          <a:solidFill>
            <a:schemeClr val="accent1"/>
          </a:solidFill>
          <a:ln w="9525">
            <a:solidFill>
              <a:schemeClr val="tx1"/>
            </a:solidFill>
            <a:miter lim="800000"/>
            <a:headEnd/>
            <a:tailEnd/>
          </a:ln>
        </p:spPr>
        <p:txBody>
          <a:bodyPr wrap="none" lIns="104206" tIns="52101" rIns="104206" bIns="52101" anchor="ctr"/>
          <a:lstStyle/>
          <a:p>
            <a:endParaRPr lang="en-GB"/>
          </a:p>
        </p:txBody>
      </p:sp>
      <p:sp>
        <p:nvSpPr>
          <p:cNvPr id="36872" name="Rectangle 8"/>
          <p:cNvSpPr>
            <a:spLocks noChangeArrowheads="1"/>
          </p:cNvSpPr>
          <p:nvPr/>
        </p:nvSpPr>
        <p:spPr bwMode="auto">
          <a:xfrm>
            <a:off x="7128937" y="4393974"/>
            <a:ext cx="936608" cy="274497"/>
          </a:xfrm>
          <a:prstGeom prst="rect">
            <a:avLst/>
          </a:prstGeom>
          <a:noFill/>
          <a:ln w="9525">
            <a:noFill/>
            <a:miter lim="800000"/>
            <a:headEnd/>
            <a:tailEnd/>
          </a:ln>
        </p:spPr>
        <p:txBody>
          <a:bodyPr wrap="none" lIns="104206" tIns="52101" rIns="104206" bIns="52101">
            <a:spAutoFit/>
          </a:bodyPr>
          <a:lstStyle/>
          <a:p>
            <a:r>
              <a:rPr lang="en-US" altLang="en-US" sz="1100" dirty="0"/>
              <a:t>contaminant</a:t>
            </a:r>
            <a:endParaRPr lang="en-US" altLang="en-US" sz="1400" dirty="0"/>
          </a:p>
        </p:txBody>
      </p:sp>
      <p:sp>
        <p:nvSpPr>
          <p:cNvPr id="36873" name="Oval 9"/>
          <p:cNvSpPr>
            <a:spLocks noChangeArrowheads="1"/>
          </p:cNvSpPr>
          <p:nvPr/>
        </p:nvSpPr>
        <p:spPr bwMode="auto">
          <a:xfrm>
            <a:off x="4455587" y="4044127"/>
            <a:ext cx="178223" cy="167922"/>
          </a:xfrm>
          <a:prstGeom prst="ellipse">
            <a:avLst/>
          </a:prstGeom>
          <a:solidFill>
            <a:schemeClr val="accent1"/>
          </a:solidFill>
          <a:ln w="9525">
            <a:solidFill>
              <a:schemeClr val="tx1"/>
            </a:solidFill>
            <a:round/>
            <a:headEnd/>
            <a:tailEnd/>
          </a:ln>
        </p:spPr>
        <p:txBody>
          <a:bodyPr wrap="none" lIns="104206" tIns="52101" rIns="104206" bIns="52101" anchor="ctr"/>
          <a:lstStyle/>
          <a:p>
            <a:endParaRPr lang="en-GB"/>
          </a:p>
        </p:txBody>
      </p:sp>
      <p:sp>
        <p:nvSpPr>
          <p:cNvPr id="36874" name="Oval 10"/>
          <p:cNvSpPr>
            <a:spLocks noChangeArrowheads="1"/>
          </p:cNvSpPr>
          <p:nvPr/>
        </p:nvSpPr>
        <p:spPr bwMode="auto">
          <a:xfrm>
            <a:off x="2851573" y="3862211"/>
            <a:ext cx="282187" cy="265877"/>
          </a:xfrm>
          <a:prstGeom prst="ellipse">
            <a:avLst/>
          </a:prstGeom>
          <a:solidFill>
            <a:schemeClr val="accent1"/>
          </a:solidFill>
          <a:ln w="9525">
            <a:solidFill>
              <a:schemeClr val="tx1"/>
            </a:solidFill>
            <a:round/>
            <a:headEnd/>
            <a:tailEnd/>
          </a:ln>
        </p:spPr>
        <p:txBody>
          <a:bodyPr wrap="none" lIns="104206" tIns="52101" rIns="104206" bIns="52101" anchor="ctr"/>
          <a:lstStyle/>
          <a:p>
            <a:endParaRPr lang="en-GB"/>
          </a:p>
        </p:txBody>
      </p:sp>
      <p:sp>
        <p:nvSpPr>
          <p:cNvPr id="36875" name="Oval 11"/>
          <p:cNvSpPr>
            <a:spLocks noChangeArrowheads="1"/>
          </p:cNvSpPr>
          <p:nvPr/>
        </p:nvSpPr>
        <p:spPr bwMode="auto">
          <a:xfrm>
            <a:off x="2495129" y="3190522"/>
            <a:ext cx="282187" cy="265877"/>
          </a:xfrm>
          <a:prstGeom prst="ellipse">
            <a:avLst/>
          </a:prstGeom>
          <a:solidFill>
            <a:schemeClr val="accent1"/>
          </a:solidFill>
          <a:ln w="9525">
            <a:solidFill>
              <a:schemeClr val="tx1"/>
            </a:solidFill>
            <a:round/>
            <a:headEnd/>
            <a:tailEnd/>
          </a:ln>
        </p:spPr>
        <p:txBody>
          <a:bodyPr wrap="none" lIns="104206" tIns="52101" rIns="104206" bIns="52101" anchor="ctr"/>
          <a:lstStyle/>
          <a:p>
            <a:endParaRPr lang="en-GB"/>
          </a:p>
        </p:txBody>
      </p:sp>
      <p:sp>
        <p:nvSpPr>
          <p:cNvPr id="36876" name="Oval 12"/>
          <p:cNvSpPr>
            <a:spLocks noChangeArrowheads="1"/>
          </p:cNvSpPr>
          <p:nvPr/>
        </p:nvSpPr>
        <p:spPr bwMode="auto">
          <a:xfrm>
            <a:off x="4901143" y="3106561"/>
            <a:ext cx="178223" cy="167922"/>
          </a:xfrm>
          <a:prstGeom prst="ellipse">
            <a:avLst/>
          </a:prstGeom>
          <a:solidFill>
            <a:schemeClr val="accent1"/>
          </a:solidFill>
          <a:ln w="9525">
            <a:solidFill>
              <a:schemeClr val="tx1"/>
            </a:solidFill>
            <a:round/>
            <a:headEnd/>
            <a:tailEnd/>
          </a:ln>
        </p:spPr>
        <p:txBody>
          <a:bodyPr wrap="none" lIns="104206" tIns="52101" rIns="104206" bIns="52101" anchor="ctr"/>
          <a:lstStyle/>
          <a:p>
            <a:endParaRPr lang="en-GB"/>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3010" name="Picture 2"/>
          <p:cNvPicPr>
            <a:picLocks noChangeAspect="1" noChangeArrowheads="1"/>
          </p:cNvPicPr>
          <p:nvPr/>
        </p:nvPicPr>
        <p:blipFill>
          <a:blip r:embed="rId2" cstate="print"/>
          <a:srcRect/>
          <a:stretch>
            <a:fillRect/>
          </a:stretch>
        </p:blipFill>
        <p:spPr bwMode="auto">
          <a:xfrm>
            <a:off x="473075" y="127001"/>
            <a:ext cx="9745664" cy="730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Toxicity studies with TNT</a:t>
            </a:r>
            <a:endParaRPr lang="en-GB" dirty="0"/>
          </a:p>
        </p:txBody>
      </p:sp>
      <p:pic>
        <p:nvPicPr>
          <p:cNvPr id="44036" name="Picture 4"/>
          <p:cNvPicPr>
            <a:picLocks noGrp="1" noChangeAspect="1" noChangeArrowheads="1"/>
          </p:cNvPicPr>
          <p:nvPr>
            <p:ph idx="1"/>
          </p:nvPr>
        </p:nvPicPr>
        <p:blipFill>
          <a:blip r:embed="rId2" cstate="print"/>
          <a:srcRect/>
          <a:stretch>
            <a:fillRect/>
          </a:stretch>
        </p:blipFill>
        <p:spPr bwMode="auto">
          <a:xfrm>
            <a:off x="6570845" y="1762026"/>
            <a:ext cx="2953295" cy="2940285"/>
          </a:xfrm>
          <a:prstGeom prst="rect">
            <a:avLst/>
          </a:prstGeom>
          <a:noFill/>
          <a:ln w="9525">
            <a:noFill/>
            <a:miter lim="800000"/>
            <a:headEnd/>
            <a:tailEnd/>
          </a:ln>
        </p:spPr>
      </p:pic>
      <p:pic>
        <p:nvPicPr>
          <p:cNvPr id="44034" name="Picture 2"/>
          <p:cNvPicPr>
            <a:picLocks noChangeAspect="1" noChangeArrowheads="1"/>
          </p:cNvPicPr>
          <p:nvPr/>
        </p:nvPicPr>
        <p:blipFill>
          <a:blip r:embed="rId3" cstate="print"/>
          <a:srcRect/>
          <a:stretch>
            <a:fillRect/>
          </a:stretch>
        </p:blipFill>
        <p:spPr bwMode="auto">
          <a:xfrm>
            <a:off x="594180" y="1762034"/>
            <a:ext cx="2881313" cy="2830513"/>
          </a:xfrm>
          <a:prstGeom prst="rect">
            <a:avLst/>
          </a:prstGeom>
          <a:noFill/>
          <a:ln w="9525">
            <a:noFill/>
            <a:miter lim="800000"/>
            <a:headEnd/>
            <a:tailEnd/>
          </a:ln>
        </p:spPr>
      </p:pic>
      <p:pic>
        <p:nvPicPr>
          <p:cNvPr id="44035" name="Picture 3"/>
          <p:cNvPicPr>
            <a:picLocks noChangeAspect="1" noChangeArrowheads="1"/>
          </p:cNvPicPr>
          <p:nvPr/>
        </p:nvPicPr>
        <p:blipFill>
          <a:blip r:embed="rId4" cstate="print"/>
          <a:srcRect/>
          <a:stretch>
            <a:fillRect/>
          </a:stretch>
        </p:blipFill>
        <p:spPr bwMode="auto">
          <a:xfrm>
            <a:off x="3690524" y="1762029"/>
            <a:ext cx="2855913" cy="2794000"/>
          </a:xfrm>
          <a:prstGeom prst="rect">
            <a:avLst/>
          </a:prstGeom>
          <a:noFill/>
          <a:ln w="9525">
            <a:noFill/>
            <a:miter lim="800000"/>
            <a:headEnd/>
            <a:tailEnd/>
          </a:ln>
        </p:spPr>
      </p:pic>
      <p:sp>
        <p:nvSpPr>
          <p:cNvPr id="7" name="Rectangle 6"/>
          <p:cNvSpPr/>
          <p:nvPr/>
        </p:nvSpPr>
        <p:spPr>
          <a:xfrm>
            <a:off x="1314257" y="4930378"/>
            <a:ext cx="1375585" cy="369269"/>
          </a:xfrm>
          <a:prstGeom prst="rect">
            <a:avLst/>
          </a:prstGeom>
        </p:spPr>
        <p:txBody>
          <a:bodyPr wrap="none" lIns="91384" tIns="45689" rIns="91384" bIns="45689">
            <a:spAutoFit/>
          </a:bodyPr>
          <a:lstStyle/>
          <a:p>
            <a:r>
              <a:rPr lang="en-GB" dirty="0"/>
              <a:t>WT - No TNT</a:t>
            </a:r>
          </a:p>
        </p:txBody>
      </p:sp>
      <p:sp>
        <p:nvSpPr>
          <p:cNvPr id="8" name="Rectangle 7"/>
          <p:cNvSpPr/>
          <p:nvPr/>
        </p:nvSpPr>
        <p:spPr>
          <a:xfrm>
            <a:off x="4050558" y="4930378"/>
            <a:ext cx="1894957" cy="369269"/>
          </a:xfrm>
          <a:prstGeom prst="rect">
            <a:avLst/>
          </a:prstGeom>
        </p:spPr>
        <p:txBody>
          <a:bodyPr wrap="none" lIns="91384" tIns="45689" rIns="91384" bIns="45689">
            <a:spAutoFit/>
          </a:bodyPr>
          <a:lstStyle/>
          <a:p>
            <a:r>
              <a:rPr lang="en-GB" dirty="0"/>
              <a:t>WT- 0.05 </a:t>
            </a:r>
            <a:r>
              <a:rPr lang="en-GB" dirty="0" err="1"/>
              <a:t>mM</a:t>
            </a:r>
            <a:r>
              <a:rPr lang="en-GB" dirty="0"/>
              <a:t> TNT</a:t>
            </a:r>
          </a:p>
        </p:txBody>
      </p:sp>
      <p:sp>
        <p:nvSpPr>
          <p:cNvPr id="9" name="Rectangle 8"/>
          <p:cNvSpPr/>
          <p:nvPr/>
        </p:nvSpPr>
        <p:spPr>
          <a:xfrm>
            <a:off x="7146904" y="4930378"/>
            <a:ext cx="1944650" cy="369269"/>
          </a:xfrm>
          <a:prstGeom prst="rect">
            <a:avLst/>
          </a:prstGeom>
        </p:spPr>
        <p:txBody>
          <a:bodyPr wrap="none" lIns="91384" tIns="45689" rIns="91384" bIns="45689">
            <a:spAutoFit/>
          </a:bodyPr>
          <a:lstStyle/>
          <a:p>
            <a:r>
              <a:rPr lang="en-GB" i="1" dirty="0" err="1"/>
              <a:t>onr</a:t>
            </a:r>
            <a:r>
              <a:rPr lang="en-GB" i="1" dirty="0"/>
              <a:t> - 0.05 </a:t>
            </a:r>
            <a:r>
              <a:rPr lang="en-GB" i="1" dirty="0" err="1"/>
              <a:t>mM</a:t>
            </a:r>
            <a:r>
              <a:rPr lang="en-GB" i="1" dirty="0"/>
              <a:t> TNT</a:t>
            </a:r>
            <a:endParaRPr lang="en-GB" dirty="0"/>
          </a:p>
        </p:txBody>
      </p:sp>
      <p:sp>
        <p:nvSpPr>
          <p:cNvPr id="10" name="Rectangle 9"/>
          <p:cNvSpPr/>
          <p:nvPr/>
        </p:nvSpPr>
        <p:spPr>
          <a:xfrm>
            <a:off x="810199" y="6514550"/>
            <a:ext cx="4821720" cy="369269"/>
          </a:xfrm>
          <a:prstGeom prst="rect">
            <a:avLst/>
          </a:prstGeom>
        </p:spPr>
        <p:txBody>
          <a:bodyPr wrap="none" lIns="91384" tIns="45689" rIns="91384" bIns="45689">
            <a:spAutoFit/>
          </a:bodyPr>
          <a:lstStyle/>
          <a:p>
            <a:r>
              <a:rPr lang="en-GB" dirty="0"/>
              <a:t>French et al. 1999. </a:t>
            </a:r>
            <a:r>
              <a:rPr lang="en-GB" i="1" dirty="0"/>
              <a:t>Nature Biotechnology 17: 491;</a:t>
            </a:r>
            <a:endParaRPr lang="en-GB"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srcRect l="13092" r="12786"/>
          <a:stretch>
            <a:fillRect/>
          </a:stretch>
        </p:blipFill>
        <p:spPr bwMode="auto">
          <a:xfrm>
            <a:off x="560354" y="0"/>
            <a:ext cx="964413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1148</TotalTime>
  <Words>3270</Words>
  <Application>Microsoft Office PowerPoint</Application>
  <PresentationFormat>Custom</PresentationFormat>
  <Paragraphs>501</Paragraphs>
  <Slides>85</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87" baseType="lpstr">
      <vt:lpstr>Apex</vt:lpstr>
      <vt:lpstr>Slide</vt:lpstr>
      <vt:lpstr>Non-Conventional Technique for Crop Improvement</vt:lpstr>
      <vt:lpstr>Slide 2</vt:lpstr>
      <vt:lpstr>Modern Techniques in Plant Breeding</vt:lpstr>
      <vt:lpstr>Slide 4</vt:lpstr>
      <vt:lpstr>Slide 5</vt:lpstr>
      <vt:lpstr>Slide 6</vt:lpstr>
      <vt:lpstr>Advantages of MAS</vt:lpstr>
      <vt:lpstr>Slide 8</vt:lpstr>
      <vt:lpstr>Slide 9</vt:lpstr>
      <vt:lpstr>Slide 10</vt:lpstr>
      <vt:lpstr>Slide 11</vt:lpstr>
      <vt:lpstr>Slide 12</vt:lpstr>
      <vt:lpstr>Slide 13</vt:lpstr>
      <vt:lpstr>Slide 14</vt:lpstr>
      <vt:lpstr>Slide 15</vt:lpstr>
      <vt:lpstr>Slide 16</vt:lpstr>
      <vt:lpstr>Slide 17</vt:lpstr>
      <vt:lpstr>Invitro techniques for plant breeding </vt:lpstr>
      <vt:lpstr>Meristem culture</vt:lpstr>
      <vt:lpstr>Slide 20</vt:lpstr>
      <vt:lpstr>Mechanism of Somaclonal Variations</vt:lpstr>
      <vt:lpstr>Detection and Isolation of Somaclonal Variants</vt:lpstr>
      <vt:lpstr>Detection and Isolation of Somaclonal Variants</vt:lpstr>
      <vt:lpstr>Slide 24</vt:lpstr>
      <vt:lpstr>Somatic hybridization technique</vt:lpstr>
      <vt:lpstr>Advantages of somatic hybridization</vt:lpstr>
      <vt:lpstr>Advantages of somatic hybridization</vt:lpstr>
      <vt:lpstr>Limitations of Somatic hybridization</vt:lpstr>
      <vt:lpstr>Recombinant DNA</vt:lpstr>
      <vt:lpstr>Recombinant Bacteria</vt:lpstr>
      <vt:lpstr>The DNA of plants and animals  can also be altered. </vt:lpstr>
      <vt:lpstr>How to Create a Genetically  Modified Plant</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Herbicide Tolerance</vt:lpstr>
      <vt:lpstr>The Roundup Ready</vt:lpstr>
      <vt:lpstr>Slide 51</vt:lpstr>
      <vt:lpstr>Slide 52</vt:lpstr>
      <vt:lpstr>Slide 53</vt:lpstr>
      <vt:lpstr>Quality improvement</vt:lpstr>
      <vt:lpstr>Enhanced photosynthesis rate</vt:lpstr>
      <vt:lpstr>Flower senescence or fruit ripening is regulated by ethylene</vt:lpstr>
      <vt:lpstr>Prolong shelf-life or Delay ripening</vt:lpstr>
      <vt:lpstr>Plants enhanced with nutrients and vitamins</vt:lpstr>
      <vt:lpstr>The golden rice</vt:lpstr>
      <vt:lpstr>Slide 60</vt:lpstr>
      <vt:lpstr>GM-Rice to prevent and treat vitamin A and iron deficiencies</vt:lpstr>
      <vt:lpstr>BetaSweet® carrot</vt:lpstr>
      <vt:lpstr>Enhanced antioxidant</vt:lpstr>
      <vt:lpstr>reduced lignin in forage crop</vt:lpstr>
      <vt:lpstr>Designer oil-producing plants to decrease risk of cardiovascular disease and cancer</vt:lpstr>
      <vt:lpstr>Slide 66</vt:lpstr>
      <vt:lpstr>Energy plant researches</vt:lpstr>
      <vt:lpstr>Engineering Fatty acid metabolism in oil palm</vt:lpstr>
      <vt:lpstr>Animal production</vt:lpstr>
      <vt:lpstr>Slide 70</vt:lpstr>
      <vt:lpstr>Using animals for pharmaceuticals:  Molecular “pharming”</vt:lpstr>
      <vt:lpstr>Slide 72</vt:lpstr>
      <vt:lpstr>Biopharmaceutical Farming</vt:lpstr>
      <vt:lpstr>Edible vaccines</vt:lpstr>
      <vt:lpstr>Pharmaceutical protein production</vt:lpstr>
      <vt:lpstr>Pharmaceutical protein production</vt:lpstr>
      <vt:lpstr>Slide 77</vt:lpstr>
      <vt:lpstr>Slide 78</vt:lpstr>
      <vt:lpstr>Industries</vt:lpstr>
      <vt:lpstr>Slide 80</vt:lpstr>
      <vt:lpstr>Environmental Applications</vt:lpstr>
      <vt:lpstr>Environmental detoxification: Phytoremediation</vt:lpstr>
      <vt:lpstr>Phytodegradation</vt:lpstr>
      <vt:lpstr>Slide 84</vt:lpstr>
      <vt:lpstr>Toxicity studies with TNT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aown</dc:creator>
  <cp:lastModifiedBy>Acer</cp:lastModifiedBy>
  <cp:revision>62</cp:revision>
  <dcterms:created xsi:type="dcterms:W3CDTF">2011-04-25T15:33:06Z</dcterms:created>
  <dcterms:modified xsi:type="dcterms:W3CDTF">2017-12-09T13:11:15Z</dcterms:modified>
</cp:coreProperties>
</file>