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6" r:id="rId3"/>
    <p:sldId id="258" r:id="rId4"/>
    <p:sldId id="259" r:id="rId5"/>
    <p:sldId id="269" r:id="rId6"/>
    <p:sldId id="270" r:id="rId7"/>
    <p:sldId id="260" r:id="rId8"/>
    <p:sldId id="261" r:id="rId9"/>
    <p:sldId id="268" r:id="rId10"/>
    <p:sldId id="267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73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127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139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18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6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C6B4A9-1611-4792-9094-5F34BCA07E0B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92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63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81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8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00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66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7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2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4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5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06" y="2820472"/>
            <a:ext cx="4958366" cy="90152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Mode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51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7146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584173"/>
            <a:ext cx="8981821" cy="34571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affected by extreme observations.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can be determined for both the quantitative and qualitative data.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29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219201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Demerits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570922"/>
            <a:ext cx="8981821" cy="34704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based on all the observation made.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capable of lending itself to further statistical treatment.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209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566" y="1696278"/>
            <a:ext cx="9852338" cy="5161722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Questions: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1: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4,2,6,6,6,5,9,10,13,15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5,2,3,4,5,7,9,16,20,12,7,4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c)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4,6,10,7,9,90,26,18,24,11,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2: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(a) </a:t>
            </a:r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mode. 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11-20                                    12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21-30                                    14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31-40                                    26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41-50                                    35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51-60                                    23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61-70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71-80                                     1   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078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205948"/>
            <a:ext cx="9458339" cy="537515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Compute mode of the data. 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9.3-9.7                          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9.8- 10.2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10.3-10.7                       12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10.8-11.2                       17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11.3-11.7                       14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11.8-12.2                        6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12.3-12.7                        3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12.8-13.2                        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12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69843"/>
            <a:ext cx="8505303" cy="1007166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6" y="2464904"/>
            <a:ext cx="11714922" cy="357645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that observation which occurs maximum number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times in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repeated value in the data set.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distribution having a single mode, in a distribution is called a 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unimodal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modes, in a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is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a 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bimodal distribution.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there are more than two modes, in a distribution is called a 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multimodal distribution.</a:t>
            </a:r>
            <a: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433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18940" y="4757530"/>
                <a:ext cx="11487956" cy="1934818"/>
              </a:xfrm>
            </p:spPr>
            <p:txBody>
              <a:bodyPr>
                <a:normAutofit fontScale="90000"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2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Formulas: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Mode is most repeated value 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the data set.</a:t>
                </a:r>
                <a:r>
                  <a:rPr lang="en-US" sz="22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Ungrouped data)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  = </a:t>
                </a:r>
                <a:r>
                  <a:rPr lang="en-US" sz="22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)+(</m:t>
                        </m:r>
                        <m:sSub>
                          <m:sSubPr>
                            <m:ctrlP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2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US" sz="22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2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(Grouped data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= lower class boundary of the modal class.</a:t>
                </a: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sub>
                    </m:sSub>
                    <m:r>
                      <a:rPr lang="en-US" sz="2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maximum frequency of the modal class.</a:t>
                </a:r>
                <a:b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frequency associated with the class preceding the modal class.</a:t>
                </a: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 frequency associated with the class following the </a:t>
                </a: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modal 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class.</a:t>
                </a: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width of class interval.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</a:t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8940" y="4757530"/>
                <a:ext cx="11487956" cy="1934818"/>
              </a:xfrm>
              <a:blipFill rotWithShape="0">
                <a:blip r:embed="rId2"/>
                <a:stretch>
                  <a:fillRect l="-478" t="-133019" b="-8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12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23" y="2345635"/>
            <a:ext cx="11052312" cy="4320208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(Ungrouped data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mode of each of the following sets of values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412,426,435,412,428,435,427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modes 412 and 435 because both items occur equal  number of times. So, the distribution with modes is called a bimodal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distribution.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2006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130" y="973668"/>
            <a:ext cx="9369287" cy="1173184"/>
          </a:xfrm>
        </p:spPr>
        <p:txBody>
          <a:bodyPr/>
          <a:lstStyle/>
          <a:p>
            <a:r>
              <a:rPr lang="en-US" dirty="0" smtClean="0"/>
              <a:t>Question no#1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17" y="2603499"/>
            <a:ext cx="11118573" cy="387681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 second look at the definition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mode and answer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defining point: the mode is the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frequent score or category-it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associated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score or category.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10 11 12 13 15 16 18 19 21 21 26 27 28 31 32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score (or scores) occurs with the most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frequency?</a:t>
            </a:r>
          </a:p>
          <a:p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see, the score 21 appears twice, as all the other scores appear only once. The mode of this simple distribution, then, is 2l.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265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n0#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800" b="1" dirty="0" smtClean="0"/>
              <a:t>In </a:t>
            </a:r>
            <a:r>
              <a:rPr lang="en-US" sz="2800" b="1" dirty="0"/>
              <a:t>the set of scores 58, 82, 82, 90, </a:t>
            </a:r>
            <a:r>
              <a:rPr lang="en-US" sz="2800" b="1" dirty="0" smtClean="0"/>
              <a:t>98 find the mode</a:t>
            </a:r>
          </a:p>
          <a:p>
            <a:r>
              <a:rPr lang="en-US" sz="2800" b="1" dirty="0" smtClean="0"/>
              <a:t>Solution:</a:t>
            </a:r>
          </a:p>
          <a:p>
            <a:endParaRPr lang="en-US" sz="2800" b="1" dirty="0" smtClean="0"/>
          </a:p>
          <a:p>
            <a:pPr marL="0" indent="0">
              <a:buNone/>
            </a:pPr>
            <a:r>
              <a:rPr lang="en-US" sz="2800" dirty="0" smtClean="0"/>
              <a:t>    The </a:t>
            </a:r>
            <a:r>
              <a:rPr lang="en-US" sz="2800" dirty="0"/>
              <a:t>mode is 82 because </a:t>
            </a:r>
            <a:r>
              <a:rPr lang="en-US" sz="2800" dirty="0" smtClean="0"/>
              <a:t>it</a:t>
            </a:r>
            <a:r>
              <a:rPr lang="en-US" sz="2800" dirty="0"/>
              <a:t> </a:t>
            </a:r>
            <a:r>
              <a:rPr lang="en-US" sz="2800" dirty="0" smtClean="0"/>
              <a:t>occurs </a:t>
            </a:r>
            <a:r>
              <a:rPr lang="en-US" sz="2800" dirty="0"/>
              <a:t>twice and the other scores occur only </a:t>
            </a:r>
            <a:r>
              <a:rPr lang="en-US" sz="2800" dirty="0" smtClean="0"/>
              <a:t> once</a:t>
            </a:r>
            <a:r>
              <a:rPr lang="en-US" sz="2800" dirty="0"/>
              <a:t>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12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451652"/>
            <a:ext cx="9303794" cy="3858996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(Grouped data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0-9                                           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10-19                                        10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20-29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30-39                                         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40-49                                         6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50-59                                         7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60-69                                         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9958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2584174"/>
                <a:ext cx="9522734" cy="3932536"/>
              </a:xfrm>
            </p:spPr>
            <p:txBody>
              <a:bodyPr>
                <a:normAutofit fontScale="90000"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Classes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 Boundary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  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0-9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-0.5-9.5        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  (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10-19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9.5-19.5      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20-29             19.5-29.5      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( 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30-39             29.5-39.5                  9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40-49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39.5-49.5                  6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50-59             49.5-59.5                  7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60-69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59.5-69.5                  1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9.5,</a:t>
                </a:r>
                <a:r>
                  <a:rPr lang="en-US" sz="2400" b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 ,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2584174"/>
                <a:ext cx="9522734" cy="3932536"/>
              </a:xfrm>
              <a:blipFill rotWithShape="0">
                <a:blip r:embed="rId2"/>
                <a:stretch>
                  <a:fillRect l="-1216" t="-16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8513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2027583"/>
                <a:ext cx="9684912" cy="4489127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Mode  </a:t>
                </a: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2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)+(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2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Mode  </a:t>
                </a: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9.5</a:t>
                </a:r>
                <a:r>
                  <a:rPr lang="en-US" sz="22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10−2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(10−2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)+(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2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10</m:t>
                    </m:r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= </a:t>
                </a: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9.5</a:t>
                </a:r>
                <a:r>
                  <a:rPr lang="en-US" sz="22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)+(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2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×10</m:t>
                    </m:r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9.5</a:t>
                </a:r>
                <a:r>
                  <a:rPr lang="en-US" sz="22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80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:b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= 9.5 +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6.15= = 15.65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2027583"/>
                <a:ext cx="9684912" cy="4489127"/>
              </a:xfrm>
              <a:blipFill rotWithShape="0">
                <a:blip r:embed="rId2"/>
                <a:stretch>
                  <a:fillRect b="-2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035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256</TotalTime>
  <Words>210</Words>
  <Application>Microsoft Office PowerPoint</Application>
  <PresentationFormat>Widescreen</PresentationFormat>
  <Paragraphs>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Cambria Math</vt:lpstr>
      <vt:lpstr>Century Gothic</vt:lpstr>
      <vt:lpstr>Times New Roman</vt:lpstr>
      <vt:lpstr>Wingdings</vt:lpstr>
      <vt:lpstr>Wingdings 3</vt:lpstr>
      <vt:lpstr>Ion Boardroom</vt:lpstr>
      <vt:lpstr>                       Mode</vt:lpstr>
      <vt:lpstr>Introduction:</vt:lpstr>
      <vt:lpstr>Formulas:  Mode is most repeated value in the data set. (Ungrouped data)  Mode  = l + (f_m-f_1)/(〖(f〗_m-f_1)+(f_m- f_2)) ×h          (Grouped data)   l   = lower class boundary of the modal class.  f_m  = maximum frequency of the modal class.  f_1  = frequency associated with the class preceding the modal class.  f_2 =   frequency associated with the class following the modal class.   h = width of class interval.                                                                                          </vt:lpstr>
      <vt:lpstr>Example: (Ungrouped data) Find the mode of each of the following sets of values. 412,426,435,412,428,435,427  Solution:  There are two modes 412 and 435 because both items occur equal  number of times. So, the distribution with modes is called a bimodal distribution. </vt:lpstr>
      <vt:lpstr>Question no#1</vt:lpstr>
      <vt:lpstr>Question n0# 2</vt:lpstr>
      <vt:lpstr>Example: (Grouped data)      Classes                                 Frequency          0-9                                           2        10-19                                        10        20-29                                         5        30-39                                         9        40-49                                         6        50-59                                         7        60-69                                         1  </vt:lpstr>
      <vt:lpstr>Solution:  Classes      Class Boundary    Frequency           0-9               -0.5-9.5                    2 〖     (f〗_1)     10-19              9.5-19.5                  10   (f_m)     20-29             19.5-29.5                  5 〖   ( f〗_2)     30-39             29.5-39.5                  9     40-49             39.5-49.5                  6     50-59             49.5-59.5                  7     60-69             59.5-69.5                  1  l = 9.5, f_1 = 2, 〖 f〗_2 = 5, f_m = 10 , h = 10    </vt:lpstr>
      <vt:lpstr>                                              Mode  = l + (f_m-f_1)/(〖(f〗_m-f_1)+(f_m- f_2)) ×h                            Mode  = 9.5 + (10-2)/((10-2)+(10-5)) ×10                             = 9.5 + 8/((8)+(5)) ×10                                  = 9.5 + 80/13                                            = 9.5 + 6.15= = 15.65                           </vt:lpstr>
      <vt:lpstr>Merits of Mode:</vt:lpstr>
      <vt:lpstr>Demerits of Mode:</vt:lpstr>
      <vt:lpstr>Assignment Questions: Question no 1:  (a) 4,2,6,6,6,5,9,10,13,15 (b) 5,2,3,4,5,7,9,16,20,12,7,4  ( c)   4,6,10,7,9,90,26,18,24,11,  Question no 2:    (a) Calculate the mode.             Classes                        Frequency            11-20                                    12              21-30                                    14              31-40                                    26              41-50                                    35              51-60                                    23              61-70                                     5              71-80                                     1             </vt:lpstr>
      <vt:lpstr> (b) Compute mode of the data.                Groups                Frequency                               9.3-9.7                          2              9.8- 10.2                        5             10.3-10.7                       12              10.8-11.2                       17              11.3-11.7                       14              11.8-12.2                        6              12.3-12.7                        3              12.8-13.2                        1                       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Median</dc:title>
  <dc:creator>Computer</dc:creator>
  <cp:lastModifiedBy>Ali</cp:lastModifiedBy>
  <cp:revision>138</cp:revision>
  <dcterms:created xsi:type="dcterms:W3CDTF">2020-03-28T07:48:38Z</dcterms:created>
  <dcterms:modified xsi:type="dcterms:W3CDTF">2020-05-02T07:45:29Z</dcterms:modified>
</cp:coreProperties>
</file>