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6" r:id="rId2"/>
    <p:sldId id="261" r:id="rId3"/>
    <p:sldId id="263" r:id="rId4"/>
    <p:sldId id="264" r:id="rId5"/>
    <p:sldId id="265" r:id="rId6"/>
    <p:sldId id="267" r:id="rId7"/>
    <p:sldId id="268" r:id="rId8"/>
    <p:sldId id="269" r:id="rId9"/>
    <p:sldId id="271" r:id="rId10"/>
    <p:sldId id="272" r:id="rId11"/>
    <p:sldId id="273" r:id="rId12"/>
    <p:sldId id="282" r:id="rId13"/>
    <p:sldId id="274" r:id="rId14"/>
    <p:sldId id="276" r:id="rId15"/>
    <p:sldId id="283" r:id="rId16"/>
    <p:sldId id="285" r:id="rId17"/>
    <p:sldId id="290" r:id="rId18"/>
    <p:sldId id="293" r:id="rId19"/>
    <p:sldId id="294" r:id="rId20"/>
    <p:sldId id="295" r:id="rId21"/>
    <p:sldId id="297" r:id="rId22"/>
    <p:sldId id="298" r:id="rId23"/>
    <p:sldId id="299" r:id="rId24"/>
    <p:sldId id="300" r:id="rId25"/>
    <p:sldId id="279" r:id="rId26"/>
    <p:sldId id="281" r:id="rId27"/>
    <p:sldId id="301" r:id="rId28"/>
    <p:sldId id="302" r:id="rId29"/>
    <p:sldId id="303" r:id="rId30"/>
    <p:sldId id="304" r:id="rId31"/>
    <p:sldId id="306" r:id="rId32"/>
    <p:sldId id="308" r:id="rId33"/>
    <p:sldId id="316" r:id="rId34"/>
    <p:sldId id="310" r:id="rId35"/>
    <p:sldId id="313" r:id="rId36"/>
    <p:sldId id="322" r:id="rId37"/>
    <p:sldId id="314" r:id="rId38"/>
    <p:sldId id="315" r:id="rId39"/>
    <p:sldId id="317" r:id="rId40"/>
    <p:sldId id="319" r:id="rId41"/>
    <p:sldId id="323" r:id="rId42"/>
    <p:sldId id="324" r:id="rId43"/>
    <p:sldId id="321" r:id="rId44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hammad Fahad" initials="MF" lastIdx="5" clrIdx="0">
    <p:extLst>
      <p:ext uri="{19B8F6BF-5375-455C-9EA6-DF929625EA0E}">
        <p15:presenceInfo xmlns:p15="http://schemas.microsoft.com/office/powerpoint/2012/main" userId="750535509e7f3a5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3D2"/>
    <a:srgbClr val="5195D3"/>
    <a:srgbClr val="3B87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865" autoAdjust="0"/>
  </p:normalViewPr>
  <p:slideViewPr>
    <p:cSldViewPr snapToGrid="0">
      <p:cViewPr varScale="1">
        <p:scale>
          <a:sx n="48" d="100"/>
          <a:sy n="48" d="100"/>
        </p:scale>
        <p:origin x="53" y="4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commentAuthors" Target="commentAuthors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62D060A-3B73-43F0-BE2E-7CE0A8E5F7B4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20DB4C7-FA3C-45C6-A884-BCF2983940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441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1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2366588-B0A5-472E-B9B9-17E0A482C143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4"/>
            <a:ext cx="7437120" cy="2760346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FA383C7-79F1-4A3C-BB63-E7E190198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03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89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246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&lt;</a:t>
            </a:r>
            <a:r>
              <a:rPr lang="en-US" dirty="0" err="1"/>
              <a:t>img</a:t>
            </a:r>
            <a:r>
              <a:rPr lang="en-US" dirty="0"/>
              <a:t> </a:t>
            </a:r>
            <a:r>
              <a:rPr lang="en-US" dirty="0" err="1"/>
              <a:t>src</a:t>
            </a:r>
            <a:r>
              <a:rPr lang="en-US" dirty="0"/>
              <a:t>="image.gif" </a:t>
            </a:r>
            <a:r>
              <a:rPr lang="en-US" dirty="0" err="1"/>
              <a:t>onerror</a:t>
            </a:r>
            <a:r>
              <a:rPr lang="en-US" dirty="0"/>
              <a:t>="</a:t>
            </a:r>
            <a:r>
              <a:rPr lang="en-US" dirty="0" err="1"/>
              <a:t>myFunction</a:t>
            </a:r>
            <a:r>
              <a:rPr lang="en-US" dirty="0"/>
              <a:t>()"&gt;</a:t>
            </a:r>
          </a:p>
          <a:p>
            <a:endParaRPr lang="en-US" dirty="0"/>
          </a:p>
          <a:p>
            <a:r>
              <a:rPr lang="en-US" dirty="0"/>
              <a:t>&lt;script&gt;</a:t>
            </a:r>
          </a:p>
          <a:p>
            <a:r>
              <a:rPr lang="en-US" dirty="0"/>
              <a:t>function </a:t>
            </a:r>
            <a:r>
              <a:rPr lang="en-US" dirty="0" err="1"/>
              <a:t>myFunction</a:t>
            </a:r>
            <a:r>
              <a:rPr lang="en-US" dirty="0"/>
              <a:t>() {</a:t>
            </a:r>
          </a:p>
          <a:p>
            <a:r>
              <a:rPr lang="en-US" dirty="0"/>
              <a:t>    alert("The image could not be loaded.");</a:t>
            </a:r>
          </a:p>
          <a:p>
            <a:r>
              <a:rPr lang="en-US" dirty="0"/>
              <a:t>}</a:t>
            </a:r>
          </a:p>
          <a:p>
            <a:r>
              <a:rPr lang="en-US" dirty="0"/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A383C7-79F1-4A3C-BB63-E7E1901983D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8848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097871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8368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 flipV="1">
            <a:off x="1524000" y="3533141"/>
            <a:ext cx="9144000" cy="182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365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92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244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128411"/>
            <a:ext cx="11279909" cy="1075749"/>
          </a:xfrm>
        </p:spPr>
        <p:txBody>
          <a:bodyPr>
            <a:normAutofit/>
          </a:bodyPr>
          <a:lstStyle>
            <a:lvl1pPr>
              <a:defRPr sz="4000">
                <a:latin typeface="Gotham Narrow Book" pitchFamily="50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/>
          <a:lstStyle>
            <a:lvl1pPr>
              <a:buClr>
                <a:schemeClr val="accent1">
                  <a:lumMod val="75000"/>
                </a:schemeClr>
              </a:buClr>
              <a:defRPr sz="3000">
                <a:solidFill>
                  <a:schemeClr val="tx1"/>
                </a:solidFill>
                <a:latin typeface="Gotham Narrow Book" pitchFamily="50" charset="0"/>
              </a:defRPr>
            </a:lvl1pPr>
            <a:lvl2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2pPr>
            <a:lvl3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3pPr>
            <a:lvl4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4pPr>
            <a:lvl5pPr>
              <a:buClr>
                <a:schemeClr val="accent1">
                  <a:lumMod val="75000"/>
                </a:schemeClr>
              </a:buClr>
              <a:defRPr>
                <a:solidFill>
                  <a:schemeClr val="tx1"/>
                </a:solidFill>
                <a:latin typeface="Gotham Narrow Book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Isosceles Triangle 6"/>
          <p:cNvSpPr/>
          <p:nvPr userDrawn="1"/>
        </p:nvSpPr>
        <p:spPr>
          <a:xfrm rot="5400000">
            <a:off x="-314326" y="446056"/>
            <a:ext cx="1004207" cy="375557"/>
          </a:xfrm>
          <a:prstGeom prst="triangle">
            <a:avLst/>
          </a:prstGeom>
          <a:gradFill>
            <a:gsLst>
              <a:gs pos="0">
                <a:srgbClr val="5195D3"/>
              </a:gs>
              <a:gs pos="58000">
                <a:srgbClr val="4E93D2"/>
              </a:gs>
              <a:gs pos="100000">
                <a:srgbClr val="3B87CD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56045" y="1207490"/>
            <a:ext cx="11279909" cy="0"/>
          </a:xfrm>
          <a:prstGeom prst="lin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4605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9938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40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58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20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782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98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94E75-353D-442E-BDEA-2D1BE4A45A3F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893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045" y="365124"/>
            <a:ext cx="11279909" cy="10757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045" y="1698171"/>
            <a:ext cx="11279909" cy="4478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046" y="635634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otham Narrow Medium" pitchFamily="50" charset="0"/>
              </a:defRPr>
            </a:lvl1pPr>
          </a:lstStyle>
          <a:p>
            <a:fld id="{C8794E75-353D-442E-BDEA-2D1BE4A45A3F}" type="datetimeFigureOut">
              <a:rPr lang="en-US" smtClean="0"/>
              <a:pPr/>
              <a:t>5/3/2020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92754" y="635634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6D1DC9-C721-4D5F-A7A1-DF55DAF8C7D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9438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Narrow Book" pitchFamily="50" charset="0"/>
          <a:ea typeface="Adobe Fan Heiti Std B" panose="020B07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>
            <a:lumMod val="75000"/>
          </a:schemeClr>
        </a:buClr>
        <a:buFont typeface="Wingdings" panose="05000000000000000000" pitchFamily="2" charset="2"/>
        <a:buChar char="§"/>
        <a:defRPr sz="32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24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Gotham Narrow Medium" pitchFamily="50" charset="0"/>
        <a:buChar char="–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1">
            <a:lumMod val="75000"/>
          </a:schemeClr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Narrow Book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587360"/>
            <a:ext cx="9144000" cy="1833565"/>
          </a:xfrm>
        </p:spPr>
        <p:txBody>
          <a:bodyPr/>
          <a:lstStyle/>
          <a:p>
            <a:r>
              <a:rPr lang="en-US" dirty="0"/>
              <a:t>Web Systems &amp; Technologies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</a:t>
            </a:fld>
            <a:endParaRPr lang="en-US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28690CEE-119E-45B5-9374-D4A7564C757D}"/>
              </a:ext>
            </a:extLst>
          </p:cNvPr>
          <p:cNvSpPr txBox="1">
            <a:spLocks/>
          </p:cNvSpPr>
          <p:nvPr/>
        </p:nvSpPr>
        <p:spPr>
          <a:xfrm>
            <a:off x="1524000" y="3850470"/>
            <a:ext cx="9144000" cy="2076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None/>
              <a:defRPr sz="2400" kern="1200">
                <a:solidFill>
                  <a:schemeClr val="accent1">
                    <a:lumMod val="75000"/>
                  </a:schemeClr>
                </a:solidFill>
                <a:latin typeface="Gotham Narrow Book" pitchFamily="50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8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Gotham Narrow Medium" pitchFamily="50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Gotham Narrow Book" pitchFamily="50" charset="0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PK" dirty="0"/>
              <a:t>C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p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 14 - </a:t>
            </a:r>
            <a:r>
              <a:rPr lang="en-GB" dirty="0"/>
              <a:t>Expressions and Control Flow in JavaScript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552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296740"/>
            <a:ext cx="11279909" cy="5059609"/>
          </a:xfrm>
        </p:spPr>
        <p:txBody>
          <a:bodyPr>
            <a:normAutofit/>
          </a:bodyPr>
          <a:lstStyle/>
          <a:p>
            <a:r>
              <a:rPr lang="en-PK" sz="3200" dirty="0"/>
              <a:t>A</a:t>
            </a:r>
            <a:r>
              <a:rPr lang="en-GB" sz="3200" dirty="0"/>
              <a:t>s</a:t>
            </a:r>
            <a:r>
              <a:rPr lang="en-PK" sz="3200" dirty="0"/>
              <a:t>s</a:t>
            </a:r>
            <a:r>
              <a:rPr lang="en-GB" sz="3200" dirty="0"/>
              <a:t>o</a:t>
            </a:r>
            <a:r>
              <a:rPr lang="en-PK" sz="3200" dirty="0"/>
              <a:t>c</a:t>
            </a:r>
            <a:r>
              <a:rPr lang="en-GB" sz="3200" dirty="0" err="1"/>
              <a:t>i</a:t>
            </a:r>
            <a:r>
              <a:rPr lang="en-PK" sz="3200" dirty="0"/>
              <a:t>a</a:t>
            </a:r>
            <a:r>
              <a:rPr lang="en-GB" sz="3200" dirty="0"/>
              <a:t>t</a:t>
            </a:r>
            <a:r>
              <a:rPr lang="en-PK" sz="3200" dirty="0" err="1"/>
              <a:t>i</a:t>
            </a:r>
            <a:r>
              <a:rPr lang="en-GB" sz="3200" dirty="0"/>
              <a:t>v</a:t>
            </a:r>
            <a:r>
              <a:rPr lang="en-PK" sz="3200" dirty="0" err="1"/>
              <a:t>i</a:t>
            </a:r>
            <a:r>
              <a:rPr lang="en-GB" sz="3200" dirty="0"/>
              <a:t>t</a:t>
            </a:r>
            <a:r>
              <a:rPr lang="en-PK" sz="3200" dirty="0"/>
              <a:t>y </a:t>
            </a:r>
            <a:r>
              <a:rPr lang="en-GB" sz="3200" dirty="0"/>
              <a:t>s</a:t>
            </a:r>
            <a:r>
              <a:rPr lang="en-PK" sz="3200" dirty="0"/>
              <a:t>p</a:t>
            </a:r>
            <a:r>
              <a:rPr lang="en-GB" sz="3200" dirty="0"/>
              <a:t>e</a:t>
            </a:r>
            <a:r>
              <a:rPr lang="en-PK" sz="3200" dirty="0"/>
              <a:t>c</a:t>
            </a:r>
            <a:r>
              <a:rPr lang="en-GB" sz="3200" dirty="0" err="1"/>
              <a:t>i</a:t>
            </a:r>
            <a:r>
              <a:rPr lang="en-PK" sz="3200" dirty="0"/>
              <a:t>f</a:t>
            </a:r>
            <a:r>
              <a:rPr lang="en-GB" sz="3200" dirty="0" err="1"/>
              <a:t>i</a:t>
            </a:r>
            <a:r>
              <a:rPr lang="en-PK" sz="3200" dirty="0"/>
              <a:t>e</a:t>
            </a:r>
            <a:r>
              <a:rPr lang="en-GB" sz="3200" dirty="0"/>
              <a:t>s</a:t>
            </a:r>
            <a:r>
              <a:rPr lang="en-PK" sz="3200" dirty="0"/>
              <a:t> </a:t>
            </a:r>
            <a:r>
              <a:rPr lang="en-GB" sz="3200" dirty="0"/>
              <a:t>t</a:t>
            </a:r>
            <a:r>
              <a:rPr lang="en-PK" sz="3200" dirty="0"/>
              <a:t>h</a:t>
            </a:r>
            <a:r>
              <a:rPr lang="en-GB" sz="3200" dirty="0"/>
              <a:t>e</a:t>
            </a:r>
            <a:r>
              <a:rPr lang="en-US" sz="3200" dirty="0"/>
              <a:t> direction of processing </a:t>
            </a:r>
            <a:r>
              <a:rPr lang="en-PK" sz="3200" dirty="0"/>
              <a:t>o</a:t>
            </a:r>
            <a:r>
              <a:rPr lang="en-GB" sz="3200" dirty="0"/>
              <a:t>f</a:t>
            </a:r>
            <a:r>
              <a:rPr lang="en-PK" sz="3200" dirty="0"/>
              <a:t> </a:t>
            </a:r>
            <a:r>
              <a:rPr lang="en-GB" sz="3200" dirty="0"/>
              <a:t>a</a:t>
            </a:r>
            <a:r>
              <a:rPr lang="en-PK" sz="3200" dirty="0"/>
              <a:t>n </a:t>
            </a:r>
            <a:r>
              <a:rPr lang="en-GB" sz="3200" dirty="0"/>
              <a:t>o</a:t>
            </a:r>
            <a:r>
              <a:rPr lang="en-PK" sz="3200" dirty="0"/>
              <a:t>p</a:t>
            </a:r>
            <a:r>
              <a:rPr lang="en-GB" sz="3200" dirty="0"/>
              <a:t>e</a:t>
            </a:r>
            <a:r>
              <a:rPr lang="en-PK" sz="3200" dirty="0"/>
              <a:t>r</a:t>
            </a:r>
            <a:r>
              <a:rPr lang="en-GB" sz="3200" dirty="0"/>
              <a:t>a</a:t>
            </a:r>
            <a:r>
              <a:rPr lang="en-PK" sz="3200" dirty="0"/>
              <a:t>t</a:t>
            </a:r>
            <a:r>
              <a:rPr lang="en-GB" sz="3200" dirty="0"/>
              <a:t>o</a:t>
            </a:r>
            <a:r>
              <a:rPr lang="en-PK" sz="3200" dirty="0"/>
              <a:t>r</a:t>
            </a:r>
            <a:r>
              <a:rPr lang="en-US" sz="3200" dirty="0"/>
              <a:t>.</a:t>
            </a:r>
          </a:p>
          <a:p>
            <a:r>
              <a:rPr lang="en-PK" sz="3200" dirty="0"/>
              <a:t>T</a:t>
            </a:r>
            <a:r>
              <a:rPr lang="en-GB" sz="3200" dirty="0"/>
              <a:t>h</a:t>
            </a:r>
            <a:r>
              <a:rPr lang="en-PK" sz="3200" dirty="0"/>
              <a:t>e </a:t>
            </a:r>
            <a:r>
              <a:rPr lang="en-GB" sz="3200" dirty="0"/>
              <a:t>f</a:t>
            </a:r>
            <a:r>
              <a:rPr lang="en-PK" sz="3200" dirty="0"/>
              <a:t>o</a:t>
            </a:r>
            <a:r>
              <a:rPr lang="en-GB" sz="3200" dirty="0"/>
              <a:t>l</a:t>
            </a:r>
            <a:r>
              <a:rPr lang="en-PK" sz="3200" dirty="0"/>
              <a:t>l</a:t>
            </a:r>
            <a:r>
              <a:rPr lang="en-GB" sz="3200" dirty="0"/>
              <a:t>o</a:t>
            </a:r>
            <a:r>
              <a:rPr lang="en-PK" sz="3200" dirty="0"/>
              <a:t>w</a:t>
            </a:r>
            <a:r>
              <a:rPr lang="en-GB" sz="3200" dirty="0" err="1"/>
              <a:t>i</a:t>
            </a:r>
            <a:r>
              <a:rPr lang="en-PK" sz="3200" dirty="0"/>
              <a:t>n</a:t>
            </a:r>
            <a:r>
              <a:rPr lang="en-GB" sz="3200" dirty="0"/>
              <a:t>g</a:t>
            </a:r>
            <a:r>
              <a:rPr lang="en-US" sz="3200" dirty="0"/>
              <a:t> multiple assignment</a:t>
            </a:r>
            <a:r>
              <a:rPr lang="en-PK" sz="3200" dirty="0"/>
              <a:t> </a:t>
            </a:r>
            <a:r>
              <a:rPr lang="en-GB" sz="3200" dirty="0" err="1"/>
              <a:t>i</a:t>
            </a:r>
            <a:r>
              <a:rPr lang="en-PK" sz="3200" dirty="0"/>
              <a:t>n which three variables are all set to the value 0</a:t>
            </a:r>
            <a:r>
              <a:rPr lang="en-US" sz="3200" dirty="0"/>
              <a:t> is possible only because the rightmost part of the expression is evaluated first and then processing continues in a right-to-left direction.</a:t>
            </a:r>
          </a:p>
          <a:p>
            <a:pPr marL="0" indent="0">
              <a:buNone/>
            </a:pPr>
            <a:r>
              <a:rPr lang="en-US" sz="3200" dirty="0">
                <a:latin typeface="Consolas" panose="020B0609020204030204" pitchFamily="49" charset="0"/>
              </a:rPr>
              <a:t>	level = score = time = 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916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 and associativity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828" y="1329546"/>
            <a:ext cx="7618341" cy="539192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9100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Relational operators test two operands and return a Boolean result of either true or false.</a:t>
            </a:r>
          </a:p>
          <a:p>
            <a:r>
              <a:rPr lang="en-US" sz="3200" dirty="0"/>
              <a:t>There are three types of relational operators: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Equality</a:t>
            </a:r>
            <a:r>
              <a:rPr lang="en-PK" sz="3200" dirty="0"/>
              <a:t> </a:t>
            </a:r>
            <a:r>
              <a:rPr lang="en-GB" sz="3200" dirty="0"/>
              <a:t>a</a:t>
            </a:r>
            <a:r>
              <a:rPr lang="en-PK" sz="3200" dirty="0"/>
              <a:t>n</a:t>
            </a:r>
            <a:r>
              <a:rPr lang="en-GB" sz="3200" dirty="0"/>
              <a:t>d</a:t>
            </a:r>
            <a:r>
              <a:rPr lang="en-PK" sz="3200" dirty="0"/>
              <a:t> </a:t>
            </a:r>
            <a:r>
              <a:rPr lang="en-GB" sz="3200" dirty="0"/>
              <a:t>I</a:t>
            </a:r>
            <a:r>
              <a:rPr lang="en-PK" sz="3200" dirty="0"/>
              <a:t>d</a:t>
            </a:r>
            <a:r>
              <a:rPr lang="en-GB" sz="3200" dirty="0"/>
              <a:t>e</a:t>
            </a:r>
            <a:r>
              <a:rPr lang="en-PK" sz="3200" dirty="0"/>
              <a:t>n</a:t>
            </a:r>
            <a:r>
              <a:rPr lang="en-GB" sz="3200" dirty="0"/>
              <a:t>t</a:t>
            </a:r>
            <a:r>
              <a:rPr lang="en-PK" sz="3200" dirty="0" err="1"/>
              <a:t>i</a:t>
            </a:r>
            <a:r>
              <a:rPr lang="en-GB" sz="3200" dirty="0"/>
              <a:t>t</a:t>
            </a:r>
            <a:r>
              <a:rPr lang="en-PK" sz="3200" dirty="0"/>
              <a:t>y</a:t>
            </a:r>
            <a:endParaRPr lang="en-US" sz="3200" dirty="0"/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Comparison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200" dirty="0"/>
              <a:t>Logical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840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</a:t>
            </a:r>
            <a:r>
              <a:rPr lang="en-PK" dirty="0"/>
              <a:t> and </a:t>
            </a:r>
            <a:r>
              <a:rPr lang="en-PK" dirty="0" err="1"/>
              <a:t>Identit</a:t>
            </a:r>
            <a:r>
              <a:rPr lang="en-GB" dirty="0"/>
              <a:t>y</a:t>
            </a:r>
            <a:r>
              <a:rPr lang="en-US" dirty="0"/>
              <a:t>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735955" cy="5206701"/>
          </a:xfrm>
        </p:spPr>
        <p:txBody>
          <a:bodyPr>
            <a:normAutofit/>
          </a:bodyPr>
          <a:lstStyle/>
          <a:p>
            <a:r>
              <a:rPr lang="en-US" sz="3200" dirty="0"/>
              <a:t>The equality operator is</a:t>
            </a:r>
            <a:r>
              <a:rPr lang="en-PK" sz="3200" dirty="0"/>
              <a:t> </a:t>
            </a:r>
            <a:r>
              <a:rPr lang="en-GB" sz="3200" dirty="0"/>
              <a:t>t</a:t>
            </a:r>
            <a:r>
              <a:rPr lang="en-PK" sz="3200" dirty="0"/>
              <a:t>w</a:t>
            </a:r>
            <a:r>
              <a:rPr lang="en-GB" sz="3200" dirty="0"/>
              <a:t>o</a:t>
            </a:r>
            <a:r>
              <a:rPr lang="en-PK" sz="3200" dirty="0"/>
              <a:t> </a:t>
            </a:r>
            <a:r>
              <a:rPr lang="en-GB" sz="3200" dirty="0"/>
              <a:t>e</a:t>
            </a:r>
            <a:r>
              <a:rPr lang="en-PK" sz="3200" dirty="0"/>
              <a:t>q</a:t>
            </a:r>
            <a:r>
              <a:rPr lang="en-GB" sz="3200" dirty="0"/>
              <a:t>u</a:t>
            </a:r>
            <a:r>
              <a:rPr lang="en-PK" sz="3200" dirty="0"/>
              <a:t>a</a:t>
            </a:r>
            <a:r>
              <a:rPr lang="en-GB" sz="3200" dirty="0"/>
              <a:t>l</a:t>
            </a:r>
            <a:r>
              <a:rPr lang="en-PK" sz="3200" dirty="0"/>
              <a:t> </a:t>
            </a:r>
            <a:r>
              <a:rPr lang="en-GB" sz="3200" dirty="0"/>
              <a:t>s</a:t>
            </a:r>
            <a:r>
              <a:rPr lang="en-PK" sz="3200" dirty="0" err="1"/>
              <a:t>i</a:t>
            </a:r>
            <a:r>
              <a:rPr lang="en-GB" sz="3200" dirty="0"/>
              <a:t>g</a:t>
            </a:r>
            <a:r>
              <a:rPr lang="en-PK" sz="3200" dirty="0"/>
              <a:t>n</a:t>
            </a:r>
            <a:r>
              <a:rPr lang="en-GB" sz="3200" dirty="0"/>
              <a:t>s</a:t>
            </a:r>
            <a:r>
              <a:rPr lang="en-US" sz="3200" dirty="0"/>
              <a:t> </a:t>
            </a:r>
            <a:r>
              <a:rPr lang="en-PK" sz="3200" dirty="0"/>
              <a:t>(</a:t>
            </a:r>
            <a:r>
              <a:rPr lang="en-US" sz="3200" dirty="0"/>
              <a:t>==</a:t>
            </a:r>
            <a:r>
              <a:rPr lang="en-PK" sz="3200" dirty="0"/>
              <a:t>).</a:t>
            </a:r>
          </a:p>
          <a:p>
            <a:r>
              <a:rPr lang="en-GB" sz="3200" dirty="0"/>
              <a:t>T</a:t>
            </a:r>
            <a:r>
              <a:rPr lang="en-PK" sz="3200" dirty="0"/>
              <a:t>h</a:t>
            </a:r>
            <a:r>
              <a:rPr lang="en-GB" sz="3200" dirty="0"/>
              <a:t>e</a:t>
            </a:r>
            <a:r>
              <a:rPr lang="en-PK" sz="3200" dirty="0"/>
              <a:t> </a:t>
            </a:r>
            <a:r>
              <a:rPr lang="en-GB" sz="3200" dirty="0" err="1"/>
              <a:t>i</a:t>
            </a:r>
            <a:r>
              <a:rPr lang="en-PK" sz="3200" dirty="0"/>
              <a:t>d</a:t>
            </a:r>
            <a:r>
              <a:rPr lang="en-GB" sz="3200" dirty="0"/>
              <a:t>e</a:t>
            </a:r>
            <a:r>
              <a:rPr lang="en-PK" sz="3200" dirty="0"/>
              <a:t>n</a:t>
            </a:r>
            <a:r>
              <a:rPr lang="en-GB" sz="3200" dirty="0"/>
              <a:t>t</a:t>
            </a:r>
            <a:r>
              <a:rPr lang="en-PK" sz="3200" dirty="0" err="1"/>
              <a:t>ity</a:t>
            </a:r>
            <a:r>
              <a:rPr lang="en-PK" sz="3200" dirty="0"/>
              <a:t> ope</a:t>
            </a:r>
            <a:r>
              <a:rPr lang="en-GB" sz="3200" dirty="0"/>
              <a:t>r</a:t>
            </a:r>
            <a:r>
              <a:rPr lang="en-PK" sz="3200" dirty="0"/>
              <a:t>a</a:t>
            </a:r>
            <a:r>
              <a:rPr lang="en-GB" sz="3200" dirty="0"/>
              <a:t>t</a:t>
            </a:r>
            <a:r>
              <a:rPr lang="en-PK" sz="3200" dirty="0"/>
              <a:t>o</a:t>
            </a:r>
            <a:r>
              <a:rPr lang="en-GB" sz="3200" dirty="0"/>
              <a:t>r</a:t>
            </a:r>
            <a:r>
              <a:rPr lang="en-PK" sz="3200" dirty="0"/>
              <a:t> </a:t>
            </a:r>
            <a:r>
              <a:rPr lang="en-GB" sz="3200" dirty="0" err="1"/>
              <a:t>i</a:t>
            </a:r>
            <a:r>
              <a:rPr lang="en-PK" sz="3200" dirty="0"/>
              <a:t>s </a:t>
            </a:r>
            <a:r>
              <a:rPr lang="en-US" sz="3200" dirty="0"/>
              <a:t>three equals signs in a row</a:t>
            </a:r>
            <a:r>
              <a:rPr lang="en-PK" sz="3200" dirty="0"/>
              <a:t> (===)</a:t>
            </a:r>
            <a:r>
              <a:rPr lang="en-US" sz="3200" dirty="0"/>
              <a:t>.</a:t>
            </a:r>
          </a:p>
          <a:p>
            <a:pPr lvl="1"/>
            <a:r>
              <a:rPr lang="en-US" sz="3000" dirty="0"/>
              <a:t>Identity operator prevents JavaScript from automatically converting types. </a:t>
            </a:r>
            <a:endParaRPr lang="en-US" sz="3200" dirty="0"/>
          </a:p>
          <a:p>
            <a:r>
              <a:rPr lang="en-GB" sz="3200" i="1" dirty="0"/>
              <a:t>Example 14-4. Assigning a value and testing for equality</a:t>
            </a:r>
            <a:endParaRPr lang="en-PK" sz="3200" i="1" dirty="0"/>
          </a:p>
          <a:p>
            <a:pPr marL="0" indent="0">
              <a:buNone/>
            </a:pPr>
            <a:r>
              <a:rPr lang="en-PK" sz="2800" dirty="0">
                <a:latin typeface="Consolas" panose="020B0609020204030204" pitchFamily="49" charset="0"/>
              </a:rPr>
              <a:t>  </a:t>
            </a:r>
            <a:r>
              <a:rPr lang="en-US" sz="2800" dirty="0">
                <a:latin typeface="Consolas" panose="020B0609020204030204" pitchFamily="49" charset="0"/>
              </a:rPr>
              <a:t>&lt;script&gt;</a:t>
            </a:r>
            <a:endParaRPr lang="en-PK" sz="2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PK" sz="2800" dirty="0">
                <a:latin typeface="Consolas" panose="020B0609020204030204" pitchFamily="49" charset="0"/>
              </a:rPr>
              <a:t>  </a:t>
            </a:r>
            <a:r>
              <a:rPr lang="en-US" sz="2800" dirty="0">
                <a:latin typeface="Consolas" panose="020B0609020204030204" pitchFamily="49" charset="0"/>
              </a:rPr>
              <a:t>month = "July"</a:t>
            </a:r>
            <a:r>
              <a:rPr lang="en-PK" sz="2800" dirty="0">
                <a:latin typeface="Consolas" panose="020B0609020204030204" pitchFamily="49" charset="0"/>
              </a:rPr>
              <a:t>	   // </a:t>
            </a:r>
            <a:r>
              <a:rPr lang="en-GB" sz="2800" dirty="0">
                <a:latin typeface="Consolas" panose="020B0609020204030204" pitchFamily="49" charset="0"/>
              </a:rPr>
              <a:t>A</a:t>
            </a:r>
            <a:r>
              <a:rPr lang="en-PK" sz="2800" dirty="0">
                <a:latin typeface="Consolas" panose="020B0609020204030204" pitchFamily="49" charset="0"/>
              </a:rPr>
              <a:t>s</a:t>
            </a:r>
            <a:r>
              <a:rPr lang="en-GB" sz="2800" dirty="0" err="1">
                <a:latin typeface="Consolas" panose="020B0609020204030204" pitchFamily="49" charset="0"/>
              </a:rPr>
              <a:t>i</a:t>
            </a:r>
            <a:r>
              <a:rPr lang="en-PK" sz="2800" dirty="0">
                <a:latin typeface="Consolas" panose="020B0609020204030204" pitchFamily="49" charset="0"/>
              </a:rPr>
              <a:t>g</a:t>
            </a:r>
            <a:r>
              <a:rPr lang="en-GB" sz="2800" dirty="0">
                <a:latin typeface="Consolas" panose="020B0609020204030204" pitchFamily="49" charset="0"/>
              </a:rPr>
              <a:t>n</a:t>
            </a:r>
            <a:r>
              <a:rPr lang="en-PK" sz="2800" dirty="0">
                <a:latin typeface="Consolas" panose="020B0609020204030204" pitchFamily="49" charset="0"/>
              </a:rPr>
              <a:t>m</a:t>
            </a:r>
            <a:r>
              <a:rPr lang="en-GB" sz="2800" dirty="0">
                <a:latin typeface="Consolas" panose="020B0609020204030204" pitchFamily="49" charset="0"/>
              </a:rPr>
              <a:t>e</a:t>
            </a:r>
            <a:r>
              <a:rPr lang="en-PK" sz="2800" dirty="0">
                <a:latin typeface="Consolas" panose="020B0609020204030204" pitchFamily="49" charset="0"/>
              </a:rPr>
              <a:t>n</a:t>
            </a:r>
            <a:r>
              <a:rPr lang="en-GB" sz="2800" dirty="0">
                <a:latin typeface="Consolas" panose="020B0609020204030204" pitchFamily="49" charset="0"/>
              </a:rPr>
              <a:t>t</a:t>
            </a:r>
            <a:endParaRPr lang="en-PK" sz="2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PK" sz="2800" dirty="0">
                <a:latin typeface="Consolas" panose="020B0609020204030204" pitchFamily="49" charset="0"/>
              </a:rPr>
              <a:t>  </a:t>
            </a:r>
            <a:r>
              <a:rPr lang="en-US" sz="2800" dirty="0">
                <a:latin typeface="Consolas" panose="020B0609020204030204" pitchFamily="49" charset="0"/>
              </a:rPr>
              <a:t>if (month == "October") </a:t>
            </a:r>
            <a:r>
              <a:rPr lang="en-US" sz="2800" dirty="0" err="1">
                <a:latin typeface="Consolas" panose="020B0609020204030204" pitchFamily="49" charset="0"/>
              </a:rPr>
              <a:t>document.write</a:t>
            </a:r>
            <a:r>
              <a:rPr lang="en-US" sz="2800" dirty="0">
                <a:latin typeface="Consolas" panose="020B0609020204030204" pitchFamily="49" charset="0"/>
              </a:rPr>
              <a:t>("It's the Fall")</a:t>
            </a:r>
            <a:endParaRPr lang="en-PK" sz="2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PK" sz="2800" dirty="0">
                <a:latin typeface="Consolas" panose="020B0609020204030204" pitchFamily="49" charset="0"/>
              </a:rPr>
              <a:t>  </a:t>
            </a:r>
            <a:r>
              <a:rPr lang="en-US" sz="2800" dirty="0">
                <a:latin typeface="Consolas" panose="020B0609020204030204" pitchFamily="49" charset="0"/>
              </a:rPr>
              <a:t>&lt;/script&gt;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5343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Equality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GB" dirty="0"/>
              <a:t>JavaScript will convert the operands of an equality expression if they are of different types. </a:t>
            </a:r>
            <a:endParaRPr lang="en-PK" dirty="0"/>
          </a:p>
          <a:p>
            <a:r>
              <a:rPr lang="en-US" dirty="0"/>
              <a:t>For example, any strings composed entirely of numbers will be converted to numbers whenever compared with a number.</a:t>
            </a:r>
          </a:p>
          <a:p>
            <a:r>
              <a:rPr lang="en-GB" i="1" dirty="0"/>
              <a:t>Example 14-5. The equality and identity operators</a:t>
            </a:r>
            <a:endParaRPr lang="en-US" i="1" dirty="0"/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a = 3.1415927;  b = "3.1415927"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if (a == b) </a:t>
            </a:r>
            <a:r>
              <a:rPr lang="en-US" dirty="0" err="1">
                <a:latin typeface="Consolas" panose="020B0609020204030204" pitchFamily="49" charset="0"/>
              </a:rPr>
              <a:t>document.write</a:t>
            </a:r>
            <a:r>
              <a:rPr lang="en-US" dirty="0">
                <a:latin typeface="Consolas" panose="020B0609020204030204" pitchFamily="49" charset="0"/>
              </a:rPr>
              <a:t>("1")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if (a === b) </a:t>
            </a:r>
            <a:r>
              <a:rPr lang="en-US" dirty="0" err="1">
                <a:latin typeface="Consolas" panose="020B0609020204030204" pitchFamily="49" charset="0"/>
              </a:rPr>
              <a:t>document.write</a:t>
            </a:r>
            <a:r>
              <a:rPr lang="en-US" dirty="0">
                <a:latin typeface="Consolas" panose="020B0609020204030204" pitchFamily="49" charset="0"/>
              </a:rPr>
              <a:t>("2")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&lt;/script&gt;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81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90195"/>
            <a:ext cx="11560248" cy="5331279"/>
          </a:xfrm>
        </p:spPr>
        <p:txBody>
          <a:bodyPr>
            <a:noAutofit/>
          </a:bodyPr>
          <a:lstStyle/>
          <a:p>
            <a:r>
              <a:rPr lang="en-US" sz="3200" dirty="0"/>
              <a:t>Using comparison operators (&gt;, &gt;=, &lt;, &lt;=), you can test for more than just equality and inequality.</a:t>
            </a:r>
          </a:p>
          <a:p>
            <a:r>
              <a:rPr lang="en-GB" i="1" dirty="0"/>
              <a:t>Example 14-6. The four comparison operators</a:t>
            </a:r>
            <a:endParaRPr lang="en-US" sz="3200" dirty="0"/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&lt;script&gt;</a:t>
            </a:r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  a = 7; b = 11</a:t>
            </a:r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  if (a &gt; b) </a:t>
            </a:r>
            <a:r>
              <a:rPr lang="en-US" sz="2300" dirty="0" err="1">
                <a:latin typeface="Consolas" panose="020B0609020204030204" pitchFamily="49" charset="0"/>
              </a:rPr>
              <a:t>document.write</a:t>
            </a:r>
            <a:r>
              <a:rPr lang="en-US" sz="2300" dirty="0">
                <a:latin typeface="Consolas" panose="020B0609020204030204" pitchFamily="49" charset="0"/>
              </a:rPr>
              <a:t>("a is greater than b&lt;</a:t>
            </a:r>
            <a:r>
              <a:rPr lang="en-US" sz="2300" dirty="0" err="1">
                <a:latin typeface="Consolas" panose="020B0609020204030204" pitchFamily="49" charset="0"/>
              </a:rPr>
              <a:t>br</a:t>
            </a:r>
            <a:r>
              <a:rPr lang="en-US" sz="23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  if (a &lt; b) </a:t>
            </a:r>
            <a:r>
              <a:rPr lang="en-US" sz="2300" dirty="0" err="1">
                <a:latin typeface="Consolas" panose="020B0609020204030204" pitchFamily="49" charset="0"/>
              </a:rPr>
              <a:t>document.write</a:t>
            </a:r>
            <a:r>
              <a:rPr lang="en-US" sz="2300" dirty="0">
                <a:latin typeface="Consolas" panose="020B0609020204030204" pitchFamily="49" charset="0"/>
              </a:rPr>
              <a:t>("a is less than b&lt;</a:t>
            </a:r>
            <a:r>
              <a:rPr lang="en-US" sz="2300" dirty="0" err="1">
                <a:latin typeface="Consolas" panose="020B0609020204030204" pitchFamily="49" charset="0"/>
              </a:rPr>
              <a:t>br</a:t>
            </a:r>
            <a:r>
              <a:rPr lang="en-US" sz="23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  if (a &gt;= b) </a:t>
            </a:r>
            <a:r>
              <a:rPr lang="en-US" sz="2300" dirty="0" err="1">
                <a:latin typeface="Consolas" panose="020B0609020204030204" pitchFamily="49" charset="0"/>
              </a:rPr>
              <a:t>document.write</a:t>
            </a:r>
            <a:r>
              <a:rPr lang="en-US" sz="2300" dirty="0">
                <a:latin typeface="Consolas" panose="020B0609020204030204" pitchFamily="49" charset="0"/>
              </a:rPr>
              <a:t>("a is greater than or equal to b&lt;</a:t>
            </a:r>
            <a:r>
              <a:rPr lang="en-US" sz="2300" dirty="0" err="1">
                <a:latin typeface="Consolas" panose="020B0609020204030204" pitchFamily="49" charset="0"/>
              </a:rPr>
              <a:t>br</a:t>
            </a:r>
            <a:r>
              <a:rPr lang="en-US" sz="23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  if (a &lt;= b) </a:t>
            </a:r>
            <a:r>
              <a:rPr lang="en-US" sz="2300" dirty="0" err="1">
                <a:latin typeface="Consolas" panose="020B0609020204030204" pitchFamily="49" charset="0"/>
              </a:rPr>
              <a:t>document.write</a:t>
            </a:r>
            <a:r>
              <a:rPr lang="en-US" sz="2300" dirty="0">
                <a:latin typeface="Consolas" panose="020B0609020204030204" pitchFamily="49" charset="0"/>
              </a:rPr>
              <a:t>("a is less than or equal to b&lt;</a:t>
            </a:r>
            <a:r>
              <a:rPr lang="en-US" sz="2300" dirty="0" err="1">
                <a:latin typeface="Consolas" panose="020B0609020204030204" pitchFamily="49" charset="0"/>
              </a:rPr>
              <a:t>br</a:t>
            </a:r>
            <a:r>
              <a:rPr lang="en-US" sz="23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buNone/>
            </a:pPr>
            <a:r>
              <a:rPr lang="en-US" sz="2300" dirty="0">
                <a:latin typeface="Consolas" panose="020B0609020204030204" pitchFamily="49" charset="0"/>
              </a:rPr>
              <a:t>  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430839" y="5572292"/>
            <a:ext cx="4927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a is less than b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a is less than or equal to b</a:t>
            </a:r>
          </a:p>
        </p:txBody>
      </p:sp>
    </p:spTree>
    <p:extLst>
      <p:ext uri="{BB962C8B-B14F-4D97-AF65-F5344CB8AC3E}">
        <p14:creationId xmlns:p14="http://schemas.microsoft.com/office/powerpoint/2010/main" val="4150530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45" y="93511"/>
            <a:ext cx="11279909" cy="1075749"/>
          </a:xfrm>
        </p:spPr>
        <p:txBody>
          <a:bodyPr/>
          <a:lstStyle/>
          <a:p>
            <a:r>
              <a:rPr lang="en-US" dirty="0"/>
              <a:t>Logical 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463428" cy="5419799"/>
          </a:xfrm>
        </p:spPr>
        <p:txBody>
          <a:bodyPr>
            <a:normAutofit/>
          </a:bodyPr>
          <a:lstStyle/>
          <a:p>
            <a:r>
              <a:rPr lang="en-PK" sz="3200" dirty="0"/>
              <a:t>T</a:t>
            </a:r>
            <a:r>
              <a:rPr lang="en-GB" sz="3200" dirty="0"/>
              <a:t>h</a:t>
            </a:r>
            <a:r>
              <a:rPr lang="en-PK" sz="3200" dirty="0"/>
              <a:t>r</a:t>
            </a:r>
            <a:r>
              <a:rPr lang="en-GB" sz="3200" dirty="0"/>
              <a:t>e</a:t>
            </a:r>
            <a:r>
              <a:rPr lang="en-PK" sz="3200" dirty="0"/>
              <a:t>e </a:t>
            </a:r>
            <a:r>
              <a:rPr lang="en-GB" sz="3200" dirty="0"/>
              <a:t>l</a:t>
            </a:r>
            <a:r>
              <a:rPr lang="en-US" sz="3200" dirty="0" err="1"/>
              <a:t>ogical</a:t>
            </a:r>
            <a:r>
              <a:rPr lang="en-US" sz="3200" dirty="0"/>
              <a:t> operators produce true-or-false results</a:t>
            </a:r>
            <a:r>
              <a:rPr lang="en-PK" sz="3200" dirty="0"/>
              <a:t>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PK" sz="3000" dirty="0"/>
              <a:t>&amp;&amp;		</a:t>
            </a:r>
            <a:r>
              <a:rPr lang="en-GB" sz="3000" dirty="0"/>
              <a:t>t</a:t>
            </a:r>
            <a:r>
              <a:rPr lang="en-PK" sz="3000" dirty="0"/>
              <a:t>r</a:t>
            </a:r>
            <a:r>
              <a:rPr lang="en-GB" sz="3000" dirty="0"/>
              <a:t>u</a:t>
            </a:r>
            <a:r>
              <a:rPr lang="en-PK" sz="3000" dirty="0"/>
              <a:t>e if both operands are true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sz="3000" dirty="0"/>
              <a:t>I</a:t>
            </a:r>
            <a:r>
              <a:rPr lang="en-PK" sz="3000" dirty="0"/>
              <a:t>I		</a:t>
            </a:r>
            <a:r>
              <a:rPr lang="en-GB" sz="3000" dirty="0"/>
              <a:t>t</a:t>
            </a:r>
            <a:r>
              <a:rPr lang="en-PK" sz="3000" dirty="0"/>
              <a:t>r</a:t>
            </a:r>
            <a:r>
              <a:rPr lang="en-GB" sz="3000" dirty="0"/>
              <a:t>u</a:t>
            </a:r>
            <a:r>
              <a:rPr lang="en-PK" sz="3000" dirty="0"/>
              <a:t>e if any of the operands are true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PK" sz="3000" dirty="0"/>
              <a:t>!		</a:t>
            </a:r>
            <a:r>
              <a:rPr lang="en-GB" sz="3200" dirty="0"/>
              <a:t>t</a:t>
            </a:r>
            <a:r>
              <a:rPr lang="en-PK" sz="3200" dirty="0"/>
              <a:t>r</a:t>
            </a:r>
            <a:r>
              <a:rPr lang="en-GB" sz="3200" dirty="0"/>
              <a:t>u</a:t>
            </a:r>
            <a:r>
              <a:rPr lang="en-PK" sz="3200" dirty="0"/>
              <a:t>e if operand </a:t>
            </a:r>
            <a:r>
              <a:rPr lang="en-GB" sz="3200" dirty="0" err="1"/>
              <a:t>i</a:t>
            </a:r>
            <a:r>
              <a:rPr lang="en-PK" sz="3200" dirty="0"/>
              <a:t>s </a:t>
            </a:r>
            <a:r>
              <a:rPr lang="en-PK" sz="3200" dirty="0" err="1"/>
              <a:t>flase</a:t>
            </a:r>
            <a:r>
              <a:rPr lang="en-PK" sz="3200" dirty="0"/>
              <a:t> or false if operand is true</a:t>
            </a:r>
          </a:p>
          <a:p>
            <a:r>
              <a:rPr lang="en-GB" i="1" dirty="0"/>
              <a:t>Example 14-7. The logical operators in use</a:t>
            </a:r>
          </a:p>
          <a:p>
            <a:pPr marL="457200" lvl="1" indent="0">
              <a:buNone/>
            </a:pPr>
            <a:r>
              <a:rPr lang="en-GB" dirty="0">
                <a:latin typeface="Consolas" panose="020B06090202040302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GB" dirty="0">
                <a:latin typeface="Consolas" panose="020B0609020204030204" pitchFamily="49" charset="0"/>
              </a:rPr>
              <a:t>a = 1; b = 0</a:t>
            </a:r>
          </a:p>
          <a:p>
            <a:pPr marL="457200" lvl="1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</a:rPr>
              <a:t>((a &amp;&amp; b) + "&lt;</a:t>
            </a:r>
            <a:r>
              <a:rPr lang="en-GB" dirty="0" err="1">
                <a:latin typeface="Consolas" panose="020B0609020204030204" pitchFamily="49" charset="0"/>
              </a:rPr>
              <a:t>br</a:t>
            </a:r>
            <a:r>
              <a:rPr lang="en-GB" dirty="0">
                <a:latin typeface="Consolas" panose="020B0609020204030204" pitchFamily="49" charset="0"/>
              </a:rPr>
              <a:t>&gt;")</a:t>
            </a:r>
          </a:p>
          <a:p>
            <a:pPr marL="457200" lvl="1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</a:rPr>
              <a:t>((a || b) + "&lt;</a:t>
            </a:r>
            <a:r>
              <a:rPr lang="en-GB" dirty="0" err="1">
                <a:latin typeface="Consolas" panose="020B0609020204030204" pitchFamily="49" charset="0"/>
              </a:rPr>
              <a:t>br</a:t>
            </a:r>
            <a:r>
              <a:rPr lang="en-GB" dirty="0">
                <a:latin typeface="Consolas" panose="020B0609020204030204" pitchFamily="49" charset="0"/>
              </a:rPr>
              <a:t>&gt;")</a:t>
            </a:r>
          </a:p>
          <a:p>
            <a:pPr marL="457200" lvl="1" indent="0">
              <a:buNone/>
            </a:pPr>
            <a:r>
              <a:rPr lang="en-GB" dirty="0" err="1">
                <a:latin typeface="Consolas" panose="020B06090202040302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</a:rPr>
              <a:t>(( !b ) + "&lt;</a:t>
            </a:r>
            <a:r>
              <a:rPr lang="en-GB" dirty="0" err="1">
                <a:latin typeface="Consolas" panose="020B0609020204030204" pitchFamily="49" charset="0"/>
              </a:rPr>
              <a:t>br</a:t>
            </a:r>
            <a:r>
              <a:rPr lang="en-GB" dirty="0">
                <a:latin typeface="Consolas" panose="020B0609020204030204" pitchFamily="49" charset="0"/>
              </a:rPr>
              <a:t>&gt;")</a:t>
            </a:r>
          </a:p>
          <a:p>
            <a:pPr marL="457200" lvl="1" indent="0">
              <a:buNone/>
            </a:pPr>
            <a:r>
              <a:rPr lang="en-GB" dirty="0">
                <a:latin typeface="Consolas" panose="020B0609020204030204" pitchFamily="49" charset="0"/>
              </a:rPr>
              <a:t>&lt;/script&gt;</a:t>
            </a:r>
            <a:endParaRPr lang="en-US" sz="30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291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with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495701" cy="5556325"/>
          </a:xfrm>
        </p:spPr>
        <p:txBody>
          <a:bodyPr>
            <a:normAutofit lnSpcReduction="10000"/>
          </a:bodyPr>
          <a:lstStyle/>
          <a:p>
            <a:r>
              <a:rPr lang="en-PK" dirty="0"/>
              <a:t>P</a:t>
            </a:r>
            <a:r>
              <a:rPr lang="en-GB" dirty="0"/>
              <a:t>r</a:t>
            </a:r>
            <a:r>
              <a:rPr lang="en-PK" dirty="0"/>
              <a:t>o</a:t>
            </a:r>
            <a:r>
              <a:rPr lang="en-GB" dirty="0"/>
              <a:t>p</a:t>
            </a:r>
            <a:r>
              <a:rPr lang="en-PK" dirty="0"/>
              <a:t>e</a:t>
            </a:r>
            <a:r>
              <a:rPr lang="en-GB" dirty="0"/>
              <a:t>r</a:t>
            </a:r>
            <a:r>
              <a:rPr lang="en-PK" dirty="0"/>
              <a:t>t</a:t>
            </a:r>
            <a:r>
              <a:rPr lang="en-GB" dirty="0" err="1"/>
              <a:t>i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PK" dirty="0"/>
              <a:t> </a:t>
            </a:r>
            <a:r>
              <a:rPr lang="en-GB" dirty="0"/>
              <a:t>o</a:t>
            </a:r>
            <a:r>
              <a:rPr lang="en-PK" dirty="0"/>
              <a:t>f r</a:t>
            </a:r>
            <a:r>
              <a:rPr lang="en-US" dirty="0" err="1"/>
              <a:t>eference</a:t>
            </a:r>
            <a:r>
              <a:rPr lang="en-PK" dirty="0"/>
              <a:t>d</a:t>
            </a:r>
            <a:r>
              <a:rPr lang="en-US" dirty="0"/>
              <a:t> </a:t>
            </a:r>
            <a:r>
              <a:rPr lang="en-PK" dirty="0"/>
              <a:t>o</a:t>
            </a:r>
            <a:r>
              <a:rPr lang="en-GB" dirty="0"/>
              <a:t>b</a:t>
            </a:r>
            <a:r>
              <a:rPr lang="en-PK" dirty="0"/>
              <a:t>j</a:t>
            </a:r>
            <a:r>
              <a:rPr lang="en-GB" dirty="0"/>
              <a:t>e</a:t>
            </a:r>
            <a:r>
              <a:rPr lang="en-PK" dirty="0"/>
              <a:t>c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US" dirty="0"/>
              <a:t>within the </a:t>
            </a:r>
            <a:r>
              <a:rPr lang="en-US" b="1" dirty="0"/>
              <a:t>with</a:t>
            </a:r>
            <a:r>
              <a:rPr lang="en-US" dirty="0"/>
              <a:t> block are assumed to apply to that object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s </a:t>
            </a:r>
            <a:r>
              <a:rPr lang="en-GB" dirty="0"/>
              <a:t>l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/>
              <a:t>a</a:t>
            </a:r>
            <a:r>
              <a:rPr lang="en-GB" dirty="0"/>
              <a:t>l</a:t>
            </a:r>
            <a:r>
              <a:rPr lang="en-PK" dirty="0"/>
              <a:t> </a:t>
            </a:r>
            <a:r>
              <a:rPr lang="en-GB" dirty="0"/>
              <a:t>v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 err="1"/>
              <a:t>i</a:t>
            </a:r>
            <a:r>
              <a:rPr lang="en-GB" dirty="0"/>
              <a:t>a</a:t>
            </a:r>
            <a:r>
              <a:rPr lang="en-PK" dirty="0"/>
              <a:t>b</a:t>
            </a:r>
            <a:r>
              <a:rPr lang="en-GB" dirty="0"/>
              <a:t>l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US" dirty="0"/>
              <a:t>.</a:t>
            </a:r>
            <a:endParaRPr lang="en-PK" dirty="0"/>
          </a:p>
          <a:p>
            <a:r>
              <a:rPr lang="en-PK" dirty="0"/>
              <a:t>I</a:t>
            </a:r>
            <a:r>
              <a:rPr lang="en-GB" dirty="0"/>
              <a:t>t</a:t>
            </a:r>
            <a:r>
              <a:rPr lang="en-PK" dirty="0"/>
              <a:t> </a:t>
            </a:r>
            <a:r>
              <a:rPr lang="en-US" dirty="0" err="1"/>
              <a:t>reduc</a:t>
            </a:r>
            <a:r>
              <a:rPr lang="en-PK" dirty="0"/>
              <a:t>e</a:t>
            </a:r>
            <a:r>
              <a:rPr lang="en-GB" dirty="0"/>
              <a:t>s</a:t>
            </a:r>
            <a:r>
              <a:rPr lang="en-US" dirty="0"/>
              <a:t> many references to an object to just one reference.</a:t>
            </a:r>
            <a:endParaRPr lang="en-PK" dirty="0"/>
          </a:p>
          <a:p>
            <a:r>
              <a:rPr lang="en-GB" dirty="0"/>
              <a:t>W</a:t>
            </a:r>
            <a:r>
              <a:rPr lang="en-PK" dirty="0" err="1"/>
              <a:t>i</a:t>
            </a:r>
            <a:r>
              <a:rPr lang="en-GB" dirty="0"/>
              <a:t>t</a:t>
            </a:r>
            <a:r>
              <a:rPr lang="en-PK" dirty="0"/>
              <a:t>h </a:t>
            </a:r>
            <a:r>
              <a:rPr lang="en-GB" dirty="0"/>
              <a:t>s</a:t>
            </a:r>
            <a:r>
              <a:rPr lang="en-PK" dirty="0"/>
              <a:t>t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m</a:t>
            </a:r>
            <a:r>
              <a:rPr lang="en-GB" dirty="0" err="1"/>
              <a:t>ent</a:t>
            </a:r>
            <a:r>
              <a:rPr lang="en-PK" dirty="0"/>
              <a:t> </a:t>
            </a:r>
            <a:r>
              <a:rPr lang="en-GB" dirty="0" err="1"/>
              <a:t>i</a:t>
            </a:r>
            <a:r>
              <a:rPr lang="en-PK" dirty="0"/>
              <a:t>s deprecated and it’s use </a:t>
            </a:r>
            <a:r>
              <a:rPr lang="en-GB" dirty="0" err="1"/>
              <a:t>i</a:t>
            </a:r>
            <a:r>
              <a:rPr lang="en-PK" dirty="0"/>
              <a:t>s </a:t>
            </a:r>
            <a:r>
              <a:rPr lang="en-GB" dirty="0"/>
              <a:t>d</a:t>
            </a:r>
            <a:r>
              <a:rPr lang="en-PK" dirty="0" err="1"/>
              <a:t>i</a:t>
            </a:r>
            <a:r>
              <a:rPr lang="en-GB" dirty="0"/>
              <a:t>s</a:t>
            </a:r>
            <a:r>
              <a:rPr lang="en-PK" dirty="0"/>
              <a:t>c</a:t>
            </a:r>
            <a:r>
              <a:rPr lang="en-GB" dirty="0"/>
              <a:t>o</a:t>
            </a:r>
            <a:r>
              <a:rPr lang="en-PK" dirty="0"/>
              <a:t>u</a:t>
            </a:r>
            <a:r>
              <a:rPr lang="en-GB" dirty="0"/>
              <a:t>r</a:t>
            </a:r>
            <a:r>
              <a:rPr lang="en-PK" dirty="0"/>
              <a:t>a</a:t>
            </a:r>
            <a:r>
              <a:rPr lang="en-GB" dirty="0"/>
              <a:t>g</a:t>
            </a:r>
            <a:r>
              <a:rPr lang="en-PK" dirty="0"/>
              <a:t>ed. </a:t>
            </a:r>
            <a:endParaRPr lang="en-US" dirty="0"/>
          </a:p>
          <a:p>
            <a:r>
              <a:rPr lang="en-GB" i="1" dirty="0"/>
              <a:t>Example 14-10. Using the with statement</a:t>
            </a:r>
          </a:p>
          <a:p>
            <a:pPr marL="457200" lvl="1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PK" sz="2400" dirty="0">
                <a:latin typeface="Consolas" panose="020B0609020204030204" pitchFamily="49" charset="0"/>
              </a:rPr>
              <a:t>t</a:t>
            </a:r>
            <a:r>
              <a:rPr lang="en-GB" sz="2400" dirty="0">
                <a:latin typeface="Consolas" panose="020B0609020204030204" pitchFamily="49" charset="0"/>
              </a:rPr>
              <a:t>x</a:t>
            </a:r>
            <a:r>
              <a:rPr lang="en-PK" sz="2400" dirty="0">
                <a:latin typeface="Consolas" panose="020B0609020204030204" pitchFamily="49" charset="0"/>
              </a:rPr>
              <a:t>t</a:t>
            </a:r>
            <a:r>
              <a:rPr lang="en-GB" sz="2400" dirty="0">
                <a:latin typeface="Consolas" panose="020B0609020204030204" pitchFamily="49" charset="0"/>
              </a:rPr>
              <a:t> = "The quick brown fox jumps over the lazy dog"</a:t>
            </a:r>
          </a:p>
          <a:p>
            <a:pPr marL="457200" lvl="1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with (</a:t>
            </a:r>
            <a:r>
              <a:rPr lang="en-PK" sz="2400" dirty="0">
                <a:latin typeface="Consolas" panose="020B0609020204030204" pitchFamily="49" charset="0"/>
              </a:rPr>
              <a:t>t</a:t>
            </a:r>
            <a:r>
              <a:rPr lang="en-GB" sz="2400" dirty="0">
                <a:latin typeface="Consolas" panose="020B0609020204030204" pitchFamily="49" charset="0"/>
              </a:rPr>
              <a:t>x</a:t>
            </a:r>
            <a:r>
              <a:rPr lang="en-PK" sz="2400" dirty="0">
                <a:latin typeface="Consolas" panose="020B0609020204030204" pitchFamily="49" charset="0"/>
              </a:rPr>
              <a:t>t</a:t>
            </a:r>
            <a:r>
              <a:rPr lang="en-GB" sz="2400" dirty="0">
                <a:latin typeface="Consolas" panose="020B0609020204030204" pitchFamily="49" charset="0"/>
              </a:rPr>
              <a:t>)</a:t>
            </a:r>
          </a:p>
          <a:p>
            <a:pPr marL="457200" lvl="1" indent="0">
              <a:buNone/>
            </a:pPr>
            <a:r>
              <a:rPr lang="en-PK" sz="2400" dirty="0"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document.write</a:t>
            </a:r>
            <a:r>
              <a:rPr lang="en-GB" sz="2400" dirty="0">
                <a:latin typeface="Consolas" panose="020B0609020204030204" pitchFamily="49" charset="0"/>
              </a:rPr>
              <a:t>("The string is " + length + " characters&lt;</a:t>
            </a:r>
            <a:r>
              <a:rPr lang="en-GB" sz="2400" dirty="0" err="1">
                <a:latin typeface="Consolas" panose="020B0609020204030204" pitchFamily="49" charset="0"/>
              </a:rPr>
              <a:t>br</a:t>
            </a:r>
            <a:r>
              <a:rPr lang="en-GB" sz="2400" dirty="0">
                <a:latin typeface="Consolas" panose="020B0609020204030204" pitchFamily="49" charset="0"/>
              </a:rPr>
              <a:t>&gt;")</a:t>
            </a:r>
          </a:p>
          <a:p>
            <a:pPr marL="457200" lvl="1" indent="0">
              <a:buNone/>
            </a:pPr>
            <a:r>
              <a:rPr lang="en-GB" sz="2400" dirty="0" err="1">
                <a:latin typeface="Consolas" panose="020B0609020204030204" pitchFamily="49" charset="0"/>
              </a:rPr>
              <a:t>document.write</a:t>
            </a:r>
            <a:r>
              <a:rPr lang="en-GB" sz="2400" dirty="0">
                <a:latin typeface="Consolas" panose="020B0609020204030204" pitchFamily="49" charset="0"/>
              </a:rPr>
              <a:t>("In upper case it's: " + </a:t>
            </a:r>
            <a:r>
              <a:rPr lang="en-GB" sz="2400" dirty="0" err="1">
                <a:latin typeface="Consolas" panose="020B0609020204030204" pitchFamily="49" charset="0"/>
              </a:rPr>
              <a:t>toUpperCase</a:t>
            </a:r>
            <a:r>
              <a:rPr lang="en-GB" sz="2400" dirty="0">
                <a:latin typeface="Consolas" panose="020B0609020204030204" pitchFamily="49" charset="0"/>
              </a:rPr>
              <a:t>())</a:t>
            </a:r>
          </a:p>
          <a:p>
            <a:pPr marL="457200" lvl="1" indent="0">
              <a:buNone/>
            </a:pPr>
            <a:r>
              <a:rPr lang="en-PK" sz="2400" dirty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GB" sz="2400" dirty="0">
                <a:latin typeface="Consolas" panose="020B0609020204030204" pitchFamily="49" charset="0"/>
              </a:rPr>
              <a:t>&lt;/script&gt;</a:t>
            </a:r>
            <a:endParaRPr lang="en-US" sz="24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12E00D0-70B3-450A-A598-B5AE7336FD07}"/>
              </a:ext>
            </a:extLst>
          </p:cNvPr>
          <p:cNvSpPr txBox="1"/>
          <p:nvPr/>
        </p:nvSpPr>
        <p:spPr>
          <a:xfrm>
            <a:off x="2936448" y="5657671"/>
            <a:ext cx="85527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GB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The string is 43 characters</a:t>
            </a:r>
          </a:p>
          <a:p>
            <a:r>
              <a:rPr lang="en-GB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In upper case it's: THE QUICK BROWN FOX JUMPS …</a:t>
            </a:r>
          </a:p>
        </p:txBody>
      </p:sp>
    </p:spTree>
    <p:extLst>
      <p:ext uri="{BB962C8B-B14F-4D97-AF65-F5344CB8AC3E}">
        <p14:creationId xmlns:p14="http://schemas.microsoft.com/office/powerpoint/2010/main" val="88476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with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271" y="1283487"/>
            <a:ext cx="11279909" cy="5072862"/>
          </a:xfrm>
        </p:spPr>
        <p:txBody>
          <a:bodyPr>
            <a:normAutofit/>
          </a:bodyPr>
          <a:lstStyle/>
          <a:p>
            <a:r>
              <a:rPr lang="en-US" sz="3200" dirty="0"/>
              <a:t>Even though string is never directly referenced by </a:t>
            </a:r>
            <a:r>
              <a:rPr lang="en-US" sz="3200" dirty="0" err="1"/>
              <a:t>document.write</a:t>
            </a:r>
            <a:r>
              <a:rPr lang="en-US" sz="3200" dirty="0"/>
              <a:t>, this code still manages to output the following:</a:t>
            </a:r>
          </a:p>
          <a:p>
            <a:pPr marL="457200" lvl="1" indent="0">
              <a:buNone/>
            </a:pPr>
            <a:r>
              <a:rPr lang="en-US" sz="3200" b="1" dirty="0"/>
              <a:t>The string is 43 characters</a:t>
            </a:r>
          </a:p>
          <a:p>
            <a:pPr marL="457200" lvl="1" indent="0">
              <a:buNone/>
            </a:pPr>
            <a:r>
              <a:rPr lang="en-US" sz="3200" b="1" dirty="0"/>
              <a:t>In upper case it's: THE QUICK BROWN FOX JUMPS …</a:t>
            </a:r>
          </a:p>
          <a:p>
            <a:r>
              <a:rPr lang="en-US" sz="3200" dirty="0"/>
              <a:t>This is how the code works: the JavaScript interpreter recognizes that the length property and </a:t>
            </a:r>
            <a:r>
              <a:rPr lang="en-US" sz="3200" dirty="0" err="1"/>
              <a:t>toUpperCase</a:t>
            </a:r>
            <a:r>
              <a:rPr lang="en-US" sz="3200" dirty="0"/>
              <a:t>() method have to be applied to some object. Because they stand alone, the interpreter assumes they apply to the </a:t>
            </a:r>
            <a:r>
              <a:rPr lang="en-PK" sz="3200" dirty="0"/>
              <a:t>t</a:t>
            </a:r>
            <a:r>
              <a:rPr lang="en-GB" sz="3200" dirty="0"/>
              <a:t>x</a:t>
            </a:r>
            <a:r>
              <a:rPr lang="en-PK" sz="3200" dirty="0"/>
              <a:t>t</a:t>
            </a:r>
            <a:r>
              <a:rPr lang="en-US" sz="3200" dirty="0"/>
              <a:t> object that you specified in the with statement.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882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</a:t>
            </a:r>
            <a:r>
              <a:rPr lang="en-US" dirty="0" err="1"/>
              <a:t>onerror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i="1" dirty="0"/>
              <a:t>Events </a:t>
            </a:r>
            <a:r>
              <a:rPr lang="en-US" dirty="0"/>
              <a:t>are actions that can be detected by JavaScript.</a:t>
            </a:r>
          </a:p>
          <a:p>
            <a:r>
              <a:rPr lang="en-US" dirty="0"/>
              <a:t>Every element on a web page has certain events that can trigger JavaScript functions.</a:t>
            </a:r>
            <a:endParaRPr lang="en-PK" dirty="0"/>
          </a:p>
          <a:p>
            <a:pPr lvl="1"/>
            <a:r>
              <a:rPr lang="en-GB" dirty="0"/>
              <a:t>Ex</a:t>
            </a:r>
            <a:r>
              <a:rPr lang="en-PK" dirty="0"/>
              <a:t>a</a:t>
            </a:r>
            <a:r>
              <a:rPr lang="en-GB" dirty="0"/>
              <a:t>m</a:t>
            </a:r>
            <a:r>
              <a:rPr lang="en-PK" dirty="0"/>
              <a:t>p</a:t>
            </a:r>
            <a:r>
              <a:rPr lang="en-GB" dirty="0"/>
              <a:t>l</a:t>
            </a:r>
            <a:r>
              <a:rPr lang="en-PK" dirty="0"/>
              <a:t>e:</a:t>
            </a:r>
            <a:r>
              <a:rPr lang="en-US" dirty="0"/>
              <a:t> </a:t>
            </a:r>
            <a:r>
              <a:rPr lang="en-PK" dirty="0"/>
              <a:t>executing a function </a:t>
            </a:r>
            <a:r>
              <a:rPr lang="en-PK" dirty="0" err="1"/>
              <a:t>wh</a:t>
            </a:r>
            <a:r>
              <a:rPr lang="en-GB" dirty="0"/>
              <a:t>e</a:t>
            </a:r>
            <a:r>
              <a:rPr lang="en-PK" dirty="0"/>
              <a:t>n </a:t>
            </a:r>
            <a:r>
              <a:rPr lang="en-GB" dirty="0"/>
              <a:t>a</a:t>
            </a:r>
            <a:r>
              <a:rPr lang="en-PK" dirty="0"/>
              <a:t> </a:t>
            </a:r>
            <a:r>
              <a:rPr lang="en-GB" dirty="0"/>
              <a:t>u</a:t>
            </a:r>
            <a:r>
              <a:rPr lang="en-PK" dirty="0"/>
              <a:t>s</a:t>
            </a:r>
            <a:r>
              <a:rPr lang="en-GB" dirty="0"/>
              <a:t>e</a:t>
            </a:r>
            <a:r>
              <a:rPr lang="en-PK" dirty="0"/>
              <a:t>r </a:t>
            </a:r>
            <a:r>
              <a:rPr lang="en-GB" dirty="0"/>
              <a:t>c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c</a:t>
            </a:r>
            <a:r>
              <a:rPr lang="en-GB" dirty="0"/>
              <a:t>k</a:t>
            </a:r>
            <a:r>
              <a:rPr lang="en-PK" dirty="0"/>
              <a:t>s </a:t>
            </a:r>
            <a:r>
              <a:rPr lang="en-GB" dirty="0"/>
              <a:t>o</a:t>
            </a:r>
            <a:r>
              <a:rPr lang="en-PK" dirty="0"/>
              <a:t>n button using </a:t>
            </a:r>
            <a:r>
              <a:rPr lang="en-US" dirty="0"/>
              <a:t>onclick event of a button element</a:t>
            </a:r>
            <a:r>
              <a:rPr lang="en-PK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8329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Expressions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GB" sz="3200" dirty="0"/>
              <a:t>An expression is a combination of values, variables, operators, and functions that results in a value</a:t>
            </a:r>
            <a:r>
              <a:rPr lang="en-PK" sz="3200" dirty="0"/>
              <a:t> (</a:t>
            </a:r>
            <a:r>
              <a:rPr lang="en-GB" sz="3200" dirty="0"/>
              <a:t>number, string, Boolean</a:t>
            </a:r>
            <a:r>
              <a:rPr lang="en-PK" sz="3200" dirty="0"/>
              <a:t>)</a:t>
            </a:r>
            <a:r>
              <a:rPr lang="en-GB" sz="3200" dirty="0"/>
              <a:t>.</a:t>
            </a:r>
            <a:endParaRPr lang="en-PK" sz="3200" dirty="0"/>
          </a:p>
          <a:p>
            <a:r>
              <a:rPr lang="en-GB" sz="3200" dirty="0"/>
              <a:t>Unlike PHP, actual strings of true and false are displayed.</a:t>
            </a:r>
          </a:p>
          <a:p>
            <a:r>
              <a:rPr lang="en-GB" sz="3200" dirty="0"/>
              <a:t>Example 14-1. Four simple Boolean expressions</a:t>
            </a:r>
            <a:endParaRPr lang="en-PK" sz="3200" dirty="0"/>
          </a:p>
          <a:p>
            <a:pPr marL="457200" lvl="1" indent="0">
              <a:buNone/>
            </a:pPr>
            <a:r>
              <a:rPr lang="en-GB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&lt;script&gt;</a:t>
            </a:r>
            <a:endParaRPr lang="en-PK" sz="30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30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en-GB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("a: " + (42 &gt; 3) + "&lt;</a:t>
            </a:r>
            <a:r>
              <a:rPr lang="en-GB" sz="30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br</a:t>
            </a:r>
            <a:r>
              <a:rPr lang="en-GB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&gt;")</a:t>
            </a:r>
            <a:endParaRPr lang="en-PK" sz="30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document.write("b: " + (91 &lt; 4) + "&lt;br&gt;")</a:t>
            </a:r>
            <a:endParaRPr lang="en-PK" sz="30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document.write("c: " + (8 == 2) + "&lt;br&gt;")</a:t>
            </a:r>
            <a:endParaRPr lang="en-PK" sz="30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it-IT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document.write("d: " + (4 &lt; 17) + "&lt;br&gt;")</a:t>
            </a:r>
            <a:endParaRPr lang="en-PK" sz="30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GB" sz="30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&lt;/script&gt;</a:t>
            </a:r>
            <a:endParaRPr lang="en-US" sz="30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endParaRPr lang="en-US" sz="3200" dirty="0">
              <a:latin typeface="Futura Std Medium" panose="020B0502020204020303" pitchFamily="34" charset="0"/>
            </a:endParaRP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319DE3-5CBE-4249-89EB-EB396D365352}"/>
              </a:ext>
            </a:extLst>
          </p:cNvPr>
          <p:cNvSpPr txBox="1"/>
          <p:nvPr/>
        </p:nvSpPr>
        <p:spPr>
          <a:xfrm>
            <a:off x="9913744" y="3787020"/>
            <a:ext cx="191903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GB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a: true</a:t>
            </a:r>
          </a:p>
          <a:p>
            <a:r>
              <a:rPr lang="en-GB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b: false</a:t>
            </a:r>
          </a:p>
          <a:p>
            <a:r>
              <a:rPr lang="en-GB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c: false</a:t>
            </a:r>
          </a:p>
          <a:p>
            <a:r>
              <a:rPr lang="en-GB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d: true</a:t>
            </a:r>
          </a:p>
        </p:txBody>
      </p:sp>
    </p:spTree>
    <p:extLst>
      <p:ext uri="{BB962C8B-B14F-4D97-AF65-F5344CB8AC3E}">
        <p14:creationId xmlns:p14="http://schemas.microsoft.com/office/powerpoint/2010/main" val="2832609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Example 14-11. A script employing the </a:t>
            </a:r>
            <a:r>
              <a:rPr lang="en-GB" i="1" dirty="0" err="1"/>
              <a:t>onerror</a:t>
            </a:r>
            <a:r>
              <a:rPr lang="en-GB" i="1" dirty="0"/>
              <a:t>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6196" y="1344158"/>
            <a:ext cx="11735955" cy="5194753"/>
          </a:xfrm>
        </p:spPr>
        <p:txBody>
          <a:bodyPr>
            <a:noAutofit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onerror</a:t>
            </a:r>
            <a:r>
              <a:rPr lang="en-US" sz="2400" dirty="0">
                <a:latin typeface="Consolas" panose="020B0609020204030204" pitchFamily="49" charset="0"/>
              </a:rPr>
              <a:t> = </a:t>
            </a:r>
            <a:r>
              <a:rPr lang="en-US" sz="2400" dirty="0" err="1">
                <a:latin typeface="Consolas" panose="020B0609020204030204" pitchFamily="49" charset="0"/>
              </a:rPr>
              <a:t>errorHandler</a:t>
            </a:r>
            <a:endParaRPr lang="en-US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</a:t>
            </a:r>
            <a:r>
              <a:rPr lang="en-US" sz="2400" dirty="0" err="1">
                <a:latin typeface="Consolas" panose="020B0609020204030204" pitchFamily="49" charset="0"/>
              </a:rPr>
              <a:t>document.write</a:t>
            </a:r>
            <a:r>
              <a:rPr lang="en-US" sz="2400" dirty="0">
                <a:latin typeface="Consolas" panose="020B0609020204030204" pitchFamily="49" charset="0"/>
              </a:rPr>
              <a:t>("Welcome to this website") // Deliberate error</a:t>
            </a:r>
          </a:p>
          <a:p>
            <a:pPr marL="0" indent="0">
              <a:spcBef>
                <a:spcPts val="200"/>
              </a:spcBef>
              <a:buNone/>
            </a:pPr>
            <a:endParaRPr lang="en-US" sz="2400" dirty="0">
              <a:latin typeface="Consolas" panose="020B0609020204030204" pitchFamily="49" charset="0"/>
            </a:endParaRP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function </a:t>
            </a:r>
            <a:r>
              <a:rPr lang="en-US" sz="2400" dirty="0" err="1">
                <a:latin typeface="Consolas" panose="020B0609020204030204" pitchFamily="49" charset="0"/>
              </a:rPr>
              <a:t>errorHandler</a:t>
            </a:r>
            <a:r>
              <a:rPr lang="en-US" sz="2400" dirty="0">
                <a:latin typeface="Consolas" panose="020B0609020204030204" pitchFamily="49" charset="0"/>
              </a:rPr>
              <a:t>(message, </a:t>
            </a:r>
            <a:r>
              <a:rPr lang="en-US" sz="2400" dirty="0" err="1">
                <a:latin typeface="Consolas" panose="020B0609020204030204" pitchFamily="49" charset="0"/>
              </a:rPr>
              <a:t>url</a:t>
            </a:r>
            <a:r>
              <a:rPr lang="en-US" sz="2400" dirty="0">
                <a:latin typeface="Consolas" panose="020B0609020204030204" pitchFamily="49" charset="0"/>
              </a:rPr>
              <a:t>, line)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out = "Sorry, an error was encountered.\n\n";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out += "Error: " + message + "\n"; out += "URL: " + </a:t>
            </a:r>
            <a:r>
              <a:rPr lang="en-US" sz="2400" dirty="0" err="1">
                <a:latin typeface="Consolas" panose="020B0609020204030204" pitchFamily="49" charset="0"/>
              </a:rPr>
              <a:t>url</a:t>
            </a:r>
            <a:r>
              <a:rPr lang="en-US" sz="2400" dirty="0">
                <a:latin typeface="Consolas" panose="020B0609020204030204" pitchFamily="49" charset="0"/>
              </a:rPr>
              <a:t> + "\n";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out += "Line: " + line + "\n\n"; out += "Click OK to continue.\n\n";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alert(out); return true;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spcBef>
                <a:spcPts val="20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64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try...catch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The try...catch construct is supported by all major browsers</a:t>
            </a:r>
            <a:r>
              <a:rPr lang="en-PK" sz="3200" dirty="0"/>
              <a:t>.</a:t>
            </a:r>
          </a:p>
          <a:p>
            <a:r>
              <a:rPr lang="en-GB" sz="3200" dirty="0"/>
              <a:t>M</a:t>
            </a:r>
            <a:r>
              <a:rPr lang="en-US" sz="3200" dirty="0"/>
              <a:t>ore standard and flexible than the </a:t>
            </a:r>
            <a:r>
              <a:rPr lang="en-US" sz="3200" dirty="0" err="1"/>
              <a:t>onerror</a:t>
            </a:r>
            <a:r>
              <a:rPr lang="en-US" sz="3200" dirty="0"/>
              <a:t> technique.</a:t>
            </a:r>
          </a:p>
          <a:p>
            <a:r>
              <a:rPr lang="en-PK" sz="3200" dirty="0"/>
              <a:t>T</a:t>
            </a:r>
            <a:r>
              <a:rPr lang="en-US" sz="3200" dirty="0"/>
              <a:t>rap errors for a selected section of code, rather than all scripts in a document.</a:t>
            </a:r>
          </a:p>
          <a:p>
            <a:r>
              <a:rPr lang="en-US" sz="3200" dirty="0"/>
              <a:t>They do not catch syntax errors</a:t>
            </a:r>
            <a:r>
              <a:rPr lang="en-PK" sz="3200" dirty="0"/>
              <a:t> (r</a:t>
            </a:r>
            <a:r>
              <a:rPr lang="en-GB" sz="3200" dirty="0"/>
              <a:t>e</a:t>
            </a:r>
            <a:r>
              <a:rPr lang="en-PK" sz="3200" dirty="0"/>
              <a:t>q</a:t>
            </a:r>
            <a:r>
              <a:rPr lang="en-GB" sz="3200" dirty="0"/>
              <a:t>u</a:t>
            </a:r>
            <a:r>
              <a:rPr lang="en-PK" sz="3200" dirty="0" err="1"/>
              <a:t>i</a:t>
            </a:r>
            <a:r>
              <a:rPr lang="en-GB" sz="3200" dirty="0"/>
              <a:t>r</a:t>
            </a:r>
            <a:r>
              <a:rPr lang="en-PK" sz="3200" dirty="0"/>
              <a:t>e</a:t>
            </a:r>
            <a:r>
              <a:rPr lang="en-GB" sz="3200" dirty="0"/>
              <a:t>s</a:t>
            </a:r>
            <a:r>
              <a:rPr lang="en-US" sz="3200" dirty="0"/>
              <a:t> </a:t>
            </a:r>
            <a:r>
              <a:rPr lang="en-US" sz="3200" dirty="0" err="1"/>
              <a:t>onerror</a:t>
            </a:r>
            <a:r>
              <a:rPr lang="en-PK" sz="3200" dirty="0"/>
              <a:t>)</a:t>
            </a:r>
            <a:r>
              <a:rPr lang="en-US" sz="3200" dirty="0"/>
              <a:t>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1117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Example 14-12. Trapping an error with try and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9698" y="1344158"/>
            <a:ext cx="11798021" cy="519475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try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request = new </a:t>
            </a:r>
            <a:r>
              <a:rPr lang="en-US" dirty="0" err="1">
                <a:latin typeface="Consolas" panose="020B0609020204030204" pitchFamily="49" charset="0"/>
              </a:rPr>
              <a:t>XMLHTTPRequest</a:t>
            </a:r>
            <a:r>
              <a:rPr lang="en-US" dirty="0">
                <a:latin typeface="Consolas" panose="020B0609020204030204" pitchFamily="49" charset="0"/>
              </a:rPr>
              <a:t>()	//</a:t>
            </a:r>
            <a:r>
              <a:rPr lang="en-US" dirty="0" err="1">
                <a:latin typeface="Consolas" panose="020B0609020204030204" pitchFamily="49" charset="0"/>
              </a:rPr>
              <a:t>XMLHttpRequest</a:t>
            </a:r>
            <a:r>
              <a:rPr lang="en-US" dirty="0">
                <a:latin typeface="Consolas" panose="020B0609020204030204" pitchFamily="49" charset="0"/>
              </a:rPr>
              <a:t>()</a:t>
            </a:r>
            <a:r>
              <a:rPr lang="en-PK" dirty="0">
                <a:latin typeface="Consolas" panose="020B0609020204030204" pitchFamily="49" charset="0"/>
              </a:rPr>
              <a:t> </a:t>
            </a:r>
            <a:r>
              <a:rPr lang="en-GB" dirty="0">
                <a:latin typeface="Consolas" panose="020B0609020204030204" pitchFamily="49" charset="0"/>
              </a:rPr>
              <a:t>o</a:t>
            </a:r>
            <a:r>
              <a:rPr lang="en-PK" dirty="0">
                <a:latin typeface="Consolas" panose="020B0609020204030204" pitchFamily="49" charset="0"/>
              </a:rPr>
              <a:t>b</a:t>
            </a:r>
            <a:r>
              <a:rPr lang="en-GB" dirty="0">
                <a:latin typeface="Consolas" panose="020B0609020204030204" pitchFamily="49" charset="0"/>
              </a:rPr>
              <a:t>j</a:t>
            </a:r>
            <a:r>
              <a:rPr lang="en-PK" dirty="0">
                <a:latin typeface="Consolas" panose="020B0609020204030204" pitchFamily="49" charset="0"/>
              </a:rPr>
              <a:t>e</a:t>
            </a:r>
            <a:r>
              <a:rPr lang="en-GB" dirty="0">
                <a:latin typeface="Consolas" panose="020B0609020204030204" pitchFamily="49" charset="0"/>
              </a:rPr>
              <a:t>c</a:t>
            </a:r>
            <a:r>
              <a:rPr lang="en-PK" dirty="0">
                <a:latin typeface="Consolas" panose="020B0609020204030204" pitchFamily="49" charset="0"/>
              </a:rPr>
              <a:t>t</a:t>
            </a:r>
            <a:endParaRPr lang="en-US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document.write</a:t>
            </a:r>
            <a:r>
              <a:rPr lang="en-US" dirty="0">
                <a:latin typeface="Consolas" panose="020B0609020204030204" pitchFamily="49" charset="0"/>
              </a:rPr>
              <a:t>("Success")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catch(err)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// Use a different method to create an </a:t>
            </a:r>
            <a:r>
              <a:rPr lang="en-US" dirty="0" err="1">
                <a:latin typeface="Consolas" panose="020B0609020204030204" pitchFamily="49" charset="0"/>
              </a:rPr>
              <a:t>XMLHTTPRequest</a:t>
            </a:r>
            <a:r>
              <a:rPr lang="en-US" dirty="0">
                <a:latin typeface="Consolas" panose="020B0609020204030204" pitchFamily="49" charset="0"/>
              </a:rPr>
              <a:t> object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  </a:t>
            </a:r>
            <a:r>
              <a:rPr lang="en-US" dirty="0" err="1">
                <a:latin typeface="Consolas" panose="020B0609020204030204" pitchFamily="49" charset="0"/>
              </a:rPr>
              <a:t>document.write</a:t>
            </a:r>
            <a:r>
              <a:rPr lang="en-US" dirty="0">
                <a:latin typeface="Consolas" panose="020B0609020204030204" pitchFamily="49" charset="0"/>
              </a:rPr>
              <a:t>(“Failure")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170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try...catch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PK" dirty="0"/>
              <a:t>U</a:t>
            </a:r>
            <a:r>
              <a:rPr lang="en-GB" dirty="0"/>
              <a:t>s</a:t>
            </a:r>
            <a:r>
              <a:rPr lang="en-PK" dirty="0"/>
              <a:t>e </a:t>
            </a:r>
            <a:r>
              <a:rPr lang="en-US" b="1" dirty="0"/>
              <a:t>finally</a:t>
            </a:r>
            <a:r>
              <a:rPr lang="en-PK" b="1" dirty="0"/>
              <a:t> </a:t>
            </a:r>
            <a:r>
              <a:rPr lang="en-US" dirty="0"/>
              <a:t>keyword </a:t>
            </a:r>
            <a:r>
              <a:rPr lang="en-PK" dirty="0"/>
              <a:t>a</a:t>
            </a:r>
            <a:r>
              <a:rPr lang="en-GB" dirty="0"/>
              <a:t>f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r</a:t>
            </a:r>
            <a:r>
              <a:rPr lang="en-US" dirty="0"/>
              <a:t> </a:t>
            </a:r>
            <a:r>
              <a:rPr lang="en-US" i="1" dirty="0"/>
              <a:t>catch</a:t>
            </a:r>
            <a:r>
              <a:rPr lang="en-PK" i="1" dirty="0"/>
              <a:t> </a:t>
            </a:r>
            <a:r>
              <a:rPr lang="en-GB" i="1" dirty="0"/>
              <a:t>s</a:t>
            </a:r>
            <a:r>
              <a:rPr lang="en-PK" i="1" dirty="0"/>
              <a:t>t</a:t>
            </a:r>
            <a:r>
              <a:rPr lang="en-GB" i="1" dirty="0"/>
              <a:t>a</a:t>
            </a:r>
            <a:r>
              <a:rPr lang="en-PK" i="1" dirty="0"/>
              <a:t>t</a:t>
            </a:r>
            <a:r>
              <a:rPr lang="en-GB" i="1" dirty="0"/>
              <a:t>e</a:t>
            </a:r>
            <a:r>
              <a:rPr lang="en-PK" i="1" dirty="0"/>
              <a:t>m</a:t>
            </a:r>
            <a:r>
              <a:rPr lang="en-GB" i="1" dirty="0"/>
              <a:t>e</a:t>
            </a:r>
            <a:r>
              <a:rPr lang="en-PK" i="1" dirty="0"/>
              <a:t>n</a:t>
            </a:r>
            <a:r>
              <a:rPr lang="en-GB" i="1" dirty="0"/>
              <a:t>t</a:t>
            </a:r>
            <a:r>
              <a:rPr lang="en-US" dirty="0"/>
              <a:t> </a:t>
            </a:r>
            <a:r>
              <a:rPr lang="en-PK" dirty="0"/>
              <a:t>t</a:t>
            </a:r>
            <a:r>
              <a:rPr lang="en-GB" dirty="0"/>
              <a:t>o</a:t>
            </a:r>
            <a:r>
              <a:rPr lang="en-US" dirty="0"/>
              <a:t> always execute</a:t>
            </a:r>
            <a:r>
              <a:rPr lang="en-PK" dirty="0"/>
              <a:t> </a:t>
            </a:r>
            <a:r>
              <a:rPr lang="en-GB" dirty="0"/>
              <a:t>t</a:t>
            </a:r>
            <a:r>
              <a:rPr lang="en-PK" dirty="0"/>
              <a:t>h</a:t>
            </a:r>
            <a:r>
              <a:rPr lang="en-GB" dirty="0"/>
              <a:t>e</a:t>
            </a:r>
            <a:r>
              <a:rPr lang="en-PK" dirty="0"/>
              <a:t> </a:t>
            </a:r>
            <a:r>
              <a:rPr lang="en-GB" dirty="0"/>
              <a:t>a</a:t>
            </a:r>
            <a:r>
              <a:rPr lang="en-PK" dirty="0"/>
              <a:t>s</a:t>
            </a:r>
            <a:r>
              <a:rPr lang="en-GB" dirty="0"/>
              <a:t>s</a:t>
            </a:r>
            <a:r>
              <a:rPr lang="en-PK" dirty="0"/>
              <a:t>o</a:t>
            </a:r>
            <a:r>
              <a:rPr lang="en-GB" dirty="0"/>
              <a:t>c</a:t>
            </a:r>
            <a:r>
              <a:rPr lang="en-PK" dirty="0" err="1"/>
              <a:t>i</a:t>
            </a:r>
            <a:r>
              <a:rPr lang="en-GB" dirty="0"/>
              <a:t>a</a:t>
            </a:r>
            <a:r>
              <a:rPr lang="en-PK" dirty="0"/>
              <a:t>t</a:t>
            </a:r>
            <a:r>
              <a:rPr lang="en-GB" dirty="0"/>
              <a:t>e</a:t>
            </a:r>
            <a:r>
              <a:rPr lang="en-PK" dirty="0"/>
              <a:t>d </a:t>
            </a:r>
            <a:r>
              <a:rPr lang="en-GB" dirty="0"/>
              <a:t>c</a:t>
            </a:r>
            <a:r>
              <a:rPr lang="en-PK" dirty="0"/>
              <a:t>o</a:t>
            </a:r>
            <a:r>
              <a:rPr lang="en-GB" dirty="0"/>
              <a:t>d</a:t>
            </a:r>
            <a:r>
              <a:rPr lang="en-PK" dirty="0"/>
              <a:t>e block</a:t>
            </a:r>
            <a:r>
              <a:rPr lang="en-US" dirty="0"/>
              <a:t>, regardless of whether an error occurs in the try clause.</a:t>
            </a:r>
          </a:p>
          <a:p>
            <a:r>
              <a:rPr lang="en-GB" dirty="0"/>
              <a:t>F</a:t>
            </a:r>
            <a:r>
              <a:rPr lang="en-PK" dirty="0"/>
              <a:t>o</a:t>
            </a:r>
            <a:r>
              <a:rPr lang="en-GB" dirty="0"/>
              <a:t>r</a:t>
            </a:r>
            <a:r>
              <a:rPr lang="en-PK" dirty="0"/>
              <a:t> example, </a:t>
            </a:r>
            <a:r>
              <a:rPr lang="en-GB" dirty="0"/>
              <a:t>a</a:t>
            </a:r>
            <a:r>
              <a:rPr lang="en-US" dirty="0"/>
              <a:t>dd </a:t>
            </a:r>
            <a:r>
              <a:rPr lang="en-PK" dirty="0"/>
              <a:t>s</a:t>
            </a:r>
            <a:r>
              <a:rPr lang="en-GB" dirty="0" err="1"/>
              <a:t>i</a:t>
            </a:r>
            <a:r>
              <a:rPr lang="en-PK" dirty="0"/>
              <a:t>m</a:t>
            </a:r>
            <a:r>
              <a:rPr lang="en-GB" dirty="0" err="1"/>
              <a:t>i</a:t>
            </a:r>
            <a:r>
              <a:rPr lang="en-PK" dirty="0"/>
              <a:t>l</a:t>
            </a:r>
            <a:r>
              <a:rPr lang="en-GB" dirty="0" err="1"/>
              <a:t>i</a:t>
            </a:r>
            <a:r>
              <a:rPr lang="en-PK" dirty="0"/>
              <a:t>a</a:t>
            </a:r>
            <a:r>
              <a:rPr lang="en-GB" dirty="0"/>
              <a:t>r</a:t>
            </a:r>
            <a:r>
              <a:rPr lang="en-PK" dirty="0"/>
              <a:t> </a:t>
            </a:r>
            <a:r>
              <a:rPr lang="en-US" dirty="0"/>
              <a:t>statements after a catch statement: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finally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  alert("The 'try' clause was encountered")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4367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Conditionals change the program flow.</a:t>
            </a:r>
          </a:p>
          <a:p>
            <a:r>
              <a:rPr lang="en-US" dirty="0"/>
              <a:t>Three types of non-looping conditionals: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if statement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switch statement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? operator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2370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if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90195"/>
            <a:ext cx="11279909" cy="5331279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/>
              <a:t>The code within </a:t>
            </a:r>
            <a:r>
              <a:rPr lang="en-US" sz="3200" b="1" i="1" dirty="0"/>
              <a:t>if statement block </a:t>
            </a:r>
            <a:r>
              <a:rPr lang="en-US" sz="3200" dirty="0"/>
              <a:t>is executed only when the given expression evaluates to true.</a:t>
            </a:r>
          </a:p>
          <a:p>
            <a:r>
              <a:rPr lang="en-US" sz="3200" dirty="0"/>
              <a:t>Multiline statements require curly braces around them.</a:t>
            </a:r>
          </a:p>
          <a:p>
            <a:r>
              <a:rPr lang="en-US" sz="3200" dirty="0"/>
              <a:t>Curly braces can be omitted for single line statements.</a:t>
            </a:r>
          </a:p>
          <a:p>
            <a:r>
              <a:rPr lang="en-US" sz="3200" i="1" dirty="0"/>
              <a:t>Example:</a:t>
            </a:r>
          </a:p>
          <a:p>
            <a:endParaRPr lang="en-US" sz="2200" dirty="0"/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200" dirty="0">
                <a:latin typeface="Consolas" panose="020B0609020204030204" pitchFamily="49" charset="0"/>
              </a:rPr>
              <a:t>if (a &gt; 100)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200" dirty="0"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200" dirty="0">
                <a:latin typeface="Consolas" panose="020B0609020204030204" pitchFamily="49" charset="0"/>
              </a:rPr>
              <a:t>    b=2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200" dirty="0">
                <a:latin typeface="Consolas" panose="020B0609020204030204" pitchFamily="49" charset="0"/>
              </a:rPr>
              <a:t>    </a:t>
            </a:r>
            <a:r>
              <a:rPr lang="en-US" sz="3200" dirty="0" err="1">
                <a:latin typeface="Consolas" panose="020B0609020204030204" pitchFamily="49" charset="0"/>
              </a:rPr>
              <a:t>document.write</a:t>
            </a:r>
            <a:r>
              <a:rPr lang="en-US" sz="3200" dirty="0">
                <a:latin typeface="Consolas" panose="020B0609020204030204" pitchFamily="49" charset="0"/>
              </a:rPr>
              <a:t>("a is greater than 100")</a:t>
            </a: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200" dirty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spcBef>
                <a:spcPts val="200"/>
              </a:spcBef>
              <a:buNone/>
            </a:pPr>
            <a:endParaRPr lang="en-US" sz="3200" dirty="0">
              <a:latin typeface="Consolas" panose="020B0609020204030204" pitchFamily="49" charset="0"/>
            </a:endParaRPr>
          </a:p>
          <a:p>
            <a:pPr marL="457200" lvl="1" indent="0">
              <a:spcBef>
                <a:spcPts val="200"/>
              </a:spcBef>
              <a:buNone/>
            </a:pPr>
            <a:r>
              <a:rPr lang="en-US" sz="3200" dirty="0">
                <a:latin typeface="Consolas" panose="020B0609020204030204" pitchFamily="49" charset="0"/>
              </a:rPr>
              <a:t>if (b == 10) </a:t>
            </a:r>
            <a:r>
              <a:rPr lang="en-US" sz="3200" dirty="0" err="1">
                <a:latin typeface="Consolas" panose="020B0609020204030204" pitchFamily="49" charset="0"/>
              </a:rPr>
              <a:t>document.write</a:t>
            </a:r>
            <a:r>
              <a:rPr lang="en-US" sz="3200" dirty="0">
                <a:latin typeface="Consolas" panose="020B0609020204030204" pitchFamily="49" charset="0"/>
              </a:rPr>
              <a:t>("b is equal to 10")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3434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90195"/>
            <a:ext cx="11614036" cy="5331279"/>
          </a:xfrm>
        </p:spPr>
        <p:txBody>
          <a:bodyPr>
            <a:normAutofit/>
          </a:bodyPr>
          <a:lstStyle/>
          <a:p>
            <a:r>
              <a:rPr lang="en-US" dirty="0"/>
              <a:t>When given expression evaluates to false, alternative statements can be executed using an </a:t>
            </a:r>
            <a:r>
              <a:rPr lang="en-US" b="1" i="1" dirty="0"/>
              <a:t>else statement</a:t>
            </a:r>
            <a:r>
              <a:rPr lang="en-US" dirty="0"/>
              <a:t>, like this:</a:t>
            </a:r>
          </a:p>
          <a:p>
            <a:pPr marL="457200" lvl="1" indent="0">
              <a:buNone/>
            </a:pPr>
            <a:endParaRPr lang="en-US" sz="14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if (a &gt; 100)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  </a:t>
            </a:r>
            <a:r>
              <a:rPr lang="en-US" sz="3000" dirty="0" err="1">
                <a:latin typeface="Consolas" panose="020B0609020204030204" pitchFamily="49" charset="0"/>
              </a:rPr>
              <a:t>document.write</a:t>
            </a:r>
            <a:r>
              <a:rPr lang="en-US" sz="3000" dirty="0">
                <a:latin typeface="Consolas" panose="020B0609020204030204" pitchFamily="49" charset="0"/>
              </a:rPr>
              <a:t>("a is greater than 100")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else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{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  </a:t>
            </a:r>
            <a:r>
              <a:rPr lang="en-US" sz="3000" dirty="0" err="1">
                <a:latin typeface="Consolas" panose="020B0609020204030204" pitchFamily="49" charset="0"/>
              </a:rPr>
              <a:t>document.write</a:t>
            </a:r>
            <a:r>
              <a:rPr lang="en-US" sz="3000" dirty="0">
                <a:latin typeface="Consolas" panose="020B0609020204030204" pitchFamily="49" charset="0"/>
              </a:rPr>
              <a:t>("a is less than or equal to 100")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2869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else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279909" cy="5194753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/>
              <a:t>Unlike PHP, JavaScript has no </a:t>
            </a:r>
            <a:r>
              <a:rPr lang="en-US" sz="3500" i="1" dirty="0" err="1"/>
              <a:t>elseif</a:t>
            </a:r>
            <a:r>
              <a:rPr lang="en-US" sz="3500" dirty="0"/>
              <a:t> statement.</a:t>
            </a:r>
          </a:p>
          <a:p>
            <a:r>
              <a:rPr lang="en-US" sz="3500" dirty="0"/>
              <a:t>You can use an else followed by another if to form the equivalent of an </a:t>
            </a:r>
            <a:r>
              <a:rPr lang="en-US" sz="3500" dirty="0" err="1"/>
              <a:t>elseif</a:t>
            </a:r>
            <a:r>
              <a:rPr lang="en-US" sz="3500" dirty="0"/>
              <a:t> statement, like this:</a:t>
            </a:r>
          </a:p>
          <a:p>
            <a:endParaRPr lang="en-US" sz="2100" dirty="0"/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if (a &gt; 100) {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    </a:t>
            </a:r>
            <a:r>
              <a:rPr lang="en-US" sz="3500" dirty="0" err="1">
                <a:latin typeface="Consolas" panose="020B0609020204030204" pitchFamily="49" charset="0"/>
              </a:rPr>
              <a:t>document.write</a:t>
            </a:r>
            <a:r>
              <a:rPr lang="en-US" sz="3500" dirty="0">
                <a:latin typeface="Consolas" panose="020B0609020204030204" pitchFamily="49" charset="0"/>
              </a:rPr>
              <a:t>("a is greater than 100")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else if(a &lt; 100) {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    </a:t>
            </a:r>
            <a:r>
              <a:rPr lang="en-US" sz="3500" dirty="0" err="1">
                <a:latin typeface="Consolas" panose="020B0609020204030204" pitchFamily="49" charset="0"/>
              </a:rPr>
              <a:t>document.write</a:t>
            </a:r>
            <a:r>
              <a:rPr lang="en-US" sz="3500" dirty="0">
                <a:latin typeface="Consolas" panose="020B0609020204030204" pitchFamily="49" charset="0"/>
              </a:rPr>
              <a:t>("a is less than 100")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else {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    </a:t>
            </a:r>
            <a:r>
              <a:rPr lang="en-US" sz="3500" dirty="0" err="1">
                <a:latin typeface="Consolas" panose="020B0609020204030204" pitchFamily="49" charset="0"/>
              </a:rPr>
              <a:t>document.write</a:t>
            </a:r>
            <a:r>
              <a:rPr lang="en-US" sz="3500" dirty="0">
                <a:latin typeface="Consolas" panose="020B0609020204030204" pitchFamily="49" charset="0"/>
              </a:rPr>
              <a:t>("a is equal to 100")</a:t>
            </a:r>
          </a:p>
          <a:p>
            <a:pPr marL="457200" lvl="1" indent="0">
              <a:buNone/>
            </a:pPr>
            <a:r>
              <a:rPr lang="en-US" sz="3500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230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556326"/>
          </a:xfrm>
        </p:spPr>
        <p:txBody>
          <a:bodyPr numCol="1">
            <a:normAutofit/>
          </a:bodyPr>
          <a:lstStyle/>
          <a:p>
            <a:r>
              <a:rPr lang="en-US" dirty="0"/>
              <a:t>Used when a variable or an expression can have multiple values, and you want to perform a different actions for each value.</a:t>
            </a:r>
          </a:p>
          <a:p>
            <a:r>
              <a:rPr lang="en-US" dirty="0"/>
              <a:t>Mention the </a:t>
            </a:r>
            <a:r>
              <a:rPr lang="en-US" i="1" dirty="0"/>
              <a:t>variable</a:t>
            </a:r>
            <a:r>
              <a:rPr lang="en-US" dirty="0"/>
              <a:t> once at the start of the switch statement. Then use the case command to check for matches. When a match occurs, the matching conditional statement and all the following statements are executed.</a:t>
            </a:r>
          </a:p>
          <a:p>
            <a:r>
              <a:rPr lang="en-US" dirty="0"/>
              <a:t>Breaking Out</a:t>
            </a:r>
          </a:p>
          <a:p>
            <a:pPr lvl="1"/>
            <a:r>
              <a:rPr lang="en-US" dirty="0"/>
              <a:t>The break command allows your code to break out of the switch statement once a condition has been satisfied.</a:t>
            </a:r>
          </a:p>
          <a:p>
            <a:pPr lvl="1"/>
            <a:r>
              <a:rPr lang="en-US" dirty="0"/>
              <a:t>Remember to include the break unless you want to continue executing the statements under the next case.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48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14-14. A switch construct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" y="1323244"/>
            <a:ext cx="11902440" cy="5398230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var page = "Links"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switch (page)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{ 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case "Home":  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document.write</a:t>
            </a:r>
            <a:r>
              <a:rPr lang="en-US" sz="2000" dirty="0">
                <a:latin typeface="Consolas" panose="020B0609020204030204" pitchFamily="49" charset="0"/>
              </a:rPr>
              <a:t>("You selected Home")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break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case "About":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document.write</a:t>
            </a:r>
            <a:r>
              <a:rPr lang="en-US" sz="2000" dirty="0">
                <a:latin typeface="Consolas" panose="020B0609020204030204" pitchFamily="49" charset="0"/>
              </a:rPr>
              <a:t>("You selected About")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break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case "News":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document.write</a:t>
            </a:r>
            <a:r>
              <a:rPr lang="en-US" sz="2000" dirty="0">
                <a:latin typeface="Consolas" panose="020B0609020204030204" pitchFamily="49" charset="0"/>
              </a:rPr>
              <a:t>("You selected News")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break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case "Login":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document.write</a:t>
            </a:r>
            <a:r>
              <a:rPr lang="en-US" sz="2000" dirty="0">
                <a:latin typeface="Consolas" panose="020B0609020204030204" pitchFamily="49" charset="0"/>
              </a:rPr>
              <a:t>("You selected Login")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break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case "Links":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</a:t>
            </a:r>
            <a:r>
              <a:rPr lang="en-US" sz="2000" dirty="0" err="1">
                <a:latin typeface="Consolas" panose="020B0609020204030204" pitchFamily="49" charset="0"/>
              </a:rPr>
              <a:t>document.write</a:t>
            </a:r>
            <a:r>
              <a:rPr lang="en-US" sz="2000" dirty="0">
                <a:latin typeface="Consolas" panose="020B0609020204030204" pitchFamily="49" charset="0"/>
              </a:rPr>
              <a:t>("You selected Links")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  break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0865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AA393A-B051-445A-97E4-425C063CE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A2EC76-C6CD-432C-8087-95C332B187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rmAutofit/>
          </a:bodyPr>
          <a:lstStyle/>
          <a:p>
            <a:r>
              <a:rPr lang="en-GB" dirty="0"/>
              <a:t>In JavaScript</a:t>
            </a:r>
            <a:r>
              <a:rPr lang="en-PK" dirty="0"/>
              <a:t> </a:t>
            </a:r>
            <a:r>
              <a:rPr lang="en-GB" dirty="0"/>
              <a:t>all values evaluate to true </a:t>
            </a:r>
            <a:r>
              <a:rPr lang="en-PK" dirty="0"/>
              <a:t>other t</a:t>
            </a:r>
            <a:r>
              <a:rPr lang="en-GB" dirty="0"/>
              <a:t>h</a:t>
            </a:r>
            <a:r>
              <a:rPr lang="en-PK" dirty="0"/>
              <a:t>a</a:t>
            </a:r>
            <a:r>
              <a:rPr lang="en-GB" dirty="0"/>
              <a:t>n</a:t>
            </a:r>
            <a:r>
              <a:rPr lang="en-PK" dirty="0"/>
              <a:t>:</a:t>
            </a:r>
          </a:p>
          <a:p>
            <a:pPr lvl="1"/>
            <a:r>
              <a:rPr lang="en-GB" dirty="0"/>
              <a:t>string</a:t>
            </a:r>
            <a:r>
              <a:rPr lang="en-PK" dirty="0"/>
              <a:t> </a:t>
            </a:r>
            <a:r>
              <a:rPr lang="en-GB" b="1" dirty="0"/>
              <a:t>false</a:t>
            </a:r>
            <a:endParaRPr lang="en-PK" b="1" dirty="0"/>
          </a:p>
          <a:p>
            <a:pPr lvl="1"/>
            <a:r>
              <a:rPr lang="en-GB" dirty="0"/>
              <a:t>0</a:t>
            </a:r>
            <a:endParaRPr lang="en-PK" dirty="0"/>
          </a:p>
          <a:p>
            <a:pPr lvl="1"/>
            <a:r>
              <a:rPr lang="en-GB" dirty="0"/>
              <a:t>empty string</a:t>
            </a:r>
            <a:endParaRPr lang="en-PK" dirty="0"/>
          </a:p>
          <a:p>
            <a:pPr lvl="1"/>
            <a:r>
              <a:rPr lang="en-PK" dirty="0"/>
              <a:t>n</a:t>
            </a:r>
            <a:r>
              <a:rPr lang="en-GB" dirty="0" err="1"/>
              <a:t>ull</a:t>
            </a:r>
            <a:endParaRPr lang="en-PK" dirty="0"/>
          </a:p>
          <a:p>
            <a:pPr lvl="1"/>
            <a:r>
              <a:rPr lang="en-GB" dirty="0"/>
              <a:t>undefined</a:t>
            </a:r>
          </a:p>
          <a:p>
            <a:r>
              <a:rPr lang="en-GB" dirty="0"/>
              <a:t>Unlike in PHP, true or false values </a:t>
            </a:r>
            <a:r>
              <a:rPr lang="en-GB" b="1" i="1" dirty="0"/>
              <a:t>must</a:t>
            </a:r>
            <a:r>
              <a:rPr lang="en-GB" i="1" dirty="0"/>
              <a:t> </a:t>
            </a:r>
            <a:r>
              <a:rPr lang="en-GB" dirty="0"/>
              <a:t>be in lowercase in JavaScript.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if (1 == true) </a:t>
            </a:r>
            <a:r>
              <a:rPr lang="en-GB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('true') // True</a:t>
            </a:r>
          </a:p>
          <a:p>
            <a:pPr marL="0" indent="0">
              <a:buNone/>
            </a:pPr>
            <a:r>
              <a:rPr lang="en-GB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	if (1 == TRUE) </a:t>
            </a:r>
            <a:r>
              <a:rPr lang="en-GB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en-GB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('TRUE') // error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A9086-FD57-4921-9016-8B32373DD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1871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14-13. A multiline if...else if...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44158"/>
            <a:ext cx="11522596" cy="5194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var page = "Links"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if (page == "Home") </a:t>
            </a:r>
            <a:r>
              <a:rPr lang="en-US" sz="2500" dirty="0" err="1">
                <a:latin typeface="Consolas" panose="020B0609020204030204" pitchFamily="49" charset="0"/>
              </a:rPr>
              <a:t>document.write</a:t>
            </a:r>
            <a:r>
              <a:rPr lang="en-US" sz="2500" dirty="0">
                <a:latin typeface="Consolas" panose="020B0609020204030204" pitchFamily="49" charset="0"/>
              </a:rPr>
              <a:t>("You selected Home")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else if (page == "About") </a:t>
            </a:r>
            <a:r>
              <a:rPr lang="en-US" sz="2500" dirty="0" err="1">
                <a:latin typeface="Consolas" panose="020B0609020204030204" pitchFamily="49" charset="0"/>
              </a:rPr>
              <a:t>document.write</a:t>
            </a:r>
            <a:r>
              <a:rPr lang="en-US" sz="2500" dirty="0">
                <a:latin typeface="Consolas" panose="020B0609020204030204" pitchFamily="49" charset="0"/>
              </a:rPr>
              <a:t>("You selected About")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else if (page == "News") </a:t>
            </a:r>
            <a:r>
              <a:rPr lang="en-US" sz="2500" dirty="0" err="1">
                <a:latin typeface="Consolas" panose="020B0609020204030204" pitchFamily="49" charset="0"/>
              </a:rPr>
              <a:t>document.write</a:t>
            </a:r>
            <a:r>
              <a:rPr lang="en-US" sz="2500" dirty="0">
                <a:latin typeface="Consolas" panose="020B0609020204030204" pitchFamily="49" charset="0"/>
              </a:rPr>
              <a:t>("You selected News")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else if (page == "Login") </a:t>
            </a:r>
            <a:r>
              <a:rPr lang="en-US" sz="2500" dirty="0" err="1">
                <a:latin typeface="Consolas" panose="020B0609020204030204" pitchFamily="49" charset="0"/>
              </a:rPr>
              <a:t>document.write</a:t>
            </a:r>
            <a:r>
              <a:rPr lang="en-US" sz="2500" dirty="0">
                <a:latin typeface="Consolas" panose="020B0609020204030204" pitchFamily="49" charset="0"/>
              </a:rPr>
              <a:t>("You selected Login")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else if (page == "Links") </a:t>
            </a:r>
            <a:r>
              <a:rPr lang="en-US" sz="2500" dirty="0" err="1">
                <a:latin typeface="Consolas" panose="020B0609020204030204" pitchFamily="49" charset="0"/>
              </a:rPr>
              <a:t>document.write</a:t>
            </a:r>
            <a:r>
              <a:rPr lang="en-US" sz="2500" dirty="0">
                <a:latin typeface="Consolas" panose="020B0609020204030204" pitchFamily="49" charset="0"/>
              </a:rPr>
              <a:t>("You selected Links")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464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switch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Default action</a:t>
            </a:r>
          </a:p>
          <a:p>
            <a:pPr lvl="1"/>
            <a:r>
              <a:rPr lang="en-US" sz="3000" dirty="0"/>
              <a:t>Use default keyword to specify the statements that will execute when there is no match for the specified variable. </a:t>
            </a:r>
          </a:p>
          <a:p>
            <a:pPr lvl="1"/>
            <a:r>
              <a:rPr lang="en-US" sz="3000" dirty="0"/>
              <a:t>If default is not the last case in the switch block, remember to end the default case with a break.</a:t>
            </a:r>
          </a:p>
          <a:p>
            <a:pPr lvl="1"/>
            <a:r>
              <a:rPr lang="en-US" sz="3000" i="1" dirty="0"/>
              <a:t>Example 14-15. A default statement to add to Example 14-14</a:t>
            </a:r>
            <a:r>
              <a:rPr lang="en-US" sz="3000" dirty="0"/>
              <a:t>	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	default: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  </a:t>
            </a:r>
            <a:r>
              <a:rPr lang="en-US" sz="3000" dirty="0" err="1">
                <a:latin typeface="Consolas" panose="020B0609020204030204" pitchFamily="49" charset="0"/>
              </a:rPr>
              <a:t>document.write</a:t>
            </a:r>
            <a:r>
              <a:rPr lang="en-US" sz="3000" dirty="0">
                <a:latin typeface="Consolas" panose="020B0609020204030204" pitchFamily="49" charset="0"/>
              </a:rPr>
              <a:t>("Unrecognized selection")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  break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390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? Operator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4"/>
            <a:ext cx="11522595" cy="5739206"/>
          </a:xfrm>
        </p:spPr>
        <p:txBody>
          <a:bodyPr>
            <a:normAutofit/>
          </a:bodyPr>
          <a:lstStyle/>
          <a:p>
            <a:r>
              <a:rPr lang="en-US" dirty="0"/>
              <a:t>Provides a quick way of doing if...else tests.</a:t>
            </a:r>
          </a:p>
          <a:p>
            <a:r>
              <a:rPr lang="en-US" dirty="0"/>
              <a:t>Write an </a:t>
            </a:r>
            <a:r>
              <a:rPr lang="en-US" b="1" dirty="0">
                <a:solidFill>
                  <a:srgbClr val="FF0000"/>
                </a:solidFill>
              </a:rPr>
              <a:t>expression</a:t>
            </a:r>
            <a:r>
              <a:rPr lang="en-US" dirty="0"/>
              <a:t> to evaluate followed by 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dirty="0"/>
              <a:t> symbol and the </a:t>
            </a:r>
            <a:r>
              <a:rPr lang="en-US" b="1" dirty="0">
                <a:solidFill>
                  <a:srgbClr val="FF0000"/>
                </a:solidFill>
              </a:rPr>
              <a:t>code to execute </a:t>
            </a:r>
            <a:r>
              <a:rPr lang="en-US" dirty="0"/>
              <a:t>if the expression is </a:t>
            </a:r>
            <a:r>
              <a:rPr lang="en-US" i="1" dirty="0"/>
              <a:t>true</a:t>
            </a:r>
            <a:r>
              <a:rPr lang="en-US" dirty="0"/>
              <a:t>. Place </a:t>
            </a:r>
            <a:r>
              <a:rPr lang="en-US" b="1" dirty="0">
                <a:solidFill>
                  <a:srgbClr val="FF0000"/>
                </a:solidFill>
              </a:rPr>
              <a:t>:</a:t>
            </a:r>
            <a:r>
              <a:rPr lang="en-US" dirty="0"/>
              <a:t> and the </a:t>
            </a:r>
            <a:r>
              <a:rPr lang="en-US" b="1" dirty="0">
                <a:solidFill>
                  <a:srgbClr val="FF0000"/>
                </a:solidFill>
              </a:rPr>
              <a:t>code to execute</a:t>
            </a:r>
            <a:r>
              <a:rPr lang="en-US" dirty="0"/>
              <a:t> if the expression evaluates to </a:t>
            </a:r>
            <a:r>
              <a:rPr lang="en-US" i="1" dirty="0"/>
              <a:t>false</a:t>
            </a:r>
            <a:r>
              <a:rPr lang="en-US" dirty="0"/>
              <a:t>.</a:t>
            </a:r>
          </a:p>
          <a:p>
            <a:r>
              <a:rPr lang="en-US" i="1" dirty="0"/>
              <a:t>Example 14-16. Using the ternary operator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a = 3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</a:t>
            </a:r>
            <a:r>
              <a:rPr lang="en-US" sz="3000" dirty="0" err="1">
                <a:latin typeface="Consolas" panose="020B0609020204030204" pitchFamily="49" charset="0"/>
              </a:rPr>
              <a:t>document.write</a:t>
            </a:r>
            <a:r>
              <a:rPr lang="en-US" sz="3000" dirty="0">
                <a:latin typeface="Consolas" panose="020B0609020204030204" pitchFamily="49" charset="0"/>
              </a:rPr>
              <a:t>(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    a &lt;= 5 ?  "short " : " long "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  )</a:t>
            </a:r>
          </a:p>
          <a:p>
            <a:pPr marL="457200" lvl="1" indent="0">
              <a:buNone/>
            </a:pPr>
            <a:r>
              <a:rPr lang="en-US" sz="30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632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279909" cy="4875288"/>
          </a:xfrm>
        </p:spPr>
        <p:txBody>
          <a:bodyPr>
            <a:normAutofit/>
          </a:bodyPr>
          <a:lstStyle/>
          <a:p>
            <a:r>
              <a:rPr lang="en-US" dirty="0"/>
              <a:t>Used to execute a block of code a number of times.</a:t>
            </a:r>
          </a:p>
          <a:p>
            <a:r>
              <a:rPr lang="en-US" dirty="0"/>
              <a:t>JavaScript supports:</a:t>
            </a:r>
          </a:p>
          <a:p>
            <a:pPr lvl="1"/>
            <a:r>
              <a:rPr lang="en-US" b="1" dirty="0"/>
              <a:t>while</a:t>
            </a:r>
            <a:r>
              <a:rPr lang="en-US" dirty="0"/>
              <a:t> - loops through a block of code while a specified condition is true</a:t>
            </a:r>
          </a:p>
          <a:p>
            <a:pPr lvl="1"/>
            <a:r>
              <a:rPr lang="en-US" b="1" dirty="0"/>
              <a:t>do while </a:t>
            </a:r>
            <a:r>
              <a:rPr lang="en-US" dirty="0"/>
              <a:t>– iterates once through a block of code, then loops through the block of code as long as the specified condition is true</a:t>
            </a:r>
          </a:p>
          <a:p>
            <a:pPr lvl="1"/>
            <a:r>
              <a:rPr lang="en-US" b="1" dirty="0"/>
              <a:t>for</a:t>
            </a:r>
            <a:r>
              <a:rPr lang="en-US" dirty="0"/>
              <a:t> - loops through a block of code a number of times</a:t>
            </a:r>
          </a:p>
          <a:p>
            <a:pPr lvl="1"/>
            <a:r>
              <a:rPr lang="en-US" b="1" dirty="0" err="1"/>
              <a:t>for..in</a:t>
            </a:r>
            <a:r>
              <a:rPr lang="en-US" b="1" dirty="0"/>
              <a:t> </a:t>
            </a:r>
            <a:r>
              <a:rPr lang="en-US" dirty="0"/>
              <a:t>- loops through the properties of an object</a:t>
            </a:r>
          </a:p>
          <a:p>
            <a:pPr lvl="1"/>
            <a:r>
              <a:rPr lang="en-US" b="1" dirty="0" err="1"/>
              <a:t>for..of</a:t>
            </a:r>
            <a:r>
              <a:rPr lang="en-US" b="1" dirty="0"/>
              <a:t> </a:t>
            </a:r>
            <a:r>
              <a:rPr lang="en-US" dirty="0"/>
              <a:t>- loops through the values of an </a:t>
            </a:r>
            <a:r>
              <a:rPr lang="en-US" dirty="0" err="1"/>
              <a:t>iterable</a:t>
            </a:r>
            <a:r>
              <a:rPr lang="en-US" dirty="0"/>
              <a:t> object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8752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14-17. A 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0"/>
            <a:ext cx="11279909" cy="53312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counter=0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while (counter &lt; 5)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   </a:t>
            </a:r>
            <a:r>
              <a:rPr lang="en-US" sz="2800" dirty="0" err="1">
                <a:latin typeface="Consolas" panose="020B0609020204030204" pitchFamily="49" charset="0"/>
              </a:rPr>
              <a:t>document.write</a:t>
            </a:r>
            <a:r>
              <a:rPr lang="en-US" sz="2800" dirty="0">
                <a:latin typeface="Consolas" panose="020B0609020204030204" pitchFamily="49" charset="0"/>
              </a:rPr>
              <a:t>("Counter: " + counter + "&lt;</a:t>
            </a:r>
            <a:r>
              <a:rPr lang="en-US" sz="2800" dirty="0" err="1">
                <a:latin typeface="Consolas" panose="020B0609020204030204" pitchFamily="49" charset="0"/>
              </a:rPr>
              <a:t>br</a:t>
            </a:r>
            <a:r>
              <a:rPr lang="en-US" sz="28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   ++counter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8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CA44E2-641C-4A96-BEE0-B9E298BDF730}"/>
              </a:ext>
            </a:extLst>
          </p:cNvPr>
          <p:cNvSpPr txBox="1"/>
          <p:nvPr/>
        </p:nvSpPr>
        <p:spPr>
          <a:xfrm>
            <a:off x="8087630" y="4151222"/>
            <a:ext cx="29684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Counter: 0</a:t>
            </a:r>
          </a:p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Counter: 1</a:t>
            </a:r>
          </a:p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Counter: 2</a:t>
            </a:r>
          </a:p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Counter: 3</a:t>
            </a:r>
          </a:p>
          <a:p>
            <a:r>
              <a:rPr lang="en-US" sz="28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Counter: 4</a:t>
            </a:r>
          </a:p>
        </p:txBody>
      </p:sp>
    </p:spTree>
    <p:extLst>
      <p:ext uri="{BB962C8B-B14F-4D97-AF65-F5344CB8AC3E}">
        <p14:creationId xmlns:p14="http://schemas.microsoft.com/office/powerpoint/2010/main" val="749449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14-18. A do...while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4" y="1321242"/>
            <a:ext cx="11279909" cy="50993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count = 1</a:t>
            </a:r>
          </a:p>
          <a:p>
            <a:pPr marL="0" indent="0">
              <a:buNone/>
            </a:pPr>
            <a:r>
              <a:rPr lang="en-US" sz="2500" b="1" dirty="0">
                <a:latin typeface="Consolas" panose="020B0609020204030204" pitchFamily="49" charset="0"/>
              </a:rPr>
              <a:t>  do</a:t>
            </a:r>
          </a:p>
          <a:p>
            <a:pPr marL="0" indent="0">
              <a:buNone/>
            </a:pPr>
            <a:r>
              <a:rPr lang="en-US" sz="2500" b="1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    </a:t>
            </a:r>
            <a:r>
              <a:rPr lang="en-US" sz="2500" dirty="0" err="1">
                <a:latin typeface="Consolas" panose="020B0609020204030204" pitchFamily="49" charset="0"/>
              </a:rPr>
              <a:t>document.write</a:t>
            </a:r>
            <a:r>
              <a:rPr lang="en-US" sz="2500" dirty="0">
                <a:latin typeface="Consolas" panose="020B0609020204030204" pitchFamily="49" charset="0"/>
              </a:rPr>
              <a:t>(count + " times 7 is " + count * 7 + "&lt;</a:t>
            </a:r>
            <a:r>
              <a:rPr lang="en-US" sz="2500" dirty="0" err="1">
                <a:latin typeface="Consolas" panose="020B0609020204030204" pitchFamily="49" charset="0"/>
              </a:rPr>
              <a:t>br</a:t>
            </a:r>
            <a:r>
              <a:rPr lang="en-US" sz="25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buNone/>
            </a:pPr>
            <a:r>
              <a:rPr lang="en-US" sz="2500" b="1" dirty="0">
                <a:latin typeface="Consolas" panose="020B0609020204030204" pitchFamily="49" charset="0"/>
              </a:rPr>
              <a:t>  } while (++count &lt;= 7)</a:t>
            </a:r>
          </a:p>
          <a:p>
            <a:pPr marL="0" indent="0">
              <a:buNone/>
            </a:pPr>
            <a:r>
              <a:rPr lang="en-US" sz="25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118110" y="3682601"/>
            <a:ext cx="2968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1 times 7 is 7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2 times 7 is 14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3 times 7 is 21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4 times 7 is 28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5 times 7 is 35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6 times 7 is 42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7 times 7 is 49</a:t>
            </a:r>
          </a:p>
        </p:txBody>
      </p:sp>
    </p:spTree>
    <p:extLst>
      <p:ext uri="{BB962C8B-B14F-4D97-AF65-F5344CB8AC3E}">
        <p14:creationId xmlns:p14="http://schemas.microsoft.com/office/powerpoint/2010/main" val="2430376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0F8EA-DA06-4687-9144-19A5289BC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C175C-FBBC-420D-A134-6945644BF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5" y="1301674"/>
            <a:ext cx="11279909" cy="54197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for loop allows to pass three parameters separated by semicolons for each statement: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initialization expression</a:t>
            </a:r>
          </a:p>
          <a:p>
            <a:pPr lvl="2"/>
            <a:r>
              <a:rPr lang="en-US" dirty="0"/>
              <a:t> executed at the start of the first iteration of the loop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condition expression</a:t>
            </a:r>
          </a:p>
          <a:p>
            <a:pPr lvl="2"/>
            <a:r>
              <a:rPr lang="en-US" dirty="0"/>
              <a:t>the condition expression is tested each time around the loop and the loop is entered only if the condition is true</a:t>
            </a:r>
            <a:endParaRPr lang="en-US" sz="2600" dirty="0"/>
          </a:p>
          <a:p>
            <a:pPr marL="971550" lvl="1" indent="-514350">
              <a:buFont typeface="+mj-lt"/>
              <a:buAutoNum type="arabicPeriod"/>
            </a:pPr>
            <a:r>
              <a:rPr lang="en-US" sz="3000" dirty="0"/>
              <a:t>modification expression</a:t>
            </a:r>
          </a:p>
          <a:p>
            <a:pPr lvl="2"/>
            <a:r>
              <a:rPr lang="en-US" dirty="0"/>
              <a:t>executed at the end of each iteration</a:t>
            </a:r>
          </a:p>
          <a:p>
            <a:pPr marL="914400" lvl="2" indent="0">
              <a:buNone/>
            </a:pPr>
            <a:endParaRPr lang="en-US" sz="2600" dirty="0"/>
          </a:p>
          <a:p>
            <a:r>
              <a:rPr lang="en-US" dirty="0"/>
              <a:t>break statement – exits from a loop</a:t>
            </a:r>
          </a:p>
          <a:p>
            <a:r>
              <a:rPr lang="en-US" dirty="0"/>
              <a:t>continue statement - skips the remaining statements for current iteration of the loop</a:t>
            </a:r>
            <a:endParaRPr lang="en-P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5BEF786-BC84-46A3-B941-056378B3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08557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Example 14-19. Using a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01675"/>
            <a:ext cx="11522595" cy="48752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for (count = 1 ; count &lt;= 7 ; ++count)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    </a:t>
            </a:r>
            <a:r>
              <a:rPr lang="en-US" sz="2400" dirty="0" err="1">
                <a:latin typeface="Consolas" panose="020B0609020204030204" pitchFamily="49" charset="0"/>
              </a:rPr>
              <a:t>document.write</a:t>
            </a:r>
            <a:r>
              <a:rPr lang="en-US" sz="2400" dirty="0">
                <a:latin typeface="Consolas" panose="020B0609020204030204" pitchFamily="49" charset="0"/>
              </a:rPr>
              <a:t>(count + " times 7 is " + count * 7 + "&lt;</a:t>
            </a:r>
            <a:r>
              <a:rPr lang="en-US" sz="2400" dirty="0" err="1">
                <a:latin typeface="Consolas" panose="020B0609020204030204" pitchFamily="49" charset="0"/>
              </a:rPr>
              <a:t>br</a:t>
            </a:r>
            <a:r>
              <a:rPr lang="en-US" sz="2400" dirty="0">
                <a:latin typeface="Consolas" panose="020B0609020204030204" pitchFamily="49" charset="0"/>
              </a:rPr>
              <a:t>&gt;");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24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FE34513-4854-43BD-A71C-1E5229998F8E}"/>
              </a:ext>
            </a:extLst>
          </p:cNvPr>
          <p:cNvSpPr txBox="1"/>
          <p:nvPr/>
        </p:nvSpPr>
        <p:spPr>
          <a:xfrm>
            <a:off x="8072390" y="3674486"/>
            <a:ext cx="296848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1 times 7 is 7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2 times 7 is 14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3 times 7 is 21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4 times 7 is 28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5 times 7 is 35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6 times 7 is 42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7 times 7 is 49</a:t>
            </a:r>
          </a:p>
        </p:txBody>
      </p:sp>
    </p:spTree>
    <p:extLst>
      <p:ext uri="{BB962C8B-B14F-4D97-AF65-F5344CB8AC3E}">
        <p14:creationId xmlns:p14="http://schemas.microsoft.com/office/powerpoint/2010/main" val="1208591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Loops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492554"/>
            <a:ext cx="11279909" cy="5046357"/>
          </a:xfrm>
        </p:spPr>
        <p:txBody>
          <a:bodyPr>
            <a:normAutofit/>
          </a:bodyPr>
          <a:lstStyle/>
          <a:p>
            <a:r>
              <a:rPr lang="en-US" sz="3200" dirty="0"/>
              <a:t>You can assign multiple variables in the first parameter of a for loop by separating them with a comma, like this:</a:t>
            </a:r>
          </a:p>
          <a:p>
            <a:pPr marL="0" indent="0">
              <a:buNone/>
            </a:pPr>
            <a:r>
              <a:rPr lang="nn-NO" sz="2800" dirty="0"/>
              <a:t>	</a:t>
            </a:r>
            <a:r>
              <a:rPr lang="nn-NO" sz="2800" dirty="0">
                <a:latin typeface="Consolas" panose="020B0609020204030204" pitchFamily="49" charset="0"/>
              </a:rPr>
              <a:t>for (i = 1, j = 1 ; i &lt; 10 ; i++)</a:t>
            </a:r>
          </a:p>
          <a:p>
            <a:r>
              <a:rPr lang="en-US" sz="3200" dirty="0"/>
              <a:t>Likewise, you can perform multiple modifications in the last parameter, like this:</a:t>
            </a:r>
          </a:p>
          <a:p>
            <a:pPr marL="0" indent="0">
              <a:buNone/>
            </a:pPr>
            <a:r>
              <a:rPr lang="nn-NO" sz="2800" dirty="0"/>
              <a:t>	</a:t>
            </a:r>
            <a:r>
              <a:rPr lang="nn-NO" sz="2800" dirty="0">
                <a:latin typeface="Consolas" panose="020B0609020204030204" pitchFamily="49" charset="0"/>
              </a:rPr>
              <a:t>for (i = 1 ; i &lt; 10 ; i++, --j)</a:t>
            </a:r>
          </a:p>
          <a:p>
            <a:r>
              <a:rPr lang="en-US" sz="3200" dirty="0"/>
              <a:t>Or you can do both at the same time:</a:t>
            </a:r>
          </a:p>
          <a:p>
            <a:pPr marL="0" indent="0">
              <a:buNone/>
            </a:pPr>
            <a:r>
              <a:rPr lang="nn-NO" sz="3200" dirty="0"/>
              <a:t>	</a:t>
            </a:r>
            <a:r>
              <a:rPr lang="nn-NO" sz="2800" dirty="0">
                <a:latin typeface="Consolas" panose="020B0609020204030204" pitchFamily="49" charset="0"/>
              </a:rPr>
              <a:t>for (i = 1, j = 1 ; i &lt; 10 ; i++, --j)</a:t>
            </a:r>
            <a:endParaRPr lang="en-US" sz="32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8744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14-20. Using the break command in a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62117"/>
            <a:ext cx="11279909" cy="519475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haystack = new Array()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haystack[7] = "Needle"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for (j = 0 ; j &lt; 20 ; ++j)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   if (haystack[j] == "Needle")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   </a:t>
            </a:r>
            <a:r>
              <a:rPr lang="en-US" sz="2800" dirty="0" err="1">
                <a:latin typeface="Consolas" panose="020B0609020204030204" pitchFamily="49" charset="0"/>
              </a:rPr>
              <a:t>document.write</a:t>
            </a:r>
            <a:r>
              <a:rPr lang="en-US" sz="2800" dirty="0">
                <a:latin typeface="Consolas" panose="020B0609020204030204" pitchFamily="49" charset="0"/>
              </a:rPr>
              <a:t>("&lt;</a:t>
            </a:r>
            <a:r>
              <a:rPr lang="en-US" sz="2800" dirty="0" err="1">
                <a:latin typeface="Consolas" panose="020B0609020204030204" pitchFamily="49" charset="0"/>
              </a:rPr>
              <a:t>br</a:t>
            </a:r>
            <a:r>
              <a:rPr lang="en-US" sz="2800" dirty="0">
                <a:latin typeface="Consolas" panose="020B0609020204030204" pitchFamily="49" charset="0"/>
              </a:rPr>
              <a:t>&gt;- Found at location " + j)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>
                <a:latin typeface="Consolas" panose="020B0609020204030204" pitchFamily="49" charset="0"/>
              </a:rPr>
              <a:t>     </a:t>
            </a:r>
            <a:r>
              <a:rPr lang="en-US" sz="2800" dirty="0">
                <a:latin typeface="Consolas" panose="020B0609020204030204" pitchFamily="49" charset="0"/>
              </a:rPr>
              <a:t>break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   else </a:t>
            </a:r>
            <a:r>
              <a:rPr lang="en-US" sz="2800" dirty="0" err="1">
                <a:latin typeface="Consolas" panose="020B0609020204030204" pitchFamily="49" charset="0"/>
              </a:rPr>
              <a:t>document.write</a:t>
            </a:r>
            <a:r>
              <a:rPr lang="en-US" sz="2800" dirty="0">
                <a:latin typeface="Consolas" panose="020B0609020204030204" pitchFamily="49" charset="0"/>
              </a:rPr>
              <a:t>(j + ", 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39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673009" y="1526719"/>
            <a:ext cx="43809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0, 1, 2, 3, 4, 5, 6,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- Found at location 7</a:t>
            </a:r>
          </a:p>
        </p:txBody>
      </p:sp>
    </p:spTree>
    <p:extLst>
      <p:ext uri="{BB962C8B-B14F-4D97-AF65-F5344CB8AC3E}">
        <p14:creationId xmlns:p14="http://schemas.microsoft.com/office/powerpoint/2010/main" val="318722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515167-4687-4C22-A421-9B5CFBF95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Literals and Variables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BCCE2-1E91-4123-902D-3595E48AA1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PK" sz="3200" dirty="0"/>
              <a:t>L</a:t>
            </a:r>
            <a:r>
              <a:rPr lang="en-GB" sz="3200" dirty="0" err="1"/>
              <a:t>i</a:t>
            </a:r>
            <a:r>
              <a:rPr lang="en-PK" sz="3200" dirty="0"/>
              <a:t>t</a:t>
            </a:r>
            <a:r>
              <a:rPr lang="en-GB" sz="3200" dirty="0"/>
              <a:t>e</a:t>
            </a:r>
            <a:r>
              <a:rPr lang="en-PK" sz="3200" dirty="0"/>
              <a:t>r</a:t>
            </a:r>
            <a:r>
              <a:rPr lang="en-GB" sz="3200" dirty="0"/>
              <a:t>a</a:t>
            </a:r>
            <a:r>
              <a:rPr lang="en-PK" sz="3200" dirty="0"/>
              <a:t>l </a:t>
            </a:r>
            <a:r>
              <a:rPr lang="en-GB" sz="3200" dirty="0" err="1"/>
              <a:t>i</a:t>
            </a:r>
            <a:r>
              <a:rPr lang="en-PK" sz="3200" dirty="0"/>
              <a:t>s </a:t>
            </a:r>
            <a:r>
              <a:rPr lang="en-US" sz="3200" dirty="0"/>
              <a:t>something that evaluates to itself, such as the number </a:t>
            </a:r>
            <a:r>
              <a:rPr lang="en-PK" sz="3200" dirty="0"/>
              <a:t>123</a:t>
            </a:r>
            <a:r>
              <a:rPr lang="en-US" sz="3200" dirty="0"/>
              <a:t> or the string “</a:t>
            </a:r>
            <a:r>
              <a:rPr lang="en-PK" sz="3200" dirty="0"/>
              <a:t>A</a:t>
            </a:r>
            <a:r>
              <a:rPr lang="en-GB" sz="3200" dirty="0"/>
              <a:t>b</a:t>
            </a:r>
            <a:r>
              <a:rPr lang="en-PK" sz="3200" dirty="0"/>
              <a:t>c</a:t>
            </a:r>
            <a:r>
              <a:rPr lang="en-US" sz="3200" dirty="0"/>
              <a:t>”.</a:t>
            </a:r>
          </a:p>
          <a:p>
            <a:r>
              <a:rPr lang="en-PK" sz="3200" dirty="0"/>
              <a:t>V</a:t>
            </a:r>
            <a:r>
              <a:rPr lang="en-US" sz="3200" dirty="0" err="1"/>
              <a:t>ariable</a:t>
            </a:r>
            <a:r>
              <a:rPr lang="en-PK" sz="3200" dirty="0"/>
              <a:t> </a:t>
            </a:r>
            <a:r>
              <a:rPr lang="en-US" sz="3200" dirty="0"/>
              <a:t>evaluates to the value that has been assigned to it. </a:t>
            </a:r>
          </a:p>
          <a:p>
            <a:r>
              <a:rPr lang="en-PK" sz="3200" dirty="0"/>
              <a:t>L</a:t>
            </a:r>
            <a:r>
              <a:rPr lang="en-GB" sz="3200" dirty="0" err="1"/>
              <a:t>i</a:t>
            </a:r>
            <a:r>
              <a:rPr lang="en-PK" sz="3200" dirty="0"/>
              <a:t>t</a:t>
            </a:r>
            <a:r>
              <a:rPr lang="en-GB" sz="3200" dirty="0"/>
              <a:t>e</a:t>
            </a:r>
            <a:r>
              <a:rPr lang="en-PK" sz="3200" dirty="0"/>
              <a:t>r</a:t>
            </a:r>
            <a:r>
              <a:rPr lang="en-GB" sz="3200" dirty="0"/>
              <a:t>a</a:t>
            </a:r>
            <a:r>
              <a:rPr lang="en-PK" sz="3200" dirty="0"/>
              <a:t>l</a:t>
            </a:r>
            <a:r>
              <a:rPr lang="en-GB" sz="3200" dirty="0"/>
              <a:t>s</a:t>
            </a:r>
            <a:r>
              <a:rPr lang="en-PK" sz="3200" dirty="0"/>
              <a:t> </a:t>
            </a:r>
            <a:r>
              <a:rPr lang="en-GB" sz="3200" dirty="0"/>
              <a:t>a</a:t>
            </a:r>
            <a:r>
              <a:rPr lang="en-PK" sz="3200" dirty="0"/>
              <a:t>n</a:t>
            </a:r>
            <a:r>
              <a:rPr lang="en-GB" sz="3200" dirty="0"/>
              <a:t>d</a:t>
            </a:r>
            <a:r>
              <a:rPr lang="en-PK" sz="3200" dirty="0"/>
              <a:t> variables are</a:t>
            </a:r>
            <a:r>
              <a:rPr lang="en-US" sz="3200" dirty="0"/>
              <a:t> types of expressions, because they return a value.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D3A715-AB63-4A9D-8929-76BA0E5A1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79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/>
              <a:t>Example 14-21. Using the continue command in a 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283198"/>
            <a:ext cx="11279909" cy="519475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&lt;script&gt;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haystack = new Array(); haystack[4] = "Needle"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haystack[11] = "Needle“; haystack[17] = "Needle"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for (j = 0 ; j &lt; 20 ; ++j)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  if (haystack[j] == "Needle")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     </a:t>
            </a:r>
            <a:r>
              <a:rPr lang="en-US" sz="2400" dirty="0" err="1">
                <a:latin typeface="Consolas" panose="020B0609020204030204" pitchFamily="49" charset="0"/>
              </a:rPr>
              <a:t>document.write</a:t>
            </a:r>
            <a:r>
              <a:rPr lang="en-US" sz="2400" dirty="0">
                <a:latin typeface="Consolas" panose="020B0609020204030204" pitchFamily="49" charset="0"/>
              </a:rPr>
              <a:t>("&lt;</a:t>
            </a:r>
            <a:r>
              <a:rPr lang="en-US" sz="2400" dirty="0" err="1">
                <a:latin typeface="Consolas" panose="020B0609020204030204" pitchFamily="49" charset="0"/>
              </a:rPr>
              <a:t>br</a:t>
            </a:r>
            <a:r>
              <a:rPr lang="en-US" sz="2400" dirty="0">
                <a:latin typeface="Consolas" panose="020B0609020204030204" pitchFamily="49" charset="0"/>
              </a:rPr>
              <a:t>&gt;- Found at location " + j + "&lt;</a:t>
            </a:r>
            <a:r>
              <a:rPr lang="en-US" sz="2400" dirty="0" err="1">
                <a:latin typeface="Consolas" panose="020B0609020204030204" pitchFamily="49" charset="0"/>
              </a:rPr>
              <a:t>br</a:t>
            </a:r>
            <a:r>
              <a:rPr lang="en-US" sz="2400" dirty="0">
                <a:latin typeface="Consolas" panose="020B0609020204030204" pitchFamily="49" charset="0"/>
              </a:rPr>
              <a:t>&gt;")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latin typeface="Consolas" panose="020B0609020204030204" pitchFamily="49" charset="0"/>
              </a:rPr>
              <a:t>         </a:t>
            </a:r>
            <a:r>
              <a:rPr lang="en-US" sz="2400" dirty="0">
                <a:latin typeface="Consolas" panose="020B0609020204030204" pitchFamily="49" charset="0"/>
              </a:rPr>
              <a:t>continue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    </a:t>
            </a:r>
            <a:r>
              <a:rPr lang="en-US" sz="2400" dirty="0" err="1">
                <a:latin typeface="Consolas" panose="020B0609020204030204" pitchFamily="49" charset="0"/>
              </a:rPr>
              <a:t>document.write</a:t>
            </a:r>
            <a:r>
              <a:rPr lang="en-US" sz="2400" dirty="0">
                <a:latin typeface="Consolas" panose="020B0609020204030204" pitchFamily="49" charset="0"/>
              </a:rPr>
              <a:t>(j + ", ")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Consolas" panose="020B0609020204030204" pitchFamily="49" charset="0"/>
              </a:rPr>
              <a:t>&lt;/script&gt;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0B52B1-38DB-472C-9AFB-8EBBA3EA91E8}"/>
              </a:ext>
            </a:extLst>
          </p:cNvPr>
          <p:cNvSpPr txBox="1"/>
          <p:nvPr/>
        </p:nvSpPr>
        <p:spPr>
          <a:xfrm>
            <a:off x="6156959" y="3868428"/>
            <a:ext cx="480656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0, 1, 2, 3,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- Found at location 4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5, 6, 7, 8, 9, 10,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- Found at location 11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12, 13, 14, 15, 16,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- Found at location 17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18, 19,</a:t>
            </a:r>
          </a:p>
        </p:txBody>
      </p:sp>
    </p:spTree>
    <p:extLst>
      <p:ext uri="{BB962C8B-B14F-4D97-AF65-F5344CB8AC3E}">
        <p14:creationId xmlns:p14="http://schemas.microsoft.com/office/powerpoint/2010/main" val="21941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2BDA2-707D-4E80-8A33-8F856DDE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.. in Loop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1154E-76DE-4FFB-936E-4BFE70A4C6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loops through the properties of an object</a:t>
            </a:r>
          </a:p>
          <a:p>
            <a:r>
              <a:rPr lang="en-US" dirty="0"/>
              <a:t>Example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var person = {</a:t>
            </a:r>
            <a:r>
              <a:rPr lang="en-US" dirty="0" err="1">
                <a:latin typeface="Consolas" panose="020B0609020204030204" pitchFamily="49" charset="0"/>
              </a:rPr>
              <a:t>fname</a:t>
            </a:r>
            <a:r>
              <a:rPr lang="en-US" dirty="0">
                <a:latin typeface="Consolas" panose="020B0609020204030204" pitchFamily="49" charset="0"/>
              </a:rPr>
              <a:t>:"John", </a:t>
            </a:r>
            <a:r>
              <a:rPr lang="en-US" dirty="0" err="1">
                <a:latin typeface="Consolas" panose="020B0609020204030204" pitchFamily="49" charset="0"/>
              </a:rPr>
              <a:t>lname</a:t>
            </a:r>
            <a:r>
              <a:rPr lang="en-US" dirty="0">
                <a:latin typeface="Consolas" panose="020B0609020204030204" pitchFamily="49" charset="0"/>
              </a:rPr>
              <a:t>:"Doe", age:25}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var text = ""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var x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for (x in person) {</a:t>
            </a:r>
          </a:p>
          <a:p>
            <a:pPr marL="914400" lvl="2" indent="0">
              <a:buNone/>
            </a:pPr>
            <a:r>
              <a:rPr lang="en-US" dirty="0">
                <a:latin typeface="Consolas" panose="020B0609020204030204" pitchFamily="49" charset="0"/>
              </a:rPr>
              <a:t> </a:t>
            </a:r>
            <a:r>
              <a:rPr lang="en-US" sz="2800" dirty="0" err="1">
                <a:latin typeface="Consolas" panose="020B0609020204030204" pitchFamily="49" charset="0"/>
              </a:rPr>
              <a:t>document.write</a:t>
            </a:r>
            <a:r>
              <a:rPr lang="en-US" sz="2800" dirty="0">
                <a:latin typeface="Consolas" panose="020B0609020204030204" pitchFamily="49" charset="0"/>
              </a:rPr>
              <a:t>(x + ":" + person[x] + "&lt;</a:t>
            </a:r>
            <a:r>
              <a:rPr lang="en-US" sz="2800" dirty="0" err="1">
                <a:latin typeface="Consolas" panose="020B0609020204030204" pitchFamily="49" charset="0"/>
              </a:rPr>
              <a:t>br</a:t>
            </a:r>
            <a:r>
              <a:rPr lang="en-US" sz="2800" dirty="0">
                <a:latin typeface="Consolas" panose="020B0609020204030204" pitchFamily="49" charset="0"/>
              </a:rPr>
              <a:t>&gt;")</a:t>
            </a:r>
            <a:endParaRPr lang="en-PK" sz="2800" dirty="0">
              <a:latin typeface="Consolas" panose="020B0609020204030204" pitchFamily="49" charset="0"/>
            </a:endParaRP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}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&lt;/script&gt;</a:t>
            </a:r>
            <a:endParaRPr lang="en-PK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3DD2A-8520-4740-AB48-95D399CC9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E725E9-1F0E-4A34-B178-DD2B9E732394}"/>
              </a:ext>
            </a:extLst>
          </p:cNvPr>
          <p:cNvSpPr txBox="1"/>
          <p:nvPr/>
        </p:nvSpPr>
        <p:spPr>
          <a:xfrm>
            <a:off x="7331593" y="5151814"/>
            <a:ext cx="24829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fname:John</a:t>
            </a:r>
            <a:endParaRPr lang="en-US" sz="2400" dirty="0">
              <a:solidFill>
                <a:srgbClr val="FF0000"/>
              </a:solidFill>
              <a:latin typeface="Consolas" panose="020B0609020204030204" pitchFamily="49" charset="0"/>
              <a:cs typeface="Gotham Book" pitchFamily="50" charset="0"/>
            </a:endParaRPr>
          </a:p>
          <a:p>
            <a:r>
              <a:rPr lang="en-US" sz="2400" dirty="0" err="1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lname:Doe</a:t>
            </a:r>
            <a:endParaRPr lang="en-US" sz="2400" dirty="0">
              <a:solidFill>
                <a:srgbClr val="FF0000"/>
              </a:solidFill>
              <a:latin typeface="Consolas" panose="020B0609020204030204" pitchFamily="49" charset="0"/>
              <a:cs typeface="Gotham Book" pitchFamily="50" charset="0"/>
            </a:endParaRP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age:25</a:t>
            </a:r>
          </a:p>
        </p:txBody>
      </p:sp>
    </p:spTree>
    <p:extLst>
      <p:ext uri="{BB962C8B-B14F-4D97-AF65-F5344CB8AC3E}">
        <p14:creationId xmlns:p14="http://schemas.microsoft.com/office/powerpoint/2010/main" val="4055136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292659-FB2C-4372-B76E-917694496A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.. of Loop</a:t>
            </a:r>
            <a:endParaRPr lang="en-P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96CFA-9137-430D-A320-693B8B5C08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/>
              <a:t>loops through the values of an </a:t>
            </a:r>
            <a:r>
              <a:rPr lang="en-US" dirty="0" err="1"/>
              <a:t>iterable</a:t>
            </a:r>
            <a:r>
              <a:rPr lang="en-US" dirty="0"/>
              <a:t> objects like </a:t>
            </a:r>
            <a:r>
              <a:rPr lang="en-US" sz="3000" dirty="0"/>
              <a:t>arrays and strings</a:t>
            </a:r>
          </a:p>
          <a:p>
            <a:r>
              <a:rPr lang="en-US" dirty="0"/>
              <a:t>Example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var colors = ['Red', 'Green', 'Blue']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var value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for (value of colors) 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  </a:t>
            </a:r>
            <a:r>
              <a:rPr lang="en-US" dirty="0" err="1">
                <a:latin typeface="Consolas" panose="020B0609020204030204" pitchFamily="49" charset="0"/>
              </a:rPr>
              <a:t>document.write</a:t>
            </a:r>
            <a:r>
              <a:rPr lang="en-US" dirty="0">
                <a:latin typeface="Consolas" panose="020B0609020204030204" pitchFamily="49" charset="0"/>
              </a:rPr>
              <a:t>(value + "&lt;</a:t>
            </a:r>
            <a:r>
              <a:rPr lang="en-US" dirty="0" err="1">
                <a:latin typeface="Consolas" panose="020B0609020204030204" pitchFamily="49" charset="0"/>
              </a:rPr>
              <a:t>br</a:t>
            </a:r>
            <a:r>
              <a:rPr lang="en-US" dirty="0">
                <a:latin typeface="Consolas" panose="020B0609020204030204" pitchFamily="49" charset="0"/>
              </a:rPr>
              <a:t> &gt;") </a:t>
            </a:r>
          </a:p>
          <a:p>
            <a:r>
              <a:rPr lang="en-US" dirty="0">
                <a:latin typeface="Consolas" panose="020B0609020204030204" pitchFamily="49" charset="0"/>
              </a:rPr>
              <a:t>Example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var text = "ABC"</a:t>
            </a:r>
          </a:p>
          <a:p>
            <a:pPr marL="457200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for (c of text)</a:t>
            </a:r>
          </a:p>
          <a:p>
            <a:pPr marL="914400" lvl="2" indent="0">
              <a:buNone/>
            </a:pPr>
            <a:r>
              <a:rPr lang="en-US" sz="2800" dirty="0" err="1">
                <a:latin typeface="Consolas" panose="020B0609020204030204" pitchFamily="49" charset="0"/>
              </a:rPr>
              <a:t>document.write</a:t>
            </a:r>
            <a:r>
              <a:rPr lang="en-US" sz="2800" dirty="0">
                <a:latin typeface="Consolas" panose="020B0609020204030204" pitchFamily="49" charset="0"/>
              </a:rPr>
              <a:t>(c + "&lt;</a:t>
            </a:r>
            <a:r>
              <a:rPr lang="en-US" sz="2800" dirty="0" err="1">
                <a:latin typeface="Consolas" panose="020B0609020204030204" pitchFamily="49" charset="0"/>
              </a:rPr>
              <a:t>br</a:t>
            </a:r>
            <a:r>
              <a:rPr lang="en-US" sz="2800" dirty="0">
                <a:latin typeface="Consolas" panose="020B0609020204030204" pitchFamily="49" charset="0"/>
              </a:rPr>
              <a:t>&gt;")</a:t>
            </a:r>
            <a:endParaRPr lang="en-PK" sz="28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8F8CD9-9188-4156-B6F5-21D21F9F7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54318A-FD04-444A-A6B1-D45767B70C2B}"/>
              </a:ext>
            </a:extLst>
          </p:cNvPr>
          <p:cNvSpPr txBox="1"/>
          <p:nvPr/>
        </p:nvSpPr>
        <p:spPr>
          <a:xfrm>
            <a:off x="8902468" y="2302886"/>
            <a:ext cx="2429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Red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Green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Blue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122D6F6-7944-425B-B116-13F4B6BA3985}"/>
              </a:ext>
            </a:extLst>
          </p:cNvPr>
          <p:cNvSpPr txBox="1"/>
          <p:nvPr/>
        </p:nvSpPr>
        <p:spPr>
          <a:xfrm>
            <a:off x="8902467" y="4497446"/>
            <a:ext cx="24291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Output: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A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B</a:t>
            </a:r>
          </a:p>
          <a:p>
            <a:r>
              <a:rPr lang="en-US" sz="2400" dirty="0">
                <a:solidFill>
                  <a:srgbClr val="FF0000"/>
                </a:solidFill>
                <a:latin typeface="Consolas" panose="020B0609020204030204" pitchFamily="49" charset="0"/>
                <a:cs typeface="Gotham Book" pitchFamily="50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65353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Explicit Casting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526721"/>
            <a:ext cx="5812233" cy="5099366"/>
          </a:xfrm>
        </p:spPr>
        <p:txBody>
          <a:bodyPr>
            <a:normAutofit/>
          </a:bodyPr>
          <a:lstStyle/>
          <a:p>
            <a:pPr>
              <a:spcBef>
                <a:spcPts val="400"/>
              </a:spcBef>
            </a:pPr>
            <a:r>
              <a:rPr lang="en-US" dirty="0"/>
              <a:t>Unlike PHP, JavaScript has no explicit casting of types such as (</a:t>
            </a:r>
            <a:r>
              <a:rPr lang="en-US" dirty="0" err="1"/>
              <a:t>int</a:t>
            </a:r>
            <a:r>
              <a:rPr lang="en-US" dirty="0"/>
              <a:t>) or (float).</a:t>
            </a:r>
          </a:p>
          <a:p>
            <a:pPr>
              <a:spcBef>
                <a:spcPts val="400"/>
              </a:spcBef>
            </a:pPr>
            <a:r>
              <a:rPr lang="en-US" dirty="0"/>
              <a:t>Use JavaScript’s built-in functions when you need a value to be of a certain type.</a:t>
            </a:r>
          </a:p>
          <a:p>
            <a:pPr>
              <a:spcBef>
                <a:spcPts val="400"/>
              </a:spcBef>
            </a:pPr>
            <a:r>
              <a:rPr lang="en-US" dirty="0"/>
              <a:t>Example - to change a floating point number to an integer: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en-US" sz="3000" dirty="0">
                <a:latin typeface="Consolas" panose="020B0609020204030204" pitchFamily="49" charset="0"/>
              </a:rPr>
              <a:t>n = 3.1415927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en-US" sz="3000" dirty="0" err="1">
                <a:latin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</a:rPr>
              <a:t> = </a:t>
            </a:r>
            <a:r>
              <a:rPr lang="en-US" sz="3000" dirty="0" err="1">
                <a:latin typeface="Consolas" panose="020B0609020204030204" pitchFamily="49" charset="0"/>
              </a:rPr>
              <a:t>parseInt</a:t>
            </a:r>
            <a:r>
              <a:rPr lang="en-US" sz="3000" dirty="0">
                <a:latin typeface="Consolas" panose="020B0609020204030204" pitchFamily="49" charset="0"/>
              </a:rPr>
              <a:t>(n)</a:t>
            </a:r>
          </a:p>
          <a:p>
            <a:pPr marL="457200" lvl="1" indent="0">
              <a:spcBef>
                <a:spcPts val="400"/>
              </a:spcBef>
              <a:buNone/>
            </a:pPr>
            <a:r>
              <a:rPr lang="en-US" sz="3000" dirty="0" err="1">
                <a:latin typeface="Consolas" panose="020B0609020204030204" pitchFamily="49" charset="0"/>
              </a:rPr>
              <a:t>document.write</a:t>
            </a:r>
            <a:r>
              <a:rPr lang="en-US" sz="3000" dirty="0">
                <a:latin typeface="Consolas" panose="020B0609020204030204" pitchFamily="49" charset="0"/>
              </a:rPr>
              <a:t>(</a:t>
            </a:r>
            <a:r>
              <a:rPr lang="en-US" sz="3000" dirty="0" err="1">
                <a:latin typeface="Consolas" panose="020B0609020204030204" pitchFamily="49" charset="0"/>
              </a:rPr>
              <a:t>i</a:t>
            </a:r>
            <a:r>
              <a:rPr lang="en-US" sz="3000" dirty="0">
                <a:latin typeface="Consolas" panose="020B0609020204030204" pitchFamily="49" charset="0"/>
              </a:rPr>
              <a:t>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43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3356" y="1526721"/>
            <a:ext cx="5372598" cy="40259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76530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1E997-F625-4469-8B24-09D5637E1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dirty="0"/>
              <a:t>Example 14-2. Five types of literals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30B9C-D307-4FE6-833F-1790F72A7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6046" y="1344158"/>
            <a:ext cx="11409640" cy="51947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&lt;script&gt;</a:t>
            </a:r>
          </a:p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myname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= "Peter"</a:t>
            </a:r>
          </a:p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myage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= 24</a:t>
            </a:r>
          </a:p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("a: " + 42 + "&lt;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br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&gt;") // Numeric literal</a:t>
            </a:r>
          </a:p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("b: " + "Hi" + "&lt;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br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&gt;") // String literal</a:t>
            </a:r>
          </a:p>
          <a:p>
            <a:pPr marL="0" indent="0">
              <a:buNone/>
            </a:pPr>
            <a:r>
              <a:rPr lang="fr-FR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fr-FR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fr-FR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("c: " + </a:t>
            </a:r>
            <a:r>
              <a:rPr lang="fr-FR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true</a:t>
            </a:r>
            <a:r>
              <a:rPr lang="fr-FR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+ "&lt;</a:t>
            </a:r>
            <a:r>
              <a:rPr lang="fr-FR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br</a:t>
            </a:r>
            <a:r>
              <a:rPr lang="fr-FR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&gt;") // Constant </a:t>
            </a:r>
            <a:r>
              <a:rPr lang="fr-FR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literal</a:t>
            </a:r>
            <a:endParaRPr lang="fr-FR" sz="26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document.write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("d: " + 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myname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+ "&lt;</a:t>
            </a:r>
            <a:r>
              <a:rPr lang="en-US" sz="2600" dirty="0" err="1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br</a:t>
            </a: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&gt;") // String variable</a:t>
            </a:r>
          </a:p>
          <a:p>
            <a:pPr marL="0" indent="0">
              <a:buNone/>
            </a:pPr>
            <a:r>
              <a:rPr lang="it-IT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  document.write("e: " + myage + "&lt;br&gt;") // Numeric variable</a:t>
            </a:r>
          </a:p>
          <a:p>
            <a:pPr marL="0" indent="0">
              <a:buNone/>
            </a:pPr>
            <a:r>
              <a:rPr lang="en-US" sz="2600" dirty="0">
                <a:latin typeface="Consolas" panose="020B0609020204030204" pitchFamily="49" charset="0"/>
                <a:ea typeface="Segoe UI Symbol" panose="020B0502040204020203" pitchFamily="34" charset="0"/>
                <a:cs typeface="Courier New" panose="02070309020205020404" pitchFamily="49" charset="0"/>
              </a:rPr>
              <a:t>&lt;/script&gt;</a:t>
            </a:r>
            <a:endParaRPr lang="en-GB" sz="2600" dirty="0">
              <a:latin typeface="Consolas" panose="020B0609020204030204" pitchFamily="49" charset="0"/>
              <a:ea typeface="Segoe UI Symbol" panose="020B0502040204020203" pitchFamily="34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625D6C-F529-46E5-8FDC-022055D14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38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045" y="1344158"/>
            <a:ext cx="11279909" cy="5194753"/>
          </a:xfrm>
        </p:spPr>
        <p:txBody>
          <a:bodyPr>
            <a:noAutofit/>
          </a:bodyPr>
          <a:lstStyle/>
          <a:p>
            <a:r>
              <a:rPr lang="en-PK" sz="3200" dirty="0"/>
              <a:t>C</a:t>
            </a:r>
            <a:r>
              <a:rPr lang="en-GB" sz="3200" dirty="0"/>
              <a:t>o</a:t>
            </a:r>
            <a:r>
              <a:rPr lang="en-PK" sz="3200" dirty="0"/>
              <a:t>m</a:t>
            </a:r>
            <a:r>
              <a:rPr lang="en-GB" sz="3200" dirty="0"/>
              <a:t>b</a:t>
            </a:r>
            <a:r>
              <a:rPr lang="en-PK" sz="3200" dirty="0" err="1"/>
              <a:t>i</a:t>
            </a:r>
            <a:r>
              <a:rPr lang="en-GB" sz="3200" dirty="0"/>
              <a:t>n</a:t>
            </a:r>
            <a:r>
              <a:rPr lang="en-PK" sz="3200" dirty="0" err="1"/>
              <a:t>i</a:t>
            </a:r>
            <a:r>
              <a:rPr lang="en-GB" sz="3200" dirty="0"/>
              <a:t>n</a:t>
            </a:r>
            <a:r>
              <a:rPr lang="en-PK" sz="3200" dirty="0"/>
              <a:t>g</a:t>
            </a:r>
            <a:r>
              <a:rPr lang="en-US" sz="3200" dirty="0"/>
              <a:t> expressions </a:t>
            </a:r>
            <a:r>
              <a:rPr lang="en-PK" sz="3200" dirty="0"/>
              <a:t>w</a:t>
            </a:r>
            <a:r>
              <a:rPr lang="en-GB" sz="3200" dirty="0" err="1"/>
              <a:t>i</a:t>
            </a:r>
            <a:r>
              <a:rPr lang="en-PK" sz="3200" dirty="0"/>
              <a:t>t</a:t>
            </a:r>
            <a:r>
              <a:rPr lang="en-GB" sz="3200" dirty="0"/>
              <a:t>h</a:t>
            </a:r>
            <a:r>
              <a:rPr lang="en-PK" sz="3200" dirty="0"/>
              <a:t> </a:t>
            </a:r>
            <a:r>
              <a:rPr lang="en-GB" sz="3200" dirty="0"/>
              <a:t>o</a:t>
            </a:r>
            <a:r>
              <a:rPr lang="en-PK" sz="3200" dirty="0"/>
              <a:t>p</a:t>
            </a:r>
            <a:r>
              <a:rPr lang="en-GB" sz="3200" dirty="0"/>
              <a:t>e</a:t>
            </a:r>
            <a:r>
              <a:rPr lang="en-PK" sz="3200" dirty="0"/>
              <a:t>r</a:t>
            </a:r>
            <a:r>
              <a:rPr lang="en-GB" sz="3200" dirty="0"/>
              <a:t>a</a:t>
            </a:r>
            <a:r>
              <a:rPr lang="en-PK" sz="3200" dirty="0"/>
              <a:t>t</a:t>
            </a:r>
            <a:r>
              <a:rPr lang="en-GB" sz="3200" dirty="0"/>
              <a:t>o</a:t>
            </a:r>
            <a:r>
              <a:rPr lang="en-PK" sz="3200" dirty="0"/>
              <a:t>r</a:t>
            </a:r>
            <a:r>
              <a:rPr lang="en-GB" sz="3200" dirty="0"/>
              <a:t>s</a:t>
            </a:r>
            <a:r>
              <a:rPr lang="en-PK" sz="3200" dirty="0"/>
              <a:t> </a:t>
            </a:r>
            <a:r>
              <a:rPr lang="en-US" sz="3200" dirty="0"/>
              <a:t>or control-flow constructs result</a:t>
            </a:r>
            <a:r>
              <a:rPr lang="en-PK" sz="3200" dirty="0"/>
              <a:t>s</a:t>
            </a:r>
            <a:r>
              <a:rPr lang="en-US" sz="3200" dirty="0"/>
              <a:t> </a:t>
            </a:r>
            <a:r>
              <a:rPr lang="en-PK" sz="3200" dirty="0" err="1"/>
              <a:t>i</a:t>
            </a:r>
            <a:r>
              <a:rPr lang="en-GB" sz="3200" dirty="0"/>
              <a:t>n</a:t>
            </a:r>
            <a:r>
              <a:rPr lang="en-US" sz="3200" dirty="0"/>
              <a:t> a </a:t>
            </a:r>
            <a:r>
              <a:rPr lang="en-US" sz="3200" i="1" dirty="0"/>
              <a:t>statement</a:t>
            </a:r>
            <a:r>
              <a:rPr lang="en-US" sz="3200" dirty="0"/>
              <a:t>.</a:t>
            </a:r>
            <a:endParaRPr lang="en-GB" sz="3200" dirty="0"/>
          </a:p>
          <a:p>
            <a:r>
              <a:rPr lang="en-GB" i="1" dirty="0"/>
              <a:t>Example 14-3. Two simple JavaScript statements</a:t>
            </a:r>
            <a:endParaRPr lang="en-PK" i="1" dirty="0"/>
          </a:p>
          <a:p>
            <a:pPr marL="457200" lvl="1" indent="0">
              <a:buNone/>
            </a:pPr>
            <a:r>
              <a:rPr lang="en-GB" sz="3000" dirty="0">
                <a:latin typeface="Consolas" panose="020B0609020204030204" pitchFamily="49" charset="0"/>
              </a:rPr>
              <a:t>&lt;script&gt;</a:t>
            </a:r>
          </a:p>
          <a:p>
            <a:pPr marL="457200" lvl="1" indent="0">
              <a:buNone/>
            </a:pPr>
            <a:r>
              <a:rPr lang="en-PK" sz="3000" dirty="0">
                <a:latin typeface="Consolas" panose="020B0609020204030204" pitchFamily="49" charset="0"/>
              </a:rPr>
              <a:t>c</a:t>
            </a:r>
            <a:r>
              <a:rPr lang="en-GB" sz="3000" dirty="0">
                <a:latin typeface="Consolas" panose="020B0609020204030204" pitchFamily="49" charset="0"/>
              </a:rPr>
              <a:t>o</a:t>
            </a:r>
            <a:r>
              <a:rPr lang="en-PK" sz="3000" dirty="0">
                <a:latin typeface="Consolas" panose="020B0609020204030204" pitchFamily="49" charset="0"/>
              </a:rPr>
              <a:t>u</a:t>
            </a:r>
            <a:r>
              <a:rPr lang="en-GB" sz="3000" dirty="0">
                <a:latin typeface="Consolas" panose="020B0609020204030204" pitchFamily="49" charset="0"/>
              </a:rPr>
              <a:t>n</a:t>
            </a:r>
            <a:r>
              <a:rPr lang="en-PK" sz="3000" dirty="0">
                <a:latin typeface="Consolas" panose="020B0609020204030204" pitchFamily="49" charset="0"/>
              </a:rPr>
              <a:t>t</a:t>
            </a:r>
            <a:r>
              <a:rPr lang="en-GB" sz="3000" dirty="0">
                <a:latin typeface="Consolas" panose="020B0609020204030204" pitchFamily="49" charset="0"/>
              </a:rPr>
              <a:t>d</a:t>
            </a:r>
            <a:r>
              <a:rPr lang="en-PK" sz="3000" dirty="0">
                <a:latin typeface="Consolas" panose="020B0609020204030204" pitchFamily="49" charset="0"/>
              </a:rPr>
              <a:t>o</a:t>
            </a:r>
            <a:r>
              <a:rPr lang="en-GB" sz="3000" dirty="0">
                <a:latin typeface="Consolas" panose="020B0609020204030204" pitchFamily="49" charset="0"/>
              </a:rPr>
              <a:t>w</a:t>
            </a:r>
            <a:r>
              <a:rPr lang="en-PK" sz="3000" dirty="0">
                <a:latin typeface="Consolas" panose="020B0609020204030204" pitchFamily="49" charset="0"/>
              </a:rPr>
              <a:t>n</a:t>
            </a:r>
            <a:r>
              <a:rPr lang="en-GB" sz="3000" dirty="0">
                <a:latin typeface="Consolas" panose="020B0609020204030204" pitchFamily="49" charset="0"/>
              </a:rPr>
              <a:t> = 366 - </a:t>
            </a:r>
            <a:r>
              <a:rPr lang="en-GB" sz="3000" dirty="0" err="1">
                <a:latin typeface="Consolas" panose="020B0609020204030204" pitchFamily="49" charset="0"/>
              </a:rPr>
              <a:t>day_number</a:t>
            </a:r>
            <a:r>
              <a:rPr lang="en-GB" sz="3000" dirty="0">
                <a:latin typeface="Consolas" panose="020B0609020204030204" pitchFamily="49" charset="0"/>
              </a:rPr>
              <a:t>;</a:t>
            </a:r>
          </a:p>
          <a:p>
            <a:pPr marL="457200" lvl="1" indent="0">
              <a:buNone/>
            </a:pPr>
            <a:r>
              <a:rPr lang="en-GB" sz="3000" dirty="0">
                <a:latin typeface="Consolas" panose="020B0609020204030204" pitchFamily="49" charset="0"/>
              </a:rPr>
              <a:t>if (</a:t>
            </a:r>
            <a:r>
              <a:rPr lang="en-PK" sz="3000" dirty="0">
                <a:latin typeface="Consolas" panose="020B0609020204030204" pitchFamily="49" charset="0"/>
              </a:rPr>
              <a:t>c</a:t>
            </a:r>
            <a:r>
              <a:rPr lang="en-GB" sz="3000" dirty="0">
                <a:latin typeface="Consolas" panose="020B0609020204030204" pitchFamily="49" charset="0"/>
              </a:rPr>
              <a:t>o</a:t>
            </a:r>
            <a:r>
              <a:rPr lang="en-PK" sz="3000" dirty="0">
                <a:latin typeface="Consolas" panose="020B0609020204030204" pitchFamily="49" charset="0"/>
              </a:rPr>
              <a:t>u</a:t>
            </a:r>
            <a:r>
              <a:rPr lang="en-GB" sz="3000" dirty="0">
                <a:latin typeface="Consolas" panose="020B0609020204030204" pitchFamily="49" charset="0"/>
              </a:rPr>
              <a:t>n</a:t>
            </a:r>
            <a:r>
              <a:rPr lang="en-PK" sz="3000" dirty="0">
                <a:latin typeface="Consolas" panose="020B0609020204030204" pitchFamily="49" charset="0"/>
              </a:rPr>
              <a:t>t</a:t>
            </a:r>
            <a:r>
              <a:rPr lang="en-GB" sz="3000" dirty="0">
                <a:latin typeface="Consolas" panose="020B0609020204030204" pitchFamily="49" charset="0"/>
              </a:rPr>
              <a:t>d</a:t>
            </a:r>
            <a:r>
              <a:rPr lang="en-PK" sz="3000" dirty="0">
                <a:latin typeface="Consolas" panose="020B0609020204030204" pitchFamily="49" charset="0"/>
              </a:rPr>
              <a:t>o</a:t>
            </a:r>
            <a:r>
              <a:rPr lang="en-GB" sz="3000" dirty="0">
                <a:latin typeface="Consolas" panose="020B0609020204030204" pitchFamily="49" charset="0"/>
              </a:rPr>
              <a:t>w</a:t>
            </a:r>
            <a:r>
              <a:rPr lang="en-PK" sz="3000" dirty="0">
                <a:latin typeface="Consolas" panose="020B0609020204030204" pitchFamily="49" charset="0"/>
              </a:rPr>
              <a:t>n</a:t>
            </a:r>
            <a:r>
              <a:rPr lang="en-GB" sz="3000" dirty="0">
                <a:latin typeface="Consolas" panose="020B0609020204030204" pitchFamily="49" charset="0"/>
              </a:rPr>
              <a:t> &lt; </a:t>
            </a:r>
            <a:r>
              <a:rPr lang="en-PK" sz="3000" dirty="0">
                <a:latin typeface="Consolas" panose="020B0609020204030204" pitchFamily="49" charset="0"/>
              </a:rPr>
              <a:t>1</a:t>
            </a:r>
            <a:r>
              <a:rPr lang="en-GB" sz="3000" dirty="0">
                <a:latin typeface="Consolas" panose="020B0609020204030204" pitchFamily="49" charset="0"/>
              </a:rPr>
              <a:t>0) </a:t>
            </a:r>
            <a:r>
              <a:rPr lang="en-GB" sz="3000" dirty="0" err="1">
                <a:latin typeface="Consolas" panose="020B0609020204030204" pitchFamily="49" charset="0"/>
              </a:rPr>
              <a:t>document.write</a:t>
            </a:r>
            <a:r>
              <a:rPr lang="en-GB" sz="3000" dirty="0">
                <a:latin typeface="Consolas" panose="020B0609020204030204" pitchFamily="49" charset="0"/>
              </a:rPr>
              <a:t>("</a:t>
            </a:r>
            <a:r>
              <a:rPr lang="en-PK" sz="3000" dirty="0">
                <a:latin typeface="Consolas" panose="020B0609020204030204" pitchFamily="49" charset="0"/>
              </a:rPr>
              <a:t>G</a:t>
            </a:r>
            <a:r>
              <a:rPr lang="en-GB" sz="3000" dirty="0">
                <a:latin typeface="Consolas" panose="020B0609020204030204" pitchFamily="49" charset="0"/>
              </a:rPr>
              <a:t>e</a:t>
            </a:r>
            <a:r>
              <a:rPr lang="en-PK" sz="3000" dirty="0">
                <a:latin typeface="Consolas" panose="020B0609020204030204" pitchFamily="49" charset="0"/>
              </a:rPr>
              <a:t>t </a:t>
            </a:r>
            <a:r>
              <a:rPr lang="en-GB" sz="3000" dirty="0">
                <a:latin typeface="Consolas" panose="020B0609020204030204" pitchFamily="49" charset="0"/>
              </a:rPr>
              <a:t>R</a:t>
            </a:r>
            <a:r>
              <a:rPr lang="en-PK" sz="3000" dirty="0">
                <a:latin typeface="Consolas" panose="020B0609020204030204" pitchFamily="49" charset="0"/>
              </a:rPr>
              <a:t>e</a:t>
            </a:r>
            <a:r>
              <a:rPr lang="en-GB" sz="3000" dirty="0">
                <a:latin typeface="Consolas" panose="020B0609020204030204" pitchFamily="49" charset="0"/>
              </a:rPr>
              <a:t>a</a:t>
            </a:r>
            <a:r>
              <a:rPr lang="en-PK" sz="3000" dirty="0">
                <a:latin typeface="Consolas" panose="020B0609020204030204" pitchFamily="49" charset="0"/>
              </a:rPr>
              <a:t>d</a:t>
            </a:r>
            <a:r>
              <a:rPr lang="en-GB" sz="3000" dirty="0">
                <a:latin typeface="Consolas" panose="020B0609020204030204" pitchFamily="49" charset="0"/>
              </a:rPr>
              <a:t>y.</a:t>
            </a:r>
            <a:r>
              <a:rPr lang="en-PK" sz="3000" dirty="0">
                <a:latin typeface="Consolas" panose="020B0609020204030204" pitchFamily="49" charset="0"/>
              </a:rPr>
              <a:t>.</a:t>
            </a:r>
            <a:r>
              <a:rPr lang="en-GB" sz="3000" dirty="0">
                <a:latin typeface="Consolas" panose="020B0609020204030204" pitchFamily="49" charset="0"/>
              </a:rPr>
              <a:t>")</a:t>
            </a:r>
          </a:p>
          <a:p>
            <a:pPr marL="457200" lvl="1" indent="0">
              <a:buNone/>
            </a:pPr>
            <a:r>
              <a:rPr lang="en-GB" sz="3000" dirty="0">
                <a:latin typeface="Consolas" panose="020B0609020204030204" pitchFamily="49" charset="0"/>
              </a:rPr>
              <a:t>&lt;/script&gt;</a:t>
            </a:r>
            <a:endParaRPr lang="en-US" sz="3000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6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i="1" dirty="0"/>
              <a:t>Unary </a:t>
            </a:r>
            <a:r>
              <a:rPr lang="en-US" sz="3200" dirty="0"/>
              <a:t>operators</a:t>
            </a:r>
            <a:r>
              <a:rPr lang="en-PK" sz="3200" dirty="0"/>
              <a:t> </a:t>
            </a:r>
            <a:r>
              <a:rPr lang="en-US" sz="3200" dirty="0"/>
              <a:t>take a single operand</a:t>
            </a:r>
            <a:endParaRPr lang="en-PK" sz="3200" dirty="0"/>
          </a:p>
          <a:p>
            <a:pPr lvl="1"/>
            <a:r>
              <a:rPr lang="en-GB" sz="3000" dirty="0"/>
              <a:t>I</a:t>
            </a:r>
            <a:r>
              <a:rPr lang="en-PK" sz="3000" dirty="0" err="1"/>
              <a:t>ncrement</a:t>
            </a:r>
            <a:r>
              <a:rPr lang="en-PK" sz="3000" dirty="0"/>
              <a:t> </a:t>
            </a:r>
            <a:r>
              <a:rPr lang="en-US" sz="3000" dirty="0"/>
              <a:t>(a++) or negation (-a)</a:t>
            </a:r>
          </a:p>
          <a:p>
            <a:r>
              <a:rPr lang="en-US" sz="3200" i="1" dirty="0"/>
              <a:t>Binary </a:t>
            </a:r>
            <a:r>
              <a:rPr lang="en-US" sz="3200" dirty="0"/>
              <a:t>operators</a:t>
            </a:r>
            <a:r>
              <a:rPr lang="en-PK" sz="3200" dirty="0"/>
              <a:t> </a:t>
            </a:r>
            <a:r>
              <a:rPr lang="en-US" sz="3200" dirty="0"/>
              <a:t>take two operands</a:t>
            </a:r>
            <a:endParaRPr lang="en-PK" sz="3200" dirty="0"/>
          </a:p>
          <a:p>
            <a:pPr lvl="1"/>
            <a:r>
              <a:rPr lang="en-PK" sz="3000" dirty="0"/>
              <a:t>A</a:t>
            </a:r>
            <a:r>
              <a:rPr lang="en-US" sz="3000" dirty="0" err="1"/>
              <a:t>ddition</a:t>
            </a:r>
            <a:r>
              <a:rPr lang="en-PK" sz="3000" dirty="0"/>
              <a:t> (+)</a:t>
            </a:r>
            <a:r>
              <a:rPr lang="en-US" sz="3000" dirty="0"/>
              <a:t>, subtraction</a:t>
            </a:r>
            <a:r>
              <a:rPr lang="en-PK" sz="3000" dirty="0"/>
              <a:t> (-)</a:t>
            </a:r>
            <a:r>
              <a:rPr lang="en-US" sz="3000" dirty="0"/>
              <a:t>, multiplication</a:t>
            </a:r>
            <a:r>
              <a:rPr lang="en-PK" sz="3000" dirty="0"/>
              <a:t> (*)</a:t>
            </a:r>
            <a:r>
              <a:rPr lang="en-US" sz="3000" dirty="0"/>
              <a:t>, and division</a:t>
            </a:r>
            <a:r>
              <a:rPr lang="en-PK" sz="3000" dirty="0"/>
              <a:t> (/)</a:t>
            </a:r>
            <a:r>
              <a:rPr lang="en-US" sz="3000" dirty="0"/>
              <a:t>.</a:t>
            </a:r>
          </a:p>
          <a:p>
            <a:r>
              <a:rPr lang="en-PK" sz="3200" i="1" dirty="0"/>
              <a:t>T</a:t>
            </a:r>
            <a:r>
              <a:rPr lang="en-US" sz="3200" i="1" dirty="0" err="1"/>
              <a:t>ernary</a:t>
            </a:r>
            <a:r>
              <a:rPr lang="en-US" sz="3200" i="1" dirty="0"/>
              <a:t> </a:t>
            </a:r>
            <a:r>
              <a:rPr lang="en-US" sz="3200" dirty="0"/>
              <a:t>operator, which takes the form ? x : y.</a:t>
            </a:r>
            <a:endParaRPr lang="en-PK" sz="3200" dirty="0"/>
          </a:p>
          <a:p>
            <a:pPr lvl="1"/>
            <a:r>
              <a:rPr lang="en-PK" sz="3000" dirty="0"/>
              <a:t>I</a:t>
            </a:r>
            <a:r>
              <a:rPr lang="en-GB" sz="3000" dirty="0"/>
              <a:t>t</a:t>
            </a:r>
            <a:r>
              <a:rPr lang="en-PK" sz="3000" dirty="0"/>
              <a:t> is a</a:t>
            </a:r>
            <a:r>
              <a:rPr lang="en-US" sz="3000" dirty="0"/>
              <a:t> single-line if statement that chooses between two expressions depending on a third one.</a:t>
            </a:r>
            <a:endParaRPr lang="en-PK" sz="3000" dirty="0"/>
          </a:p>
          <a:p>
            <a:r>
              <a:rPr lang="en-US" sz="3200" dirty="0"/>
              <a:t>Operator Precedence</a:t>
            </a:r>
            <a:endParaRPr lang="en-PK" sz="3200" dirty="0"/>
          </a:p>
          <a:p>
            <a:pPr lvl="1"/>
            <a:r>
              <a:rPr lang="en-PK" sz="3000" dirty="0"/>
              <a:t>D</a:t>
            </a:r>
            <a:r>
              <a:rPr lang="en-GB" sz="3000" dirty="0"/>
              <a:t>e</a:t>
            </a:r>
            <a:r>
              <a:rPr lang="en-PK" sz="3000" dirty="0"/>
              <a:t>f</a:t>
            </a:r>
            <a:r>
              <a:rPr lang="en-GB" sz="3000" dirty="0" err="1"/>
              <a:t>i</a:t>
            </a:r>
            <a:r>
              <a:rPr lang="en-PK" sz="3000" dirty="0"/>
              <a:t>n</a:t>
            </a:r>
            <a:r>
              <a:rPr lang="en-GB" sz="3000" dirty="0"/>
              <a:t>e</a:t>
            </a:r>
            <a:r>
              <a:rPr lang="en-PK" sz="3000" dirty="0"/>
              <a:t>s </a:t>
            </a:r>
            <a:r>
              <a:rPr lang="en-GB" sz="3000" dirty="0"/>
              <a:t>w</a:t>
            </a:r>
            <a:r>
              <a:rPr lang="en-US" sz="3000" dirty="0" err="1"/>
              <a:t>hich</a:t>
            </a:r>
            <a:r>
              <a:rPr lang="en-US" sz="3000" dirty="0"/>
              <a:t> operators in an expression are evaluated first. </a:t>
            </a:r>
          </a:p>
          <a:p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429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JavaScript operator types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356" y="1320034"/>
            <a:ext cx="8544753" cy="5369166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919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Precedence of JavaScript operators (high to low)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D1DC9-C721-4D5F-A7A1-DF55DAF8C7D9}" type="slidenum">
              <a:rPr lang="en-US" smtClean="0"/>
              <a:t>9</a:t>
            </a:fld>
            <a:endParaRPr lang="en-US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28388" y="1347334"/>
            <a:ext cx="11535221" cy="4627247"/>
          </a:xfrm>
          <a:prstGeom prst="rect">
            <a:avLst/>
          </a:prstGeom>
        </p:spPr>
      </p:pic>
      <p:cxnSp>
        <p:nvCxnSpPr>
          <p:cNvPr id="20" name="Straight Connector 19"/>
          <p:cNvCxnSpPr/>
          <p:nvPr/>
        </p:nvCxnSpPr>
        <p:spPr>
          <a:xfrm flipV="1">
            <a:off x="5658678" y="5585573"/>
            <a:ext cx="437320" cy="684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6095998" y="2213113"/>
            <a:ext cx="1" cy="3379304"/>
          </a:xfrm>
          <a:prstGeom prst="line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6095998" y="2226365"/>
            <a:ext cx="304802" cy="0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4E906DC-3560-4F7E-AE99-7CEAA5881810}"/>
              </a:ext>
            </a:extLst>
          </p:cNvPr>
          <p:cNvCxnSpPr>
            <a:cxnSpLocks/>
          </p:cNvCxnSpPr>
          <p:nvPr/>
        </p:nvCxnSpPr>
        <p:spPr>
          <a:xfrm>
            <a:off x="303644" y="2109824"/>
            <a:ext cx="0" cy="3559456"/>
          </a:xfrm>
          <a:prstGeom prst="straightConnector1">
            <a:avLst/>
          </a:prstGeom>
          <a:ln w="38100">
            <a:solidFill>
              <a:schemeClr val="tx1">
                <a:lumMod val="75000"/>
                <a:lumOff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35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5578</TotalTime>
  <Words>3661</Words>
  <Application>Microsoft Office PowerPoint</Application>
  <PresentationFormat>Widescreen</PresentationFormat>
  <Paragraphs>480</Paragraphs>
  <Slides>43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51" baseType="lpstr">
      <vt:lpstr>Arial</vt:lpstr>
      <vt:lpstr>Calibri</vt:lpstr>
      <vt:lpstr>Consolas</vt:lpstr>
      <vt:lpstr>Futura Std Medium</vt:lpstr>
      <vt:lpstr>Gotham Narrow Book</vt:lpstr>
      <vt:lpstr>Gotham Narrow Medium</vt:lpstr>
      <vt:lpstr>Wingdings</vt:lpstr>
      <vt:lpstr>Office Theme</vt:lpstr>
      <vt:lpstr>Web Systems &amp; Technologies</vt:lpstr>
      <vt:lpstr>Expressions</vt:lpstr>
      <vt:lpstr>Expressions</vt:lpstr>
      <vt:lpstr>Literals and Variables</vt:lpstr>
      <vt:lpstr>Example 14-2. Five types of literals</vt:lpstr>
      <vt:lpstr>Statements</vt:lpstr>
      <vt:lpstr>Operators</vt:lpstr>
      <vt:lpstr>JavaScript operator types</vt:lpstr>
      <vt:lpstr>Precedence of JavaScript operators (high to low)</vt:lpstr>
      <vt:lpstr>Associativity</vt:lpstr>
      <vt:lpstr>Operators and associativity</vt:lpstr>
      <vt:lpstr>Relational Operators</vt:lpstr>
      <vt:lpstr>Equality and Identity operators</vt:lpstr>
      <vt:lpstr>Equality operators</vt:lpstr>
      <vt:lpstr>Comparison operators</vt:lpstr>
      <vt:lpstr>Logical operators</vt:lpstr>
      <vt:lpstr>The with Statement</vt:lpstr>
      <vt:lpstr>Using the with statement</vt:lpstr>
      <vt:lpstr>Using onerror</vt:lpstr>
      <vt:lpstr>Example 14-11. A script employing the onerror event</vt:lpstr>
      <vt:lpstr>Using try...catch</vt:lpstr>
      <vt:lpstr>Example 14-12. Trapping an error with try and catch</vt:lpstr>
      <vt:lpstr>Using try...catch</vt:lpstr>
      <vt:lpstr>Conditionals</vt:lpstr>
      <vt:lpstr>if Statement</vt:lpstr>
      <vt:lpstr>else Statement</vt:lpstr>
      <vt:lpstr>else Statement</vt:lpstr>
      <vt:lpstr>switch Statement</vt:lpstr>
      <vt:lpstr>Example 14-14. A switch construct</vt:lpstr>
      <vt:lpstr>Example 14-13. A multiline if...else if... statement</vt:lpstr>
      <vt:lpstr>switch Statement</vt:lpstr>
      <vt:lpstr>The ? Operator</vt:lpstr>
      <vt:lpstr>Looping</vt:lpstr>
      <vt:lpstr>Example 14-17. A while loop</vt:lpstr>
      <vt:lpstr>Example 14-18. A do...while loop</vt:lpstr>
      <vt:lpstr>for Loops</vt:lpstr>
      <vt:lpstr>Example 14-19. Using a for loop</vt:lpstr>
      <vt:lpstr>for Loops</vt:lpstr>
      <vt:lpstr>Example 14-20. Using the break command in a for loop</vt:lpstr>
      <vt:lpstr>Example 14-21. Using the continue command in a for loop</vt:lpstr>
      <vt:lpstr>for .. in Loop</vt:lpstr>
      <vt:lpstr>for .. of Loop</vt:lpstr>
      <vt:lpstr>Explicit Casting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- Expressions and Control Flow in JavaScript</dc:title>
  <dc:subject>Web Systems and Technologies</dc:subject>
  <dc:creator>Muhammad Fahad</dc:creator>
  <cp:lastModifiedBy>Muhammad Fahad</cp:lastModifiedBy>
  <cp:revision>524</cp:revision>
  <cp:lastPrinted>2018-02-20T01:02:10Z</cp:lastPrinted>
  <dcterms:created xsi:type="dcterms:W3CDTF">2017-11-25T11:53:26Z</dcterms:created>
  <dcterms:modified xsi:type="dcterms:W3CDTF">2020-05-02T20:17:47Z</dcterms:modified>
</cp:coreProperties>
</file>