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2"/>
  </p:notesMasterIdLst>
  <p:sldIdLst>
    <p:sldId id="316"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4737" autoAdjust="0"/>
  </p:normalViewPr>
  <p:slideViewPr>
    <p:cSldViewPr>
      <p:cViewPr varScale="1">
        <p:scale>
          <a:sx n="50" d="100"/>
          <a:sy n="5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BFB634F-4E5D-4BB5-9BCF-51B2BC3B7D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9B04F20A-CBF6-46F4-97B4-209DC4AFF5EE}"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8D4D594F-469B-4883-90AD-CC6739EF3754}"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8848C295-5FB3-43F2-975B-7655FA619660}" type="slidenum">
              <a:rPr lang="en-US" smtClean="0">
                <a:cs typeface="Times New Roman" pitchFamily="18" charset="0"/>
              </a:rPr>
              <a:pPr/>
              <a:t>15</a:t>
            </a:fld>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FE0577EA-B334-4FD7-B27D-A87D0AAF2EFA}" type="slidenum">
              <a:rPr lang="en-US" smtClean="0">
                <a:cs typeface="Times New Roman" pitchFamily="18" charset="0"/>
              </a:rPr>
              <a:pPr/>
              <a:t>24</a:t>
            </a:fld>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3D88BFC1-65ED-4AEE-BD8B-C777946D7157}" type="slidenum">
              <a:rPr lang="en-US" smtClean="0">
                <a:cs typeface="Times New Roman" pitchFamily="18" charset="0"/>
              </a:rPr>
              <a:pPr/>
              <a:t>30</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7C8CB435-69A2-4120-AFD4-5F7ABCC3F4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10A6E3F3-4093-435F-A358-5CBC30B496E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5A174DAF-4681-424B-83E1-8F56D23084C2}" type="slidenum">
              <a:rPr lang="en-US">
                <a:solidFill>
                  <a:srgbClr val="000000"/>
                </a:solidFill>
              </a:rPr>
              <a:pPr/>
              <a:t>1</a:t>
            </a:fld>
            <a:endParaRPr lang="en-US">
              <a:solidFill>
                <a:srgbClr val="000000"/>
              </a:solidFill>
            </a:endParaRPr>
          </a:p>
        </p:txBody>
      </p:sp>
      <p:pic>
        <p:nvPicPr>
          <p:cNvPr id="4099"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964D47B-7DB1-461E-B670-78040A5E0AD2}" type="slidenum">
              <a:rPr lang="en-US" smtClean="0"/>
              <a:pPr>
                <a:defRPr/>
              </a:pPr>
              <a:t>10</a:t>
            </a:fld>
            <a:endParaRPr lang="en-US" smtClean="0"/>
          </a:p>
        </p:txBody>
      </p:sp>
      <p:sp>
        <p:nvSpPr>
          <p:cNvPr id="13315"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800" smtClean="0">
                <a:solidFill>
                  <a:schemeClr val="bg1"/>
                </a:solidFill>
              </a:rPr>
              <a:t>Events That Increased Trade Volume (cont.)</a:t>
            </a:r>
          </a:p>
        </p:txBody>
      </p:sp>
      <p:sp>
        <p:nvSpPr>
          <p:cNvPr id="59395" name="Rectangle 3"/>
          <p:cNvSpPr>
            <a:spLocks noGrp="1" noChangeArrowheads="1"/>
          </p:cNvSpPr>
          <p:nvPr>
            <p:ph type="body" idx="4294967295"/>
          </p:nvPr>
        </p:nvSpPr>
        <p:spPr bwMode="auto">
          <a:xfrm>
            <a:off x="914400" y="1371600"/>
            <a:ext cx="7848600" cy="5105400"/>
          </a:xfrm>
          <a:prstGeom prst="rect">
            <a:avLst/>
          </a:prstGeom>
          <a:extLst>
            <a:ext uri="{909E8E84-426E-40DD-AFC4-6F175D3DCCD1}"/>
            <a:ext uri="{91240B29-F687-4F45-9708-019B960494DF}"/>
          </a:extLst>
        </p:spPr>
        <p:txBody>
          <a:bodyPr/>
          <a:lstStyle/>
          <a:p>
            <a:pPr marL="395288" indent="-395288">
              <a:spcAft>
                <a:spcPts val="1200"/>
              </a:spcAft>
              <a:buFont typeface="+mj-lt"/>
              <a:buAutoNum type="arabicPeriod" startAt="5"/>
              <a:defRPr/>
            </a:pPr>
            <a:r>
              <a:rPr lang="en-US" sz="3200" dirty="0" smtClean="0"/>
              <a:t>Inception of the Euro: </a:t>
            </a:r>
            <a:r>
              <a:rPr lang="en-US" sz="2400" dirty="0" smtClean="0">
                <a:solidFill>
                  <a:schemeClr val="tx1"/>
                </a:solidFill>
              </a:rPr>
              <a:t>Reduced costs and risks associated with converting one currency to another</a:t>
            </a:r>
            <a:r>
              <a:rPr lang="en-US" sz="2400" dirty="0" smtClean="0"/>
              <a:t>.</a:t>
            </a:r>
          </a:p>
          <a:p>
            <a:pPr marL="395288" indent="-395288">
              <a:spcBef>
                <a:spcPts val="0"/>
              </a:spcBef>
              <a:spcAft>
                <a:spcPts val="1200"/>
              </a:spcAft>
              <a:buFont typeface="+mj-lt"/>
              <a:buAutoNum type="arabicPeriod" startAt="5"/>
              <a:defRPr/>
            </a:pPr>
            <a:r>
              <a:rPr lang="en-US" sz="3200" dirty="0" smtClean="0"/>
              <a:t>Expansion of the European Union: </a:t>
            </a:r>
            <a:r>
              <a:rPr lang="en-US" sz="2400" dirty="0" smtClean="0">
                <a:solidFill>
                  <a:schemeClr val="tx1"/>
                </a:solidFill>
              </a:rPr>
              <a:t>reduced restrictions on trade with Western Europe. </a:t>
            </a:r>
          </a:p>
          <a:p>
            <a:pPr marL="395288" indent="-395288">
              <a:buFont typeface="+mj-lt"/>
              <a:buAutoNum type="arabicPeriod" startAt="5"/>
              <a:defRPr/>
            </a:pPr>
            <a:r>
              <a:rPr lang="en-US" sz="3200" dirty="0" smtClean="0"/>
              <a:t>Other Trade Agreements: </a:t>
            </a:r>
            <a:r>
              <a:rPr lang="en-US" sz="2400" dirty="0" smtClean="0">
                <a:solidFill>
                  <a:schemeClr val="tx1"/>
                </a:solidFill>
              </a:rPr>
              <a:t>The United States has established trade agreements with many other countries.</a:t>
            </a:r>
          </a:p>
          <a:p>
            <a:pPr marL="457200" indent="-457200">
              <a:buFont typeface="+mj-lt"/>
              <a:buAutoNum type="arabicPeriod" startAt="5"/>
              <a:defRPr/>
            </a:pPr>
            <a:endParaRPr 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301EC9E-D4A8-470B-9430-39D635DD4D77}" type="slidenum">
              <a:rPr lang="en-US" smtClean="0"/>
              <a:pPr>
                <a:defRPr/>
              </a:pPr>
              <a:t>11</a:t>
            </a:fld>
            <a:endParaRPr lang="en-US" smtClean="0"/>
          </a:p>
        </p:txBody>
      </p:sp>
      <p:sp>
        <p:nvSpPr>
          <p:cNvPr id="14339" name="Rectangle 2"/>
          <p:cNvSpPr>
            <a:spLocks noGrp="1" noChangeArrowheads="1"/>
          </p:cNvSpPr>
          <p:nvPr>
            <p:ph type="title" idx="4294967295"/>
          </p:nvPr>
        </p:nvSpPr>
        <p:spPr bwMode="auto">
          <a:xfrm>
            <a:off x="685800" y="1588"/>
            <a:ext cx="7315200" cy="836612"/>
          </a:xfrm>
          <a:prstGeom prst="rect">
            <a:avLst/>
          </a:prstGeom>
          <a:noFill/>
          <a:ln>
            <a:miter lim="800000"/>
            <a:headEnd/>
            <a:tailEnd/>
          </a:ln>
        </p:spPr>
        <p:txBody>
          <a:bodyPr anchor="ctr"/>
          <a:lstStyle/>
          <a:p>
            <a:r>
              <a:rPr lang="en-US" sz="2800" smtClean="0">
                <a:solidFill>
                  <a:schemeClr val="bg1"/>
                </a:solidFill>
              </a:rPr>
              <a:t>Impact of Outsourcing on Trade</a:t>
            </a:r>
          </a:p>
        </p:txBody>
      </p:sp>
      <p:sp>
        <p:nvSpPr>
          <p:cNvPr id="14340" name="Rectangle 3"/>
          <p:cNvSpPr>
            <a:spLocks noGrp="1" noChangeArrowheads="1"/>
          </p:cNvSpPr>
          <p:nvPr>
            <p:ph type="body" idx="4294967295"/>
          </p:nvPr>
        </p:nvSpPr>
        <p:spPr bwMode="auto">
          <a:xfrm>
            <a:off x="838200" y="1219200"/>
            <a:ext cx="8305800" cy="5181600"/>
          </a:xfrm>
          <a:prstGeom prst="rect">
            <a:avLst/>
          </a:prstGeom>
          <a:noFill/>
          <a:ln>
            <a:miter lim="800000"/>
            <a:headEnd/>
            <a:tailEnd/>
          </a:ln>
        </p:spPr>
        <p:txBody>
          <a:bodyPr/>
          <a:lstStyle/>
          <a:p>
            <a:pPr marL="341313" indent="-341313">
              <a:spcBef>
                <a:spcPts val="1200"/>
              </a:spcBef>
              <a:buFont typeface="Wingdings" pitchFamily="2" charset="2"/>
              <a:buAutoNum type="arabicPeriod"/>
            </a:pPr>
            <a:r>
              <a:rPr lang="en-US" sz="2800" b="1" smtClean="0"/>
              <a:t>Definition of Outsourcing</a:t>
            </a:r>
            <a:r>
              <a:rPr lang="en-US" sz="2800" smtClean="0"/>
              <a:t>: The process of subcontracting to a third party in another country to provide supplies or services that were previously produced internally.</a:t>
            </a:r>
          </a:p>
          <a:p>
            <a:pPr marL="341313" indent="-341313">
              <a:spcBef>
                <a:spcPts val="1200"/>
              </a:spcBef>
              <a:buFont typeface="Wingdings" pitchFamily="2" charset="2"/>
              <a:buAutoNum type="arabicPeriod"/>
            </a:pPr>
            <a:r>
              <a:rPr lang="en-US" sz="2800" b="1" smtClean="0"/>
              <a:t>Impact</a:t>
            </a:r>
            <a:r>
              <a:rPr lang="en-US" sz="2800" smtClean="0"/>
              <a:t> of outsourcing: </a:t>
            </a:r>
          </a:p>
          <a:p>
            <a:pPr marL="741363" lvl="1" indent="-341313">
              <a:spcBef>
                <a:spcPts val="1200"/>
              </a:spcBef>
              <a:buFont typeface="Wingdings" pitchFamily="2" charset="2"/>
              <a:buAutoNum type="arabicPeriod"/>
            </a:pPr>
            <a:r>
              <a:rPr lang="en-US" sz="2400" smtClean="0"/>
              <a:t>Increased international trade activity because MNCs now purchase products or services from another country. </a:t>
            </a:r>
          </a:p>
          <a:p>
            <a:pPr marL="741363" lvl="1" indent="-341313">
              <a:spcBef>
                <a:spcPts val="1200"/>
              </a:spcBef>
              <a:buFont typeface="Wingdings" pitchFamily="2" charset="2"/>
              <a:buAutoNum type="arabicPeriod"/>
            </a:pPr>
            <a:r>
              <a:rPr lang="en-US" sz="2400" smtClean="0"/>
              <a:t>Lower cost of operations and job creation in countries with low wages.</a:t>
            </a:r>
          </a:p>
          <a:p>
            <a:pPr marL="341313" indent="-341313">
              <a:spcBef>
                <a:spcPts val="1200"/>
              </a:spcBef>
              <a:buFont typeface="Wingdings" pitchFamily="2" charset="2"/>
              <a:buAutoNum type="arabicPeriod"/>
            </a:pPr>
            <a:r>
              <a:rPr lang="en-US" sz="2800" b="1" smtClean="0"/>
              <a:t>Criticism</a:t>
            </a:r>
            <a:r>
              <a:rPr lang="en-US" sz="2800" smtClean="0"/>
              <a:t> of outsourcing: </a:t>
            </a:r>
          </a:p>
          <a:p>
            <a:pPr marL="741363" lvl="1" indent="-341313">
              <a:spcBef>
                <a:spcPts val="1200"/>
              </a:spcBef>
              <a:buFont typeface="Wingdings" pitchFamily="2" charset="2"/>
              <a:buAutoNum type="arabicPeriod"/>
            </a:pPr>
            <a:r>
              <a:rPr lang="en-US" sz="2400" smtClean="0"/>
              <a:t>Outsourcing may reduce jobs in the United States.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8AE14C7-67A4-4FA1-B673-DA2A4E0C936D}" type="slidenum">
              <a:rPr lang="en-US" smtClean="0"/>
              <a:pPr>
                <a:defRPr/>
              </a:pPr>
              <a:t>12</a:t>
            </a:fld>
            <a:endParaRPr lang="en-US" smtClean="0"/>
          </a:p>
        </p:txBody>
      </p:sp>
      <p:sp>
        <p:nvSpPr>
          <p:cNvPr id="15363" name="Rectangle 2"/>
          <p:cNvSpPr>
            <a:spLocks noGrp="1" noChangeArrowheads="1"/>
          </p:cNvSpPr>
          <p:nvPr>
            <p:ph type="title" idx="4294967295"/>
          </p:nvPr>
        </p:nvSpPr>
        <p:spPr bwMode="auto">
          <a:xfrm>
            <a:off x="685800" y="1588"/>
            <a:ext cx="7315200" cy="836612"/>
          </a:xfrm>
          <a:prstGeom prst="rect">
            <a:avLst/>
          </a:prstGeom>
          <a:noFill/>
          <a:ln>
            <a:miter lim="800000"/>
            <a:headEnd/>
            <a:tailEnd/>
          </a:ln>
        </p:spPr>
        <p:txBody>
          <a:bodyPr anchor="ctr"/>
          <a:lstStyle/>
          <a:p>
            <a:r>
              <a:rPr lang="en-US" sz="2800" smtClean="0">
                <a:solidFill>
                  <a:schemeClr val="bg1"/>
                </a:solidFill>
              </a:rPr>
              <a:t>Managerial Decisions About Outsourcing</a:t>
            </a:r>
          </a:p>
        </p:txBody>
      </p:sp>
      <p:sp>
        <p:nvSpPr>
          <p:cNvPr id="15364" name="Rectangle 3"/>
          <p:cNvSpPr>
            <a:spLocks noGrp="1" noChangeArrowheads="1"/>
          </p:cNvSpPr>
          <p:nvPr>
            <p:ph type="body" idx="4294967295"/>
          </p:nvPr>
        </p:nvSpPr>
        <p:spPr bwMode="auto">
          <a:xfrm>
            <a:off x="838200" y="1295400"/>
            <a:ext cx="8001000" cy="5029200"/>
          </a:xfrm>
          <a:prstGeom prst="rect">
            <a:avLst/>
          </a:prstGeom>
          <a:noFill/>
          <a:ln>
            <a:miter lim="800000"/>
            <a:headEnd/>
            <a:tailEnd/>
          </a:ln>
        </p:spPr>
        <p:txBody>
          <a:bodyPr/>
          <a:lstStyle/>
          <a:p>
            <a:pPr marL="341313" indent="-341313">
              <a:spcBef>
                <a:spcPts val="1200"/>
              </a:spcBef>
              <a:buFont typeface="Wingdings" pitchFamily="2" charset="2"/>
              <a:buAutoNum type="arabicPeriod"/>
            </a:pPr>
            <a:r>
              <a:rPr lang="en-US" sz="2800" smtClean="0"/>
              <a:t>Managers of a U.S.–based MNC may argue that they create jobs for U.S. workers.</a:t>
            </a:r>
          </a:p>
          <a:p>
            <a:pPr marL="341313" indent="-341313">
              <a:spcBef>
                <a:spcPts val="1200"/>
              </a:spcBef>
              <a:buFont typeface="Wingdings" pitchFamily="2" charset="2"/>
              <a:buAutoNum type="arabicPeriod"/>
            </a:pPr>
            <a:r>
              <a:rPr lang="en-US" sz="2800" smtClean="0"/>
              <a:t>Shareholders may suggest that the managers are not maximizing the MNC’s value as a result of their commitment to creating U.S. jobs.</a:t>
            </a:r>
          </a:p>
          <a:p>
            <a:pPr marL="341313" indent="-341313">
              <a:spcBef>
                <a:spcPts val="1200"/>
              </a:spcBef>
              <a:buFont typeface="Wingdings" pitchFamily="2" charset="2"/>
              <a:buAutoNum type="arabicPeriod"/>
            </a:pPr>
            <a:r>
              <a:rPr lang="en-US" sz="2800" smtClean="0"/>
              <a:t>Managers should consider the potential savings that could occur as a result of outsourcing.</a:t>
            </a:r>
          </a:p>
          <a:p>
            <a:pPr marL="341313" indent="-341313">
              <a:spcBef>
                <a:spcPts val="1200"/>
              </a:spcBef>
              <a:buFont typeface="Wingdings" pitchFamily="2" charset="2"/>
              <a:buAutoNum type="arabicPeriod"/>
            </a:pPr>
            <a:r>
              <a:rPr lang="en-US" sz="2800" smtClean="0"/>
              <a:t>Managers must also consider the possible bad publicity or bad morale that could occur among the U.S. workers.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D1D8A73-5F61-4886-B390-F03D366007EE}" type="slidenum">
              <a:rPr lang="en-US" smtClean="0"/>
              <a:pPr>
                <a:defRPr/>
              </a:pPr>
              <a:t>13</a:t>
            </a:fld>
            <a:endParaRPr lang="en-US" smtClean="0"/>
          </a:p>
        </p:txBody>
      </p:sp>
      <p:sp>
        <p:nvSpPr>
          <p:cNvPr id="16387" name="Rectangle 2"/>
          <p:cNvSpPr>
            <a:spLocks noGrp="1" noChangeArrowheads="1"/>
          </p:cNvSpPr>
          <p:nvPr>
            <p:ph type="title" idx="4294967295"/>
          </p:nvPr>
        </p:nvSpPr>
        <p:spPr bwMode="auto">
          <a:xfrm>
            <a:off x="685800" y="1588"/>
            <a:ext cx="7315200" cy="836612"/>
          </a:xfrm>
          <a:prstGeom prst="rect">
            <a:avLst/>
          </a:prstGeom>
          <a:noFill/>
          <a:ln>
            <a:miter lim="800000"/>
            <a:headEnd/>
            <a:tailEnd/>
          </a:ln>
        </p:spPr>
        <p:txBody>
          <a:bodyPr anchor="ctr"/>
          <a:lstStyle/>
          <a:p>
            <a:r>
              <a:rPr lang="en-US" sz="2800" smtClean="0">
                <a:solidFill>
                  <a:schemeClr val="bg1"/>
                </a:solidFill>
              </a:rPr>
              <a:t>Trade Volume Among Countries</a:t>
            </a:r>
          </a:p>
        </p:txBody>
      </p:sp>
      <p:sp>
        <p:nvSpPr>
          <p:cNvPr id="16388" name="Rectangle 3"/>
          <p:cNvSpPr>
            <a:spLocks noGrp="1" noChangeArrowheads="1"/>
          </p:cNvSpPr>
          <p:nvPr>
            <p:ph type="body" idx="4294967295"/>
          </p:nvPr>
        </p:nvSpPr>
        <p:spPr bwMode="auto">
          <a:xfrm>
            <a:off x="838200" y="1295400"/>
            <a:ext cx="8001000" cy="4953000"/>
          </a:xfrm>
          <a:prstGeom prst="rect">
            <a:avLst/>
          </a:prstGeom>
          <a:noFill/>
          <a:ln>
            <a:miter lim="800000"/>
            <a:headEnd/>
            <a:tailEnd/>
          </a:ln>
        </p:spPr>
        <p:txBody>
          <a:bodyPr/>
          <a:lstStyle/>
          <a:p>
            <a:pPr marL="341313" indent="-341313">
              <a:spcBef>
                <a:spcPts val="1200"/>
              </a:spcBef>
              <a:buFont typeface="Wingdings" pitchFamily="2" charset="2"/>
              <a:buAutoNum type="arabicPeriod"/>
            </a:pPr>
            <a:r>
              <a:rPr lang="en-US" sz="2800" smtClean="0"/>
              <a:t>The annual international trade volume of the United States is between 10 and 20 percent of its annual GDP.</a:t>
            </a:r>
          </a:p>
          <a:p>
            <a:pPr marL="341313" indent="-341313">
              <a:spcBef>
                <a:spcPts val="1200"/>
              </a:spcBef>
              <a:buFont typeface="Wingdings" pitchFamily="2" charset="2"/>
              <a:buAutoNum type="arabicPeriod"/>
            </a:pPr>
            <a:r>
              <a:rPr lang="en-US" sz="2800" smtClean="0"/>
              <a:t>Trade volume between the United States and Other Countries:</a:t>
            </a:r>
          </a:p>
          <a:p>
            <a:pPr marL="741363" lvl="1" indent="-341313">
              <a:spcBef>
                <a:spcPts val="1200"/>
              </a:spcBef>
              <a:buFont typeface="Wingdings" pitchFamily="2" charset="2"/>
              <a:buAutoNum type="arabicPeriod"/>
            </a:pPr>
            <a:r>
              <a:rPr lang="en-US" sz="2600" smtClean="0"/>
              <a:t>About 20 percent of all U.S. exports are to Canada, while 13 percent are to Mexico.</a:t>
            </a:r>
          </a:p>
          <a:p>
            <a:pPr marL="741363" lvl="1" indent="-341313">
              <a:spcBef>
                <a:spcPts val="1200"/>
              </a:spcBef>
              <a:buFont typeface="Wingdings" pitchFamily="2" charset="2"/>
              <a:buAutoNum type="arabicPeriod"/>
            </a:pPr>
            <a:r>
              <a:rPr lang="en-US" sz="2600" smtClean="0"/>
              <a:t>Canada, China, Mexico, and Japan are the key exporters to the United States. Together, they are responsible for more than half of the value of all U.S. imports.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E560425-E0A8-40B5-AD8E-FE6C28FDB055}" type="slidenum">
              <a:rPr lang="en-US" smtClean="0"/>
              <a:pPr>
                <a:defRPr/>
              </a:pPr>
              <a:t>14</a:t>
            </a:fld>
            <a:endParaRPr lang="en-US" smtClean="0"/>
          </a:p>
        </p:txBody>
      </p:sp>
      <p:sp>
        <p:nvSpPr>
          <p:cNvPr id="17411" name="Rectangle 2"/>
          <p:cNvSpPr>
            <a:spLocks noGrp="1" noChangeArrowheads="1"/>
          </p:cNvSpPr>
          <p:nvPr>
            <p:ph type="title" idx="4294967295"/>
          </p:nvPr>
        </p:nvSpPr>
        <p:spPr bwMode="auto">
          <a:xfrm>
            <a:off x="685800" y="1588"/>
            <a:ext cx="7315200" cy="836612"/>
          </a:xfrm>
          <a:prstGeom prst="rect">
            <a:avLst/>
          </a:prstGeom>
          <a:noFill/>
          <a:ln>
            <a:miter lim="800000"/>
            <a:headEnd/>
            <a:tailEnd/>
          </a:ln>
        </p:spPr>
        <p:txBody>
          <a:bodyPr anchor="ctr"/>
          <a:lstStyle/>
          <a:p>
            <a:r>
              <a:rPr lang="en-US" sz="2400" smtClean="0">
                <a:solidFill>
                  <a:schemeClr val="bg1"/>
                </a:solidFill>
              </a:rPr>
              <a:t>Exhibit 2.3 </a:t>
            </a:r>
            <a:r>
              <a:rPr lang="en-US" sz="2400" b="0" smtClean="0">
                <a:solidFill>
                  <a:schemeClr val="bg1"/>
                </a:solidFill>
              </a:rPr>
              <a:t>Distributions of U.S. Exports Across Countries (in billions of $)</a:t>
            </a:r>
          </a:p>
        </p:txBody>
      </p:sp>
      <p:pic>
        <p:nvPicPr>
          <p:cNvPr id="17412" name="Picture 1"/>
          <p:cNvPicPr>
            <a:picLocks noChangeAspect="1"/>
          </p:cNvPicPr>
          <p:nvPr/>
        </p:nvPicPr>
        <p:blipFill>
          <a:blip r:embed="rId2" cstate="print"/>
          <a:srcRect l="2" r="-96"/>
          <a:stretch>
            <a:fillRect/>
          </a:stretch>
        </p:blipFill>
        <p:spPr bwMode="auto">
          <a:xfrm>
            <a:off x="838200" y="1301750"/>
            <a:ext cx="8153400" cy="515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A5EA155-4EBD-4463-BB10-28FD9D7EA439}" type="slidenum">
              <a:rPr lang="en-US" smtClean="0"/>
              <a:pPr>
                <a:defRPr/>
              </a:pPr>
              <a:t>15</a:t>
            </a:fld>
            <a:endParaRPr lang="en-US" smtClean="0"/>
          </a:p>
        </p:txBody>
      </p:sp>
      <p:sp>
        <p:nvSpPr>
          <p:cNvPr id="21507" name="Title 1"/>
          <p:cNvSpPr>
            <a:spLocks noGrp="1"/>
          </p:cNvSpPr>
          <p:nvPr>
            <p:ph type="title"/>
          </p:nvPr>
        </p:nvSpPr>
        <p:spPr bwMode="auto">
          <a:xfrm>
            <a:off x="457200" y="147638"/>
            <a:ext cx="8686800" cy="10668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2.4 </a:t>
            </a:r>
            <a:r>
              <a:rPr lang="en-US" sz="2800" b="0" dirty="0" smtClean="0">
                <a:solidFill>
                  <a:schemeClr val="bg1"/>
                </a:solidFill>
                <a:latin typeface="+mj-lt"/>
              </a:rPr>
              <a:t>2008 Distribution of U.S. Exports and Imports</a:t>
            </a:r>
            <a:br>
              <a:rPr lang="en-US" sz="2800" b="0" dirty="0" smtClean="0">
                <a:solidFill>
                  <a:schemeClr val="bg1"/>
                </a:solidFill>
                <a:latin typeface="+mj-lt"/>
              </a:rPr>
            </a:br>
            <a:endParaRPr lang="en-US" sz="2800" b="0" dirty="0" smtClean="0">
              <a:solidFill>
                <a:schemeClr val="bg1"/>
              </a:solidFill>
              <a:latin typeface="+mj-lt"/>
            </a:endParaRPr>
          </a:p>
        </p:txBody>
      </p:sp>
      <p:sp>
        <p:nvSpPr>
          <p:cNvPr id="1843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19ACFE1D-ACD3-4738-9001-85109C3B6279}" type="slidenum">
              <a:rPr lang="en-US"/>
              <a:pPr/>
              <a:t>15</a:t>
            </a:fld>
            <a:endParaRPr lang="en-US"/>
          </a:p>
        </p:txBody>
      </p:sp>
      <p:pic>
        <p:nvPicPr>
          <p:cNvPr id="18437" name="Picture 1"/>
          <p:cNvPicPr>
            <a:picLocks noChangeAspect="1"/>
          </p:cNvPicPr>
          <p:nvPr/>
        </p:nvPicPr>
        <p:blipFill>
          <a:blip r:embed="rId3" cstate="print"/>
          <a:srcRect/>
          <a:stretch>
            <a:fillRect/>
          </a:stretch>
        </p:blipFill>
        <p:spPr bwMode="auto">
          <a:xfrm>
            <a:off x="2590800" y="1265238"/>
            <a:ext cx="411480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B2FBAC7-F0A2-4DFB-8F08-F71239717EC7}" type="slidenum">
              <a:rPr lang="en-US" smtClean="0"/>
              <a:pPr>
                <a:defRPr/>
              </a:pPr>
              <a:t>16</a:t>
            </a:fld>
            <a:endParaRPr lang="en-US" smtClean="0"/>
          </a:p>
        </p:txBody>
      </p:sp>
      <p:sp>
        <p:nvSpPr>
          <p:cNvPr id="19459" name="Rectangle 2"/>
          <p:cNvSpPr>
            <a:spLocks noGrp="1" noChangeArrowheads="1"/>
          </p:cNvSpPr>
          <p:nvPr>
            <p:ph type="title" idx="4294967295"/>
          </p:nvPr>
        </p:nvSpPr>
        <p:spPr bwMode="auto">
          <a:xfrm>
            <a:off x="685800" y="1588"/>
            <a:ext cx="7315200" cy="836612"/>
          </a:xfrm>
          <a:prstGeom prst="rect">
            <a:avLst/>
          </a:prstGeom>
          <a:noFill/>
          <a:ln>
            <a:miter lim="800000"/>
            <a:headEnd/>
            <a:tailEnd/>
          </a:ln>
        </p:spPr>
        <p:txBody>
          <a:bodyPr anchor="ctr"/>
          <a:lstStyle/>
          <a:p>
            <a:r>
              <a:rPr lang="en-US" sz="2800" smtClean="0">
                <a:solidFill>
                  <a:schemeClr val="bg1"/>
                </a:solidFill>
              </a:rPr>
              <a:t>Trend in U.S. Balance of Trade</a:t>
            </a:r>
          </a:p>
        </p:txBody>
      </p:sp>
      <p:sp>
        <p:nvSpPr>
          <p:cNvPr id="19460" name="Rectangle 3"/>
          <p:cNvSpPr>
            <a:spLocks noGrp="1" noChangeArrowheads="1"/>
          </p:cNvSpPr>
          <p:nvPr>
            <p:ph type="body" idx="4294967295"/>
          </p:nvPr>
        </p:nvSpPr>
        <p:spPr bwMode="auto">
          <a:xfrm>
            <a:off x="990600" y="1524000"/>
            <a:ext cx="7848600" cy="4038600"/>
          </a:xfrm>
          <a:prstGeom prst="rect">
            <a:avLst/>
          </a:prstGeom>
          <a:noFill/>
          <a:ln>
            <a:miter lim="800000"/>
            <a:headEnd/>
            <a:tailEnd/>
          </a:ln>
        </p:spPr>
        <p:txBody>
          <a:bodyPr/>
          <a:lstStyle/>
          <a:p>
            <a:pPr marL="341313" indent="-341313">
              <a:spcBef>
                <a:spcPts val="1200"/>
              </a:spcBef>
              <a:buFont typeface="Wingdings" pitchFamily="2" charset="2"/>
              <a:buAutoNum type="arabicPeriod"/>
            </a:pPr>
            <a:r>
              <a:rPr lang="en-US" sz="2800" smtClean="0"/>
              <a:t>The U.S. balance of trade deficit increased substantially from 1997 until 2008. </a:t>
            </a:r>
          </a:p>
          <a:p>
            <a:pPr marL="341313" indent="-341313">
              <a:spcBef>
                <a:spcPts val="1200"/>
              </a:spcBef>
              <a:buFont typeface="Wingdings" pitchFamily="2" charset="2"/>
              <a:buAutoNum type="arabicPeriod"/>
            </a:pPr>
            <a:r>
              <a:rPr lang="en-US" sz="2800" smtClean="0"/>
              <a:t>In the 2008–2009 period, U.S. economic conditions weakened and the U.S. demand for foreign products and services decreased. </a:t>
            </a:r>
          </a:p>
          <a:p>
            <a:pPr marL="341313" indent="-341313">
              <a:spcBef>
                <a:spcPts val="1200"/>
              </a:spcBef>
              <a:buFont typeface="Wingdings" pitchFamily="2" charset="2"/>
              <a:buAutoNum type="arabicPeriod"/>
            </a:pPr>
            <a:r>
              <a:rPr lang="en-US" sz="2800" smtClean="0"/>
              <a:t>In recent years, the U.S. annual balance of trade deficit with China has exceeded $200 billion.</a:t>
            </a:r>
          </a:p>
          <a:p>
            <a:pPr marL="341313" indent="-341313">
              <a:spcBef>
                <a:spcPts val="1200"/>
              </a:spcBef>
              <a:buFont typeface="Wingdings" pitchFamily="2" charset="2"/>
              <a:buAutoNum type="arabicPeriod"/>
            </a:pPr>
            <a:r>
              <a:rPr lang="en-US" sz="2800" smtClean="0"/>
              <a:t>Any country’s balance of trade can change substantially over time.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6E0A105-CF79-42CA-96E2-4C7C89EBD054}" type="slidenum">
              <a:rPr lang="en-US" smtClean="0"/>
              <a:pPr>
                <a:defRPr/>
              </a:pPr>
              <a:t>17</a:t>
            </a:fld>
            <a:endParaRPr lang="en-US" smtClean="0"/>
          </a:p>
        </p:txBody>
      </p:sp>
      <p:sp>
        <p:nvSpPr>
          <p:cNvPr id="20483" name="Rectangle 2"/>
          <p:cNvSpPr>
            <a:spLocks noGrp="1" noChangeArrowheads="1"/>
          </p:cNvSpPr>
          <p:nvPr>
            <p:ph type="title" idx="4294967295"/>
          </p:nvPr>
        </p:nvSpPr>
        <p:spPr bwMode="auto">
          <a:xfrm>
            <a:off x="685800" y="1588"/>
            <a:ext cx="7315200" cy="836612"/>
          </a:xfrm>
          <a:prstGeom prst="rect">
            <a:avLst/>
          </a:prstGeom>
          <a:noFill/>
          <a:ln>
            <a:miter lim="800000"/>
            <a:headEnd/>
            <a:tailEnd/>
          </a:ln>
        </p:spPr>
        <p:txBody>
          <a:bodyPr anchor="ctr"/>
          <a:lstStyle/>
          <a:p>
            <a:r>
              <a:rPr lang="en-US" sz="2600" smtClean="0">
                <a:solidFill>
                  <a:schemeClr val="bg1"/>
                </a:solidFill>
              </a:rPr>
              <a:t>Exhibit 2.5 </a:t>
            </a:r>
            <a:r>
              <a:rPr lang="en-US" sz="2600" b="0" smtClean="0">
                <a:solidFill>
                  <a:schemeClr val="bg1"/>
                </a:solidFill>
              </a:rPr>
              <a:t>U.S. Balance of Trade Over Time (Quarterly)</a:t>
            </a:r>
          </a:p>
        </p:txBody>
      </p:sp>
      <p:pic>
        <p:nvPicPr>
          <p:cNvPr id="20484" name="Picture 1"/>
          <p:cNvPicPr>
            <a:picLocks noChangeAspect="1"/>
          </p:cNvPicPr>
          <p:nvPr/>
        </p:nvPicPr>
        <p:blipFill>
          <a:blip r:embed="rId2" cstate="print"/>
          <a:srcRect/>
          <a:stretch>
            <a:fillRect/>
          </a:stretch>
        </p:blipFill>
        <p:spPr bwMode="auto">
          <a:xfrm>
            <a:off x="795338" y="1676400"/>
            <a:ext cx="828516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BA3175A-2985-411F-958C-1C67E83C5DF4}" type="slidenum">
              <a:rPr lang="en-US" smtClean="0"/>
              <a:pPr>
                <a:defRPr/>
              </a:pPr>
              <a:t>18</a:t>
            </a:fld>
            <a:endParaRPr lang="en-US" smtClean="0"/>
          </a:p>
        </p:txBody>
      </p:sp>
      <p:sp>
        <p:nvSpPr>
          <p:cNvPr id="21507" name="Rectangle 2"/>
          <p:cNvSpPr>
            <a:spLocks noGrp="1" noChangeArrowheads="1"/>
          </p:cNvSpPr>
          <p:nvPr>
            <p:ph type="title" idx="4294967295"/>
          </p:nvPr>
        </p:nvSpPr>
        <p:spPr bwMode="auto">
          <a:xfrm>
            <a:off x="685800" y="-14288"/>
            <a:ext cx="7315200" cy="852488"/>
          </a:xfrm>
          <a:prstGeom prst="rect">
            <a:avLst/>
          </a:prstGeom>
          <a:noFill/>
          <a:ln>
            <a:miter lim="800000"/>
            <a:headEnd/>
            <a:tailEnd/>
          </a:ln>
        </p:spPr>
        <p:txBody>
          <a:bodyPr anchor="ctr"/>
          <a:lstStyle/>
          <a:p>
            <a:r>
              <a:rPr lang="en-US" sz="2600" smtClean="0">
                <a:solidFill>
                  <a:schemeClr val="bg1"/>
                </a:solidFill>
              </a:rPr>
              <a:t>Factors Affecting International Trade Flows</a:t>
            </a:r>
          </a:p>
        </p:txBody>
      </p:sp>
      <p:sp>
        <p:nvSpPr>
          <p:cNvPr id="21508" name="Rectangle 3"/>
          <p:cNvSpPr>
            <a:spLocks noGrp="1" noChangeArrowheads="1"/>
          </p:cNvSpPr>
          <p:nvPr>
            <p:ph type="body" idx="4294967295"/>
          </p:nvPr>
        </p:nvSpPr>
        <p:spPr bwMode="auto">
          <a:xfrm>
            <a:off x="990600" y="1143000"/>
            <a:ext cx="8001000" cy="5029200"/>
          </a:xfrm>
          <a:prstGeom prst="rect">
            <a:avLst/>
          </a:prstGeom>
          <a:noFill/>
          <a:ln>
            <a:miter lim="800000"/>
            <a:headEnd/>
            <a:tailEnd/>
          </a:ln>
        </p:spPr>
        <p:txBody>
          <a:bodyPr/>
          <a:lstStyle/>
          <a:p>
            <a:pPr marL="341313" indent="-341313">
              <a:spcAft>
                <a:spcPts val="1200"/>
              </a:spcAft>
              <a:buFont typeface="Wingdings" pitchFamily="2" charset="2"/>
              <a:buAutoNum type="arabicPeriod"/>
            </a:pPr>
            <a:r>
              <a:rPr lang="en-US" sz="2800" u="sng" smtClean="0"/>
              <a:t>Cost of Labor</a:t>
            </a:r>
            <a:r>
              <a:rPr lang="en-US" sz="2800" smtClean="0"/>
              <a:t>: Firms in countries where labor costs are low commonly have an advantage when competing globally, especially in labor intensive industries</a:t>
            </a:r>
          </a:p>
          <a:p>
            <a:pPr marL="341313" indent="-341313">
              <a:spcAft>
                <a:spcPts val="1200"/>
              </a:spcAft>
              <a:buFont typeface="Wingdings" pitchFamily="2" charset="2"/>
              <a:buAutoNum type="arabicPeriod"/>
            </a:pPr>
            <a:r>
              <a:rPr lang="en-US" sz="2800" u="sng" smtClean="0"/>
              <a:t>Inflation</a:t>
            </a:r>
            <a:r>
              <a:rPr lang="en-US" sz="2800" smtClean="0"/>
              <a:t>: Current account decreases if inflation increases relative to trade partners.</a:t>
            </a:r>
          </a:p>
          <a:p>
            <a:pPr marL="341313" indent="-341313">
              <a:buFont typeface="Wingdings" pitchFamily="2" charset="2"/>
              <a:buAutoNum type="arabicPeriod"/>
            </a:pPr>
            <a:r>
              <a:rPr lang="en-US" sz="2800" u="sng" smtClean="0"/>
              <a:t>National Income</a:t>
            </a:r>
            <a:r>
              <a:rPr lang="en-US" sz="2800" smtClean="0"/>
              <a:t>: Current account decreases if national income increases relative to other countries.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817FA07-990A-44F5-888E-B5E7F0478E34}" type="slidenum">
              <a:rPr lang="en-US" smtClean="0"/>
              <a:pPr>
                <a:defRPr/>
              </a:pPr>
              <a:t>19</a:t>
            </a:fld>
            <a:endParaRPr lang="en-US" smtClean="0"/>
          </a:p>
        </p:txBody>
      </p:sp>
      <p:sp>
        <p:nvSpPr>
          <p:cNvPr id="22531" name="Rectangle 2"/>
          <p:cNvSpPr>
            <a:spLocks noGrp="1" noChangeArrowheads="1"/>
          </p:cNvSpPr>
          <p:nvPr>
            <p:ph type="title" idx="4294967295"/>
          </p:nvPr>
        </p:nvSpPr>
        <p:spPr bwMode="auto">
          <a:xfrm>
            <a:off x="685800" y="-14288"/>
            <a:ext cx="8153400" cy="852488"/>
          </a:xfrm>
          <a:prstGeom prst="rect">
            <a:avLst/>
          </a:prstGeom>
          <a:noFill/>
          <a:ln>
            <a:miter lim="800000"/>
            <a:headEnd/>
            <a:tailEnd/>
          </a:ln>
        </p:spPr>
        <p:txBody>
          <a:bodyPr anchor="ctr"/>
          <a:lstStyle/>
          <a:p>
            <a:r>
              <a:rPr lang="en-US" sz="2400" smtClean="0">
                <a:solidFill>
                  <a:schemeClr val="bg1"/>
                </a:solidFill>
              </a:rPr>
              <a:t>Factors Affecting International Trade Flows (cont.)</a:t>
            </a:r>
          </a:p>
        </p:txBody>
      </p:sp>
      <p:sp>
        <p:nvSpPr>
          <p:cNvPr id="21508" name="Rectangle 3"/>
          <p:cNvSpPr>
            <a:spLocks noGrp="1" noChangeArrowheads="1"/>
          </p:cNvSpPr>
          <p:nvPr>
            <p:ph type="body" idx="4294967295"/>
          </p:nvPr>
        </p:nvSpPr>
        <p:spPr bwMode="auto">
          <a:xfrm>
            <a:off x="762000" y="1143000"/>
            <a:ext cx="8229600" cy="5029200"/>
          </a:xfrm>
          <a:prstGeom prst="rect">
            <a:avLst/>
          </a:prstGeom>
          <a:ln>
            <a:miter lim="800000"/>
            <a:headEnd/>
            <a:tailEnd/>
          </a:ln>
        </p:spPr>
        <p:txBody>
          <a:bodyPr/>
          <a:lstStyle/>
          <a:p>
            <a:pPr marL="457200" indent="-457200">
              <a:buFont typeface="+mj-lt"/>
              <a:buAutoNum type="arabicPeriod" startAt="4"/>
              <a:defRPr/>
            </a:pPr>
            <a:r>
              <a:rPr lang="en-US" sz="2800" u="sng" dirty="0" smtClean="0"/>
              <a:t>Government Policies</a:t>
            </a:r>
            <a:r>
              <a:rPr lang="en-US" sz="2800" dirty="0" smtClean="0"/>
              <a:t>: can increase imports through:</a:t>
            </a:r>
          </a:p>
          <a:p>
            <a:pPr marL="920750" lvl="1" indent="-457200">
              <a:buFont typeface="Wingdings" pitchFamily="2" charset="2"/>
              <a:buAutoNum type="alphaLcPeriod"/>
              <a:defRPr/>
            </a:pPr>
            <a:r>
              <a:rPr lang="en-US" sz="2400" dirty="0" smtClean="0"/>
              <a:t>Restrictions on imports	</a:t>
            </a:r>
          </a:p>
          <a:p>
            <a:pPr marL="920750" lvl="1" indent="-457200">
              <a:buFont typeface="Wingdings" pitchFamily="2" charset="2"/>
              <a:buAutoNum type="alphaLcPeriod"/>
              <a:defRPr/>
            </a:pPr>
            <a:r>
              <a:rPr lang="en-US" sz="2400" dirty="0" smtClean="0"/>
              <a:t>Subsidies for exporters</a:t>
            </a:r>
          </a:p>
          <a:p>
            <a:pPr marL="920750" lvl="1" indent="-457200">
              <a:buFont typeface="Wingdings" pitchFamily="2" charset="2"/>
              <a:buAutoNum type="alphaLcPeriod" startAt="3"/>
              <a:defRPr/>
            </a:pPr>
            <a:r>
              <a:rPr lang="en-US" sz="2400" dirty="0" smtClean="0"/>
              <a:t>Lack of Restriction on piracy	</a:t>
            </a:r>
          </a:p>
          <a:p>
            <a:pPr marL="920750" lvl="1" indent="-457200">
              <a:buFont typeface="Wingdings" pitchFamily="2" charset="2"/>
              <a:buAutoNum type="alphaLcPeriod" startAt="3"/>
              <a:defRPr/>
            </a:pPr>
            <a:r>
              <a:rPr lang="en-US" sz="2400" dirty="0" smtClean="0"/>
              <a:t>Environmental restrictions</a:t>
            </a:r>
          </a:p>
          <a:p>
            <a:pPr marL="920750" lvl="1" indent="-457200">
              <a:buFont typeface="Wingdings" pitchFamily="2" charset="2"/>
              <a:buAutoNum type="alphaLcPeriod" startAt="5"/>
              <a:defRPr/>
            </a:pPr>
            <a:r>
              <a:rPr lang="en-US" sz="2400" dirty="0" smtClean="0"/>
              <a:t>Labor laws			</a:t>
            </a:r>
          </a:p>
          <a:p>
            <a:pPr marL="920750" lvl="1" indent="-457200">
              <a:buFont typeface="Wingdings" pitchFamily="2" charset="2"/>
              <a:buAutoNum type="alphaLcPeriod" startAt="5"/>
              <a:defRPr/>
            </a:pPr>
            <a:r>
              <a:rPr lang="en-US" sz="2400" dirty="0" smtClean="0"/>
              <a:t>Tax breaks</a:t>
            </a:r>
          </a:p>
          <a:p>
            <a:pPr marL="463550" lvl="1" indent="0">
              <a:spcAft>
                <a:spcPts val="1200"/>
              </a:spcAft>
              <a:buFont typeface="Wingdings" pitchFamily="2" charset="2"/>
              <a:buNone/>
              <a:defRPr/>
            </a:pPr>
            <a:r>
              <a:rPr lang="en-US" sz="2400" dirty="0" smtClean="0"/>
              <a:t>g.  Country security laws</a:t>
            </a:r>
          </a:p>
          <a:p>
            <a:pPr marL="341313" indent="-341313">
              <a:buFont typeface="Wingdings" pitchFamily="2" charset="2"/>
              <a:buAutoNum type="arabicPeriod" startAt="4"/>
              <a:defRPr/>
            </a:pPr>
            <a:r>
              <a:rPr lang="en-US" sz="2800" u="sng" dirty="0" smtClean="0"/>
              <a:t>Exchange Rates</a:t>
            </a:r>
            <a:r>
              <a:rPr lang="en-US" sz="2800" dirty="0" smtClean="0"/>
              <a:t>: current account decreases if currency appreciates relative to other currencies.</a:t>
            </a:r>
            <a:endParaRPr lang="en-US" sz="2800" u="sng"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27C945D-6B5B-41B1-8B74-34A34F54D5B1}" type="slidenum">
              <a:rPr lang="en-US" smtClean="0"/>
              <a:pPr>
                <a:defRPr/>
              </a:pPr>
              <a:t>2</a:t>
            </a:fld>
            <a:endParaRPr lang="en-US" smtClean="0"/>
          </a:p>
        </p:txBody>
      </p:sp>
      <p:sp>
        <p:nvSpPr>
          <p:cNvPr id="8195" name="Title 1"/>
          <p:cNvSpPr>
            <a:spLocks noGrp="1"/>
          </p:cNvSpPr>
          <p:nvPr>
            <p:ph type="ctrTitle"/>
          </p:nvPr>
        </p:nvSpPr>
        <p:spPr bwMode="auto">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2</a:t>
            </a:r>
          </a:p>
        </p:txBody>
      </p:sp>
      <p:sp>
        <p:nvSpPr>
          <p:cNvPr id="5124" name="Subtitle 2"/>
          <p:cNvSpPr>
            <a:spLocks noGrp="1"/>
          </p:cNvSpPr>
          <p:nvPr>
            <p:ph type="subTitle" idx="1"/>
          </p:nvPr>
        </p:nvSpPr>
        <p:spPr bwMode="auto">
          <a:xfrm>
            <a:off x="22860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smtClean="0"/>
              <a:t>International Flow of Funds</a:t>
            </a:r>
          </a:p>
        </p:txBody>
      </p:sp>
      <p:sp>
        <p:nvSpPr>
          <p:cNvPr id="5125" name="Text Placeholder 3"/>
          <p:cNvSpPr>
            <a:spLocks noGrp="1"/>
          </p:cNvSpPr>
          <p:nvPr>
            <p:ph type="body" sz="quarter" idx="10"/>
          </p:nvPr>
        </p:nvSpPr>
        <p:spPr bwMode="auto">
          <a:xfrm>
            <a:off x="1066800" y="2286000"/>
            <a:ext cx="7924800" cy="419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lvl="1" eaLnBrk="1" hangingPunct="1">
              <a:spcBef>
                <a:spcPts val="1200"/>
              </a:spcBef>
              <a:buClr>
                <a:srgbClr val="0D0D0D"/>
              </a:buClr>
              <a:buFont typeface="Wingdings" pitchFamily="2" charset="2"/>
              <a:buChar char="§"/>
            </a:pPr>
            <a:r>
              <a:rPr lang="en-US" sz="2400" dirty="0" smtClean="0"/>
              <a:t>Explain </a:t>
            </a:r>
            <a:r>
              <a:rPr lang="en-US" sz="2400" dirty="0" smtClean="0"/>
              <a:t>the key components of the balance of payments,</a:t>
            </a:r>
          </a:p>
          <a:p>
            <a:pPr marL="285750" lvl="1" eaLnBrk="1" hangingPunct="1">
              <a:spcBef>
                <a:spcPts val="1200"/>
              </a:spcBef>
              <a:buClr>
                <a:srgbClr val="0D0D0D"/>
              </a:buClr>
              <a:buFont typeface="Wingdings" pitchFamily="2" charset="2"/>
              <a:buChar char="§"/>
            </a:pPr>
            <a:r>
              <a:rPr lang="en-US" sz="2400" dirty="0" smtClean="0"/>
              <a:t>Explain </a:t>
            </a:r>
            <a:r>
              <a:rPr lang="en-US" sz="2400" dirty="0" smtClean="0"/>
              <a:t>the growth in international trade activity over time,</a:t>
            </a:r>
          </a:p>
          <a:p>
            <a:pPr marL="285750" lvl="1" eaLnBrk="1" hangingPunct="1">
              <a:spcBef>
                <a:spcPts val="1200"/>
              </a:spcBef>
              <a:buClr>
                <a:srgbClr val="0D0D0D"/>
              </a:buClr>
              <a:buFont typeface="Wingdings" pitchFamily="2" charset="2"/>
              <a:buChar char="§"/>
            </a:pPr>
            <a:r>
              <a:rPr lang="en-US" sz="2400" dirty="0" smtClean="0"/>
              <a:t>Explain </a:t>
            </a:r>
            <a:r>
              <a:rPr lang="en-US" sz="2400" dirty="0" smtClean="0"/>
              <a:t>how international trade flows are influenced by economic factors and other factors,</a:t>
            </a:r>
          </a:p>
          <a:p>
            <a:pPr marL="285750" lvl="1" eaLnBrk="1" hangingPunct="1">
              <a:spcBef>
                <a:spcPts val="1200"/>
              </a:spcBef>
              <a:buClr>
                <a:srgbClr val="0D0D0D"/>
              </a:buClr>
              <a:buFont typeface="Wingdings" pitchFamily="2" charset="2"/>
              <a:buChar char="§"/>
            </a:pPr>
            <a:r>
              <a:rPr lang="en-US" sz="2400" dirty="0" smtClean="0"/>
              <a:t>Explain </a:t>
            </a:r>
            <a:r>
              <a:rPr lang="en-US" sz="2400" dirty="0" smtClean="0"/>
              <a:t>how international capital flows are influenced by country characteristics,</a:t>
            </a:r>
          </a:p>
          <a:p>
            <a:pPr marL="285750" lvl="1" eaLnBrk="1" hangingPunct="1">
              <a:spcBef>
                <a:spcPts val="1200"/>
              </a:spcBef>
              <a:buClr>
                <a:srgbClr val="0D0D0D"/>
              </a:buClr>
              <a:buFont typeface="Wingdings" pitchFamily="2" charset="2"/>
              <a:buChar char="§"/>
            </a:pPr>
            <a:r>
              <a:rPr lang="en-US" sz="2400" dirty="0" smtClean="0"/>
              <a:t>Introduce </a:t>
            </a:r>
            <a:r>
              <a:rPr lang="en-US" sz="2400" dirty="0" smtClean="0"/>
              <a:t>the agencies that facilitate the international flow of funds.</a:t>
            </a:r>
          </a:p>
        </p:txBody>
      </p:sp>
      <p:sp>
        <p:nvSpPr>
          <p:cNvPr id="5126"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3727897C-0590-44E4-B4E4-4F4B1363B69A}" type="slidenum">
              <a:rPr lang="en-US"/>
              <a:pPr/>
              <a:t>2</a:t>
            </a:fld>
            <a:endParaRPr lang="en-US"/>
          </a:p>
        </p:txBody>
      </p:sp>
      <p:sp>
        <p:nvSpPr>
          <p:cNvPr id="5127" name="Text Placeholder 3"/>
          <p:cNvSpPr txBox="1">
            <a:spLocks/>
          </p:cNvSpPr>
          <p:nvPr/>
        </p:nvSpPr>
        <p:spPr bwMode="auto">
          <a:xfrm>
            <a:off x="1828800" y="1295400"/>
            <a:ext cx="7391400" cy="685800"/>
          </a:xfrm>
          <a:prstGeom prst="rect">
            <a:avLst/>
          </a:prstGeom>
          <a:noFill/>
          <a:ln w="9525">
            <a:noFill/>
            <a:miter lim="800000"/>
            <a:headEnd/>
            <a:tailEnd/>
          </a:ln>
        </p:spPr>
        <p:txBody>
          <a:bodyPr anchor="ctr"/>
          <a:lstStyle/>
          <a:p>
            <a:pPr marL="342900" indent="-342900">
              <a:spcBef>
                <a:spcPct val="20000"/>
              </a:spcBef>
              <a:buClr>
                <a:srgbClr val="0D0D0D"/>
              </a:buClr>
              <a:buSzPct val="100000"/>
              <a:buFont typeface="Wingdings" pitchFamily="2" charset="2"/>
              <a:buNone/>
            </a:pPr>
            <a:r>
              <a:rPr lang="en-US" sz="2400" b="1">
                <a:solidFill>
                  <a:schemeClr val="bg1"/>
                </a:solidFill>
                <a:latin typeface="Times New Roman" pitchFamily="18" charset="0"/>
              </a:rPr>
              <a:t>Chapter 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2D16AB3-47DD-4734-A27F-F7869C21F592}" type="slidenum">
              <a:rPr lang="en-US" smtClean="0"/>
              <a:pPr>
                <a:defRPr/>
              </a:pPr>
              <a:t>20</a:t>
            </a:fld>
            <a:endParaRPr lang="en-US" smtClean="0"/>
          </a:p>
        </p:txBody>
      </p:sp>
      <p:sp>
        <p:nvSpPr>
          <p:cNvPr id="23555"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800" smtClean="0">
                <a:solidFill>
                  <a:schemeClr val="bg1"/>
                </a:solidFill>
              </a:rPr>
              <a:t>Impact of Government Policies</a:t>
            </a:r>
          </a:p>
        </p:txBody>
      </p:sp>
      <p:sp>
        <p:nvSpPr>
          <p:cNvPr id="23556" name="Rectangle 3"/>
          <p:cNvSpPr>
            <a:spLocks noGrp="1" noChangeArrowheads="1"/>
          </p:cNvSpPr>
          <p:nvPr>
            <p:ph type="body" idx="4294967295"/>
          </p:nvPr>
        </p:nvSpPr>
        <p:spPr bwMode="auto">
          <a:xfrm>
            <a:off x="685800" y="1219200"/>
            <a:ext cx="8458200" cy="5257800"/>
          </a:xfrm>
          <a:prstGeom prst="rect">
            <a:avLst/>
          </a:prstGeom>
          <a:noFill/>
          <a:ln>
            <a:miter lim="800000"/>
            <a:headEnd/>
            <a:tailEnd/>
          </a:ln>
        </p:spPr>
        <p:txBody>
          <a:bodyPr/>
          <a:lstStyle/>
          <a:p>
            <a:pPr marL="341313" indent="-341313">
              <a:buFont typeface="Wingdings" pitchFamily="2" charset="2"/>
              <a:buAutoNum type="arabicPeriod"/>
            </a:pPr>
            <a:r>
              <a:rPr lang="en-US" sz="2600" u="sng" smtClean="0"/>
              <a:t>Restrictions on Imports</a:t>
            </a:r>
            <a:r>
              <a:rPr lang="en-US" sz="2600" smtClean="0"/>
              <a:t>: Taxes (tariffs) on imported goods increase prices and limit consumption. Quotas limit the volume of imports.</a:t>
            </a:r>
          </a:p>
          <a:p>
            <a:pPr marL="341313" indent="-341313">
              <a:buFont typeface="Wingdings" pitchFamily="2" charset="2"/>
              <a:buAutoNum type="arabicPeriod"/>
            </a:pPr>
            <a:r>
              <a:rPr lang="en-US" sz="2600" u="sng" smtClean="0"/>
              <a:t>Subsidies for Exporters</a:t>
            </a:r>
            <a:r>
              <a:rPr lang="en-US" sz="2600" smtClean="0"/>
              <a:t>: Government subsidies help firms produce at a lower cost than their global competitors. </a:t>
            </a:r>
          </a:p>
          <a:p>
            <a:pPr marL="341313" indent="-341313">
              <a:buFont typeface="Wingdings" pitchFamily="2" charset="2"/>
              <a:buAutoNum type="arabicPeriod"/>
            </a:pPr>
            <a:r>
              <a:rPr lang="en-US" sz="2600" u="sng" smtClean="0"/>
              <a:t>Restrictions on Piracy</a:t>
            </a:r>
            <a:r>
              <a:rPr lang="en-US" sz="2600" smtClean="0"/>
              <a:t>: A government can affect international trade flows by its lack of restrictions on piracy.</a:t>
            </a:r>
          </a:p>
          <a:p>
            <a:pPr marL="341313" indent="-341313">
              <a:buFont typeface="Wingdings" pitchFamily="2" charset="2"/>
              <a:buAutoNum type="arabicPeriod"/>
            </a:pPr>
            <a:r>
              <a:rPr lang="en-US" sz="2600" u="sng" smtClean="0"/>
              <a:t>Environmental Restrictions</a:t>
            </a:r>
            <a:r>
              <a:rPr lang="en-US" sz="2600" smtClean="0"/>
              <a:t>: Environmental restrictions impose higher costs on local firms, placing them at a global disadvantage compared to firms in other countries that are not subject to the same restrictions.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39BAA21-8041-40CF-B25C-533304094AD2}" type="slidenum">
              <a:rPr lang="en-US" smtClean="0"/>
              <a:pPr>
                <a:defRPr/>
              </a:pPr>
              <a:t>21</a:t>
            </a:fld>
            <a:endParaRPr lang="en-US" smtClean="0"/>
          </a:p>
        </p:txBody>
      </p:sp>
      <p:sp>
        <p:nvSpPr>
          <p:cNvPr id="24579"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800" smtClean="0">
                <a:solidFill>
                  <a:schemeClr val="bg1"/>
                </a:solidFill>
              </a:rPr>
              <a:t>Impact of Government Policies (cont.)</a:t>
            </a:r>
          </a:p>
        </p:txBody>
      </p:sp>
      <p:sp>
        <p:nvSpPr>
          <p:cNvPr id="24580" name="Rectangle 3"/>
          <p:cNvSpPr>
            <a:spLocks noGrp="1" noChangeArrowheads="1"/>
          </p:cNvSpPr>
          <p:nvPr>
            <p:ph type="body" idx="4294967295"/>
          </p:nvPr>
        </p:nvSpPr>
        <p:spPr bwMode="auto">
          <a:xfrm>
            <a:off x="762000" y="1219200"/>
            <a:ext cx="8229600" cy="5029200"/>
          </a:xfrm>
          <a:prstGeom prst="rect">
            <a:avLst/>
          </a:prstGeom>
          <a:noFill/>
          <a:ln>
            <a:miter lim="800000"/>
            <a:headEnd/>
            <a:tailEnd/>
          </a:ln>
        </p:spPr>
        <p:txBody>
          <a:bodyPr/>
          <a:lstStyle/>
          <a:p>
            <a:pPr marL="457200" indent="-457200">
              <a:buFontTx/>
              <a:buAutoNum type="arabicPeriod" startAt="5"/>
            </a:pPr>
            <a:r>
              <a:rPr lang="en-US" sz="2600" u="sng" smtClean="0"/>
              <a:t>Labor Laws</a:t>
            </a:r>
            <a:r>
              <a:rPr lang="en-US" sz="2600" smtClean="0"/>
              <a:t>: countries with more restrictive laws will incur higher expenses for labor, other factors being equal.</a:t>
            </a:r>
          </a:p>
          <a:p>
            <a:pPr marL="457200" indent="-457200">
              <a:buFontTx/>
              <a:buAutoNum type="arabicPeriod" startAt="5"/>
            </a:pPr>
            <a:r>
              <a:rPr lang="en-US" sz="2600" u="sng" smtClean="0"/>
              <a:t>Business Laws</a:t>
            </a:r>
            <a:r>
              <a:rPr lang="en-US" sz="2600" smtClean="0"/>
              <a:t>: Firms in countries with more restrictive bribery laws may not be able to compete globally in some situations.</a:t>
            </a:r>
          </a:p>
          <a:p>
            <a:pPr marL="457200" indent="-457200">
              <a:buFontTx/>
              <a:buAutoNum type="arabicPeriod" startAt="5"/>
            </a:pPr>
            <a:r>
              <a:rPr lang="en-US" sz="2600" u="sng" smtClean="0"/>
              <a:t>Tax Breaks</a:t>
            </a:r>
            <a:r>
              <a:rPr lang="en-US" sz="2600" smtClean="0"/>
              <a:t>: Though not necessarily a subsidy, but still a form of government financial support that might benefit many firms that export products.</a:t>
            </a:r>
          </a:p>
          <a:p>
            <a:pPr marL="457200" indent="-457200">
              <a:buFontTx/>
              <a:buAutoNum type="arabicPeriod" startAt="5"/>
            </a:pPr>
            <a:r>
              <a:rPr lang="en-US" sz="2600" u="sng" smtClean="0"/>
              <a:t>Country Security Laws</a:t>
            </a:r>
            <a:r>
              <a:rPr lang="en-US" sz="2600" smtClean="0"/>
              <a:t>: Governments may impose certain restrictions when national security is a concern, which can affect on trade.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990EC47-3B71-4200-8763-BA502526CABD}" type="slidenum">
              <a:rPr lang="en-US" smtClean="0"/>
              <a:pPr>
                <a:defRPr/>
              </a:pPr>
              <a:t>22</a:t>
            </a:fld>
            <a:endParaRPr lang="en-US" smtClean="0"/>
          </a:p>
        </p:txBody>
      </p:sp>
      <p:sp>
        <p:nvSpPr>
          <p:cNvPr id="25603"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800" smtClean="0">
                <a:solidFill>
                  <a:schemeClr val="bg1"/>
                </a:solidFill>
              </a:rPr>
              <a:t>Impact of Exchange Rates</a:t>
            </a:r>
          </a:p>
        </p:txBody>
      </p:sp>
      <p:sp>
        <p:nvSpPr>
          <p:cNvPr id="25604" name="Rectangle 3"/>
          <p:cNvSpPr>
            <a:spLocks noGrp="1" noChangeArrowheads="1"/>
          </p:cNvSpPr>
          <p:nvPr>
            <p:ph type="body" idx="4294967295"/>
          </p:nvPr>
        </p:nvSpPr>
        <p:spPr bwMode="auto">
          <a:xfrm>
            <a:off x="990600" y="1219200"/>
            <a:ext cx="8001000" cy="5029200"/>
          </a:xfrm>
          <a:prstGeom prst="rect">
            <a:avLst/>
          </a:prstGeom>
          <a:noFill/>
          <a:ln>
            <a:miter lim="800000"/>
            <a:headEnd/>
            <a:tailEnd/>
          </a:ln>
        </p:spPr>
        <p:txBody>
          <a:bodyPr/>
          <a:lstStyle/>
          <a:p>
            <a:pPr marL="341313" indent="-341313"/>
            <a:r>
              <a:rPr lang="en-US" sz="2800" smtClean="0"/>
              <a:t>How exchange rates may correct a balance of trade deficit: </a:t>
            </a:r>
          </a:p>
          <a:p>
            <a:pPr marL="392113" lvl="1" indent="7938">
              <a:buFont typeface="Wingdings" pitchFamily="2" charset="2"/>
              <a:buNone/>
            </a:pPr>
            <a:r>
              <a:rPr lang="en-US" sz="2400" smtClean="0"/>
              <a:t>When a home currency is exchanged for  a foreign currency to buy foreign goods, then the home currency faces downward pressure, leading to increased foreign demand for the country’s products. </a:t>
            </a:r>
          </a:p>
          <a:p>
            <a:pPr marL="341313" indent="-341313"/>
            <a:r>
              <a:rPr lang="en-US" sz="2800" smtClean="0"/>
              <a:t>Why exchange rates may not correct a balance of trade deficit:</a:t>
            </a:r>
          </a:p>
          <a:p>
            <a:pPr marL="392113" lvl="1" indent="7938">
              <a:buFont typeface="Wingdings" pitchFamily="2" charset="2"/>
              <a:buNone/>
            </a:pPr>
            <a:r>
              <a:rPr lang="en-US" sz="2400" smtClean="0"/>
              <a:t>Exchange rates will not automatically correct any international trade balances when other forces are at work.</a:t>
            </a:r>
          </a:p>
          <a:p>
            <a:pPr marL="341313" indent="-341313">
              <a:buFont typeface="Wingdings" pitchFamily="2" charset="2"/>
              <a:buAutoNum type="arabicPeriod"/>
            </a:pPr>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056F3AB-AD2C-4E0A-A556-0FAC4FBD6FE3}" type="slidenum">
              <a:rPr lang="en-US" smtClean="0"/>
              <a:pPr>
                <a:defRPr/>
              </a:pPr>
              <a:t>23</a:t>
            </a:fld>
            <a:endParaRPr lang="en-US" smtClean="0"/>
          </a:p>
        </p:txBody>
      </p:sp>
      <p:sp>
        <p:nvSpPr>
          <p:cNvPr id="26627"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800" smtClean="0">
                <a:solidFill>
                  <a:schemeClr val="bg1"/>
                </a:solidFill>
              </a:rPr>
              <a:t>Limitations of a Weak Home Currency Solution</a:t>
            </a:r>
          </a:p>
        </p:txBody>
      </p:sp>
      <p:sp>
        <p:nvSpPr>
          <p:cNvPr id="26628" name="Rectangle 3"/>
          <p:cNvSpPr>
            <a:spLocks noGrp="1" noChangeArrowheads="1"/>
          </p:cNvSpPr>
          <p:nvPr>
            <p:ph type="body" idx="4294967295"/>
          </p:nvPr>
        </p:nvSpPr>
        <p:spPr bwMode="auto">
          <a:xfrm>
            <a:off x="990600" y="1219200"/>
            <a:ext cx="8001000" cy="5181600"/>
          </a:xfrm>
          <a:prstGeom prst="rect">
            <a:avLst/>
          </a:prstGeom>
          <a:noFill/>
          <a:ln>
            <a:miter lim="800000"/>
            <a:headEnd/>
            <a:tailEnd/>
          </a:ln>
        </p:spPr>
        <p:txBody>
          <a:bodyPr/>
          <a:lstStyle/>
          <a:p>
            <a:pPr marL="341313" indent="-341313">
              <a:buFont typeface="Wingdings" pitchFamily="2" charset="2"/>
              <a:buAutoNum type="arabicPeriod"/>
            </a:pPr>
            <a:r>
              <a:rPr lang="en-US" sz="2400" u="sng" smtClean="0"/>
              <a:t>Competition</a:t>
            </a:r>
            <a:r>
              <a:rPr lang="en-US" sz="2400" smtClean="0"/>
              <a:t>: foreign companies may lower their prices to remain competitive.</a:t>
            </a:r>
          </a:p>
          <a:p>
            <a:pPr marL="341313" indent="-341313">
              <a:buFont typeface="Wingdings" pitchFamily="2" charset="2"/>
              <a:buAutoNum type="arabicPeriod"/>
            </a:pPr>
            <a:r>
              <a:rPr lang="en-US" sz="2400" u="sng" smtClean="0"/>
              <a:t>Impact of other currencies</a:t>
            </a:r>
            <a:r>
              <a:rPr lang="en-US" sz="2400" smtClean="0"/>
              <a:t>: a country that has balance of trade deficit with many countries is not likely to solve all deficits simultaneously.</a:t>
            </a:r>
          </a:p>
          <a:p>
            <a:pPr marL="341313" indent="-341313">
              <a:buFont typeface="Wingdings" pitchFamily="2" charset="2"/>
              <a:buAutoNum type="arabicPeriod"/>
            </a:pPr>
            <a:r>
              <a:rPr lang="en-US" sz="2400" u="sng" smtClean="0"/>
              <a:t>Prearranged international trade transactions</a:t>
            </a:r>
            <a:r>
              <a:rPr lang="en-US" sz="2400" smtClean="0"/>
              <a:t>: international transactions cannot be adjusted immediately. The lag is estimated to be 18 months or longer, leading to a J-curve effect. </a:t>
            </a:r>
          </a:p>
          <a:p>
            <a:pPr marL="341313" indent="-341313">
              <a:buFont typeface="Wingdings" pitchFamily="2" charset="2"/>
              <a:buAutoNum type="arabicPeriod"/>
            </a:pPr>
            <a:r>
              <a:rPr lang="en-US" sz="2400" u="sng" smtClean="0"/>
              <a:t>Intracompany trade</a:t>
            </a:r>
            <a:r>
              <a:rPr lang="en-US" sz="2400" smtClean="0"/>
              <a:t>: Many firms purchase products that are produced by their subsidiaries. These transactions are not necessarily affected by currency fluctuations.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41DADDE-4B79-4B7C-BA34-B4E63B303EBB}" type="slidenum">
              <a:rPr lang="en-US" smtClean="0"/>
              <a:pPr>
                <a:defRPr/>
              </a:pPr>
              <a:t>24</a:t>
            </a:fld>
            <a:endParaRPr lang="en-US" smtClean="0"/>
          </a:p>
        </p:txBody>
      </p:sp>
      <p:sp>
        <p:nvSpPr>
          <p:cNvPr id="30723" name="Title 1"/>
          <p:cNvSpPr>
            <a:spLocks noGrp="1"/>
          </p:cNvSpPr>
          <p:nvPr>
            <p:ph type="title"/>
          </p:nvPr>
        </p:nvSpPr>
        <p:spPr bwMode="auto">
          <a:xfrm>
            <a:off x="685800" y="0"/>
            <a:ext cx="7315200"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2.6 </a:t>
            </a:r>
            <a:r>
              <a:rPr lang="en-US" sz="2800" b="0" dirty="0" smtClean="0">
                <a:solidFill>
                  <a:schemeClr val="bg1"/>
                </a:solidFill>
                <a:latin typeface="+mj-lt"/>
              </a:rPr>
              <a:t>J-Curve Effect</a:t>
            </a:r>
            <a:endParaRPr lang="en-US" sz="2600" dirty="0" smtClean="0">
              <a:solidFill>
                <a:schemeClr val="bg1"/>
              </a:solidFill>
              <a:latin typeface="+mj-lt"/>
            </a:endParaRPr>
          </a:p>
        </p:txBody>
      </p:sp>
      <p:sp>
        <p:nvSpPr>
          <p:cNvPr id="2765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E26E3FAC-546A-4E60-96A6-33E788B1FB9D}" type="slidenum">
              <a:rPr lang="en-US"/>
              <a:pPr/>
              <a:t>24</a:t>
            </a:fld>
            <a:endParaRPr lang="en-US"/>
          </a:p>
        </p:txBody>
      </p:sp>
      <p:pic>
        <p:nvPicPr>
          <p:cNvPr id="27653" name="Picture 1"/>
          <p:cNvPicPr>
            <a:picLocks noChangeAspect="1"/>
          </p:cNvPicPr>
          <p:nvPr/>
        </p:nvPicPr>
        <p:blipFill>
          <a:blip r:embed="rId3" cstate="print"/>
          <a:srcRect/>
          <a:stretch>
            <a:fillRect/>
          </a:stretch>
        </p:blipFill>
        <p:spPr bwMode="auto">
          <a:xfrm>
            <a:off x="1295400" y="1295400"/>
            <a:ext cx="7010400"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D1D5604-9B41-46B2-872C-7904DA266A77}" type="slidenum">
              <a:rPr lang="en-US" smtClean="0"/>
              <a:pPr>
                <a:defRPr/>
              </a:pPr>
              <a:t>25</a:t>
            </a:fld>
            <a:endParaRPr lang="en-US" smtClean="0"/>
          </a:p>
        </p:txBody>
      </p:sp>
      <p:sp>
        <p:nvSpPr>
          <p:cNvPr id="28675"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800" smtClean="0">
                <a:solidFill>
                  <a:schemeClr val="bg1"/>
                </a:solidFill>
              </a:rPr>
              <a:t>Friction Regarding Exchange Rates</a:t>
            </a:r>
          </a:p>
        </p:txBody>
      </p:sp>
      <p:sp>
        <p:nvSpPr>
          <p:cNvPr id="28676" name="Rectangle 3"/>
          <p:cNvSpPr>
            <a:spLocks noGrp="1" noChangeArrowheads="1"/>
          </p:cNvSpPr>
          <p:nvPr>
            <p:ph type="body" idx="4294967295"/>
          </p:nvPr>
        </p:nvSpPr>
        <p:spPr bwMode="auto">
          <a:xfrm>
            <a:off x="990600" y="1219200"/>
            <a:ext cx="8001000" cy="5181600"/>
          </a:xfrm>
          <a:prstGeom prst="rect">
            <a:avLst/>
          </a:prstGeom>
          <a:noFill/>
          <a:ln>
            <a:miter lim="800000"/>
            <a:headEnd/>
            <a:tailEnd/>
          </a:ln>
        </p:spPr>
        <p:txBody>
          <a:bodyPr/>
          <a:lstStyle/>
          <a:p>
            <a:pPr marL="341313" indent="-341313">
              <a:buFont typeface="Wingdings" pitchFamily="2" charset="2"/>
              <a:buAutoNum type="arabicPeriod"/>
            </a:pPr>
            <a:r>
              <a:rPr lang="en-US" sz="2800" smtClean="0"/>
              <a:t>All governments cannot weaken their home currencies simultaneously. </a:t>
            </a:r>
          </a:p>
          <a:p>
            <a:pPr marL="341313" indent="-341313">
              <a:buFont typeface="Wingdings" pitchFamily="2" charset="2"/>
              <a:buAutoNum type="arabicPeriod"/>
            </a:pPr>
            <a:r>
              <a:rPr lang="en-US" sz="2800" smtClean="0"/>
              <a:t>Actions by one government to weaken its currency causes another country’s currency to strengthen. </a:t>
            </a:r>
          </a:p>
          <a:p>
            <a:pPr marL="341313" indent="-341313">
              <a:buFont typeface="Wingdings" pitchFamily="2" charset="2"/>
              <a:buAutoNum type="arabicPeriod"/>
            </a:pPr>
            <a:r>
              <a:rPr lang="en-US" sz="2800" smtClean="0"/>
              <a:t>Government attempts to influence exchange rates can lead to international disputes.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0C0D36C-A0B6-41DF-A31E-D98D32079315}" type="slidenum">
              <a:rPr lang="en-US" smtClean="0"/>
              <a:pPr>
                <a:defRPr/>
              </a:pPr>
              <a:t>26</a:t>
            </a:fld>
            <a:endParaRPr lang="en-US" smtClean="0"/>
          </a:p>
        </p:txBody>
      </p:sp>
      <p:sp>
        <p:nvSpPr>
          <p:cNvPr id="29699" name="Rectangle 2"/>
          <p:cNvSpPr>
            <a:spLocks noGrp="1" noChangeArrowheads="1"/>
          </p:cNvSpPr>
          <p:nvPr>
            <p:ph type="title" idx="4294967295"/>
          </p:nvPr>
        </p:nvSpPr>
        <p:spPr bwMode="auto">
          <a:xfrm>
            <a:off x="685800" y="0"/>
            <a:ext cx="8001000" cy="838200"/>
          </a:xfrm>
          <a:prstGeom prst="rect">
            <a:avLst/>
          </a:prstGeom>
          <a:noFill/>
          <a:ln>
            <a:miter lim="800000"/>
            <a:headEnd/>
            <a:tailEnd/>
          </a:ln>
        </p:spPr>
        <p:txBody>
          <a:bodyPr anchor="ctr"/>
          <a:lstStyle/>
          <a:p>
            <a:r>
              <a:rPr lang="en-US" sz="2600" smtClean="0">
                <a:solidFill>
                  <a:schemeClr val="bg1"/>
                </a:solidFill>
              </a:rPr>
              <a:t>Factors Affecting Direct Foreign Investing (DFI)</a:t>
            </a:r>
          </a:p>
        </p:txBody>
      </p:sp>
      <p:sp>
        <p:nvSpPr>
          <p:cNvPr id="64515" name="Rectangle 3"/>
          <p:cNvSpPr>
            <a:spLocks noGrp="1" noChangeArrowheads="1"/>
          </p:cNvSpPr>
          <p:nvPr>
            <p:ph type="body" idx="4294967295"/>
          </p:nvPr>
        </p:nvSpPr>
        <p:spPr bwMode="auto">
          <a:xfrm>
            <a:off x="990600" y="1295400"/>
            <a:ext cx="7772400" cy="48768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3200" dirty="0" smtClean="0"/>
              <a:t>Changes in Restrictions</a:t>
            </a:r>
          </a:p>
          <a:p>
            <a:pPr marL="631825" lvl="1" indent="-231775">
              <a:spcBef>
                <a:spcPts val="0"/>
              </a:spcBef>
              <a:buFont typeface="Wingdings" pitchFamily="2" charset="2"/>
              <a:buChar char="§"/>
              <a:defRPr/>
            </a:pPr>
            <a:r>
              <a:rPr lang="en-US" sz="2800" dirty="0" smtClean="0"/>
              <a:t> New opportunities have arisen from the removal of government barriers.</a:t>
            </a:r>
          </a:p>
          <a:p>
            <a:pPr marL="495300" indent="-495300">
              <a:spcBef>
                <a:spcPts val="1200"/>
              </a:spcBef>
              <a:buFont typeface="Wingdings" pitchFamily="2" charset="2"/>
              <a:buAutoNum type="arabicPeriod"/>
              <a:defRPr/>
            </a:pPr>
            <a:r>
              <a:rPr lang="en-US" sz="3200" dirty="0" smtClean="0"/>
              <a:t>Privatization</a:t>
            </a:r>
          </a:p>
          <a:p>
            <a:pPr marL="696913" lvl="1" indent="-296863">
              <a:spcBef>
                <a:spcPts val="0"/>
              </a:spcBef>
              <a:buFont typeface="Wingdings" pitchFamily="2" charset="2"/>
              <a:buChar char="§"/>
              <a:defRPr/>
            </a:pPr>
            <a:r>
              <a:rPr lang="en-US" sz="2800" dirty="0" smtClean="0"/>
              <a:t>DFI is stimulated by new business opportunities associated with privatization. </a:t>
            </a:r>
          </a:p>
          <a:p>
            <a:pPr marL="696913" lvl="1" indent="-296863">
              <a:buFont typeface="Wingdings" pitchFamily="2" charset="2"/>
              <a:buChar char="§"/>
              <a:defRPr/>
            </a:pPr>
            <a:r>
              <a:rPr lang="en-US" sz="2800" dirty="0" smtClean="0"/>
              <a:t>Managers of privately owned businesses are motivated to ensure profitability, further stimulating DFI.</a:t>
            </a:r>
          </a:p>
          <a:p>
            <a:pPr marL="296863" indent="-296863">
              <a:buFont typeface="Wingdings" pitchFamily="2" charset="2"/>
              <a:buNone/>
              <a:defRPr/>
            </a:pPr>
            <a:endParaRPr lang="en-US"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35400F8-99AA-4BDC-BAB5-F1428539C6A7}" type="slidenum">
              <a:rPr lang="en-US" smtClean="0"/>
              <a:pPr>
                <a:defRPr/>
              </a:pPr>
              <a:t>27</a:t>
            </a:fld>
            <a:endParaRPr lang="en-US" smtClean="0"/>
          </a:p>
        </p:txBody>
      </p:sp>
      <p:sp>
        <p:nvSpPr>
          <p:cNvPr id="3072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Factors Affecting Direct Foreign Investing (DFI) (Cont.)</a:t>
            </a:r>
          </a:p>
        </p:txBody>
      </p:sp>
      <p:sp>
        <p:nvSpPr>
          <p:cNvPr id="33796" name="Rectangle 3"/>
          <p:cNvSpPr>
            <a:spLocks noGrp="1" noChangeArrowheads="1"/>
          </p:cNvSpPr>
          <p:nvPr>
            <p:ph type="body" idx="4294967295"/>
          </p:nvPr>
        </p:nvSpPr>
        <p:spPr bwMode="auto">
          <a:xfrm>
            <a:off x="990600" y="1295400"/>
            <a:ext cx="8153400" cy="4572000"/>
          </a:xfrm>
          <a:prstGeom prst="rect">
            <a:avLst/>
          </a:prstGeom>
          <a:ln>
            <a:miter lim="800000"/>
            <a:headEnd/>
            <a:tailEnd/>
          </a:ln>
        </p:spPr>
        <p:txBody>
          <a:bodyPr/>
          <a:lstStyle/>
          <a:p>
            <a:pPr marL="395288" indent="-395288">
              <a:buFontTx/>
              <a:buAutoNum type="arabicPeriod" startAt="4"/>
              <a:defRPr/>
            </a:pPr>
            <a:r>
              <a:rPr lang="en-US" sz="2800" dirty="0" smtClean="0"/>
              <a:t>Potential Economic Growth</a:t>
            </a:r>
          </a:p>
          <a:p>
            <a:pPr marL="631825" lvl="1" indent="-231775">
              <a:buFont typeface="Wingdings" pitchFamily="2" charset="2"/>
              <a:buChar char="§"/>
              <a:defRPr/>
            </a:pPr>
            <a:r>
              <a:rPr lang="en-US" sz="2800" dirty="0" smtClean="0"/>
              <a:t>Countries with greater potential for economic growth are more likely to attract DFI.</a:t>
            </a:r>
          </a:p>
          <a:p>
            <a:pPr marL="395288" indent="-395288">
              <a:buFontTx/>
              <a:buAutoNum type="arabicPeriod" startAt="4"/>
              <a:defRPr/>
            </a:pPr>
            <a:r>
              <a:rPr lang="en-US" sz="2800" dirty="0" smtClean="0"/>
              <a:t>Tax Rates</a:t>
            </a:r>
          </a:p>
          <a:p>
            <a:pPr marL="631825" lvl="1" indent="-231775">
              <a:buFont typeface="Wingdings" pitchFamily="2" charset="2"/>
              <a:buChar char="§"/>
              <a:defRPr/>
            </a:pPr>
            <a:r>
              <a:rPr lang="en-US" sz="2800" dirty="0" smtClean="0"/>
              <a:t>Countries that impose relatively low tax rates on corporate earnings are more likely to attract DFI. </a:t>
            </a:r>
          </a:p>
          <a:p>
            <a:pPr marL="395288" indent="-395288">
              <a:buFontTx/>
              <a:buAutoNum type="arabicPeriod" startAt="4"/>
              <a:defRPr/>
            </a:pPr>
            <a:r>
              <a:rPr lang="en-US" sz="2800" dirty="0" smtClean="0"/>
              <a:t>Exchange Rates</a:t>
            </a:r>
          </a:p>
          <a:p>
            <a:pPr marL="696913" lvl="1" indent="-296863">
              <a:buFont typeface="Wingdings" pitchFamily="2" charset="2"/>
              <a:buChar char="§"/>
              <a:defRPr/>
            </a:pPr>
            <a:r>
              <a:rPr lang="en-US" sz="2800" dirty="0" smtClean="0"/>
              <a:t>Firms typically prefer to pursue DFI in countries where the local currency is expected to strengthen against their own.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FC89591-F9FE-4FA2-A7D3-448B3D36CA89}" type="slidenum">
              <a:rPr lang="en-US" smtClean="0"/>
              <a:pPr>
                <a:defRPr/>
              </a:pPr>
              <a:t>28</a:t>
            </a:fld>
            <a:endParaRPr lang="en-US" smtClean="0"/>
          </a:p>
        </p:txBody>
      </p:sp>
      <p:sp>
        <p:nvSpPr>
          <p:cNvPr id="31747" name="Rectangle 2"/>
          <p:cNvSpPr>
            <a:spLocks noGrp="1" noChangeArrowheads="1"/>
          </p:cNvSpPr>
          <p:nvPr>
            <p:ph type="title" idx="4294967295"/>
          </p:nvPr>
        </p:nvSpPr>
        <p:spPr bwMode="auto">
          <a:xfrm>
            <a:off x="152400" y="0"/>
            <a:ext cx="8991600" cy="838200"/>
          </a:xfrm>
          <a:prstGeom prst="rect">
            <a:avLst/>
          </a:prstGeom>
          <a:noFill/>
          <a:ln>
            <a:miter lim="800000"/>
            <a:headEnd/>
            <a:tailEnd/>
          </a:ln>
        </p:spPr>
        <p:txBody>
          <a:bodyPr anchor="ctr"/>
          <a:lstStyle/>
          <a:p>
            <a:r>
              <a:rPr lang="en-US" sz="2800" smtClean="0">
                <a:solidFill>
                  <a:schemeClr val="bg1"/>
                </a:solidFill>
              </a:rPr>
              <a:t>Factors Affecting International Portfolio Investment</a:t>
            </a:r>
          </a:p>
        </p:txBody>
      </p:sp>
      <p:sp>
        <p:nvSpPr>
          <p:cNvPr id="64515" name="Rectangle 3"/>
          <p:cNvSpPr>
            <a:spLocks noGrp="1" noChangeArrowheads="1"/>
          </p:cNvSpPr>
          <p:nvPr>
            <p:ph type="body" idx="4294967295"/>
          </p:nvPr>
        </p:nvSpPr>
        <p:spPr bwMode="auto">
          <a:xfrm>
            <a:off x="990600" y="1295400"/>
            <a:ext cx="8153400" cy="48006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800" dirty="0" smtClean="0"/>
              <a:t>Tax Rate on Interest or Dividends</a:t>
            </a:r>
          </a:p>
          <a:p>
            <a:pPr marL="400050" lvl="1" indent="0">
              <a:buFont typeface="Wingdings" pitchFamily="2" charset="2"/>
              <a:buNone/>
              <a:defRPr/>
            </a:pPr>
            <a:r>
              <a:rPr lang="en-US" sz="2400" dirty="0" smtClean="0"/>
              <a:t>Investors normally prefer to invest in a country where taxes are relatively low.</a:t>
            </a:r>
          </a:p>
          <a:p>
            <a:pPr marL="395288" indent="-395288">
              <a:buFont typeface="+mj-lt"/>
              <a:buAutoNum type="arabicPeriod"/>
              <a:defRPr/>
            </a:pPr>
            <a:r>
              <a:rPr lang="en-US" sz="2800" dirty="0" smtClean="0"/>
              <a:t>Interest Rates</a:t>
            </a:r>
          </a:p>
          <a:p>
            <a:pPr marL="400050" lvl="1" indent="0">
              <a:buFont typeface="Wingdings" pitchFamily="2" charset="2"/>
              <a:buNone/>
              <a:defRPr/>
            </a:pPr>
            <a:r>
              <a:rPr lang="en-US" sz="2400" dirty="0" smtClean="0"/>
              <a:t>Money tends to flow to countries with high interest rates, as long as the local currencies are not expected to weaken.</a:t>
            </a:r>
          </a:p>
          <a:p>
            <a:pPr marL="457200" indent="-457200">
              <a:buFont typeface="+mj-lt"/>
              <a:buAutoNum type="arabicPeriod"/>
              <a:defRPr/>
            </a:pPr>
            <a:r>
              <a:rPr lang="en-US" sz="2800" dirty="0" smtClean="0"/>
              <a:t>Exchange Rates</a:t>
            </a:r>
          </a:p>
          <a:p>
            <a:pPr marL="400050" lvl="1" indent="0">
              <a:buFont typeface="Wingdings" pitchFamily="2" charset="2"/>
              <a:buNone/>
              <a:defRPr/>
            </a:pPr>
            <a:r>
              <a:rPr lang="en-US" sz="2400" dirty="0" smtClean="0"/>
              <a:t>Investors are attracted to a currency that is expected to strengthen.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6205992-981D-45DD-AD04-F520E3AD1683}" type="slidenum">
              <a:rPr lang="en-US" smtClean="0"/>
              <a:pPr>
                <a:defRPr/>
              </a:pPr>
              <a:t>29</a:t>
            </a:fld>
            <a:endParaRPr lang="en-US" smtClean="0"/>
          </a:p>
        </p:txBody>
      </p:sp>
      <p:sp>
        <p:nvSpPr>
          <p:cNvPr id="32771"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800" smtClean="0">
                <a:solidFill>
                  <a:schemeClr val="bg1"/>
                </a:solidFill>
              </a:rPr>
              <a:t>Impact of International Capital Flows</a:t>
            </a:r>
          </a:p>
        </p:txBody>
      </p:sp>
      <p:sp>
        <p:nvSpPr>
          <p:cNvPr id="32772" name="Rectangle 3"/>
          <p:cNvSpPr>
            <a:spLocks noGrp="1" noChangeArrowheads="1"/>
          </p:cNvSpPr>
          <p:nvPr>
            <p:ph type="body" idx="4294967295"/>
          </p:nvPr>
        </p:nvSpPr>
        <p:spPr bwMode="auto">
          <a:xfrm>
            <a:off x="990600" y="1295400"/>
            <a:ext cx="8153400" cy="4800600"/>
          </a:xfrm>
          <a:prstGeom prst="rect">
            <a:avLst/>
          </a:prstGeom>
          <a:noFill/>
          <a:ln>
            <a:miter lim="800000"/>
            <a:headEnd/>
            <a:tailEnd/>
          </a:ln>
        </p:spPr>
        <p:txBody>
          <a:bodyPr/>
          <a:lstStyle/>
          <a:p>
            <a:pPr marL="395288" indent="-395288">
              <a:buFont typeface="Wingdings" pitchFamily="2" charset="2"/>
              <a:buAutoNum type="arabicPeriod"/>
            </a:pPr>
            <a:r>
              <a:rPr lang="en-US" sz="2800" smtClean="0"/>
              <a:t>The United States relies heavily on foreign investment in:</a:t>
            </a:r>
          </a:p>
          <a:p>
            <a:pPr marL="1314450" lvl="2" indent="-514350">
              <a:buFont typeface="Wingdings" pitchFamily="2" charset="2"/>
              <a:buChar char="§"/>
            </a:pPr>
            <a:r>
              <a:rPr lang="en-US" sz="2400" smtClean="0"/>
              <a:t>U.S. manufacturing plants, offices, and other buildings.</a:t>
            </a:r>
          </a:p>
          <a:p>
            <a:pPr marL="1314450" lvl="2" indent="-514350">
              <a:buFont typeface="Wingdings" pitchFamily="2" charset="2"/>
              <a:buChar char="§"/>
            </a:pPr>
            <a:r>
              <a:rPr lang="en-US" sz="2400" smtClean="0"/>
              <a:t>Debt securities issued by U.S. firms.</a:t>
            </a:r>
          </a:p>
          <a:p>
            <a:pPr marL="1314450" lvl="2" indent="-514350">
              <a:buFont typeface="Wingdings" pitchFamily="2" charset="2"/>
              <a:buChar char="§"/>
            </a:pPr>
            <a:r>
              <a:rPr lang="en-US" sz="2400" smtClean="0"/>
              <a:t>U.S. Treasury debt securities</a:t>
            </a:r>
          </a:p>
          <a:p>
            <a:pPr marL="395288" indent="-395288">
              <a:buFontTx/>
              <a:buAutoNum type="arabicPeriod"/>
            </a:pPr>
            <a:r>
              <a:rPr lang="en-US" sz="2800" smtClean="0"/>
              <a:t>Foreign investors are especially attracted to the U.S. financial markets when the interest rate in their home country is substantially lower than that in the United States.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E51B185-97F4-4A31-B1FE-095FDC33348E}" type="slidenum">
              <a:rPr lang="en-US" smtClean="0"/>
              <a:pPr>
                <a:defRPr/>
              </a:pPr>
              <a:t>3</a:t>
            </a:fld>
            <a:endParaRPr lang="en-US" smtClean="0"/>
          </a:p>
        </p:txBody>
      </p:sp>
      <p:sp>
        <p:nvSpPr>
          <p:cNvPr id="614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Balance of Payments</a:t>
            </a:r>
          </a:p>
        </p:txBody>
      </p:sp>
      <p:sp>
        <p:nvSpPr>
          <p:cNvPr id="6148" name="Rectangle 3"/>
          <p:cNvSpPr>
            <a:spLocks noGrp="1" noChangeArrowheads="1"/>
          </p:cNvSpPr>
          <p:nvPr>
            <p:ph type="body" idx="4294967295"/>
          </p:nvPr>
        </p:nvSpPr>
        <p:spPr bwMode="auto">
          <a:xfrm>
            <a:off x="1143000" y="1447800"/>
            <a:ext cx="7315200" cy="4038600"/>
          </a:xfrm>
          <a:prstGeom prst="rect">
            <a:avLst/>
          </a:prstGeom>
          <a:noFill/>
          <a:ln>
            <a:miter lim="800000"/>
            <a:headEnd/>
            <a:tailEnd/>
          </a:ln>
        </p:spPr>
        <p:txBody>
          <a:bodyPr/>
          <a:lstStyle/>
          <a:p>
            <a:pPr marL="0" indent="0">
              <a:buFont typeface="Wingdings" pitchFamily="2" charset="2"/>
              <a:buNone/>
            </a:pPr>
            <a:r>
              <a:rPr lang="en-US" sz="2800" smtClean="0"/>
              <a:t>Definition:</a:t>
            </a:r>
          </a:p>
          <a:p>
            <a:pPr marL="0" indent="0">
              <a:buFont typeface="Wingdings" pitchFamily="2" charset="2"/>
              <a:buNone/>
            </a:pPr>
            <a:r>
              <a:rPr lang="en-US" sz="2800" smtClean="0"/>
              <a:t>Summary of transactions between domestic and foreign residents for a specific country over a specified period of time.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601E790-162F-468D-8AC3-41FE1D56E89B}" type="slidenum">
              <a:rPr lang="en-US" smtClean="0"/>
              <a:pPr>
                <a:defRPr/>
              </a:pPr>
              <a:t>30</a:t>
            </a:fld>
            <a:endParaRPr lang="en-US" smtClean="0"/>
          </a:p>
        </p:txBody>
      </p:sp>
      <p:sp>
        <p:nvSpPr>
          <p:cNvPr id="36867" name="Title 1"/>
          <p:cNvSpPr>
            <a:spLocks noGrp="1"/>
          </p:cNvSpPr>
          <p:nvPr>
            <p:ph type="title"/>
          </p:nvPr>
        </p:nvSpPr>
        <p:spPr bwMode="auto">
          <a:xfrm>
            <a:off x="722313" y="0"/>
            <a:ext cx="8421687"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2.7 </a:t>
            </a:r>
            <a:r>
              <a:rPr lang="en-US" sz="2400" b="0" dirty="0" smtClean="0">
                <a:solidFill>
                  <a:schemeClr val="bg1"/>
                </a:solidFill>
                <a:latin typeface="+mj-lt"/>
              </a:rPr>
              <a:t>Impact of the International Flow of Funds on U.S. Interest Rates and Business Investment in the United States</a:t>
            </a:r>
          </a:p>
        </p:txBody>
      </p:sp>
      <p:sp>
        <p:nvSpPr>
          <p:cNvPr id="3379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097AF8E7-B7AB-4CE2-AAE4-F74E3C135BB8}" type="slidenum">
              <a:rPr lang="en-US"/>
              <a:pPr/>
              <a:t>30</a:t>
            </a:fld>
            <a:endParaRPr lang="en-US"/>
          </a:p>
        </p:txBody>
      </p:sp>
      <p:pic>
        <p:nvPicPr>
          <p:cNvPr id="33797" name="Picture 1"/>
          <p:cNvPicPr>
            <a:picLocks noChangeAspect="1"/>
          </p:cNvPicPr>
          <p:nvPr/>
        </p:nvPicPr>
        <p:blipFill>
          <a:blip r:embed="rId3" cstate="print"/>
          <a:srcRect/>
          <a:stretch>
            <a:fillRect/>
          </a:stretch>
        </p:blipFill>
        <p:spPr bwMode="auto">
          <a:xfrm>
            <a:off x="838200" y="1320800"/>
            <a:ext cx="8188325" cy="416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5740D11-CCA9-495C-9EE3-9B284610480B}" type="slidenum">
              <a:rPr lang="en-US" smtClean="0"/>
              <a:pPr>
                <a:defRPr/>
              </a:pPr>
              <a:t>31</a:t>
            </a:fld>
            <a:endParaRPr lang="en-US" smtClean="0"/>
          </a:p>
        </p:txBody>
      </p:sp>
      <p:sp>
        <p:nvSpPr>
          <p:cNvPr id="34819" name="Rectangle 2"/>
          <p:cNvSpPr>
            <a:spLocks noGrp="1" noChangeArrowheads="1"/>
          </p:cNvSpPr>
          <p:nvPr>
            <p:ph type="title" idx="4294967295"/>
          </p:nvPr>
        </p:nvSpPr>
        <p:spPr bwMode="auto">
          <a:xfrm>
            <a:off x="685800" y="0"/>
            <a:ext cx="80010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34820" name="Rectangle 3"/>
          <p:cNvSpPr>
            <a:spLocks noGrp="1" noChangeArrowheads="1"/>
          </p:cNvSpPr>
          <p:nvPr>
            <p:ph type="body" idx="4294967295"/>
          </p:nvPr>
        </p:nvSpPr>
        <p:spPr bwMode="auto">
          <a:xfrm>
            <a:off x="838200" y="1295400"/>
            <a:ext cx="8153400" cy="5334000"/>
          </a:xfrm>
          <a:prstGeom prst="rect">
            <a:avLst/>
          </a:prstGeom>
          <a:noFill/>
          <a:ln>
            <a:miter lim="800000"/>
            <a:headEnd/>
            <a:tailEnd/>
          </a:ln>
        </p:spPr>
        <p:txBody>
          <a:bodyPr/>
          <a:lstStyle/>
          <a:p>
            <a:pPr marL="495300" indent="-495300">
              <a:buFont typeface="Wingdings" pitchFamily="2" charset="2"/>
              <a:buAutoNum type="arabicPeriod"/>
            </a:pPr>
            <a:r>
              <a:rPr lang="en-US" sz="2400" u="sng" smtClean="0"/>
              <a:t>Major Objectives </a:t>
            </a:r>
            <a:r>
              <a:rPr lang="en-US" sz="2400" smtClean="0"/>
              <a:t>of the IMF</a:t>
            </a:r>
          </a:p>
          <a:p>
            <a:pPr marL="914400" lvl="1" indent="-514350">
              <a:spcBef>
                <a:spcPct val="0"/>
              </a:spcBef>
              <a:buFontTx/>
              <a:buAutoNum type="romanLcPeriod"/>
            </a:pPr>
            <a:r>
              <a:rPr lang="en-US" sz="2400" smtClean="0"/>
              <a:t>promote cooperation among countries on international monetary issues,</a:t>
            </a:r>
          </a:p>
          <a:p>
            <a:pPr marL="914400" lvl="1" indent="-514350">
              <a:spcBef>
                <a:spcPct val="0"/>
              </a:spcBef>
              <a:buFontTx/>
              <a:buAutoNum type="romanLcPeriod"/>
            </a:pPr>
            <a:r>
              <a:rPr lang="en-US" sz="2400" smtClean="0"/>
              <a:t>promote stability in exchange rates</a:t>
            </a:r>
          </a:p>
          <a:p>
            <a:pPr marL="914400" lvl="1" indent="-514350">
              <a:spcBef>
                <a:spcPct val="0"/>
              </a:spcBef>
              <a:buFontTx/>
              <a:buAutoNum type="romanLcPeriod"/>
            </a:pPr>
            <a:r>
              <a:rPr lang="en-US" sz="2400" smtClean="0"/>
              <a:t>provide temporary funds to member countries attempting to correct imbalances of international payments </a:t>
            </a:r>
          </a:p>
          <a:p>
            <a:pPr marL="914400" lvl="1" indent="-514350">
              <a:spcBef>
                <a:spcPct val="0"/>
              </a:spcBef>
              <a:buFontTx/>
              <a:buAutoNum type="romanLcPeriod"/>
            </a:pPr>
            <a:r>
              <a:rPr lang="en-US" sz="2400" smtClean="0"/>
              <a:t>promote free mobility of capital funds across countries</a:t>
            </a:r>
          </a:p>
          <a:p>
            <a:pPr marL="914400" lvl="1" indent="-514350">
              <a:spcBef>
                <a:spcPct val="0"/>
              </a:spcBef>
              <a:buFontTx/>
              <a:buAutoNum type="romanLcPeriod"/>
            </a:pPr>
            <a:r>
              <a:rPr lang="en-US" sz="2400" smtClean="0"/>
              <a:t>promote free trade. It is clear from these objectives that the IMF’s goals encourage increased internationalization of business</a:t>
            </a:r>
          </a:p>
          <a:p>
            <a:pPr marL="495300" indent="-495300">
              <a:buFont typeface="Wingdings" pitchFamily="2" charset="2"/>
              <a:buAutoNum type="arabicPeriod"/>
            </a:pPr>
            <a:r>
              <a:rPr lang="en-US" sz="2400" smtClean="0"/>
              <a:t>Its </a:t>
            </a:r>
            <a:r>
              <a:rPr lang="en-US" sz="2400" b="1" smtClean="0"/>
              <a:t>compensatory financing facility </a:t>
            </a:r>
            <a:r>
              <a:rPr lang="en-US" sz="2400" smtClean="0"/>
              <a:t>(CFF) attempts to reduce the impact of export instability on countries.</a:t>
            </a:r>
          </a:p>
          <a:p>
            <a:pPr marL="495300" indent="-495300">
              <a:buFont typeface="Wingdings" pitchFamily="2" charset="2"/>
              <a:buAutoNum type="arabicPeriod"/>
            </a:pPr>
            <a:r>
              <a:rPr lang="en-US" sz="2400" smtClean="0"/>
              <a:t>Financing is measured in </a:t>
            </a:r>
            <a:r>
              <a:rPr lang="en-US" sz="2400" b="1" smtClean="0"/>
              <a:t>special drawing rights </a:t>
            </a:r>
            <a:r>
              <a:rPr lang="en-US" sz="2400" smtClean="0"/>
              <a:t>(SDRs)</a:t>
            </a:r>
          </a:p>
        </p:txBody>
      </p:sp>
      <p:sp>
        <p:nvSpPr>
          <p:cNvPr id="34821" name="Rectangle 2"/>
          <p:cNvSpPr>
            <a:spLocks noGrp="1" noChangeArrowheads="1"/>
          </p:cNvSpPr>
          <p:nvPr>
            <p:ph type="title" idx="4294967295"/>
          </p:nvPr>
        </p:nvSpPr>
        <p:spPr bwMode="auto">
          <a:xfrm>
            <a:off x="762000" y="762000"/>
            <a:ext cx="7315200" cy="381000"/>
          </a:xfrm>
          <a:prstGeom prst="rect">
            <a:avLst/>
          </a:prstGeom>
          <a:noFill/>
          <a:ln>
            <a:miter lim="800000"/>
            <a:headEnd/>
            <a:tailEnd/>
          </a:ln>
        </p:spPr>
        <p:txBody>
          <a:bodyPr anchor="ctr"/>
          <a:lstStyle/>
          <a:p>
            <a:r>
              <a:rPr lang="en-US" sz="2000" smtClean="0">
                <a:solidFill>
                  <a:schemeClr val="bg1"/>
                </a:solidFill>
              </a:rPr>
              <a:t>International Monetary Fund (IMF)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D56A312-1A8C-444E-9C71-0D4EEF107A7F}" type="slidenum">
              <a:rPr lang="en-US" smtClean="0"/>
              <a:pPr>
                <a:defRPr/>
              </a:pPr>
              <a:t>32</a:t>
            </a:fld>
            <a:endParaRPr lang="en-US" smtClean="0"/>
          </a:p>
        </p:txBody>
      </p:sp>
      <p:sp>
        <p:nvSpPr>
          <p:cNvPr id="35843" name="Rectangle 2"/>
          <p:cNvSpPr>
            <a:spLocks noGrp="1" noChangeArrowheads="1"/>
          </p:cNvSpPr>
          <p:nvPr>
            <p:ph type="title" idx="4294967295"/>
          </p:nvPr>
        </p:nvSpPr>
        <p:spPr bwMode="auto">
          <a:xfrm>
            <a:off x="685800" y="0"/>
            <a:ext cx="7772400" cy="838200"/>
          </a:xfrm>
          <a:prstGeom prst="rect">
            <a:avLst/>
          </a:prstGeom>
          <a:noFill/>
          <a:ln>
            <a:miter lim="800000"/>
            <a:headEnd/>
            <a:tailEnd/>
          </a:ln>
        </p:spPr>
        <p:txBody>
          <a:bodyPr anchor="ctr"/>
          <a:lstStyle/>
          <a:p>
            <a:r>
              <a:rPr lang="en-US" sz="2800" smtClean="0">
                <a:solidFill>
                  <a:schemeClr val="bg1"/>
                </a:solidFill>
              </a:rPr>
              <a:t>Agencies </a:t>
            </a:r>
            <a:r>
              <a:rPr lang="en-US" sz="3200" smtClean="0">
                <a:solidFill>
                  <a:schemeClr val="bg1"/>
                </a:solidFill>
              </a:rPr>
              <a:t>that</a:t>
            </a:r>
            <a:r>
              <a:rPr lang="en-US" sz="2800" smtClean="0">
                <a:solidFill>
                  <a:schemeClr val="bg1"/>
                </a:solidFill>
              </a:rPr>
              <a:t> Facilitate International Flows</a:t>
            </a:r>
          </a:p>
        </p:txBody>
      </p:sp>
      <p:sp>
        <p:nvSpPr>
          <p:cNvPr id="35844" name="Rectangle 3"/>
          <p:cNvSpPr>
            <a:spLocks noGrp="1" noChangeArrowheads="1"/>
          </p:cNvSpPr>
          <p:nvPr>
            <p:ph type="body" idx="4294967295"/>
          </p:nvPr>
        </p:nvSpPr>
        <p:spPr bwMode="auto">
          <a:xfrm>
            <a:off x="838200" y="1295400"/>
            <a:ext cx="8153400" cy="5334000"/>
          </a:xfrm>
          <a:prstGeom prst="rect">
            <a:avLst/>
          </a:prstGeom>
          <a:noFill/>
          <a:ln>
            <a:miter lim="800000"/>
            <a:headEnd/>
            <a:tailEnd/>
          </a:ln>
        </p:spPr>
        <p:txBody>
          <a:bodyPr/>
          <a:lstStyle/>
          <a:p>
            <a:pPr marL="395288" indent="-395288">
              <a:spcAft>
                <a:spcPts val="1200"/>
              </a:spcAft>
              <a:buFont typeface="Wingdings" pitchFamily="2" charset="2"/>
              <a:buAutoNum type="arabicPeriod"/>
            </a:pPr>
            <a:r>
              <a:rPr lang="en-US" sz="2400" u="sng" smtClean="0"/>
              <a:t>Major Objective- </a:t>
            </a:r>
            <a:r>
              <a:rPr lang="en-US" sz="2400" smtClean="0"/>
              <a:t>Make loans to countries to enhance economic development.</a:t>
            </a:r>
          </a:p>
          <a:p>
            <a:pPr marL="395288" indent="-395288">
              <a:spcAft>
                <a:spcPts val="1200"/>
              </a:spcAft>
              <a:buFont typeface="Wingdings" pitchFamily="2" charset="2"/>
              <a:buAutoNum type="arabicPeriod"/>
            </a:pPr>
            <a:r>
              <a:rPr lang="en-US" sz="2400" b="1" smtClean="0"/>
              <a:t>Structural Adjustment Loans </a:t>
            </a:r>
            <a:r>
              <a:rPr lang="en-US" sz="2400" smtClean="0"/>
              <a:t>(SALs) are intended to enhance a country’s long-term economic growth.</a:t>
            </a:r>
          </a:p>
          <a:p>
            <a:pPr marL="395288" indent="-395288">
              <a:buFont typeface="Wingdings" pitchFamily="2" charset="2"/>
              <a:buAutoNum type="arabicPeriod"/>
            </a:pPr>
            <a:r>
              <a:rPr lang="en-US" sz="2400" smtClean="0"/>
              <a:t>Funds are distributed through </a:t>
            </a:r>
            <a:r>
              <a:rPr lang="en-US" sz="2400" b="1" smtClean="0"/>
              <a:t>cofinancing agreements</a:t>
            </a:r>
            <a:r>
              <a:rPr lang="en-US" sz="2400" smtClean="0"/>
              <a:t>:</a:t>
            </a:r>
          </a:p>
          <a:p>
            <a:pPr marL="895350" lvl="1" indent="-495300">
              <a:buFont typeface="Wingdings" pitchFamily="2" charset="2"/>
              <a:buChar char="§"/>
            </a:pPr>
            <a:r>
              <a:rPr lang="en-US" sz="2000" smtClean="0"/>
              <a:t>Official aid agencies</a:t>
            </a:r>
          </a:p>
          <a:p>
            <a:pPr marL="895350" lvl="1" indent="-495300">
              <a:buFont typeface="Wingdings" pitchFamily="2" charset="2"/>
              <a:buChar char="§"/>
            </a:pPr>
            <a:r>
              <a:rPr lang="en-US" sz="2000" smtClean="0"/>
              <a:t>Export credit agencies</a:t>
            </a:r>
          </a:p>
          <a:p>
            <a:pPr marL="895350" lvl="1" indent="-495300">
              <a:buFont typeface="Wingdings" pitchFamily="2" charset="2"/>
              <a:buChar char="§"/>
            </a:pPr>
            <a:r>
              <a:rPr lang="en-US" sz="2000" smtClean="0"/>
              <a:t>Commercial banks </a:t>
            </a:r>
          </a:p>
        </p:txBody>
      </p:sp>
      <p:sp>
        <p:nvSpPr>
          <p:cNvPr id="35845"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1800" smtClean="0">
                <a:solidFill>
                  <a:schemeClr val="bg1"/>
                </a:solidFill>
              </a:rPr>
              <a:t>World </a:t>
            </a:r>
            <a:r>
              <a:rPr lang="en-US" sz="2000" smtClean="0">
                <a:solidFill>
                  <a:schemeClr val="bg1"/>
                </a:solidFill>
              </a:rPr>
              <a:t>Bank</a:t>
            </a:r>
            <a:r>
              <a:rPr lang="en-US" sz="1800" smtClean="0">
                <a:solidFill>
                  <a:schemeClr val="bg1"/>
                </a:solidFill>
              </a:rPr>
              <a:t>  (International Bank for Reconstruction and Development)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588412D-D5D1-4E16-BAF2-21F73647F36A}" type="slidenum">
              <a:rPr lang="en-US" smtClean="0"/>
              <a:pPr>
                <a:defRPr/>
              </a:pPr>
              <a:t>33</a:t>
            </a:fld>
            <a:endParaRPr lang="en-US" smtClean="0"/>
          </a:p>
        </p:txBody>
      </p:sp>
      <p:sp>
        <p:nvSpPr>
          <p:cNvPr id="36867" name="Rectangle 2"/>
          <p:cNvSpPr>
            <a:spLocks noGrp="1" noChangeArrowheads="1"/>
          </p:cNvSpPr>
          <p:nvPr>
            <p:ph type="title" idx="4294967295"/>
          </p:nvPr>
        </p:nvSpPr>
        <p:spPr bwMode="auto">
          <a:xfrm>
            <a:off x="685800" y="0"/>
            <a:ext cx="76200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36868"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marL="395288" indent="-395288">
              <a:spcAft>
                <a:spcPts val="1200"/>
              </a:spcAft>
              <a:buFont typeface="Wingdings" pitchFamily="2" charset="2"/>
              <a:buAutoNum type="arabicPeriod"/>
            </a:pPr>
            <a:r>
              <a:rPr lang="en-US" sz="2400" u="sng" smtClean="0"/>
              <a:t>Major Objective </a:t>
            </a:r>
            <a:r>
              <a:rPr lang="en-US" sz="2400" smtClean="0"/>
              <a:t>- Provide a forum for multilateral trade negotiations and to settle trade disputes related to the GATT accord.</a:t>
            </a:r>
          </a:p>
          <a:p>
            <a:pPr marL="395288" indent="-395288">
              <a:buFont typeface="Wingdings" pitchFamily="2" charset="2"/>
              <a:buAutoNum type="arabicPeriod"/>
            </a:pPr>
            <a:r>
              <a:rPr lang="en-US" sz="2400" smtClean="0"/>
              <a:t>Member countries are given voting rights that are used to make judgments about trade disputes and other issues.</a:t>
            </a:r>
          </a:p>
        </p:txBody>
      </p:sp>
      <p:sp>
        <p:nvSpPr>
          <p:cNvPr id="36869"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2000" smtClean="0">
                <a:solidFill>
                  <a:schemeClr val="bg1"/>
                </a:solidFill>
              </a:rPr>
              <a:t>World Trade Organization (WTO)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3C3BA46-D8F6-4D08-BFFF-905111BA7337}" type="slidenum">
              <a:rPr lang="en-US" smtClean="0"/>
              <a:pPr>
                <a:defRPr/>
              </a:pPr>
              <a:t>34</a:t>
            </a:fld>
            <a:endParaRPr lang="en-US" smtClean="0"/>
          </a:p>
        </p:txBody>
      </p:sp>
      <p:sp>
        <p:nvSpPr>
          <p:cNvPr id="37891" name="Rectangle 2"/>
          <p:cNvSpPr>
            <a:spLocks noGrp="1" noChangeArrowheads="1"/>
          </p:cNvSpPr>
          <p:nvPr>
            <p:ph type="title" idx="4294967295"/>
          </p:nvPr>
        </p:nvSpPr>
        <p:spPr bwMode="auto">
          <a:xfrm>
            <a:off x="685800" y="0"/>
            <a:ext cx="77724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37892"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marL="395288" indent="-395288">
              <a:buFont typeface="Wingdings" pitchFamily="2" charset="2"/>
              <a:buAutoNum type="arabicPeriod"/>
            </a:pPr>
            <a:r>
              <a:rPr lang="en-US" sz="2800" u="sng" smtClean="0"/>
              <a:t>Major Objective </a:t>
            </a:r>
            <a:r>
              <a:rPr lang="en-US" sz="2800" smtClean="0"/>
              <a:t>- promote private enterprise within countries.</a:t>
            </a:r>
          </a:p>
          <a:p>
            <a:pPr marL="395288" indent="-395288">
              <a:spcBef>
                <a:spcPts val="1200"/>
              </a:spcBef>
              <a:buFont typeface="Wingdings" pitchFamily="2" charset="2"/>
              <a:buAutoNum type="arabicPeriod"/>
            </a:pPr>
            <a:r>
              <a:rPr lang="en-US" sz="2800" smtClean="0"/>
              <a:t>Provides loans to corporations and purchases stock</a:t>
            </a:r>
          </a:p>
          <a:p>
            <a:pPr marL="395288" indent="-395288">
              <a:spcBef>
                <a:spcPts val="1200"/>
              </a:spcBef>
              <a:buFont typeface="Wingdings" pitchFamily="2" charset="2"/>
              <a:buAutoNum type="arabicPeriod"/>
            </a:pPr>
            <a:r>
              <a:rPr lang="en-US" sz="2800" smtClean="0"/>
              <a:t>It traditionally has obtained financing from the World Bank but can borrow in the international financial markets.</a:t>
            </a:r>
          </a:p>
        </p:txBody>
      </p:sp>
      <p:sp>
        <p:nvSpPr>
          <p:cNvPr id="37893"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2000" smtClean="0">
                <a:solidFill>
                  <a:schemeClr val="bg1"/>
                </a:solidFill>
              </a:rPr>
              <a:t>International Financial Corporation (IFC)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C7F7531-DE88-415F-A2F2-B13F09112ECE}" type="slidenum">
              <a:rPr lang="en-US" smtClean="0"/>
              <a:pPr>
                <a:defRPr/>
              </a:pPr>
              <a:t>35</a:t>
            </a:fld>
            <a:endParaRPr lang="en-US" smtClean="0"/>
          </a:p>
        </p:txBody>
      </p:sp>
      <p:sp>
        <p:nvSpPr>
          <p:cNvPr id="38915" name="Rectangle 2"/>
          <p:cNvSpPr>
            <a:spLocks noGrp="1" noChangeArrowheads="1"/>
          </p:cNvSpPr>
          <p:nvPr>
            <p:ph type="title" idx="4294967295"/>
          </p:nvPr>
        </p:nvSpPr>
        <p:spPr bwMode="auto">
          <a:xfrm>
            <a:off x="685800" y="0"/>
            <a:ext cx="78486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38916" name="Rectangle 3"/>
          <p:cNvSpPr>
            <a:spLocks noGrp="1" noChangeArrowheads="1"/>
          </p:cNvSpPr>
          <p:nvPr>
            <p:ph type="body" idx="4294967295"/>
          </p:nvPr>
        </p:nvSpPr>
        <p:spPr bwMode="auto">
          <a:xfrm>
            <a:off x="990600" y="1828800"/>
            <a:ext cx="8153400" cy="5029200"/>
          </a:xfrm>
          <a:prstGeom prst="rect">
            <a:avLst/>
          </a:prstGeom>
          <a:noFill/>
          <a:ln>
            <a:miter lim="800000"/>
            <a:headEnd/>
            <a:tailEnd/>
          </a:ln>
        </p:spPr>
        <p:txBody>
          <a:bodyPr/>
          <a:lstStyle/>
          <a:p>
            <a:pPr marL="395288" indent="-395288">
              <a:spcBef>
                <a:spcPts val="1200"/>
              </a:spcBef>
              <a:buFont typeface="Wingdings" pitchFamily="2" charset="2"/>
              <a:buAutoNum type="arabicPeriod"/>
            </a:pPr>
            <a:r>
              <a:rPr lang="en-US" sz="2800" u="sng" smtClean="0"/>
              <a:t>Major Objectives </a:t>
            </a:r>
            <a:r>
              <a:rPr lang="en-US" sz="2800" smtClean="0"/>
              <a:t>- extends loans at low interest rates to poor nations that cannot qualify for loans from the World Bank.</a:t>
            </a:r>
          </a:p>
        </p:txBody>
      </p:sp>
      <p:sp>
        <p:nvSpPr>
          <p:cNvPr id="38917"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2000" smtClean="0">
                <a:solidFill>
                  <a:schemeClr val="bg1"/>
                </a:solidFill>
              </a:rPr>
              <a:t>International Development Association (IDA)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4714FE0-1A30-403C-B968-6547E37A9752}" type="slidenum">
              <a:rPr lang="en-US" smtClean="0"/>
              <a:pPr>
                <a:defRPr/>
              </a:pPr>
              <a:t>36</a:t>
            </a:fld>
            <a:endParaRPr lang="en-US" smtClean="0"/>
          </a:p>
        </p:txBody>
      </p:sp>
      <p:sp>
        <p:nvSpPr>
          <p:cNvPr id="39939" name="Rectangle 2"/>
          <p:cNvSpPr>
            <a:spLocks noGrp="1" noChangeArrowheads="1"/>
          </p:cNvSpPr>
          <p:nvPr>
            <p:ph type="title" idx="4294967295"/>
          </p:nvPr>
        </p:nvSpPr>
        <p:spPr bwMode="auto">
          <a:xfrm>
            <a:off x="685800" y="0"/>
            <a:ext cx="77724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39940"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marL="395288" indent="-395288">
              <a:spcBef>
                <a:spcPts val="1200"/>
              </a:spcBef>
              <a:buFont typeface="Wingdings" pitchFamily="2" charset="2"/>
              <a:buAutoNum type="arabicPeriod"/>
            </a:pPr>
            <a:r>
              <a:rPr lang="en-US" sz="2800" u="sng" smtClean="0"/>
              <a:t>Major Objectives </a:t>
            </a:r>
            <a:r>
              <a:rPr lang="en-US" sz="2800" smtClean="0"/>
              <a:t>- facilitate cooperation among countries with regard to international transactions.</a:t>
            </a:r>
          </a:p>
          <a:p>
            <a:pPr marL="395288" indent="-395288">
              <a:spcBef>
                <a:spcPts val="1200"/>
              </a:spcBef>
              <a:buFont typeface="Wingdings" pitchFamily="2" charset="2"/>
              <a:buAutoNum type="arabicPeriod"/>
            </a:pPr>
            <a:r>
              <a:rPr lang="en-US" sz="2800" smtClean="0"/>
              <a:t>Provides assistance to countries experiencing a financial crisis. </a:t>
            </a:r>
          </a:p>
          <a:p>
            <a:pPr marL="395288" indent="-395288">
              <a:spcBef>
                <a:spcPts val="1200"/>
              </a:spcBef>
              <a:buFont typeface="Wingdings" pitchFamily="2" charset="2"/>
              <a:buAutoNum type="arabicPeriod"/>
            </a:pPr>
            <a:r>
              <a:rPr lang="en-US" sz="2800" smtClean="0"/>
              <a:t>Sometimes referred to as the </a:t>
            </a:r>
            <a:r>
              <a:rPr lang="en-US" sz="2800" b="1" smtClean="0"/>
              <a:t>“central banks’ central bank”</a:t>
            </a:r>
            <a:r>
              <a:rPr lang="en-US" sz="2800" smtClean="0"/>
              <a:t> or the </a:t>
            </a:r>
            <a:r>
              <a:rPr lang="en-US" sz="2800" b="1" smtClean="0"/>
              <a:t>“lender of last resort.” </a:t>
            </a:r>
          </a:p>
        </p:txBody>
      </p:sp>
      <p:sp>
        <p:nvSpPr>
          <p:cNvPr id="39941"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2000" smtClean="0">
                <a:solidFill>
                  <a:schemeClr val="bg1"/>
                </a:solidFill>
              </a:rPr>
              <a:t>Bank for International Settlements (BIS)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C528C44-9FBE-45AE-87F4-D6E43B4D2939}" type="slidenum">
              <a:rPr lang="en-US" smtClean="0"/>
              <a:pPr>
                <a:defRPr/>
              </a:pPr>
              <a:t>37</a:t>
            </a:fld>
            <a:endParaRPr lang="en-US" smtClean="0"/>
          </a:p>
        </p:txBody>
      </p:sp>
      <p:sp>
        <p:nvSpPr>
          <p:cNvPr id="40963" name="Rectangle 2"/>
          <p:cNvSpPr>
            <a:spLocks noGrp="1" noChangeArrowheads="1"/>
          </p:cNvSpPr>
          <p:nvPr>
            <p:ph type="title" idx="4294967295"/>
          </p:nvPr>
        </p:nvSpPr>
        <p:spPr bwMode="auto">
          <a:xfrm>
            <a:off x="685800" y="0"/>
            <a:ext cx="79248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40964"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marL="395288" indent="-395288">
              <a:spcBef>
                <a:spcPts val="1200"/>
              </a:spcBef>
              <a:buFont typeface="Wingdings" pitchFamily="2" charset="2"/>
              <a:buAutoNum type="arabicPeriod"/>
            </a:pPr>
            <a:r>
              <a:rPr lang="en-US" sz="2800" u="sng" smtClean="0"/>
              <a:t>Major Objective </a:t>
            </a:r>
            <a:r>
              <a:rPr lang="en-US" sz="2800" smtClean="0"/>
              <a:t>- Facilitate governance in governments and corporations of countries with market economics. </a:t>
            </a:r>
          </a:p>
          <a:p>
            <a:pPr marL="395288" indent="-395288">
              <a:spcBef>
                <a:spcPts val="1200"/>
              </a:spcBef>
              <a:buFont typeface="Wingdings" pitchFamily="2" charset="2"/>
              <a:buAutoNum type="arabicPeriod"/>
            </a:pPr>
            <a:r>
              <a:rPr lang="en-US" sz="2800" smtClean="0"/>
              <a:t>It has 30 member countries and has relationships with numerous countries. </a:t>
            </a:r>
          </a:p>
          <a:p>
            <a:pPr marL="395288" indent="-395288">
              <a:spcBef>
                <a:spcPts val="1200"/>
              </a:spcBef>
              <a:buFont typeface="Wingdings" pitchFamily="2" charset="2"/>
              <a:buAutoNum type="arabicPeriod"/>
            </a:pPr>
            <a:r>
              <a:rPr lang="en-US" sz="2800" smtClean="0"/>
              <a:t>Promotes international country relationships that lead to globalization.</a:t>
            </a:r>
          </a:p>
        </p:txBody>
      </p:sp>
      <p:sp>
        <p:nvSpPr>
          <p:cNvPr id="40965"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2000" smtClean="0">
                <a:solidFill>
                  <a:schemeClr val="bg1"/>
                </a:solidFill>
              </a:rPr>
              <a:t>Organization for Economic Cooperation and Development (OECD)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94FEB37-ACE2-4D77-8AA1-72718AD2C1A4}" type="slidenum">
              <a:rPr lang="en-US" smtClean="0"/>
              <a:pPr>
                <a:defRPr/>
              </a:pPr>
              <a:t>38</a:t>
            </a:fld>
            <a:endParaRPr lang="en-US" smtClean="0"/>
          </a:p>
        </p:txBody>
      </p:sp>
      <p:sp>
        <p:nvSpPr>
          <p:cNvPr id="41987"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800" smtClean="0">
                <a:solidFill>
                  <a:schemeClr val="bg1"/>
                </a:solidFill>
              </a:rPr>
              <a:t>Agencies that Facilitate International Flows</a:t>
            </a:r>
          </a:p>
        </p:txBody>
      </p:sp>
      <p:sp>
        <p:nvSpPr>
          <p:cNvPr id="41988"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marL="395288" indent="-395288">
              <a:spcBef>
                <a:spcPts val="1200"/>
              </a:spcBef>
              <a:buFont typeface="Wingdings" pitchFamily="2" charset="2"/>
              <a:buAutoNum type="arabicPeriod"/>
            </a:pPr>
            <a:r>
              <a:rPr lang="en-US" sz="2800" u="sng" smtClean="0"/>
              <a:t>Inter-American Development Bank</a:t>
            </a:r>
            <a:r>
              <a:rPr lang="en-US" sz="2800" smtClean="0"/>
              <a:t>: focusing on the needs of Latin America</a:t>
            </a:r>
          </a:p>
          <a:p>
            <a:pPr marL="395288" indent="-395288">
              <a:spcBef>
                <a:spcPts val="1200"/>
              </a:spcBef>
              <a:buFont typeface="Wingdings" pitchFamily="2" charset="2"/>
              <a:buAutoNum type="arabicPeriod"/>
            </a:pPr>
            <a:r>
              <a:rPr lang="en-US" sz="2800" u="sng" smtClean="0"/>
              <a:t>Asian Development Bank</a:t>
            </a:r>
            <a:r>
              <a:rPr lang="en-US" sz="2800" smtClean="0"/>
              <a:t>: established to enhance social and economic development in Asia</a:t>
            </a:r>
          </a:p>
          <a:p>
            <a:pPr marL="395288" indent="-395288">
              <a:spcBef>
                <a:spcPts val="1200"/>
              </a:spcBef>
              <a:buFont typeface="Wingdings" pitchFamily="2" charset="2"/>
              <a:buAutoNum type="arabicPeriod"/>
            </a:pPr>
            <a:r>
              <a:rPr lang="en-US" sz="2800" u="sng" smtClean="0"/>
              <a:t>African Development Bank</a:t>
            </a:r>
            <a:r>
              <a:rPr lang="en-US" sz="2800" smtClean="0"/>
              <a:t>: focusing on development in African countries</a:t>
            </a:r>
          </a:p>
          <a:p>
            <a:pPr marL="395288" indent="-395288">
              <a:spcBef>
                <a:spcPts val="1200"/>
              </a:spcBef>
              <a:buFont typeface="Wingdings" pitchFamily="2" charset="2"/>
              <a:buAutoNum type="arabicPeriod"/>
            </a:pPr>
            <a:r>
              <a:rPr lang="en-US" sz="2800" u="sng" smtClean="0"/>
              <a:t>European Bank for Reconstruction and Development</a:t>
            </a:r>
            <a:r>
              <a:rPr lang="en-US" sz="2800" smtClean="0"/>
              <a:t>: created in 1990 to help the Eastern European countries adjust from communism to capitalism.</a:t>
            </a:r>
          </a:p>
        </p:txBody>
      </p:sp>
      <p:sp>
        <p:nvSpPr>
          <p:cNvPr id="41989" name="Rectangle 2"/>
          <p:cNvSpPr>
            <a:spLocks noGrp="1" noChangeArrowheads="1"/>
          </p:cNvSpPr>
          <p:nvPr>
            <p:ph type="title" idx="4294967295"/>
          </p:nvPr>
        </p:nvSpPr>
        <p:spPr bwMode="auto">
          <a:xfrm>
            <a:off x="762000" y="762000"/>
            <a:ext cx="8382000" cy="381000"/>
          </a:xfrm>
          <a:prstGeom prst="rect">
            <a:avLst/>
          </a:prstGeom>
          <a:noFill/>
          <a:ln>
            <a:miter lim="800000"/>
            <a:headEnd/>
            <a:tailEnd/>
          </a:ln>
        </p:spPr>
        <p:txBody>
          <a:bodyPr anchor="ctr"/>
          <a:lstStyle/>
          <a:p>
            <a:r>
              <a:rPr lang="en-US" sz="2000" smtClean="0">
                <a:solidFill>
                  <a:schemeClr val="bg1"/>
                </a:solidFill>
              </a:rPr>
              <a:t>Regional Development Agencies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23D2049-D436-4960-AA94-363E019436F5}" type="slidenum">
              <a:rPr lang="en-US" smtClean="0"/>
              <a:pPr>
                <a:defRPr/>
              </a:pPr>
              <a:t>39</a:t>
            </a:fld>
            <a:endParaRPr lang="en-US" smtClean="0"/>
          </a:p>
        </p:txBody>
      </p:sp>
      <p:sp>
        <p:nvSpPr>
          <p:cNvPr id="4301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43012"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a:spcBef>
                <a:spcPts val="1200"/>
              </a:spcBef>
              <a:buFont typeface="Wingdings" pitchFamily="2" charset="2"/>
              <a:buChar char="§"/>
            </a:pPr>
            <a:r>
              <a:rPr lang="en-US" sz="2400" smtClean="0"/>
              <a:t>The key components of the balance of payments are the current account and the capital account. Current account -  broad measure of the country’s international trade balance. Capital account - measure of the country’s long-term and short-term capital investments.</a:t>
            </a:r>
          </a:p>
          <a:p>
            <a:pPr>
              <a:spcBef>
                <a:spcPts val="1200"/>
              </a:spcBef>
              <a:buFont typeface="Wingdings" pitchFamily="2" charset="2"/>
              <a:buChar char="§"/>
            </a:pPr>
            <a:r>
              <a:rPr lang="en-US" sz="2400" smtClean="0"/>
              <a:t>International trade activity has grown over time.  Outsourcing, subcontracting with a third party in a foreign country for supplies or services they previously produced themselves, has increased. Thus increasing international trade activity.</a:t>
            </a:r>
          </a:p>
          <a:p>
            <a:pPr>
              <a:spcBef>
                <a:spcPts val="1200"/>
              </a:spcBef>
              <a:buFont typeface="Wingdings" pitchFamily="2" charset="2"/>
              <a:buChar char="§"/>
            </a:pPr>
            <a:r>
              <a:rPr lang="en-US" sz="2400" smtClean="0"/>
              <a:t>A country’s international trade flows are affected by inflation, national income, government restrictions, and exchange rates.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32547C4-D88D-4BF3-A370-66FA1D260216}" type="slidenum">
              <a:rPr lang="en-US" smtClean="0"/>
              <a:pPr>
                <a:defRPr/>
              </a:pPr>
              <a:t>4</a:t>
            </a:fld>
            <a:endParaRPr lang="en-US" smtClean="0"/>
          </a:p>
        </p:txBody>
      </p:sp>
      <p:sp>
        <p:nvSpPr>
          <p:cNvPr id="717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Balance of Payments</a:t>
            </a:r>
          </a:p>
        </p:txBody>
      </p:sp>
      <p:sp>
        <p:nvSpPr>
          <p:cNvPr id="7172" name="Rectangle 3"/>
          <p:cNvSpPr>
            <a:spLocks noGrp="1" noChangeArrowheads="1"/>
          </p:cNvSpPr>
          <p:nvPr>
            <p:ph type="body" idx="4294967295"/>
          </p:nvPr>
        </p:nvSpPr>
        <p:spPr bwMode="auto">
          <a:xfrm>
            <a:off x="1143000" y="1447800"/>
            <a:ext cx="7315200" cy="4038600"/>
          </a:xfrm>
          <a:prstGeom prst="rect">
            <a:avLst/>
          </a:prstGeom>
          <a:noFill/>
          <a:ln>
            <a:miter lim="800000"/>
            <a:headEnd/>
            <a:tailEnd/>
          </a:ln>
        </p:spPr>
        <p:txBody>
          <a:bodyPr/>
          <a:lstStyle/>
          <a:p>
            <a:pPr marL="0" indent="0">
              <a:buFont typeface="Wingdings" pitchFamily="2" charset="2"/>
              <a:buNone/>
            </a:pPr>
            <a:r>
              <a:rPr lang="en-US" sz="2800" smtClean="0"/>
              <a:t>Components of the Balance of Payments Statement:</a:t>
            </a:r>
          </a:p>
          <a:p>
            <a:pPr marL="869950" lvl="1" indent="-412750">
              <a:spcAft>
                <a:spcPts val="1200"/>
              </a:spcAft>
              <a:buFont typeface="Wingdings" pitchFamily="2" charset="2"/>
              <a:buAutoNum type="alphaLcPeriod"/>
            </a:pPr>
            <a:r>
              <a:rPr lang="en-US" sz="2400" u="sng" smtClean="0"/>
              <a:t>Current Account</a:t>
            </a:r>
            <a:r>
              <a:rPr lang="en-US" sz="2400" smtClean="0"/>
              <a:t>: summary of flow of funds due to purchases of goods or services or the provision of income on financial assets.</a:t>
            </a:r>
          </a:p>
          <a:p>
            <a:pPr marL="869950" lvl="1" indent="-412750">
              <a:buFont typeface="Wingdings" pitchFamily="2" charset="2"/>
              <a:buAutoNum type="alphaLcPeriod"/>
            </a:pPr>
            <a:r>
              <a:rPr lang="en-US" sz="2400" u="sng" smtClean="0"/>
              <a:t>Capital Account</a:t>
            </a:r>
            <a:r>
              <a:rPr lang="en-US" sz="2400" smtClean="0"/>
              <a:t>: summary of flow of funds resulting from the sale of assets between one specified country and all other countries over a specified period of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4258CDD-851A-4521-8429-36AB0C45D8AD}" type="slidenum">
              <a:rPr lang="en-US" smtClean="0"/>
              <a:pPr>
                <a:defRPr/>
              </a:pPr>
              <a:t>40</a:t>
            </a:fld>
            <a:endParaRPr lang="en-US" smtClean="0"/>
          </a:p>
        </p:txBody>
      </p:sp>
      <p:sp>
        <p:nvSpPr>
          <p:cNvPr id="4403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44036" name="Rectangle 3"/>
          <p:cNvSpPr>
            <a:spLocks noGrp="1" noChangeArrowheads="1"/>
          </p:cNvSpPr>
          <p:nvPr>
            <p:ph type="body" idx="4294967295"/>
          </p:nvPr>
        </p:nvSpPr>
        <p:spPr bwMode="auto">
          <a:xfrm>
            <a:off x="838200" y="1295400"/>
            <a:ext cx="8153400" cy="5029200"/>
          </a:xfrm>
          <a:prstGeom prst="rect">
            <a:avLst/>
          </a:prstGeom>
          <a:noFill/>
          <a:ln>
            <a:miter lim="800000"/>
            <a:headEnd/>
            <a:tailEnd/>
          </a:ln>
        </p:spPr>
        <p:txBody>
          <a:bodyPr/>
          <a:lstStyle/>
          <a:p>
            <a:pPr>
              <a:buFont typeface="Wingdings" pitchFamily="2" charset="2"/>
              <a:buChar char="§"/>
            </a:pPr>
            <a:r>
              <a:rPr lang="en-US" sz="2400" smtClean="0"/>
              <a:t>A country’s international capital flows are affected by any factors that influence direct foreign investment or portfolio investment. Direct foreign investment tends to occur in those countries that have no restrictions and much potential for economic growth. Portfolio investment tends to occur in those countries where taxes are not excessive, where interest rates are high, and where the local currencies are not expected to weaken.</a:t>
            </a:r>
          </a:p>
          <a:p>
            <a:pPr>
              <a:buFont typeface="Wingdings" pitchFamily="2" charset="2"/>
              <a:buChar char="§"/>
            </a:pPr>
            <a:r>
              <a:rPr lang="en-US" sz="2400" smtClean="0"/>
              <a:t>Several agencies facilitate the international flow of funds by promoting international trade and finance, providing loans to enhance global economic development, settling trade disputes between countries, and promoting global business relationships between countries.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490987-4CD4-4E39-8431-E45A914844C0}" type="slidenum">
              <a:rPr lang="en-US" smtClean="0"/>
              <a:pPr>
                <a:defRPr/>
              </a:pPr>
              <a:t>5</a:t>
            </a:fld>
            <a:endParaRPr lang="en-US" smtClean="0"/>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Current Account</a:t>
            </a:r>
          </a:p>
        </p:txBody>
      </p:sp>
      <p:sp>
        <p:nvSpPr>
          <p:cNvPr id="8196" name="Rectangle 3"/>
          <p:cNvSpPr>
            <a:spLocks noGrp="1" noChangeArrowheads="1"/>
          </p:cNvSpPr>
          <p:nvPr>
            <p:ph type="body" idx="4294967295"/>
          </p:nvPr>
        </p:nvSpPr>
        <p:spPr bwMode="auto">
          <a:xfrm>
            <a:off x="1219200" y="1295400"/>
            <a:ext cx="7315200" cy="4038600"/>
          </a:xfrm>
          <a:prstGeom prst="rect">
            <a:avLst/>
          </a:prstGeom>
          <a:noFill/>
          <a:ln>
            <a:miter lim="800000"/>
            <a:headEnd/>
            <a:tailEnd/>
          </a:ln>
        </p:spPr>
        <p:txBody>
          <a:bodyPr/>
          <a:lstStyle/>
          <a:p>
            <a:pPr marL="395288" indent="-395288">
              <a:buFont typeface="Wingdings" pitchFamily="2" charset="2"/>
              <a:buAutoNum type="arabicPeriod"/>
            </a:pPr>
            <a:r>
              <a:rPr lang="en-US" sz="2400" smtClean="0"/>
              <a:t>Payments for merchandise and services</a:t>
            </a:r>
          </a:p>
          <a:p>
            <a:pPr marL="400050" lvl="1" indent="0">
              <a:buFont typeface="Wingdings" pitchFamily="2" charset="2"/>
              <a:buNone/>
            </a:pPr>
            <a:r>
              <a:rPr lang="en-US" sz="2200" smtClean="0"/>
              <a:t>Merchandise exports and imports represent tangible products that are transported between countries. Service exports and imports represent tourism and other services. The difference between total exports and imports is referred to as the balance of trade.</a:t>
            </a:r>
          </a:p>
          <a:p>
            <a:pPr marL="395288" indent="-395288">
              <a:buFont typeface="Wingdings" pitchFamily="2" charset="2"/>
              <a:buAutoNum type="arabicPeriod"/>
            </a:pPr>
            <a:r>
              <a:rPr lang="en-US" sz="2400" smtClean="0"/>
              <a:t>Factor income payments</a:t>
            </a:r>
          </a:p>
          <a:p>
            <a:pPr marL="400050" lvl="1" indent="0">
              <a:buFont typeface="Wingdings" pitchFamily="2" charset="2"/>
              <a:buNone/>
            </a:pPr>
            <a:r>
              <a:rPr lang="en-US" sz="2200" smtClean="0"/>
              <a:t>Represents income (interest and dividend payments) received by investors on foreign investments in financial assets (securities).</a:t>
            </a:r>
          </a:p>
          <a:p>
            <a:pPr marL="395288" indent="-395288">
              <a:buFont typeface="Wingdings" pitchFamily="2" charset="2"/>
              <a:buAutoNum type="arabicPeriod"/>
            </a:pPr>
            <a:r>
              <a:rPr lang="en-US" sz="2400" smtClean="0"/>
              <a:t>Transfer payments</a:t>
            </a:r>
          </a:p>
          <a:p>
            <a:pPr marL="400050" lvl="1" indent="0">
              <a:buFont typeface="Wingdings" pitchFamily="2" charset="2"/>
              <a:buNone/>
            </a:pPr>
            <a:r>
              <a:rPr lang="en-US" sz="2200" smtClean="0"/>
              <a:t>Represent aid, grants, and gifts from one country to another.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AB3D333-E576-4A00-A4A5-FD26A3E2121F}" type="slidenum">
              <a:rPr lang="en-US" smtClean="0"/>
              <a:pPr>
                <a:defRPr/>
              </a:pPr>
              <a:t>6</a:t>
            </a:fld>
            <a:endParaRPr lang="en-US" smtClean="0"/>
          </a:p>
        </p:txBody>
      </p:sp>
      <p:sp>
        <p:nvSpPr>
          <p:cNvPr id="9219" name="Rectangle 2"/>
          <p:cNvSpPr>
            <a:spLocks noGrp="1" noChangeArrowheads="1"/>
          </p:cNvSpPr>
          <p:nvPr>
            <p:ph type="title" idx="4294967295"/>
          </p:nvPr>
        </p:nvSpPr>
        <p:spPr bwMode="auto">
          <a:xfrm>
            <a:off x="304800" y="0"/>
            <a:ext cx="8458200" cy="838200"/>
          </a:xfrm>
          <a:prstGeom prst="rect">
            <a:avLst/>
          </a:prstGeom>
          <a:noFill/>
          <a:ln>
            <a:miter lim="800000"/>
            <a:headEnd/>
            <a:tailEnd/>
          </a:ln>
        </p:spPr>
        <p:txBody>
          <a:bodyPr anchor="ctr"/>
          <a:lstStyle/>
          <a:p>
            <a:r>
              <a:rPr lang="en-US" sz="2600" smtClean="0">
                <a:solidFill>
                  <a:schemeClr val="bg1"/>
                </a:solidFill>
              </a:rPr>
              <a:t>Exhibit 2.1 </a:t>
            </a:r>
            <a:r>
              <a:rPr lang="en-US" sz="2600" b="0" smtClean="0">
                <a:solidFill>
                  <a:schemeClr val="bg1"/>
                </a:solidFill>
              </a:rPr>
              <a:t>Examples of Current Account Transactions</a:t>
            </a:r>
          </a:p>
        </p:txBody>
      </p:sp>
      <p:pic>
        <p:nvPicPr>
          <p:cNvPr id="9220" name="Picture 1"/>
          <p:cNvPicPr>
            <a:picLocks noChangeAspect="1"/>
          </p:cNvPicPr>
          <p:nvPr/>
        </p:nvPicPr>
        <p:blipFill>
          <a:blip r:embed="rId2" cstate="print"/>
          <a:srcRect/>
          <a:stretch>
            <a:fillRect/>
          </a:stretch>
        </p:blipFill>
        <p:spPr bwMode="auto">
          <a:xfrm>
            <a:off x="1752600" y="1219200"/>
            <a:ext cx="6781800" cy="52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51F71D8-5A70-4A59-A2A5-B632FC0A38C1}" type="slidenum">
              <a:rPr lang="en-US" smtClean="0"/>
              <a:pPr>
                <a:defRPr/>
              </a:pPr>
              <a:t>7</a:t>
            </a:fld>
            <a:endParaRPr lang="en-US" smtClean="0"/>
          </a:p>
        </p:txBody>
      </p:sp>
      <p:sp>
        <p:nvSpPr>
          <p:cNvPr id="10243" name="Rectangle 2"/>
          <p:cNvSpPr>
            <a:spLocks noGrp="1" noChangeArrowheads="1"/>
          </p:cNvSpPr>
          <p:nvPr>
            <p:ph type="title" idx="4294967295"/>
          </p:nvPr>
        </p:nvSpPr>
        <p:spPr bwMode="auto">
          <a:xfrm>
            <a:off x="304800" y="0"/>
            <a:ext cx="8382000" cy="838200"/>
          </a:xfrm>
          <a:prstGeom prst="rect">
            <a:avLst/>
          </a:prstGeom>
          <a:noFill/>
          <a:ln>
            <a:miter lim="800000"/>
            <a:headEnd/>
            <a:tailEnd/>
          </a:ln>
        </p:spPr>
        <p:txBody>
          <a:bodyPr anchor="ctr"/>
          <a:lstStyle/>
          <a:p>
            <a:r>
              <a:rPr lang="en-US" sz="2600" smtClean="0">
                <a:solidFill>
                  <a:schemeClr val="bg1"/>
                </a:solidFill>
              </a:rPr>
              <a:t>Exhibit 2.2 </a:t>
            </a:r>
            <a:r>
              <a:rPr lang="en-US" sz="2600" b="0" smtClean="0">
                <a:solidFill>
                  <a:schemeClr val="bg1"/>
                </a:solidFill>
              </a:rPr>
              <a:t>Summary of Current Account in the year 2010 (in billions of $)</a:t>
            </a:r>
          </a:p>
        </p:txBody>
      </p:sp>
      <p:pic>
        <p:nvPicPr>
          <p:cNvPr id="10244" name="Picture 1"/>
          <p:cNvPicPr>
            <a:picLocks noChangeAspect="1"/>
          </p:cNvPicPr>
          <p:nvPr/>
        </p:nvPicPr>
        <p:blipFill>
          <a:blip r:embed="rId2" cstate="print"/>
          <a:srcRect/>
          <a:stretch>
            <a:fillRect/>
          </a:stretch>
        </p:blipFill>
        <p:spPr bwMode="auto">
          <a:xfrm>
            <a:off x="833438" y="1981200"/>
            <a:ext cx="827246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9ED4589-913B-4F5F-B3BF-D70AB043A598}" type="slidenum">
              <a:rPr lang="en-US" smtClean="0"/>
              <a:pPr>
                <a:defRPr/>
              </a:pPr>
              <a:t>8</a:t>
            </a:fld>
            <a:endParaRPr lang="en-US" smtClean="0"/>
          </a:p>
        </p:txBody>
      </p:sp>
      <p:sp>
        <p:nvSpPr>
          <p:cNvPr id="1126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Capital and Financial Accounts</a:t>
            </a:r>
          </a:p>
        </p:txBody>
      </p:sp>
      <p:sp>
        <p:nvSpPr>
          <p:cNvPr id="58371" name="Rectangle 3"/>
          <p:cNvSpPr>
            <a:spLocks noGrp="1" noChangeArrowheads="1"/>
          </p:cNvSpPr>
          <p:nvPr>
            <p:ph type="body" idx="4294967295"/>
          </p:nvPr>
        </p:nvSpPr>
        <p:spPr bwMode="auto">
          <a:xfrm>
            <a:off x="685800" y="1295400"/>
            <a:ext cx="8382000" cy="5029200"/>
          </a:xfrm>
          <a:prstGeom prst="rect">
            <a:avLst/>
          </a:prstGeom>
          <a:extLst>
            <a:ext uri="{909E8E84-426E-40DD-AFC4-6F175D3DCCD1}"/>
            <a:ext uri="{91240B29-F687-4F45-9708-019B960494DF}"/>
          </a:extLst>
        </p:spPr>
        <p:txBody>
          <a:bodyPr/>
          <a:lstStyle/>
          <a:p>
            <a:pPr marL="395288" indent="-395288">
              <a:spcBef>
                <a:spcPts val="0"/>
              </a:spcBef>
              <a:buFont typeface="Wingdings" pitchFamily="2" charset="2"/>
              <a:buAutoNum type="arabicPeriod"/>
              <a:defRPr/>
            </a:pPr>
            <a:r>
              <a:rPr lang="en-US" sz="2800" dirty="0" smtClean="0"/>
              <a:t>Direct foreign investment</a:t>
            </a:r>
            <a:endParaRPr lang="en-US" sz="2400" dirty="0" smtClean="0"/>
          </a:p>
          <a:p>
            <a:pPr marL="392113" lvl="1" indent="7938">
              <a:spcBef>
                <a:spcPts val="0"/>
              </a:spcBef>
              <a:buFont typeface="Wingdings" pitchFamily="2" charset="2"/>
              <a:buNone/>
              <a:defRPr/>
            </a:pPr>
            <a:r>
              <a:rPr lang="en-US" sz="2400" dirty="0" smtClean="0"/>
              <a:t>Investments in fixed assets in foreign countries</a:t>
            </a:r>
          </a:p>
          <a:p>
            <a:pPr marL="395288" indent="-395288">
              <a:spcBef>
                <a:spcPts val="0"/>
              </a:spcBef>
              <a:buFont typeface="Wingdings" pitchFamily="2" charset="2"/>
              <a:buAutoNum type="arabicPeriod"/>
              <a:defRPr/>
            </a:pPr>
            <a:r>
              <a:rPr lang="en-US" sz="2800" dirty="0" smtClean="0"/>
              <a:t>Portfolio investment</a:t>
            </a:r>
          </a:p>
          <a:p>
            <a:pPr marL="400050" lvl="1" indent="0">
              <a:spcBef>
                <a:spcPts val="0"/>
              </a:spcBef>
              <a:buFont typeface="Wingdings" pitchFamily="2" charset="2"/>
              <a:buNone/>
              <a:defRPr/>
            </a:pPr>
            <a:r>
              <a:rPr lang="en-US" sz="2400" dirty="0" smtClean="0"/>
              <a:t>Transactions involving long term</a:t>
            </a:r>
            <a:r>
              <a:rPr lang="en-US" sz="2400" dirty="0"/>
              <a:t> </a:t>
            </a:r>
            <a:r>
              <a:rPr lang="en-US" sz="2400" dirty="0" smtClean="0"/>
              <a:t>financial assets (such as stocks and bonds) between countries that do not affect the transfer of control. </a:t>
            </a:r>
          </a:p>
          <a:p>
            <a:pPr marL="395288" indent="-395288">
              <a:spcBef>
                <a:spcPts val="0"/>
              </a:spcBef>
              <a:buFont typeface="+mj-lt"/>
              <a:buAutoNum type="arabicPeriod"/>
              <a:defRPr/>
            </a:pPr>
            <a:r>
              <a:rPr lang="en-US" sz="2800" dirty="0" smtClean="0"/>
              <a:t>Other capital investment</a:t>
            </a:r>
          </a:p>
          <a:p>
            <a:pPr marL="400050" lvl="1" indent="0">
              <a:spcBef>
                <a:spcPts val="0"/>
              </a:spcBef>
              <a:buFont typeface="Wingdings" pitchFamily="2" charset="2"/>
              <a:buNone/>
              <a:defRPr/>
            </a:pPr>
            <a:r>
              <a:rPr lang="en-US" sz="2400" dirty="0" smtClean="0"/>
              <a:t>Transactions involving short-term financial assets (such as money market securities) between countries. </a:t>
            </a:r>
          </a:p>
          <a:p>
            <a:pPr marL="395288" indent="-395288">
              <a:spcBef>
                <a:spcPts val="0"/>
              </a:spcBef>
              <a:buFont typeface="+mj-lt"/>
              <a:buAutoNum type="arabicPeriod"/>
              <a:defRPr/>
            </a:pPr>
            <a:r>
              <a:rPr lang="en-US" sz="2800" dirty="0" smtClean="0"/>
              <a:t>Errors and omissions</a:t>
            </a:r>
          </a:p>
          <a:p>
            <a:pPr marL="400050" lvl="1" indent="0">
              <a:spcBef>
                <a:spcPts val="0"/>
              </a:spcBef>
              <a:buFont typeface="Wingdings" pitchFamily="2" charset="2"/>
              <a:buNone/>
              <a:defRPr/>
            </a:pPr>
            <a:r>
              <a:rPr lang="en-US" sz="2400" dirty="0" smtClean="0"/>
              <a:t>Measurement errors can occur when attempting to measure the value of funds transferred into or out of a country.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8756A22-1C6D-4554-A76B-6E40852BB1C3}" type="slidenum">
              <a:rPr lang="en-US" smtClean="0"/>
              <a:pPr>
                <a:defRPr/>
              </a:pPr>
              <a:t>9</a:t>
            </a:fld>
            <a:endParaRPr lang="en-US" smtClean="0"/>
          </a:p>
        </p:txBody>
      </p:sp>
      <p:sp>
        <p:nvSpPr>
          <p:cNvPr id="1229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800" smtClean="0">
                <a:solidFill>
                  <a:schemeClr val="bg1"/>
                </a:solidFill>
              </a:rPr>
              <a:t>Events That Increased Trade Volume</a:t>
            </a:r>
          </a:p>
        </p:txBody>
      </p:sp>
      <p:sp>
        <p:nvSpPr>
          <p:cNvPr id="12292" name="Rectangle 3"/>
          <p:cNvSpPr>
            <a:spLocks noGrp="1" noChangeArrowheads="1"/>
          </p:cNvSpPr>
          <p:nvPr>
            <p:ph type="body" idx="4294967295"/>
          </p:nvPr>
        </p:nvSpPr>
        <p:spPr bwMode="auto">
          <a:xfrm>
            <a:off x="685800" y="1219200"/>
            <a:ext cx="8458200" cy="5257800"/>
          </a:xfrm>
          <a:prstGeom prst="rect">
            <a:avLst/>
          </a:prstGeom>
          <a:noFill/>
          <a:ln>
            <a:miter lim="800000"/>
            <a:headEnd/>
            <a:tailEnd/>
          </a:ln>
        </p:spPr>
        <p:txBody>
          <a:bodyPr/>
          <a:lstStyle/>
          <a:p>
            <a:pPr marL="395288" indent="-395288">
              <a:spcBef>
                <a:spcPct val="0"/>
              </a:spcBef>
              <a:spcAft>
                <a:spcPts val="1200"/>
              </a:spcAft>
              <a:buFont typeface="Wingdings" pitchFamily="2" charset="2"/>
              <a:buAutoNum type="arabicPeriod"/>
            </a:pPr>
            <a:r>
              <a:rPr lang="en-US" sz="3200" smtClean="0"/>
              <a:t>Removal of the Berlin Wall: </a:t>
            </a:r>
            <a:r>
              <a:rPr lang="en-US" sz="2400" smtClean="0">
                <a:solidFill>
                  <a:schemeClr val="tx1"/>
                </a:solidFill>
              </a:rPr>
              <a:t>Led to reductions in trade barriers in Eastern Europe.</a:t>
            </a:r>
          </a:p>
          <a:p>
            <a:pPr marL="395288" indent="-395288">
              <a:spcBef>
                <a:spcPct val="0"/>
              </a:spcBef>
              <a:spcAft>
                <a:spcPts val="1200"/>
              </a:spcAft>
              <a:buFont typeface="Wingdings" pitchFamily="2" charset="2"/>
              <a:buAutoNum type="arabicPeriod"/>
            </a:pPr>
            <a:r>
              <a:rPr lang="en-US" sz="3200" smtClean="0"/>
              <a:t>Single European Act of 1987: </a:t>
            </a:r>
            <a:r>
              <a:rPr lang="en-US" sz="2400" smtClean="0">
                <a:solidFill>
                  <a:schemeClr val="tx1"/>
                </a:solidFill>
              </a:rPr>
              <a:t>Improved access to supplies from firms in other European countries.</a:t>
            </a:r>
          </a:p>
          <a:p>
            <a:pPr marL="395288" indent="-395288">
              <a:spcBef>
                <a:spcPct val="0"/>
              </a:spcBef>
              <a:spcAft>
                <a:spcPts val="1200"/>
              </a:spcAft>
              <a:buFont typeface="Wingdings" pitchFamily="2" charset="2"/>
              <a:buAutoNum type="arabicPeriod"/>
            </a:pPr>
            <a:r>
              <a:rPr lang="en-US" sz="3200" smtClean="0"/>
              <a:t>North American Free Trade Agreement (NAFTA): </a:t>
            </a:r>
            <a:r>
              <a:rPr lang="en-US" sz="2400" smtClean="0">
                <a:solidFill>
                  <a:schemeClr val="tx1"/>
                </a:solidFill>
              </a:rPr>
              <a:t>Allowed U.S. firms to penetrate product and labor markets that previously had not been accessible.</a:t>
            </a:r>
          </a:p>
          <a:p>
            <a:pPr marL="395288" indent="-395288">
              <a:spcBef>
                <a:spcPct val="0"/>
              </a:spcBef>
              <a:spcAft>
                <a:spcPts val="1200"/>
              </a:spcAft>
              <a:buFont typeface="Wingdings" pitchFamily="2" charset="2"/>
              <a:buAutoNum type="arabicPeriod"/>
            </a:pPr>
            <a:r>
              <a:rPr lang="en-US" sz="3200" smtClean="0"/>
              <a:t>General Agreement on Tariffs and Trade (GATT): </a:t>
            </a:r>
            <a:r>
              <a:rPr lang="en-US" sz="2400" smtClean="0">
                <a:solidFill>
                  <a:schemeClr val="tx1"/>
                </a:solidFill>
              </a:rPr>
              <a:t>Called for the reduction or elimination of trade restrictions on specified imported goods over a 10-year period across 117 countries</a:t>
            </a:r>
            <a:r>
              <a:rPr lang="en-US" sz="2400" smtClean="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1539</TotalTime>
  <Words>2315</Words>
  <Application>Microsoft Office PowerPoint</Application>
  <PresentationFormat>On-screen Show (4:3)</PresentationFormat>
  <Paragraphs>235</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10_FMI 9th</vt:lpstr>
      <vt:lpstr>Slide 1</vt:lpstr>
      <vt:lpstr>2</vt:lpstr>
      <vt:lpstr>Balance of Payments</vt:lpstr>
      <vt:lpstr>Balance of Payments</vt:lpstr>
      <vt:lpstr>Current Account</vt:lpstr>
      <vt:lpstr>Exhibit 2.1 Examples of Current Account Transactions</vt:lpstr>
      <vt:lpstr>Exhibit 2.2 Summary of Current Account in the year 2010 (in billions of $)</vt:lpstr>
      <vt:lpstr>Capital and Financial Accounts</vt:lpstr>
      <vt:lpstr>Events That Increased Trade Volume</vt:lpstr>
      <vt:lpstr>Events That Increased Trade Volume (cont.)</vt:lpstr>
      <vt:lpstr>Impact of Outsourcing on Trade</vt:lpstr>
      <vt:lpstr>Managerial Decisions About Outsourcing</vt:lpstr>
      <vt:lpstr>Trade Volume Among Countries</vt:lpstr>
      <vt:lpstr>Exhibit 2.3 Distributions of U.S. Exports Across Countries (in billions of $)</vt:lpstr>
      <vt:lpstr>Exhibit 2.4 2008 Distribution of U.S. Exports and Imports </vt:lpstr>
      <vt:lpstr>Trend in U.S. Balance of Trade</vt:lpstr>
      <vt:lpstr>Exhibit 2.5 U.S. Balance of Trade Over Time (Quarterly)</vt:lpstr>
      <vt:lpstr>Factors Affecting International Trade Flows</vt:lpstr>
      <vt:lpstr>Factors Affecting International Trade Flows (cont.)</vt:lpstr>
      <vt:lpstr>Impact of Government Policies</vt:lpstr>
      <vt:lpstr>Impact of Government Policies (cont.)</vt:lpstr>
      <vt:lpstr>Impact of Exchange Rates</vt:lpstr>
      <vt:lpstr>Limitations of a Weak Home Currency Solution</vt:lpstr>
      <vt:lpstr>Exhibit 2.6 J-Curve Effect</vt:lpstr>
      <vt:lpstr>Friction Regarding Exchange Rates</vt:lpstr>
      <vt:lpstr>Factors Affecting Direct Foreign Investing (DFI)</vt:lpstr>
      <vt:lpstr>Factors Affecting Direct Foreign Investing (DFI) (Cont.)</vt:lpstr>
      <vt:lpstr>Factors Affecting International Portfolio Investment</vt:lpstr>
      <vt:lpstr>Impact of International Capital Flows</vt:lpstr>
      <vt:lpstr>Exhibit 2.7 Impact of the International Flow of Funds on U.S. Interest Rates and Business Investment in the United States</vt:lpstr>
      <vt:lpstr>Agencies that Facilitate International Flows</vt:lpstr>
      <vt:lpstr>Agencies that Facilitate International Flows</vt:lpstr>
      <vt:lpstr>Agencies that Facilitate International Flows</vt:lpstr>
      <vt:lpstr>Agencies that Facilitate International Flows</vt:lpstr>
      <vt:lpstr>Agencies that Facilitate International Flows</vt:lpstr>
      <vt:lpstr>Agencies that Facilitate International Flows</vt:lpstr>
      <vt:lpstr>Agencies that Facilitate International Flows</vt:lpstr>
      <vt:lpstr>Agencies that Facilitate International Flows</vt:lpstr>
      <vt:lpstr>SUMMARY</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Brown, Kendra</cp:lastModifiedBy>
  <cp:revision>67</cp:revision>
  <dcterms:created xsi:type="dcterms:W3CDTF">2009-07-28T16:53:38Z</dcterms:created>
  <dcterms:modified xsi:type="dcterms:W3CDTF">2011-08-03T14:59:30Z</dcterms:modified>
</cp:coreProperties>
</file>