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4" r:id="rId2"/>
    <p:sldId id="263" r:id="rId3"/>
    <p:sldId id="266" r:id="rId4"/>
    <p:sldId id="279" r:id="rId5"/>
    <p:sldId id="280" r:id="rId6"/>
    <p:sldId id="281" r:id="rId7"/>
    <p:sldId id="282" r:id="rId8"/>
    <p:sldId id="283" r:id="rId9"/>
    <p:sldId id="284" r:id="rId10"/>
    <p:sldId id="285" r:id="rId11"/>
    <p:sldId id="286" r:id="rId12"/>
    <p:sldId id="287" r:id="rId13"/>
    <p:sldId id="288" r:id="rId14"/>
    <p:sldId id="265" r:id="rId15"/>
    <p:sldId id="277" r:id="rId16"/>
    <p:sldId id="276" r:id="rId17"/>
    <p:sldId id="259" r:id="rId18"/>
    <p:sldId id="260" r:id="rId19"/>
    <p:sldId id="261" r:id="rId20"/>
    <p:sldId id="262"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383530-2548-4180-AE0A-A61CC0236E43}" type="datetimeFigureOut">
              <a:rPr lang="en-US" smtClean="0"/>
              <a:pPr/>
              <a:t>4/20/2020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6361B-C8CD-4432-8FC7-CF47A19A4A4E}" type="slidenum">
              <a:rPr lang="en-US" smtClean="0"/>
              <a:pPr/>
              <a:t>‹#›</a:t>
            </a:fld>
            <a:endParaRPr lang="en-US"/>
          </a:p>
        </p:txBody>
      </p:sp>
    </p:spTree>
    <p:extLst>
      <p:ext uri="{BB962C8B-B14F-4D97-AF65-F5344CB8AC3E}">
        <p14:creationId xmlns:p14="http://schemas.microsoft.com/office/powerpoint/2010/main" val="215886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652B49-42F1-4B89-BF8B-74FAA7BFC919}" type="slidenum">
              <a:rPr lang="en-US"/>
              <a:pPr/>
              <a:t>14</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C2A19-287B-40A1-B488-2549D100787E}" type="slidenum">
              <a:rPr lang="en-US"/>
              <a:pPr/>
              <a:t>17</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BEF35B-3DFA-4732-9E1B-052EE383F9B4}" type="slidenum">
              <a:rPr lang="en-US"/>
              <a:pPr/>
              <a:t>20</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8BD707-D9CF-40AE-B4C6-C98DA3205C09}" type="datetimeFigureOut">
              <a:rPr lang="en-US" smtClean="0"/>
              <a:pPr/>
              <a:t>4/20/2020</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2" descr="C:\Users\GameStop\Downloads\bismillillah\Bismillah HD wallpapers.jp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251520" y="260648"/>
            <a:ext cx="8584546" cy="62925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39970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DE5B4-F970-49A9-8120-75350EC91177}"/>
              </a:ext>
            </a:extLst>
          </p:cNvPr>
          <p:cNvSpPr>
            <a:spLocks noGrp="1"/>
          </p:cNvSpPr>
          <p:nvPr>
            <p:ph type="title"/>
          </p:nvPr>
        </p:nvSpPr>
        <p:spPr/>
        <p:txBody>
          <a:bodyPr>
            <a:normAutofit fontScale="90000"/>
          </a:bodyPr>
          <a:lstStyle/>
          <a:p>
            <a:pPr algn="l"/>
            <a:r>
              <a:rPr lang="en-US" dirty="0"/>
              <a:t>6. Informed consent of subject</a:t>
            </a:r>
            <a:endParaRPr lang="en-GB" dirty="0"/>
          </a:p>
        </p:txBody>
      </p:sp>
      <p:sp>
        <p:nvSpPr>
          <p:cNvPr id="3" name="Content Placeholder 2">
            <a:extLst>
              <a:ext uri="{FF2B5EF4-FFF2-40B4-BE49-F238E27FC236}">
                <a16:creationId xmlns:a16="http://schemas.microsoft.com/office/drawing/2014/main" id="{BB25E07F-57C8-4A8C-B01E-9B699F224FBB}"/>
              </a:ext>
            </a:extLst>
          </p:cNvPr>
          <p:cNvSpPr>
            <a:spLocks noGrp="1"/>
          </p:cNvSpPr>
          <p:nvPr>
            <p:ph idx="1"/>
          </p:nvPr>
        </p:nvSpPr>
        <p:spPr>
          <a:xfrm>
            <a:off x="1095024" y="2119257"/>
            <a:ext cx="6965244" cy="3603812"/>
          </a:xfrm>
        </p:spPr>
        <p:txBody>
          <a:bodyPr>
            <a:normAutofit fontScale="92500" lnSpcReduction="10000"/>
          </a:bodyPr>
          <a:lstStyle/>
          <a:p>
            <a:r>
              <a:rPr lang="en-US" dirty="0"/>
              <a:t>Respect for Persons</a:t>
            </a:r>
          </a:p>
          <a:p>
            <a:r>
              <a:rPr lang="en-US" dirty="0"/>
              <a:t> voluntary decision taken by an individual to participate in research based on understanding the objectives, risks, benefits, and alternatives of the research. </a:t>
            </a:r>
          </a:p>
          <a:p>
            <a:r>
              <a:rPr lang="en-US" dirty="0"/>
              <a:t>the principal investigator has responsibility to obtain voluntary informed consent (either verbal or written) from all prospective participants or </a:t>
            </a:r>
          </a:p>
          <a:p>
            <a:r>
              <a:rPr lang="en-US" dirty="0"/>
              <a:t>in the case of individuals who are not capable of giving informed consent, the permission of their legally authorized guardians (proxy consent).</a:t>
            </a:r>
            <a:endParaRPr lang="en-GB" dirty="0"/>
          </a:p>
        </p:txBody>
      </p:sp>
    </p:spTree>
    <p:extLst>
      <p:ext uri="{BB962C8B-B14F-4D97-AF65-F5344CB8AC3E}">
        <p14:creationId xmlns:p14="http://schemas.microsoft.com/office/powerpoint/2010/main" val="1636842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5DA1-9B60-4569-B667-67D60B501F4C}"/>
              </a:ext>
            </a:extLst>
          </p:cNvPr>
          <p:cNvSpPr>
            <a:spLocks noGrp="1"/>
          </p:cNvSpPr>
          <p:nvPr>
            <p:ph type="title"/>
          </p:nvPr>
        </p:nvSpPr>
        <p:spPr/>
        <p:txBody>
          <a:bodyPr>
            <a:normAutofit fontScale="90000"/>
          </a:bodyPr>
          <a:lstStyle/>
          <a:p>
            <a:pPr algn="l"/>
            <a:r>
              <a:rPr lang="en-GB" dirty="0"/>
              <a:t>Components of informed consent</a:t>
            </a:r>
          </a:p>
        </p:txBody>
      </p:sp>
      <p:sp>
        <p:nvSpPr>
          <p:cNvPr id="3" name="Content Placeholder 2">
            <a:extLst>
              <a:ext uri="{FF2B5EF4-FFF2-40B4-BE49-F238E27FC236}">
                <a16:creationId xmlns:a16="http://schemas.microsoft.com/office/drawing/2014/main" id="{3D23BB28-3820-4FC1-9BB9-5077F1CCAB3D}"/>
              </a:ext>
            </a:extLst>
          </p:cNvPr>
          <p:cNvSpPr>
            <a:spLocks noGrp="1"/>
          </p:cNvSpPr>
          <p:nvPr>
            <p:ph idx="1"/>
          </p:nvPr>
        </p:nvSpPr>
        <p:spPr>
          <a:xfrm>
            <a:off x="1095024" y="2119257"/>
            <a:ext cx="7134576" cy="3603812"/>
          </a:xfrm>
        </p:spPr>
        <p:txBody>
          <a:bodyPr>
            <a:normAutofit/>
          </a:bodyPr>
          <a:lstStyle/>
          <a:p>
            <a:r>
              <a:rPr lang="en-US" dirty="0"/>
              <a:t>information sheet</a:t>
            </a:r>
          </a:p>
          <a:p>
            <a:r>
              <a:rPr lang="en-US" dirty="0"/>
              <a:t> seek consent only after the participant has received and adequately understood all necessary information and the consequences of participation as given in the information sheet </a:t>
            </a:r>
          </a:p>
          <a:p>
            <a:r>
              <a:rPr lang="en-US" dirty="0"/>
              <a:t>if written, the consent form has to be in all three languages </a:t>
            </a:r>
          </a:p>
          <a:p>
            <a:r>
              <a:rPr lang="en-US" dirty="0"/>
              <a:t> if written, consent should be obtained by signing on a consent form</a:t>
            </a:r>
            <a:endParaRPr lang="en-GB" dirty="0"/>
          </a:p>
        </p:txBody>
      </p:sp>
    </p:spTree>
    <p:extLst>
      <p:ext uri="{BB962C8B-B14F-4D97-AF65-F5344CB8AC3E}">
        <p14:creationId xmlns:p14="http://schemas.microsoft.com/office/powerpoint/2010/main" val="75086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027EE-0544-48B0-9A88-B10CEB48CC3C}"/>
              </a:ext>
            </a:extLst>
          </p:cNvPr>
          <p:cNvSpPr>
            <a:spLocks noGrp="1"/>
          </p:cNvSpPr>
          <p:nvPr>
            <p:ph type="title"/>
          </p:nvPr>
        </p:nvSpPr>
        <p:spPr>
          <a:xfrm>
            <a:off x="1089377" y="609600"/>
            <a:ext cx="6965245" cy="1202485"/>
          </a:xfrm>
        </p:spPr>
        <p:txBody>
          <a:bodyPr/>
          <a:lstStyle/>
          <a:p>
            <a:pPr algn="r"/>
            <a:r>
              <a:rPr lang="en-GB" dirty="0"/>
              <a:t>Informed consent </a:t>
            </a:r>
            <a:r>
              <a:rPr lang="en-GB" dirty="0" err="1"/>
              <a:t>contin</a:t>
            </a:r>
            <a:r>
              <a:rPr lang="en-GB" dirty="0"/>
              <a:t>….</a:t>
            </a:r>
          </a:p>
        </p:txBody>
      </p:sp>
      <p:sp>
        <p:nvSpPr>
          <p:cNvPr id="3" name="Content Placeholder 2">
            <a:extLst>
              <a:ext uri="{FF2B5EF4-FFF2-40B4-BE49-F238E27FC236}">
                <a16:creationId xmlns:a16="http://schemas.microsoft.com/office/drawing/2014/main" id="{72A8A588-A0EC-465D-8CD4-13D66CE27C7E}"/>
              </a:ext>
            </a:extLst>
          </p:cNvPr>
          <p:cNvSpPr>
            <a:spLocks noGrp="1"/>
          </p:cNvSpPr>
          <p:nvPr>
            <p:ph idx="1"/>
          </p:nvPr>
        </p:nvSpPr>
        <p:spPr>
          <a:xfrm>
            <a:off x="914400" y="2119257"/>
            <a:ext cx="7513885" cy="3603812"/>
          </a:xfrm>
        </p:spPr>
        <p:txBody>
          <a:bodyPr>
            <a:normAutofit fontScale="70000" lnSpcReduction="20000"/>
          </a:bodyPr>
          <a:lstStyle/>
          <a:p>
            <a:pPr marL="0" indent="0">
              <a:buNone/>
            </a:pPr>
            <a:r>
              <a:rPr lang="en-US" dirty="0"/>
              <a:t>Information sheet should contain </a:t>
            </a:r>
          </a:p>
          <a:p>
            <a:r>
              <a:rPr lang="en-US" sz="2900" dirty="0">
                <a:latin typeface="+mj-lt"/>
              </a:rPr>
              <a:t>Self introduction – from where &amp; who you are; </a:t>
            </a:r>
          </a:p>
          <a:p>
            <a:r>
              <a:rPr lang="en-US" sz="2900" dirty="0">
                <a:latin typeface="+mj-lt"/>
              </a:rPr>
              <a:t>purpose of the research; </a:t>
            </a:r>
          </a:p>
          <a:p>
            <a:r>
              <a:rPr lang="en-US" sz="2900" dirty="0">
                <a:latin typeface="+mj-lt"/>
              </a:rPr>
              <a:t>description of benefits from participating;</a:t>
            </a:r>
          </a:p>
          <a:p>
            <a:r>
              <a:rPr lang="en-US" sz="2900" dirty="0">
                <a:latin typeface="+mj-lt"/>
              </a:rPr>
              <a:t> description of risks from participating; </a:t>
            </a:r>
          </a:p>
          <a:p>
            <a:r>
              <a:rPr lang="en-US" sz="2900" dirty="0">
                <a:latin typeface="+mj-lt"/>
              </a:rPr>
              <a:t>details of time commitment required; </a:t>
            </a:r>
          </a:p>
          <a:p>
            <a:r>
              <a:rPr lang="en-US" sz="2900" dirty="0">
                <a:latin typeface="+mj-lt"/>
              </a:rPr>
              <a:t>details of any remuneration; </a:t>
            </a:r>
          </a:p>
          <a:p>
            <a:r>
              <a:rPr lang="en-US" sz="2900" dirty="0">
                <a:latin typeface="+mj-lt"/>
              </a:rPr>
              <a:t>plans to ensure the confidentiality of data; </a:t>
            </a:r>
          </a:p>
          <a:p>
            <a:r>
              <a:rPr lang="en-US" sz="2900" dirty="0">
                <a:latin typeface="+mj-lt"/>
              </a:rPr>
              <a:t>details about the right to withdraw at any time for any reason; </a:t>
            </a:r>
          </a:p>
          <a:p>
            <a:r>
              <a:rPr lang="en-US" sz="2900" dirty="0">
                <a:latin typeface="+mj-lt"/>
              </a:rPr>
              <a:t> information about how to communicate a decision to withdraw from the study; </a:t>
            </a:r>
          </a:p>
          <a:p>
            <a:r>
              <a:rPr lang="en-US" sz="2900" dirty="0">
                <a:latin typeface="+mj-lt"/>
              </a:rPr>
              <a:t> name(s) of investigator(s) contact details.</a:t>
            </a:r>
            <a:endParaRPr lang="en-GB" sz="2900" dirty="0">
              <a:latin typeface="+mj-lt"/>
            </a:endParaRPr>
          </a:p>
        </p:txBody>
      </p:sp>
    </p:spTree>
    <p:extLst>
      <p:ext uri="{BB962C8B-B14F-4D97-AF65-F5344CB8AC3E}">
        <p14:creationId xmlns:p14="http://schemas.microsoft.com/office/powerpoint/2010/main" val="152429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F89-08C3-4A47-9B9F-1655EA4C2725}"/>
              </a:ext>
            </a:extLst>
          </p:cNvPr>
          <p:cNvSpPr>
            <a:spLocks noGrp="1"/>
          </p:cNvSpPr>
          <p:nvPr>
            <p:ph type="title"/>
          </p:nvPr>
        </p:nvSpPr>
        <p:spPr/>
        <p:txBody>
          <a:bodyPr>
            <a:normAutofit fontScale="90000"/>
          </a:bodyPr>
          <a:lstStyle/>
          <a:p>
            <a:r>
              <a:rPr lang="en-US" dirty="0"/>
              <a:t>7. Respect for enrolled subjects</a:t>
            </a:r>
            <a:endParaRPr lang="en-GB" dirty="0"/>
          </a:p>
        </p:txBody>
      </p:sp>
      <p:sp>
        <p:nvSpPr>
          <p:cNvPr id="3" name="Content Placeholder 2">
            <a:extLst>
              <a:ext uri="{FF2B5EF4-FFF2-40B4-BE49-F238E27FC236}">
                <a16:creationId xmlns:a16="http://schemas.microsoft.com/office/drawing/2014/main" id="{E2E8713E-CA71-4C88-B10A-6331227D0F12}"/>
              </a:ext>
            </a:extLst>
          </p:cNvPr>
          <p:cNvSpPr>
            <a:spLocks noGrp="1"/>
          </p:cNvSpPr>
          <p:nvPr>
            <p:ph idx="1"/>
          </p:nvPr>
        </p:nvSpPr>
        <p:spPr>
          <a:xfrm>
            <a:off x="838200" y="2119256"/>
            <a:ext cx="7696200" cy="4129143"/>
          </a:xfrm>
        </p:spPr>
        <p:txBody>
          <a:bodyPr>
            <a:noAutofit/>
          </a:bodyPr>
          <a:lstStyle/>
          <a:p>
            <a:r>
              <a:rPr lang="en-US" sz="2000" dirty="0"/>
              <a:t>Beneficence and Respect for Persons </a:t>
            </a:r>
          </a:p>
          <a:p>
            <a:r>
              <a:rPr lang="en-US" sz="2000" dirty="0"/>
              <a:t>should be concerned about the wellbeing of the subjects as the study proceeds </a:t>
            </a:r>
          </a:p>
          <a:p>
            <a:r>
              <a:rPr lang="en-US" sz="2000" dirty="0"/>
              <a:t>assure confidentiality of information</a:t>
            </a:r>
          </a:p>
          <a:p>
            <a:r>
              <a:rPr lang="en-US" sz="2000" dirty="0"/>
              <a:t> permitting them to change their mind – withdraw without penalty </a:t>
            </a:r>
          </a:p>
          <a:p>
            <a:r>
              <a:rPr lang="en-US" sz="2000" dirty="0"/>
              <a:t>informed of new information – new risks /treatment </a:t>
            </a:r>
          </a:p>
          <a:p>
            <a:r>
              <a:rPr lang="en-US" sz="2000" dirty="0"/>
              <a:t>share results of subjects </a:t>
            </a:r>
          </a:p>
          <a:p>
            <a:r>
              <a:rPr lang="en-US" sz="2000" dirty="0"/>
              <a:t>ensure privacy </a:t>
            </a:r>
          </a:p>
          <a:p>
            <a:r>
              <a:rPr lang="en-US" sz="2000" dirty="0"/>
              <a:t> maintain anonymity </a:t>
            </a:r>
          </a:p>
          <a:p>
            <a:r>
              <a:rPr lang="en-US" sz="2000" dirty="0"/>
              <a:t> minimize disruption to work</a:t>
            </a:r>
            <a:endParaRPr lang="en-GB" sz="2000" dirty="0"/>
          </a:p>
        </p:txBody>
      </p:sp>
    </p:spTree>
    <p:extLst>
      <p:ext uri="{BB962C8B-B14F-4D97-AF65-F5344CB8AC3E}">
        <p14:creationId xmlns:p14="http://schemas.microsoft.com/office/powerpoint/2010/main" val="656631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p:nvPr>
        </p:nvSpPr>
        <p:spPr>
          <a:xfrm>
            <a:off x="1095023" y="817583"/>
            <a:ext cx="6965245" cy="935018"/>
          </a:xfrm>
        </p:spPr>
        <p:txBody>
          <a:bodyPr>
            <a:normAutofit/>
          </a:bodyPr>
          <a:lstStyle/>
          <a:p>
            <a:r>
              <a:rPr lang="en-US" sz="3600" dirty="0">
                <a:solidFill>
                  <a:srgbClr val="FF0000"/>
                </a:solidFill>
              </a:rPr>
              <a:t>Ethical Principles Guiding Research</a:t>
            </a:r>
          </a:p>
        </p:txBody>
      </p:sp>
      <p:sp>
        <p:nvSpPr>
          <p:cNvPr id="88067" name="Rectangle 3"/>
          <p:cNvSpPr>
            <a:spLocks noGrp="1" noChangeArrowheads="1"/>
          </p:cNvSpPr>
          <p:nvPr>
            <p:ph idx="1"/>
          </p:nvPr>
        </p:nvSpPr>
        <p:spPr>
          <a:xfrm>
            <a:off x="822960" y="1676400"/>
            <a:ext cx="7520940" cy="4953000"/>
          </a:xfrm>
        </p:spPr>
        <p:txBody>
          <a:bodyPr>
            <a:noAutofit/>
          </a:bodyPr>
          <a:lstStyle/>
          <a:p>
            <a:pPr>
              <a:lnSpc>
                <a:spcPct val="90000"/>
              </a:lnSpc>
            </a:pPr>
            <a:r>
              <a:rPr lang="en-US" sz="3200" dirty="0"/>
              <a:t>Respect for human dignity</a:t>
            </a:r>
          </a:p>
          <a:p>
            <a:pPr>
              <a:lnSpc>
                <a:spcPct val="90000"/>
              </a:lnSpc>
            </a:pPr>
            <a:r>
              <a:rPr lang="en-US" sz="3200" dirty="0"/>
              <a:t>Respect for free and informed consent</a:t>
            </a:r>
          </a:p>
          <a:p>
            <a:pPr>
              <a:lnSpc>
                <a:spcPct val="90000"/>
              </a:lnSpc>
            </a:pPr>
            <a:r>
              <a:rPr lang="en-US" sz="3200" dirty="0"/>
              <a:t>Respect for vulnerable persons</a:t>
            </a:r>
          </a:p>
          <a:p>
            <a:pPr>
              <a:lnSpc>
                <a:spcPct val="90000"/>
              </a:lnSpc>
            </a:pPr>
            <a:r>
              <a:rPr lang="en-US" sz="3200" dirty="0"/>
              <a:t>Respect for privacy and confidentiality</a:t>
            </a:r>
          </a:p>
          <a:p>
            <a:pPr>
              <a:lnSpc>
                <a:spcPct val="90000"/>
              </a:lnSpc>
            </a:pPr>
            <a:r>
              <a:rPr lang="en-US" sz="3200" dirty="0"/>
              <a:t>Respect for justice and inclusiveness</a:t>
            </a:r>
          </a:p>
          <a:p>
            <a:pPr>
              <a:lnSpc>
                <a:spcPct val="90000"/>
              </a:lnSpc>
            </a:pPr>
            <a:r>
              <a:rPr lang="en-US" sz="3200" dirty="0"/>
              <a:t>Balancing harms and benefits</a:t>
            </a:r>
          </a:p>
          <a:p>
            <a:pPr lvl="1">
              <a:lnSpc>
                <a:spcPct val="90000"/>
              </a:lnSpc>
            </a:pPr>
            <a:r>
              <a:rPr lang="en-US" sz="3000" dirty="0"/>
              <a:t>Minimizing harm</a:t>
            </a:r>
          </a:p>
          <a:p>
            <a:pPr lvl="1">
              <a:lnSpc>
                <a:spcPct val="90000"/>
              </a:lnSpc>
            </a:pPr>
            <a:r>
              <a:rPr lang="en-US" sz="3000" dirty="0"/>
              <a:t>Maximizing benefit</a:t>
            </a:r>
          </a:p>
        </p:txBody>
      </p:sp>
    </p:spTree>
    <p:extLst>
      <p:ext uri="{BB962C8B-B14F-4D97-AF65-F5344CB8AC3E}">
        <p14:creationId xmlns:p14="http://schemas.microsoft.com/office/powerpoint/2010/main" val="423974419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risks</a:t>
            </a:r>
          </a:p>
        </p:txBody>
      </p:sp>
      <p:sp>
        <p:nvSpPr>
          <p:cNvPr id="3" name="Content Placeholder 2"/>
          <p:cNvSpPr>
            <a:spLocks noGrp="1"/>
          </p:cNvSpPr>
          <p:nvPr>
            <p:ph idx="1"/>
          </p:nvPr>
        </p:nvSpPr>
        <p:spPr/>
        <p:txBody>
          <a:bodyPr>
            <a:normAutofit/>
          </a:bodyPr>
          <a:lstStyle/>
          <a:p>
            <a:r>
              <a:rPr lang="en-US" sz="3200" dirty="0"/>
              <a:t>Inconvenience &amp; hassle </a:t>
            </a:r>
          </a:p>
          <a:p>
            <a:r>
              <a:rPr lang="en-US" sz="3200" dirty="0"/>
              <a:t>Emotional or psychological risk </a:t>
            </a:r>
          </a:p>
          <a:p>
            <a:r>
              <a:rPr lang="en-US" sz="3200" dirty="0"/>
              <a:t>Social risk </a:t>
            </a:r>
          </a:p>
          <a:p>
            <a:r>
              <a:rPr lang="en-US" sz="3200" dirty="0"/>
              <a:t>Physical risk </a:t>
            </a:r>
          </a:p>
          <a:p>
            <a:r>
              <a:rPr lang="en-US" sz="3200" dirty="0"/>
              <a:t>Economic risk </a:t>
            </a:r>
          </a:p>
          <a:p>
            <a:r>
              <a:rPr lang="en-US" sz="3200" dirty="0"/>
              <a:t>Legal risk </a:t>
            </a:r>
          </a:p>
        </p:txBody>
      </p:sp>
    </p:spTree>
    <p:extLst>
      <p:ext uri="{BB962C8B-B14F-4D97-AF65-F5344CB8AC3E}">
        <p14:creationId xmlns:p14="http://schemas.microsoft.com/office/powerpoint/2010/main" val="8420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82618"/>
          </a:xfrm>
        </p:spPr>
        <p:txBody>
          <a:bodyPr/>
          <a:lstStyle/>
          <a:p>
            <a:r>
              <a:rPr lang="en-US" b="1" dirty="0"/>
              <a:t>Types of benefits</a:t>
            </a:r>
          </a:p>
        </p:txBody>
      </p:sp>
      <p:sp>
        <p:nvSpPr>
          <p:cNvPr id="3" name="Content Placeholder 2"/>
          <p:cNvSpPr>
            <a:spLocks noGrp="1"/>
          </p:cNvSpPr>
          <p:nvPr>
            <p:ph idx="1"/>
          </p:nvPr>
        </p:nvSpPr>
        <p:spPr>
          <a:xfrm>
            <a:off x="1463040" y="1600200"/>
            <a:ext cx="6196405" cy="4572000"/>
          </a:xfrm>
        </p:spPr>
        <p:txBody>
          <a:bodyPr>
            <a:normAutofit fontScale="85000" lnSpcReduction="20000"/>
          </a:bodyPr>
          <a:lstStyle/>
          <a:p>
            <a:r>
              <a:rPr lang="en-US" sz="3300" dirty="0"/>
              <a:t>Relationships</a:t>
            </a:r>
          </a:p>
          <a:p>
            <a:r>
              <a:rPr lang="en-US" sz="3300" dirty="0"/>
              <a:t>Knowledge/education/experience </a:t>
            </a:r>
          </a:p>
          <a:p>
            <a:r>
              <a:rPr lang="en-US" sz="3300" dirty="0"/>
              <a:t>Material resources </a:t>
            </a:r>
          </a:p>
          <a:p>
            <a:r>
              <a:rPr lang="en-US" sz="3300" dirty="0"/>
              <a:t>Training opportunity </a:t>
            </a:r>
          </a:p>
          <a:p>
            <a:r>
              <a:rPr lang="en-US" sz="3300" dirty="0"/>
              <a:t>Opportunity to earn esteem of others</a:t>
            </a:r>
          </a:p>
          <a:p>
            <a:r>
              <a:rPr lang="en-US" sz="3300" dirty="0"/>
              <a:t>Empowerment </a:t>
            </a:r>
          </a:p>
          <a:p>
            <a:r>
              <a:rPr lang="en-US" sz="3300" dirty="0"/>
              <a:t>Effective treatment </a:t>
            </a:r>
          </a:p>
          <a:p>
            <a:r>
              <a:rPr lang="en-US" sz="3300" u="sng" dirty="0"/>
              <a:t>Equity/justice</a:t>
            </a:r>
            <a:r>
              <a:rPr lang="en-US" sz="3300" dirty="0"/>
              <a:t>: If there is a benefit to participation within research study, it should be equitably distributed to all kinds of people</a:t>
            </a:r>
            <a:r>
              <a:rPr lang="en-US" dirty="0"/>
              <a:t>. </a:t>
            </a:r>
          </a:p>
        </p:txBody>
      </p:sp>
    </p:spTree>
    <p:extLst>
      <p:ext uri="{BB962C8B-B14F-4D97-AF65-F5344CB8AC3E}">
        <p14:creationId xmlns:p14="http://schemas.microsoft.com/office/powerpoint/2010/main" val="164182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AutoShape 2"/>
          <p:cNvSpPr>
            <a:spLocks noGrp="1" noChangeArrowheads="1"/>
          </p:cNvSpPr>
          <p:nvPr>
            <p:ph type="title"/>
          </p:nvPr>
        </p:nvSpPr>
        <p:spPr/>
        <p:txBody>
          <a:bodyPr>
            <a:normAutofit/>
          </a:bodyPr>
          <a:lstStyle/>
          <a:p>
            <a:r>
              <a:rPr lang="en-US"/>
              <a:t>Obligations of </a:t>
            </a:r>
            <a:r>
              <a:rPr lang="en-US" dirty="0"/>
              <a:t>the Researcher </a:t>
            </a:r>
          </a:p>
        </p:txBody>
      </p:sp>
      <p:sp>
        <p:nvSpPr>
          <p:cNvPr id="210947" name="Rectangle 3"/>
          <p:cNvSpPr>
            <a:spLocks noGrp="1" noChangeArrowheads="1"/>
          </p:cNvSpPr>
          <p:nvPr>
            <p:ph idx="1"/>
          </p:nvPr>
        </p:nvSpPr>
        <p:spPr/>
        <p:txBody>
          <a:bodyPr>
            <a:normAutofit/>
          </a:bodyPr>
          <a:lstStyle/>
          <a:p>
            <a:r>
              <a:rPr lang="en-US" sz="3600" dirty="0"/>
              <a:t>Follow code of ethics</a:t>
            </a:r>
          </a:p>
          <a:p>
            <a:pPr lvl="1"/>
            <a:r>
              <a:rPr lang="en-US" sz="3200" dirty="0"/>
              <a:t>Objectivity</a:t>
            </a:r>
          </a:p>
          <a:p>
            <a:pPr lvl="1"/>
            <a:r>
              <a:rPr lang="en-US" sz="3200" dirty="0"/>
              <a:t>No misrepresentation</a:t>
            </a:r>
          </a:p>
          <a:p>
            <a:pPr lvl="1"/>
            <a:r>
              <a:rPr lang="en-US" sz="3200" dirty="0"/>
              <a:t>Preserve anonymity and confidentiality</a:t>
            </a:r>
          </a:p>
          <a:p>
            <a:pPr lvl="1"/>
            <a:r>
              <a:rPr lang="en-US" sz="3200" dirty="0"/>
              <a:t>Competing research proposals</a:t>
            </a:r>
          </a:p>
          <a:p>
            <a:pPr lvl="1"/>
            <a:endParaRPr lang="en-US" sz="3200" dirty="0"/>
          </a:p>
        </p:txBody>
      </p:sp>
    </p:spTree>
    <p:extLst>
      <p:ext uri="{BB962C8B-B14F-4D97-AF65-F5344CB8AC3E}">
        <p14:creationId xmlns:p14="http://schemas.microsoft.com/office/powerpoint/2010/main" val="34006348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AutoShape 2"/>
          <p:cNvSpPr>
            <a:spLocks noGrp="1" noChangeArrowheads="1"/>
          </p:cNvSpPr>
          <p:nvPr>
            <p:ph type="title"/>
          </p:nvPr>
        </p:nvSpPr>
        <p:spPr/>
        <p:txBody>
          <a:bodyPr>
            <a:normAutofit fontScale="90000"/>
          </a:bodyPr>
          <a:lstStyle/>
          <a:p>
            <a:r>
              <a:rPr lang="en-US"/>
              <a:t>Rights &amp; Obligations of Subject</a:t>
            </a:r>
          </a:p>
        </p:txBody>
      </p:sp>
      <p:sp>
        <p:nvSpPr>
          <p:cNvPr id="214019" name="Rectangle 3"/>
          <p:cNvSpPr>
            <a:spLocks noGrp="1" noChangeArrowheads="1"/>
          </p:cNvSpPr>
          <p:nvPr>
            <p:ph idx="1"/>
          </p:nvPr>
        </p:nvSpPr>
        <p:spPr/>
        <p:txBody>
          <a:bodyPr>
            <a:normAutofit/>
          </a:bodyPr>
          <a:lstStyle/>
          <a:p>
            <a:r>
              <a:rPr lang="en-US" sz="3200" dirty="0"/>
              <a:t>Right to informed consent</a:t>
            </a:r>
          </a:p>
          <a:p>
            <a:r>
              <a:rPr lang="en-US" sz="3200" dirty="0"/>
              <a:t>Obligation to be truthful</a:t>
            </a:r>
          </a:p>
          <a:p>
            <a:r>
              <a:rPr lang="en-US" sz="3200" dirty="0"/>
              <a:t>Right to privacy</a:t>
            </a:r>
          </a:p>
          <a:p>
            <a:r>
              <a:rPr lang="en-US" sz="3200" dirty="0"/>
              <a:t>Right to confidentiality</a:t>
            </a:r>
          </a:p>
          <a:p>
            <a:r>
              <a:rPr lang="en-US" sz="3200" dirty="0"/>
              <a:t>Right to no harm</a:t>
            </a:r>
          </a:p>
          <a:p>
            <a:r>
              <a:rPr lang="en-US" sz="3200" dirty="0"/>
              <a:t>Right to be informed</a:t>
            </a:r>
          </a:p>
        </p:txBody>
      </p:sp>
    </p:spTree>
    <p:extLst>
      <p:ext uri="{BB962C8B-B14F-4D97-AF65-F5344CB8AC3E}">
        <p14:creationId xmlns:p14="http://schemas.microsoft.com/office/powerpoint/2010/main" val="411968670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AutoShape 2"/>
          <p:cNvSpPr>
            <a:spLocks noGrp="1" noChangeArrowheads="1"/>
          </p:cNvSpPr>
          <p:nvPr>
            <p:ph type="title"/>
          </p:nvPr>
        </p:nvSpPr>
        <p:spPr/>
        <p:txBody>
          <a:bodyPr/>
          <a:lstStyle/>
          <a:p>
            <a:r>
              <a:rPr lang="en-US" sz="3200"/>
              <a:t>Rights &amp; Obligations of Client (User)</a:t>
            </a:r>
          </a:p>
        </p:txBody>
      </p:sp>
      <p:sp>
        <p:nvSpPr>
          <p:cNvPr id="212995" name="Rectangle 3"/>
          <p:cNvSpPr>
            <a:spLocks noGrp="1" noChangeArrowheads="1"/>
          </p:cNvSpPr>
          <p:nvPr>
            <p:ph idx="1"/>
          </p:nvPr>
        </p:nvSpPr>
        <p:spPr/>
        <p:txBody>
          <a:bodyPr>
            <a:noAutofit/>
          </a:bodyPr>
          <a:lstStyle/>
          <a:p>
            <a:r>
              <a:rPr lang="en-US" sz="2800" dirty="0"/>
              <a:t>Ethical conduct between buyer and seller</a:t>
            </a:r>
          </a:p>
          <a:p>
            <a:r>
              <a:rPr lang="en-US" sz="2800" dirty="0"/>
              <a:t>Obligation to reduce bias</a:t>
            </a:r>
          </a:p>
          <a:p>
            <a:r>
              <a:rPr lang="en-US" sz="2800" dirty="0"/>
              <a:t>Do not </a:t>
            </a:r>
            <a:r>
              <a:rPr lang="en-US" sz="2800" dirty="0" err="1"/>
              <a:t>mis</a:t>
            </a:r>
            <a:r>
              <a:rPr lang="en-US" sz="2800" dirty="0"/>
              <a:t>-represent data</a:t>
            </a:r>
          </a:p>
          <a:p>
            <a:r>
              <a:rPr lang="en-US" sz="2800" dirty="0"/>
              <a:t>Privacy</a:t>
            </a:r>
          </a:p>
          <a:p>
            <a:r>
              <a:rPr lang="en-US" sz="2800" dirty="0"/>
              <a:t>Commitment to research</a:t>
            </a:r>
          </a:p>
          <a:p>
            <a:r>
              <a:rPr lang="en-US" sz="2800" dirty="0"/>
              <a:t>Pseudo-pilot studies</a:t>
            </a:r>
          </a:p>
          <a:p>
            <a:r>
              <a:rPr lang="en-US" sz="2800" dirty="0"/>
              <a:t>Advocacy</a:t>
            </a:r>
          </a:p>
        </p:txBody>
      </p:sp>
    </p:spTree>
    <p:extLst>
      <p:ext uri="{BB962C8B-B14F-4D97-AF65-F5344CB8AC3E}">
        <p14:creationId xmlns:p14="http://schemas.microsoft.com/office/powerpoint/2010/main" val="201123490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1464"/>
            <a:ext cx="8229600" cy="3538536"/>
          </a:xfrm>
        </p:spPr>
        <p:txBody>
          <a:bodyPr>
            <a:normAutofit/>
          </a:bodyPr>
          <a:lstStyle/>
          <a:p>
            <a:r>
              <a:rPr lang="en-US" sz="6000" dirty="0"/>
              <a:t>Ethical Issues In Data Collection</a:t>
            </a:r>
          </a:p>
        </p:txBody>
      </p:sp>
    </p:spTree>
    <p:extLst>
      <p:ext uri="{BB962C8B-B14F-4D97-AF65-F5344CB8AC3E}">
        <p14:creationId xmlns:p14="http://schemas.microsoft.com/office/powerpoint/2010/main" val="4279999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utoShape 2"/>
          <p:cNvSpPr>
            <a:spLocks noGrp="1" noChangeArrowheads="1"/>
          </p:cNvSpPr>
          <p:nvPr>
            <p:ph type="title"/>
          </p:nvPr>
        </p:nvSpPr>
        <p:spPr/>
        <p:txBody>
          <a:bodyPr/>
          <a:lstStyle/>
          <a:p>
            <a:r>
              <a:rPr lang="en-US"/>
              <a:t>Language</a:t>
            </a:r>
          </a:p>
        </p:txBody>
      </p:sp>
      <p:sp>
        <p:nvSpPr>
          <p:cNvPr id="108547" name="Rectangle 3"/>
          <p:cNvSpPr>
            <a:spLocks noGrp="1" noChangeArrowheads="1"/>
          </p:cNvSpPr>
          <p:nvPr>
            <p:ph idx="1"/>
          </p:nvPr>
        </p:nvSpPr>
        <p:spPr/>
        <p:txBody>
          <a:bodyPr>
            <a:noAutofit/>
          </a:bodyPr>
          <a:lstStyle/>
          <a:p>
            <a:r>
              <a:rPr lang="en-US" sz="3200" dirty="0"/>
              <a:t>The language you use is very, very important.  What may be clear to you may not be clear to the reader.  The reader, who is your prospective participant, is in a different world than you – don’t expect the reader to read your mind, to know your intentions….</a:t>
            </a:r>
          </a:p>
        </p:txBody>
      </p:sp>
    </p:spTree>
    <p:extLst>
      <p:ext uri="{BB962C8B-B14F-4D97-AF65-F5344CB8AC3E}">
        <p14:creationId xmlns:p14="http://schemas.microsoft.com/office/powerpoint/2010/main" val="171129144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436" y="1676400"/>
            <a:ext cx="750112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27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82618"/>
          </a:xfrm>
        </p:spPr>
        <p:txBody>
          <a:bodyPr>
            <a:normAutofit fontScale="90000"/>
          </a:bodyPr>
          <a:lstStyle/>
          <a:p>
            <a:r>
              <a:rPr lang="en-US" dirty="0"/>
              <a:t>Ethical Issues In Data Collection</a:t>
            </a:r>
          </a:p>
        </p:txBody>
      </p:sp>
      <p:sp>
        <p:nvSpPr>
          <p:cNvPr id="3" name="Content Placeholder 2"/>
          <p:cNvSpPr>
            <a:spLocks noGrp="1"/>
          </p:cNvSpPr>
          <p:nvPr>
            <p:ph idx="1"/>
          </p:nvPr>
        </p:nvSpPr>
        <p:spPr>
          <a:xfrm>
            <a:off x="762000" y="1524000"/>
            <a:ext cx="7467600" cy="4199069"/>
          </a:xfrm>
        </p:spPr>
        <p:txBody>
          <a:bodyPr>
            <a:noAutofit/>
          </a:bodyPr>
          <a:lstStyle/>
          <a:p>
            <a:r>
              <a:rPr lang="en-US" sz="3200" dirty="0"/>
              <a:t>There are several ethical issues which must always be considered when planning any type of data collection. </a:t>
            </a:r>
          </a:p>
          <a:p>
            <a:r>
              <a:rPr lang="en-US" sz="3200" dirty="0"/>
              <a:t>If your subject is human you as an investigator shouldn't assume that the outcomes of your study is more important than providing protections for individual participants in the research, even if you make a major contributions to a field. </a:t>
            </a:r>
          </a:p>
        </p:txBody>
      </p:sp>
    </p:spTree>
    <p:extLst>
      <p:ext uri="{BB962C8B-B14F-4D97-AF65-F5344CB8AC3E}">
        <p14:creationId xmlns:p14="http://schemas.microsoft.com/office/powerpoint/2010/main" val="248547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31A7-5A11-421E-8420-21FC7C7B4532}"/>
              </a:ext>
            </a:extLst>
          </p:cNvPr>
          <p:cNvSpPr>
            <a:spLocks noGrp="1"/>
          </p:cNvSpPr>
          <p:nvPr>
            <p:ph type="title"/>
          </p:nvPr>
        </p:nvSpPr>
        <p:spPr/>
        <p:txBody>
          <a:bodyPr/>
          <a:lstStyle/>
          <a:p>
            <a:pPr algn="l"/>
            <a:r>
              <a:rPr lang="en-US" dirty="0"/>
              <a:t>Research ethics</a:t>
            </a:r>
            <a:endParaRPr lang="en-GB" dirty="0"/>
          </a:p>
        </p:txBody>
      </p:sp>
      <p:sp>
        <p:nvSpPr>
          <p:cNvPr id="3" name="Content Placeholder 2">
            <a:extLst>
              <a:ext uri="{FF2B5EF4-FFF2-40B4-BE49-F238E27FC236}">
                <a16:creationId xmlns:a16="http://schemas.microsoft.com/office/drawing/2014/main" id="{531D8F56-9831-46E3-893F-C5D5D727BE59}"/>
              </a:ext>
            </a:extLst>
          </p:cNvPr>
          <p:cNvSpPr>
            <a:spLocks noGrp="1"/>
          </p:cNvSpPr>
          <p:nvPr>
            <p:ph idx="1"/>
          </p:nvPr>
        </p:nvSpPr>
        <p:spPr>
          <a:xfrm>
            <a:off x="990600" y="2119257"/>
            <a:ext cx="7315200" cy="3603812"/>
          </a:xfrm>
        </p:spPr>
        <p:txBody>
          <a:bodyPr/>
          <a:lstStyle/>
          <a:p>
            <a:r>
              <a:rPr lang="en-US" dirty="0"/>
              <a:t>The application of moral rules and professional codes of conduct to the collection, analysis, reporting, and publication of information about research subjects, in particular active acceptance of subjects' right to privacy, confidentiality, and informed consent.</a:t>
            </a:r>
            <a:endParaRPr lang="en-GB" dirty="0"/>
          </a:p>
        </p:txBody>
      </p:sp>
    </p:spTree>
    <p:extLst>
      <p:ext uri="{BB962C8B-B14F-4D97-AF65-F5344CB8AC3E}">
        <p14:creationId xmlns:p14="http://schemas.microsoft.com/office/powerpoint/2010/main" val="142336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1635-9A9B-4387-98D9-090316429E05}"/>
              </a:ext>
            </a:extLst>
          </p:cNvPr>
          <p:cNvSpPr>
            <a:spLocks noGrp="1"/>
          </p:cNvSpPr>
          <p:nvPr>
            <p:ph type="title"/>
          </p:nvPr>
        </p:nvSpPr>
        <p:spPr/>
        <p:txBody>
          <a:bodyPr/>
          <a:lstStyle/>
          <a:p>
            <a:r>
              <a:rPr lang="en-US" dirty="0"/>
              <a:t>1. Social value</a:t>
            </a:r>
            <a:endParaRPr lang="en-GB" dirty="0"/>
          </a:p>
        </p:txBody>
      </p:sp>
      <p:sp>
        <p:nvSpPr>
          <p:cNvPr id="3" name="Content Placeholder 2">
            <a:extLst>
              <a:ext uri="{FF2B5EF4-FFF2-40B4-BE49-F238E27FC236}">
                <a16:creationId xmlns:a16="http://schemas.microsoft.com/office/drawing/2014/main" id="{D18421A0-661E-47D3-A4F3-DE1D19D093B2}"/>
              </a:ext>
            </a:extLst>
          </p:cNvPr>
          <p:cNvSpPr>
            <a:spLocks noGrp="1"/>
          </p:cNvSpPr>
          <p:nvPr>
            <p:ph idx="1"/>
          </p:nvPr>
        </p:nvSpPr>
        <p:spPr/>
        <p:txBody>
          <a:bodyPr/>
          <a:lstStyle/>
          <a:p>
            <a:r>
              <a:rPr lang="en-US" dirty="0"/>
              <a:t>Is this research of any value?? </a:t>
            </a:r>
          </a:p>
          <a:p>
            <a:r>
              <a:rPr lang="en-US" dirty="0"/>
              <a:t>why do this research? </a:t>
            </a:r>
          </a:p>
          <a:p>
            <a:r>
              <a:rPr lang="en-US" dirty="0"/>
              <a:t>if not done would the information be missed? </a:t>
            </a:r>
          </a:p>
          <a:p>
            <a:r>
              <a:rPr lang="en-US" dirty="0"/>
              <a:t>can the results be generalized</a:t>
            </a:r>
          </a:p>
          <a:p>
            <a:r>
              <a:rPr lang="en-US" dirty="0"/>
              <a:t>Research has no value when, results unlikely to be disseminated </a:t>
            </a:r>
          </a:p>
          <a:p>
            <a:r>
              <a:rPr lang="en-US" dirty="0"/>
              <a:t>interventions could never be practically implemented</a:t>
            </a:r>
            <a:endParaRPr lang="en-GB" dirty="0"/>
          </a:p>
        </p:txBody>
      </p:sp>
    </p:spTree>
    <p:extLst>
      <p:ext uri="{BB962C8B-B14F-4D97-AF65-F5344CB8AC3E}">
        <p14:creationId xmlns:p14="http://schemas.microsoft.com/office/powerpoint/2010/main" val="138224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01FB3-3F35-4DD7-A03E-C40293DACCB9}"/>
              </a:ext>
            </a:extLst>
          </p:cNvPr>
          <p:cNvSpPr>
            <a:spLocks noGrp="1"/>
          </p:cNvSpPr>
          <p:nvPr>
            <p:ph type="title"/>
          </p:nvPr>
        </p:nvSpPr>
        <p:spPr/>
        <p:txBody>
          <a:bodyPr>
            <a:normAutofit fontScale="90000"/>
          </a:bodyPr>
          <a:lstStyle/>
          <a:p>
            <a:r>
              <a:rPr lang="en-US" dirty="0"/>
              <a:t>2. Is this research scientifically valid?</a:t>
            </a:r>
            <a:endParaRPr lang="en-GB" dirty="0"/>
          </a:p>
        </p:txBody>
      </p:sp>
      <p:sp>
        <p:nvSpPr>
          <p:cNvPr id="3" name="Content Placeholder 2">
            <a:extLst>
              <a:ext uri="{FF2B5EF4-FFF2-40B4-BE49-F238E27FC236}">
                <a16:creationId xmlns:a16="http://schemas.microsoft.com/office/drawing/2014/main" id="{F69C5D62-8B46-4E57-BA50-B358D58FDA50}"/>
              </a:ext>
            </a:extLst>
          </p:cNvPr>
          <p:cNvSpPr>
            <a:spLocks noGrp="1"/>
          </p:cNvSpPr>
          <p:nvPr>
            <p:ph idx="1"/>
          </p:nvPr>
        </p:nvSpPr>
        <p:spPr>
          <a:xfrm>
            <a:off x="1095023" y="2119257"/>
            <a:ext cx="7210777" cy="3603812"/>
          </a:xfrm>
        </p:spPr>
        <p:txBody>
          <a:bodyPr/>
          <a:lstStyle/>
          <a:p>
            <a:r>
              <a:rPr lang="en-US" dirty="0"/>
              <a:t>for research to be scientifically valid, </a:t>
            </a:r>
          </a:p>
          <a:p>
            <a:r>
              <a:rPr lang="en-US" dirty="0"/>
              <a:t>clear scientific objectives </a:t>
            </a:r>
          </a:p>
          <a:p>
            <a:r>
              <a:rPr lang="en-US" dirty="0"/>
              <a:t>design in relation to objectives</a:t>
            </a:r>
          </a:p>
          <a:p>
            <a:r>
              <a:rPr lang="en-US" dirty="0"/>
              <a:t> methodology reliable – produce valid data  practically feasible</a:t>
            </a:r>
          </a:p>
          <a:p>
            <a:r>
              <a:rPr lang="en-US" dirty="0"/>
              <a:t> principal investigators and the other research personnel should be competent.</a:t>
            </a:r>
            <a:endParaRPr lang="en-GB" dirty="0"/>
          </a:p>
        </p:txBody>
      </p:sp>
      <p:pic>
        <p:nvPicPr>
          <p:cNvPr id="5" name="Picture 4" descr="A picture containing people, large, orange, yellow&#10;&#10;Description automatically generated">
            <a:extLst>
              <a:ext uri="{FF2B5EF4-FFF2-40B4-BE49-F238E27FC236}">
                <a16:creationId xmlns:a16="http://schemas.microsoft.com/office/drawing/2014/main" id="{6CB4D777-17E7-4CD0-BB93-3C1979605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836" y="5307837"/>
            <a:ext cx="7716327" cy="1028844"/>
          </a:xfrm>
          <a:prstGeom prst="rect">
            <a:avLst/>
          </a:prstGeom>
        </p:spPr>
      </p:pic>
    </p:spTree>
    <p:extLst>
      <p:ext uri="{BB962C8B-B14F-4D97-AF65-F5344CB8AC3E}">
        <p14:creationId xmlns:p14="http://schemas.microsoft.com/office/powerpoint/2010/main" val="3290330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DE00-F05C-4F02-80D4-FA9654AE2D10}"/>
              </a:ext>
            </a:extLst>
          </p:cNvPr>
          <p:cNvSpPr>
            <a:spLocks noGrp="1"/>
          </p:cNvSpPr>
          <p:nvPr>
            <p:ph type="title"/>
          </p:nvPr>
        </p:nvSpPr>
        <p:spPr/>
        <p:txBody>
          <a:bodyPr/>
          <a:lstStyle/>
          <a:p>
            <a:r>
              <a:rPr lang="en-GB" dirty="0"/>
              <a:t>3. Fair subject selection</a:t>
            </a:r>
          </a:p>
        </p:txBody>
      </p:sp>
      <p:sp>
        <p:nvSpPr>
          <p:cNvPr id="3" name="Content Placeholder 2">
            <a:extLst>
              <a:ext uri="{FF2B5EF4-FFF2-40B4-BE49-F238E27FC236}">
                <a16:creationId xmlns:a16="http://schemas.microsoft.com/office/drawing/2014/main" id="{162682E0-7D82-4955-BF4C-309A18E61673}"/>
              </a:ext>
            </a:extLst>
          </p:cNvPr>
          <p:cNvSpPr>
            <a:spLocks noGrp="1"/>
          </p:cNvSpPr>
          <p:nvPr>
            <p:ph idx="1"/>
          </p:nvPr>
        </p:nvSpPr>
        <p:spPr/>
        <p:txBody>
          <a:bodyPr>
            <a:normAutofit/>
          </a:bodyPr>
          <a:lstStyle/>
          <a:p>
            <a:r>
              <a:rPr lang="en-US" dirty="0"/>
              <a:t>Justice </a:t>
            </a:r>
          </a:p>
          <a:p>
            <a:r>
              <a:rPr lang="en-US" dirty="0"/>
              <a:t>subject selection – Selection of subjects for reasons of science, related to the purpose of the study, not because they are readily available, vulnerable, or otherwise easily exploited, or are favored. </a:t>
            </a:r>
          </a:p>
          <a:p>
            <a:r>
              <a:rPr lang="en-US" dirty="0"/>
              <a:t>–select subjects to minimize risks and maximize benefits </a:t>
            </a:r>
          </a:p>
          <a:p>
            <a:r>
              <a:rPr lang="en-US" dirty="0"/>
              <a:t>have clear inclusion/exclusion criteria</a:t>
            </a:r>
            <a:endParaRPr lang="en-GB" dirty="0"/>
          </a:p>
        </p:txBody>
      </p:sp>
    </p:spTree>
    <p:extLst>
      <p:ext uri="{BB962C8B-B14F-4D97-AF65-F5344CB8AC3E}">
        <p14:creationId xmlns:p14="http://schemas.microsoft.com/office/powerpoint/2010/main" val="31497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7B9A-5C7C-4E60-8E06-8D9B294238D9}"/>
              </a:ext>
            </a:extLst>
          </p:cNvPr>
          <p:cNvSpPr>
            <a:spLocks noGrp="1"/>
          </p:cNvSpPr>
          <p:nvPr>
            <p:ph type="title"/>
          </p:nvPr>
        </p:nvSpPr>
        <p:spPr/>
        <p:txBody>
          <a:bodyPr>
            <a:normAutofit fontScale="90000"/>
          </a:bodyPr>
          <a:lstStyle/>
          <a:p>
            <a:r>
              <a:rPr lang="en-GB" dirty="0"/>
              <a:t>4. </a:t>
            </a:r>
            <a:r>
              <a:rPr lang="en-GB" dirty="0" err="1"/>
              <a:t>Favorable</a:t>
            </a:r>
            <a:r>
              <a:rPr lang="en-GB" dirty="0"/>
              <a:t> Risk-Benefit Ratio</a:t>
            </a:r>
          </a:p>
        </p:txBody>
      </p:sp>
      <p:sp>
        <p:nvSpPr>
          <p:cNvPr id="3" name="Content Placeholder 2">
            <a:extLst>
              <a:ext uri="{FF2B5EF4-FFF2-40B4-BE49-F238E27FC236}">
                <a16:creationId xmlns:a16="http://schemas.microsoft.com/office/drawing/2014/main" id="{03DD8D0B-BCB3-4C56-82F4-02112DDB65A2}"/>
              </a:ext>
            </a:extLst>
          </p:cNvPr>
          <p:cNvSpPr>
            <a:spLocks noGrp="1"/>
          </p:cNvSpPr>
          <p:nvPr>
            <p:ph idx="1"/>
          </p:nvPr>
        </p:nvSpPr>
        <p:spPr/>
        <p:txBody>
          <a:bodyPr/>
          <a:lstStyle/>
          <a:p>
            <a:r>
              <a:rPr lang="en-US" dirty="0"/>
              <a:t>for research to be ethical, any risks must be balanced by the benefits to subjects</a:t>
            </a:r>
            <a:endParaRPr lang="en-GB" dirty="0"/>
          </a:p>
        </p:txBody>
      </p:sp>
    </p:spTree>
    <p:extLst>
      <p:ext uri="{BB962C8B-B14F-4D97-AF65-F5344CB8AC3E}">
        <p14:creationId xmlns:p14="http://schemas.microsoft.com/office/powerpoint/2010/main" val="13252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B329-0AA4-49FF-9EA6-6A777DFE493F}"/>
              </a:ext>
            </a:extLst>
          </p:cNvPr>
          <p:cNvSpPr>
            <a:spLocks noGrp="1"/>
          </p:cNvSpPr>
          <p:nvPr>
            <p:ph type="title"/>
          </p:nvPr>
        </p:nvSpPr>
        <p:spPr/>
        <p:txBody>
          <a:bodyPr/>
          <a:lstStyle/>
          <a:p>
            <a:r>
              <a:rPr lang="en-GB" dirty="0"/>
              <a:t>5. Independent Review</a:t>
            </a:r>
          </a:p>
        </p:txBody>
      </p:sp>
      <p:sp>
        <p:nvSpPr>
          <p:cNvPr id="3" name="Content Placeholder 2">
            <a:extLst>
              <a:ext uri="{FF2B5EF4-FFF2-40B4-BE49-F238E27FC236}">
                <a16:creationId xmlns:a16="http://schemas.microsoft.com/office/drawing/2014/main" id="{C8998B15-AD7D-4221-AEB2-6BE12872D2D2}"/>
              </a:ext>
            </a:extLst>
          </p:cNvPr>
          <p:cNvSpPr>
            <a:spLocks noGrp="1"/>
          </p:cNvSpPr>
          <p:nvPr>
            <p:ph idx="1"/>
          </p:nvPr>
        </p:nvSpPr>
        <p:spPr/>
        <p:txBody>
          <a:bodyPr/>
          <a:lstStyle/>
          <a:p>
            <a:r>
              <a:rPr lang="en-US" dirty="0"/>
              <a:t>Minimize conflict of interest Public Accountability </a:t>
            </a:r>
          </a:p>
          <a:p>
            <a:r>
              <a:rPr lang="en-US" dirty="0"/>
              <a:t> Independent review of clinical research ensures the public that investigator biases have not distorted the approach, that ethical requirements have been fulfilled, and that subjects will not be exploited.</a:t>
            </a:r>
            <a:endParaRPr lang="en-GB" dirty="0"/>
          </a:p>
        </p:txBody>
      </p:sp>
    </p:spTree>
    <p:extLst>
      <p:ext uri="{BB962C8B-B14F-4D97-AF65-F5344CB8AC3E}">
        <p14:creationId xmlns:p14="http://schemas.microsoft.com/office/powerpoint/2010/main" val="730590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292</TotalTime>
  <Words>860</Words>
  <Application>Microsoft Office PowerPoint</Application>
  <PresentationFormat>On-screen Show (4:3)</PresentationFormat>
  <Paragraphs>112</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Brush Script MT</vt:lpstr>
      <vt:lpstr>Calibri</vt:lpstr>
      <vt:lpstr>Rage Italic</vt:lpstr>
      <vt:lpstr>Times New Roman</vt:lpstr>
      <vt:lpstr>Pushpin</vt:lpstr>
      <vt:lpstr>PowerPoint Presentation</vt:lpstr>
      <vt:lpstr>Ethical Issues In Data Collection</vt:lpstr>
      <vt:lpstr>Ethical Issues In Data Collection</vt:lpstr>
      <vt:lpstr>Research ethics</vt:lpstr>
      <vt:lpstr>1. Social value</vt:lpstr>
      <vt:lpstr>2. Is this research scientifically valid?</vt:lpstr>
      <vt:lpstr>3. Fair subject selection</vt:lpstr>
      <vt:lpstr>4. Favorable Risk-Benefit Ratio</vt:lpstr>
      <vt:lpstr>5. Independent Review</vt:lpstr>
      <vt:lpstr>6. Informed consent of subject</vt:lpstr>
      <vt:lpstr>Components of informed consent</vt:lpstr>
      <vt:lpstr>Informed consent contin….</vt:lpstr>
      <vt:lpstr>7. Respect for enrolled subjects</vt:lpstr>
      <vt:lpstr>Ethical Principles Guiding Research</vt:lpstr>
      <vt:lpstr>Types of risks</vt:lpstr>
      <vt:lpstr>Types of benefits</vt:lpstr>
      <vt:lpstr>Obligations of the Researcher </vt:lpstr>
      <vt:lpstr>Rights &amp; Obligations of Subject</vt:lpstr>
      <vt:lpstr>Rights &amp; Obligations of Client (User)</vt:lpstr>
      <vt:lpstr>Language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Justice </dc:title>
  <dc:creator>Hafsa</dc:creator>
  <cp:lastModifiedBy>Farooq Muhammad Adil</cp:lastModifiedBy>
  <cp:revision>21</cp:revision>
  <dcterms:created xsi:type="dcterms:W3CDTF">2006-08-16T00:00:00Z</dcterms:created>
  <dcterms:modified xsi:type="dcterms:W3CDTF">2020-04-20T09:50:41Z</dcterms:modified>
</cp:coreProperties>
</file>