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59"/>
  </p:notesMasterIdLst>
  <p:sldIdLst>
    <p:sldId id="330" r:id="rId2"/>
    <p:sldId id="317" r:id="rId3"/>
    <p:sldId id="334" r:id="rId4"/>
    <p:sldId id="343" r:id="rId5"/>
    <p:sldId id="342" r:id="rId6"/>
    <p:sldId id="323" r:id="rId7"/>
    <p:sldId id="335" r:id="rId8"/>
    <p:sldId id="336" r:id="rId9"/>
    <p:sldId id="319" r:id="rId10"/>
    <p:sldId id="337" r:id="rId11"/>
    <p:sldId id="344" r:id="rId12"/>
    <p:sldId id="338" r:id="rId13"/>
    <p:sldId id="381" r:id="rId14"/>
    <p:sldId id="332" r:id="rId15"/>
    <p:sldId id="346" r:id="rId16"/>
    <p:sldId id="333" r:id="rId17"/>
    <p:sldId id="350" r:id="rId18"/>
    <p:sldId id="388" r:id="rId19"/>
    <p:sldId id="351" r:id="rId20"/>
    <p:sldId id="320" r:id="rId21"/>
    <p:sldId id="349" r:id="rId22"/>
    <p:sldId id="357" r:id="rId23"/>
    <p:sldId id="374" r:id="rId24"/>
    <p:sldId id="358" r:id="rId25"/>
    <p:sldId id="377" r:id="rId26"/>
    <p:sldId id="339" r:id="rId27"/>
    <p:sldId id="355" r:id="rId28"/>
    <p:sldId id="372" r:id="rId29"/>
    <p:sldId id="322" r:id="rId30"/>
    <p:sldId id="341" r:id="rId31"/>
    <p:sldId id="321" r:id="rId32"/>
    <p:sldId id="347" r:id="rId33"/>
    <p:sldId id="278" r:id="rId34"/>
    <p:sldId id="279" r:id="rId35"/>
    <p:sldId id="280" r:id="rId36"/>
    <p:sldId id="385" r:id="rId37"/>
    <p:sldId id="348" r:id="rId38"/>
    <p:sldId id="283" r:id="rId39"/>
    <p:sldId id="387" r:id="rId40"/>
    <p:sldId id="284" r:id="rId41"/>
    <p:sldId id="285" r:id="rId42"/>
    <p:sldId id="261" r:id="rId43"/>
    <p:sldId id="269" r:id="rId44"/>
    <p:sldId id="324" r:id="rId45"/>
    <p:sldId id="325" r:id="rId46"/>
    <p:sldId id="340" r:id="rId47"/>
    <p:sldId id="326" r:id="rId48"/>
    <p:sldId id="328" r:id="rId49"/>
    <p:sldId id="294" r:id="rId50"/>
    <p:sldId id="390" r:id="rId51"/>
    <p:sldId id="392" r:id="rId52"/>
    <p:sldId id="396" r:id="rId53"/>
    <p:sldId id="391" r:id="rId54"/>
    <p:sldId id="393" r:id="rId55"/>
    <p:sldId id="394" r:id="rId56"/>
    <p:sldId id="395" r:id="rId57"/>
    <p:sldId id="31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642" autoAdjust="0"/>
  </p:normalViewPr>
  <p:slideViewPr>
    <p:cSldViewPr>
      <p:cViewPr varScale="1">
        <p:scale>
          <a:sx n="85" d="100"/>
          <a:sy n="85" d="100"/>
        </p:scale>
        <p:origin x="137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05F3E-C884-4201-9F1F-E57975331D0E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454AA-12BE-4DF5-BBDF-C970AEC08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29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454AA-12BE-4DF5-BBDF-C970AEC0871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77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454AA-12BE-4DF5-BBDF-C970AEC0871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132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037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77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2300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336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7688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602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743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67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61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5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86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40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083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868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30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5DF0-E98A-4025-B7F9-EC824491E106}" type="datetimeFigureOut">
              <a:rPr lang="en-GB" smtClean="0"/>
              <a:t>18/04/2020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A152734-5C59-49EC-8447-E2F4CF860C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68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ea_oil" TargetMode="External"/><Relationship Id="rId2" Type="http://schemas.openxmlformats.org/officeDocument/2006/relationships/hyperlink" Target="https://en.wikipedia.org/wiki/Camellia_oleifer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Essential_oil" TargetMode="External"/><Relationship Id="rId4" Type="http://schemas.openxmlformats.org/officeDocument/2006/relationships/hyperlink" Target="https://en.wikipedia.org/wiki/Tea_tree_oi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aceae" TargetMode="External"/><Relationship Id="rId2" Type="http://schemas.openxmlformats.org/officeDocument/2006/relationships/hyperlink" Target="https://en.wikipedia.org/wiki/Camelli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annica.com/science/soi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na" TargetMode="External"/><Relationship Id="rId7" Type="http://schemas.openxmlformats.org/officeDocument/2006/relationships/hyperlink" Target="https://en.wikipedia.org/wiki/Turkey" TargetMode="External"/><Relationship Id="rId2" Type="http://schemas.openxmlformats.org/officeDocument/2006/relationships/hyperlink" Target="https://en.wikipedia.org/wiki/Tonn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ri_Lanka" TargetMode="External"/><Relationship Id="rId5" Type="http://schemas.openxmlformats.org/officeDocument/2006/relationships/hyperlink" Target="https://en.wikipedia.org/wiki/Kenya" TargetMode="External"/><Relationship Id="rId4" Type="http://schemas.openxmlformats.org/officeDocument/2006/relationships/hyperlink" Target="https://en.wikipedia.org/wiki/India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dian_Subcontinent" TargetMode="External"/><Relationship Id="rId2" Type="http://schemas.openxmlformats.org/officeDocument/2006/relationships/hyperlink" Target="https://en.wikipedia.org/wiki/East_Asi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Southeast_Asi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ee" TargetMode="External"/><Relationship Id="rId2" Type="http://schemas.openxmlformats.org/officeDocument/2006/relationships/hyperlink" Target="https://en.wikipedia.org/wiki/Shru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en.wikipedia.org/wiki/Taproo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7384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53136"/>
            <a:ext cx="7772400" cy="1470025"/>
          </a:xfrm>
        </p:spPr>
        <p:txBody>
          <a:bodyPr>
            <a:normAutofit/>
          </a:bodyPr>
          <a:lstStyle/>
          <a:p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851"/>
            <a:ext cx="6400800" cy="230425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GB" sz="16600" b="1" dirty="0">
                <a:solidFill>
                  <a:schemeClr val="bg1"/>
                </a:solidFill>
              </a:rPr>
              <a:t>TEA</a:t>
            </a:r>
          </a:p>
        </p:txBody>
      </p:sp>
    </p:spTree>
    <p:extLst>
      <p:ext uri="{BB962C8B-B14F-4D97-AF65-F5344CB8AC3E}">
        <p14:creationId xmlns:p14="http://schemas.microsoft.com/office/powerpoint/2010/main" val="41332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800" b="1" dirty="0"/>
              <a:t>Flowers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3052936"/>
          </a:xfrm>
        </p:spPr>
        <p:txBody>
          <a:bodyPr>
            <a:normAutofit/>
          </a:bodyPr>
          <a:lstStyle/>
          <a:p>
            <a:r>
              <a:rPr lang="en-GB" sz="2000" b="1" dirty="0"/>
              <a:t> The flowers are yellow-white, 2.5–4 cm (0.98–1.57 in) in diameter. </a:t>
            </a:r>
          </a:p>
          <a:p>
            <a:r>
              <a:rPr lang="en-GB" sz="2000" b="1" dirty="0"/>
              <a:t>with 7 to 8 petals</a:t>
            </a:r>
            <a:r>
              <a:rPr lang="en-GB" sz="2000" b="1" dirty="0" smtClean="0"/>
              <a:t>.</a:t>
            </a:r>
          </a:p>
          <a:p>
            <a:r>
              <a:rPr lang="en-GB" sz="2000" b="1" dirty="0"/>
              <a:t>The plant produces fragrant white flower singly or in small clusters.</a:t>
            </a:r>
          </a:p>
          <a:p>
            <a:r>
              <a:rPr lang="en-GB" sz="2000" b="1" dirty="0" smtClean="0"/>
              <a:t>Superior ovary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361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6334" y="0"/>
            <a:ext cx="5037666" cy="686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686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0"/>
            <a:ext cx="3706919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b="1" dirty="0"/>
              <a:t>Flower </a:t>
            </a:r>
          </a:p>
        </p:txBody>
      </p:sp>
    </p:spTree>
    <p:extLst>
      <p:ext uri="{BB962C8B-B14F-4D97-AF65-F5344CB8AC3E}">
        <p14:creationId xmlns:p14="http://schemas.microsoft.com/office/powerpoint/2010/main" val="4539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5939167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/>
              <a:t>Seeds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2133600"/>
            <a:ext cx="7778824" cy="3777622"/>
          </a:xfrm>
        </p:spPr>
        <p:txBody>
          <a:bodyPr>
            <a:normAutofit lnSpcReduction="10000"/>
          </a:bodyPr>
          <a:lstStyle/>
          <a:p>
            <a:r>
              <a:rPr lang="en-GB" sz="2400" b="1" dirty="0" smtClean="0"/>
              <a:t>About </a:t>
            </a:r>
            <a:r>
              <a:rPr lang="en-GB" sz="2400" b="1" dirty="0"/>
              <a:t>4 to 12 years are needed for a plant to bear </a:t>
            </a:r>
            <a:r>
              <a:rPr lang="en-GB" sz="2400" b="1" dirty="0" smtClean="0"/>
              <a:t>seed.</a:t>
            </a:r>
          </a:p>
          <a:p>
            <a:r>
              <a:rPr lang="en-GB" sz="2400" b="1" dirty="0" smtClean="0"/>
              <a:t>The </a:t>
            </a:r>
            <a:r>
              <a:rPr lang="en-GB" sz="2400" b="1" dirty="0"/>
              <a:t>seeds of </a:t>
            </a:r>
            <a:r>
              <a:rPr lang="en-GB" sz="2400" b="1" i="1" dirty="0"/>
              <a:t>Camellia sinensis</a:t>
            </a:r>
            <a:r>
              <a:rPr lang="en-GB" sz="2400" b="1" dirty="0"/>
              <a:t> and </a:t>
            </a:r>
            <a:r>
              <a:rPr lang="en-GB" sz="2400" b="1" i="1" dirty="0">
                <a:hlinkClick r:id="rId2" tooltip="Camellia oleifera"/>
              </a:rPr>
              <a:t>Camellia </a:t>
            </a:r>
            <a:r>
              <a:rPr lang="en-GB" sz="2400" b="1" i="1" dirty="0" err="1">
                <a:hlinkClick r:id="rId2" tooltip="Camellia oleifera"/>
              </a:rPr>
              <a:t>oleifera</a:t>
            </a:r>
            <a:r>
              <a:rPr lang="en-GB" sz="2400" b="1" dirty="0"/>
              <a:t> can be pressed to yield </a:t>
            </a:r>
            <a:r>
              <a:rPr lang="en-GB" sz="2400" b="1" dirty="0">
                <a:hlinkClick r:id="rId3" tooltip="Tea oil"/>
              </a:rPr>
              <a:t>tea </a:t>
            </a:r>
            <a:r>
              <a:rPr lang="en-GB" sz="2400" b="1" dirty="0" smtClean="0">
                <a:hlinkClick r:id="rId3" tooltip="Tea oil"/>
              </a:rPr>
              <a:t>oil</a:t>
            </a:r>
            <a:r>
              <a:rPr lang="en-GB" sz="2400" b="1" dirty="0" smtClean="0"/>
              <a:t>.</a:t>
            </a:r>
          </a:p>
          <a:p>
            <a:endParaRPr lang="en-GB" sz="2400" b="1" dirty="0"/>
          </a:p>
          <a:p>
            <a:r>
              <a:rPr lang="en-GB" sz="2400" b="1" dirty="0"/>
              <a:t>A</a:t>
            </a:r>
            <a:r>
              <a:rPr lang="en-GB" sz="2400" b="1" dirty="0" smtClean="0"/>
              <a:t> </a:t>
            </a:r>
            <a:r>
              <a:rPr lang="en-GB" sz="2400" b="1" dirty="0"/>
              <a:t>sweetish seasoning and cooking oil that should not be confused with </a:t>
            </a:r>
            <a:r>
              <a:rPr lang="en-GB" sz="2400" b="1" dirty="0">
                <a:hlinkClick r:id="rId4" tooltip="Tea tree oil"/>
              </a:rPr>
              <a:t>tea tree oil</a:t>
            </a:r>
            <a:r>
              <a:rPr lang="en-GB" sz="2400" b="1" dirty="0"/>
              <a:t>, an </a:t>
            </a:r>
            <a:r>
              <a:rPr lang="en-GB" sz="2400" b="1" dirty="0">
                <a:hlinkClick r:id="rId5" tooltip="Essential oil"/>
              </a:rPr>
              <a:t>essential oil</a:t>
            </a:r>
            <a:r>
              <a:rPr lang="en-GB" sz="2400" b="1" dirty="0"/>
              <a:t> that is used for medical and cosmetic purposes, and originates from the leaves of a different plant.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2032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agritech.tnau.ac.in/horticulture/plantation/tea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3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0046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/>
              <a:t>Leaves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1" y="2133600"/>
            <a:ext cx="7202760" cy="4319736"/>
          </a:xfrm>
        </p:spPr>
        <p:txBody>
          <a:bodyPr>
            <a:noAutofit/>
          </a:bodyPr>
          <a:lstStyle/>
          <a:p>
            <a:r>
              <a:rPr lang="en-GB" sz="2000" b="1" dirty="0"/>
              <a:t>The leaves are 4–15 cm (1.6–5.9 in) long and 2–5 cm (0.79–1.97 in) broad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Biochemical pathway detailing caffeine synthesis in </a:t>
            </a:r>
            <a:r>
              <a:rPr lang="en-GB" sz="2000" b="1" i="1" dirty="0"/>
              <a:t>Camellia sinensis</a:t>
            </a:r>
            <a:r>
              <a:rPr lang="en-GB" sz="2000" b="1" i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Fresh leaves contain about 4% caffeine</a:t>
            </a:r>
            <a:r>
              <a:rPr lang="en-GB" sz="2000" b="1" dirty="0" smtClean="0"/>
              <a:t>.</a:t>
            </a:r>
          </a:p>
          <a:p>
            <a:endParaRPr lang="en-GB" sz="2000" b="1" baseline="30000" dirty="0"/>
          </a:p>
          <a:p>
            <a:r>
              <a:rPr lang="en-GB" sz="2000" b="1" dirty="0"/>
              <a:t> The young, light-green leaves are preferably harvested for tea production; they have short white hairs on the underside. </a:t>
            </a:r>
          </a:p>
        </p:txBody>
      </p:sp>
    </p:spTree>
    <p:extLst>
      <p:ext uri="{BB962C8B-B14F-4D97-AF65-F5344CB8AC3E}">
        <p14:creationId xmlns:p14="http://schemas.microsoft.com/office/powerpoint/2010/main" val="338793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918051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99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12776"/>
            <a:ext cx="7096041" cy="4752528"/>
          </a:xfrm>
        </p:spPr>
        <p:txBody>
          <a:bodyPr>
            <a:noAutofit/>
          </a:bodyPr>
          <a:lstStyle/>
          <a:p>
            <a:r>
              <a:rPr lang="en-GB" sz="2000" b="1" dirty="0"/>
              <a:t>Older leaves are deeper green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 Different leaf ages produce differing tea qualities, since their chemical compositions are different. </a:t>
            </a:r>
            <a:endParaRPr lang="en-GB" sz="2000" b="1" dirty="0" smtClean="0"/>
          </a:p>
          <a:p>
            <a:endParaRPr lang="en-GB" sz="2000" b="1" dirty="0"/>
          </a:p>
          <a:p>
            <a:r>
              <a:rPr lang="en-GB" sz="2000" b="1" dirty="0"/>
              <a:t>Usually, the tip (bud) and the first two to three leaves are harvested for processing</a:t>
            </a:r>
            <a:r>
              <a:rPr lang="en-GB" sz="2000" b="1" dirty="0" smtClean="0"/>
              <a:t>.</a:t>
            </a:r>
          </a:p>
          <a:p>
            <a:r>
              <a:rPr lang="en-GB" sz="2000" b="1" dirty="0" smtClean="0"/>
              <a:t> </a:t>
            </a:r>
            <a:r>
              <a:rPr lang="en-GB" sz="2000" b="1" dirty="0"/>
              <a:t>This hand picking is repeated every one to two weeks.</a:t>
            </a:r>
          </a:p>
        </p:txBody>
      </p:sp>
    </p:spTree>
    <p:extLst>
      <p:ext uri="{BB962C8B-B14F-4D97-AF65-F5344CB8AC3E}">
        <p14:creationId xmlns:p14="http://schemas.microsoft.com/office/powerpoint/2010/main" val="37290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0046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b="1" dirty="0"/>
              <a:t>What does make it special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Caffeine:</a:t>
            </a:r>
          </a:p>
          <a:p>
            <a:r>
              <a:rPr lang="en-GB" sz="2000" b="1" dirty="0"/>
              <a:t>A kind of drug which is found especially in tea and coffee plants and is a stimulant of the central nervous system</a:t>
            </a:r>
            <a:r>
              <a:rPr lang="en-GB" sz="2000" b="1" dirty="0" smtClean="0"/>
              <a:t>.</a:t>
            </a: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b="1" dirty="0"/>
              <a:t>You feel more active, fresh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Different amount in different tea types </a:t>
            </a:r>
          </a:p>
        </p:txBody>
      </p:sp>
    </p:spTree>
    <p:extLst>
      <p:ext uri="{BB962C8B-B14F-4D97-AF65-F5344CB8AC3E}">
        <p14:creationId xmlns:p14="http://schemas.microsoft.com/office/powerpoint/2010/main" val="15939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9326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000" b="1" dirty="0" smtClean="0"/>
              <a:t>Legal Caffeine 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9" y="2133600"/>
            <a:ext cx="7490792" cy="3777622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caffeine </a:t>
            </a:r>
            <a:r>
              <a:rPr lang="en-GB" sz="2000" b="1" dirty="0"/>
              <a:t>as a food additive, the total caffeine content must not exceed 145 mg/L (36 mg/250 mL serve</a:t>
            </a:r>
            <a:r>
              <a:rPr lang="en-GB" sz="2000" b="1" dirty="0" smtClean="0"/>
              <a:t>).</a:t>
            </a:r>
          </a:p>
          <a:p>
            <a:pPr marL="0" indent="0">
              <a:buNone/>
            </a:pPr>
            <a:endParaRPr lang="en-GB" sz="2000" b="1" dirty="0" smtClean="0"/>
          </a:p>
          <a:p>
            <a:endParaRPr lang="en-GB" sz="2000" b="1" dirty="0" smtClean="0"/>
          </a:p>
          <a:p>
            <a:r>
              <a:rPr lang="en-GB" sz="2000" b="1" dirty="0" smtClean="0"/>
              <a:t> </a:t>
            </a:r>
            <a:r>
              <a:rPr lang="en-GB" sz="2000" b="1" dirty="0"/>
              <a:t>As such, the legal caffeine limit for a standard 250 mL energy drink in </a:t>
            </a:r>
            <a:r>
              <a:rPr lang="en-GB" sz="2000" b="1" dirty="0" smtClean="0"/>
              <a:t>Pakistan </a:t>
            </a:r>
            <a:r>
              <a:rPr lang="en-GB" sz="2000" b="1" dirty="0"/>
              <a:t>is 80 </a:t>
            </a:r>
            <a:r>
              <a:rPr lang="en-GB" sz="2000" b="1" dirty="0" smtClean="0"/>
              <a:t>mg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9399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301"/>
            <a:ext cx="9144000" cy="67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1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sz="5400" b="1" dirty="0">
                <a:latin typeface="Times New Roman" pitchFamily="18" charset="0"/>
                <a:cs typeface="Times New Roman" pitchFamily="18" charset="0"/>
              </a:rPr>
              <a:t>Tea Crop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000" b="1" dirty="0"/>
              <a:t> </a:t>
            </a:r>
            <a:r>
              <a:rPr lang="en-GB" sz="3600" b="1" dirty="0"/>
              <a:t>Scientific Name:</a:t>
            </a:r>
          </a:p>
          <a:p>
            <a:pPr marL="3200400" lvl="7" indent="0">
              <a:buNone/>
            </a:pPr>
            <a:r>
              <a:rPr lang="en-GB" sz="2600" b="1" i="1" dirty="0"/>
              <a:t>Camellia sinensis</a:t>
            </a:r>
            <a:r>
              <a:rPr lang="en-GB" sz="2600" b="1" dirty="0"/>
              <a:t> </a:t>
            </a:r>
          </a:p>
          <a:p>
            <a:r>
              <a:rPr lang="en-GB" sz="2200" b="1" dirty="0"/>
              <a:t>Genus </a:t>
            </a:r>
            <a:r>
              <a:rPr lang="en-GB" sz="2200" b="1" i="1" dirty="0">
                <a:hlinkClick r:id="rId2" tooltip="Camellia"/>
              </a:rPr>
              <a:t>Camellia</a:t>
            </a:r>
            <a:r>
              <a:rPr lang="en-GB" sz="2200" b="1" dirty="0"/>
              <a:t> </a:t>
            </a:r>
          </a:p>
          <a:p>
            <a:r>
              <a:rPr lang="en-GB" sz="2200" b="1" dirty="0"/>
              <a:t>Family </a:t>
            </a:r>
            <a:r>
              <a:rPr lang="en-GB" sz="2200" b="1" dirty="0">
                <a:hlinkClick r:id="rId3" tooltip="Theaceae"/>
              </a:rPr>
              <a:t>Theaceae</a:t>
            </a:r>
            <a:r>
              <a:rPr lang="en-GB" sz="2200" b="1" dirty="0"/>
              <a:t>.</a:t>
            </a:r>
          </a:p>
          <a:p>
            <a:r>
              <a:rPr lang="en-GB" sz="2200" b="1" dirty="0"/>
              <a:t> Common names </a:t>
            </a:r>
          </a:p>
          <a:p>
            <a:r>
              <a:rPr lang="en-GB" sz="2200" b="1" dirty="0"/>
              <a:t>"tea plant"</a:t>
            </a:r>
          </a:p>
          <a:p>
            <a:r>
              <a:rPr lang="en-GB" sz="2200" b="1" dirty="0"/>
              <a:t>"tea shrub" </a:t>
            </a:r>
          </a:p>
          <a:p>
            <a:r>
              <a:rPr lang="en-GB" sz="2200" b="1" dirty="0"/>
              <a:t>"tea tree" </a:t>
            </a:r>
          </a:p>
          <a:p>
            <a:r>
              <a:rPr lang="en-GB" sz="2200" b="1" dirty="0"/>
              <a:t>chromosome number 2n = 45</a:t>
            </a:r>
          </a:p>
          <a:p>
            <a:pPr marL="0" indent="0">
              <a:buNone/>
            </a:pPr>
            <a:endParaRPr lang="en-GB" sz="2200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235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0046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/>
              <a:t>Cultivation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33600"/>
            <a:ext cx="7848871" cy="4247728"/>
          </a:xfrm>
        </p:spPr>
        <p:txBody>
          <a:bodyPr>
            <a:normAutofit/>
          </a:bodyPr>
          <a:lstStyle/>
          <a:p>
            <a:r>
              <a:rPr lang="en-GB" sz="2000" b="1" i="1" dirty="0"/>
              <a:t>Tea</a:t>
            </a:r>
            <a:r>
              <a:rPr lang="en-GB" sz="2000" b="1" dirty="0"/>
              <a:t> is mainly cultivated in tropical and subtropical climates, in areas with at least 127 cm (50 inches) of rainfall a year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Tea plants prefer a rich and moist growing </a:t>
            </a:r>
            <a:r>
              <a:rPr lang="en-GB" sz="2000" b="1" dirty="0" smtClean="0"/>
              <a:t>location.</a:t>
            </a:r>
          </a:p>
          <a:p>
            <a:endParaRPr lang="en-GB" sz="2000" b="1" dirty="0"/>
          </a:p>
          <a:p>
            <a:r>
              <a:rPr lang="en-GB" sz="2000" b="1" dirty="0"/>
              <a:t>Tea plants will grow into a tree if left undisturbed, but cultivated plants are pruned to waist height for ease of plucking. </a:t>
            </a:r>
          </a:p>
        </p:txBody>
      </p:sp>
    </p:spTree>
    <p:extLst>
      <p:ext uri="{BB962C8B-B14F-4D97-AF65-F5344CB8AC3E}">
        <p14:creationId xmlns:p14="http://schemas.microsoft.com/office/powerpoint/2010/main" val="16370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908720"/>
            <a:ext cx="6808009" cy="1655440"/>
          </a:xfrm>
        </p:spPr>
        <p:txBody>
          <a:bodyPr>
            <a:normAutofit/>
          </a:bodyPr>
          <a:lstStyle/>
          <a:p>
            <a:r>
              <a:rPr lang="en-GB" sz="2400" b="1" dirty="0"/>
              <a:t>Tea plant  are propagated from seed or by cutting: it takes about 4 to 12 years for a tea plant to bear seed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t="25538" r="1798" b="30885"/>
          <a:stretch/>
        </p:blipFill>
        <p:spPr bwMode="auto">
          <a:xfrm>
            <a:off x="3635896" y="2780928"/>
            <a:ext cx="5048430" cy="369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0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6589199" cy="9326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Propagation by seed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7" y="2133600"/>
            <a:ext cx="7418784" cy="4175720"/>
          </a:xfrm>
        </p:spPr>
        <p:txBody>
          <a:bodyPr>
            <a:normAutofit lnSpcReduction="10000"/>
          </a:bodyPr>
          <a:lstStyle/>
          <a:p>
            <a:r>
              <a:rPr lang="en-GB" sz="2000" b="1" dirty="0" smtClean="0"/>
              <a:t>Good </a:t>
            </a:r>
            <a:r>
              <a:rPr lang="en-GB" sz="2000" b="1" dirty="0"/>
              <a:t>quality seeds are selected by immersing in water for 30 minutes and selecting the seeds which sink</a:t>
            </a:r>
            <a:r>
              <a:rPr lang="en-GB" sz="2000" b="1" dirty="0" smtClean="0"/>
              <a:t>.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 </a:t>
            </a:r>
            <a:r>
              <a:rPr lang="en-GB" sz="2000" b="1" dirty="0"/>
              <a:t>Seeds are commonly germinated by placing them between wet </a:t>
            </a:r>
            <a:r>
              <a:rPr lang="en-GB" sz="2000" b="1" dirty="0" smtClean="0"/>
              <a:t>cloths.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Seeds </a:t>
            </a:r>
            <a:r>
              <a:rPr lang="en-GB" sz="2000" b="1" dirty="0"/>
              <a:t>which successfully germinate are transferred to a nursery bed to grow for 2–3 years</a:t>
            </a:r>
            <a:r>
              <a:rPr lang="en-GB" sz="2000" b="1" dirty="0" smtClean="0"/>
              <a:t>.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 </a:t>
            </a:r>
            <a:r>
              <a:rPr lang="en-GB" sz="2000" b="1" dirty="0"/>
              <a:t>Before transplanting to the field, the plants are cut back to a height of 15 cm (6.0 in).</a:t>
            </a:r>
          </a:p>
        </p:txBody>
      </p:sp>
    </p:spTree>
    <p:extLst>
      <p:ext uri="{BB962C8B-B14F-4D97-AF65-F5344CB8AC3E}">
        <p14:creationId xmlns:p14="http://schemas.microsoft.com/office/powerpoint/2010/main" val="2915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5"/>
            <a:ext cx="9108504" cy="68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7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76672"/>
            <a:ext cx="6589199" cy="10046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b="1" dirty="0"/>
              <a:t>Propagation by </a:t>
            </a:r>
            <a:r>
              <a:rPr lang="en-GB" b="1" dirty="0" smtClean="0"/>
              <a:t>leaf cutting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3" y="2133600"/>
            <a:ext cx="7634808" cy="3777622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Single </a:t>
            </a:r>
            <a:r>
              <a:rPr lang="en-GB" sz="2000" b="1" dirty="0"/>
              <a:t>node cuttings are taken from the desired variety and rooted in polyethylene bags containing soil by firmly pressing the stem into the soil</a:t>
            </a:r>
            <a:r>
              <a:rPr lang="en-GB" sz="2000" b="1" dirty="0" smtClean="0"/>
              <a:t>.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 </a:t>
            </a:r>
            <a:r>
              <a:rPr lang="en-GB" sz="2000" b="1" dirty="0"/>
              <a:t>The bags are then placed in a shaded area and watered regularly</a:t>
            </a:r>
            <a:r>
              <a:rPr lang="en-GB" sz="2000" b="1" dirty="0" smtClean="0"/>
              <a:t>.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 </a:t>
            </a:r>
            <a:r>
              <a:rPr lang="en-GB" sz="2000" b="1" dirty="0"/>
              <a:t>New tea plants produced from rooted cuttings are usually planted out in the field after 6–9 months.  </a:t>
            </a:r>
          </a:p>
        </p:txBody>
      </p:sp>
    </p:spTree>
    <p:extLst>
      <p:ext uri="{BB962C8B-B14F-4D97-AF65-F5344CB8AC3E}">
        <p14:creationId xmlns:p14="http://schemas.microsoft.com/office/powerpoint/2010/main" val="29015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0" y="44624"/>
            <a:ext cx="8950374" cy="67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9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53"/>
            <a:ext cx="9144000" cy="681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43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9326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000" b="1" dirty="0" smtClean="0"/>
              <a:t>Climate And Soil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3" y="2060848"/>
            <a:ext cx="7634808" cy="4463752"/>
          </a:xfrm>
        </p:spPr>
        <p:txBody>
          <a:bodyPr>
            <a:noAutofit/>
          </a:bodyPr>
          <a:lstStyle/>
          <a:p>
            <a:r>
              <a:rPr lang="en-GB" b="1" dirty="0"/>
              <a:t>Tea grows best in warm and humid climates. It will tolerate temperatures between 14 and 27°C </a:t>
            </a:r>
            <a:r>
              <a:rPr lang="en-GB" b="1" dirty="0" smtClean="0"/>
              <a:t> </a:t>
            </a:r>
            <a:r>
              <a:rPr lang="en-GB" b="1" dirty="0"/>
              <a:t>with </a:t>
            </a:r>
            <a:r>
              <a:rPr lang="en-GB" b="1" dirty="0" smtClean="0"/>
              <a:t>18–20°C </a:t>
            </a:r>
            <a:r>
              <a:rPr lang="en-GB" b="1" dirty="0"/>
              <a:t>being optimum</a:t>
            </a:r>
            <a:r>
              <a:rPr lang="en-GB" b="1" dirty="0" smtClean="0"/>
              <a:t>.</a:t>
            </a:r>
          </a:p>
          <a:p>
            <a:endParaRPr lang="en-GB" b="1" dirty="0" smtClean="0"/>
          </a:p>
          <a:p>
            <a:r>
              <a:rPr lang="en-GB" b="1" dirty="0" smtClean="0"/>
              <a:t> </a:t>
            </a:r>
            <a:r>
              <a:rPr lang="en-GB" b="1" dirty="0"/>
              <a:t>Tea plants will not tolerate frost and mean temperatures should not fall below </a:t>
            </a:r>
            <a:r>
              <a:rPr lang="en-GB" b="1" dirty="0" smtClean="0"/>
              <a:t>13°C </a:t>
            </a:r>
            <a:r>
              <a:rPr lang="en-GB" b="1" dirty="0"/>
              <a:t>or exceed </a:t>
            </a:r>
            <a:r>
              <a:rPr lang="en-GB" b="1" dirty="0" smtClean="0"/>
              <a:t>29°C.</a:t>
            </a:r>
          </a:p>
          <a:p>
            <a:endParaRPr lang="en-GB" b="1" dirty="0" smtClean="0"/>
          </a:p>
          <a:p>
            <a:r>
              <a:rPr lang="en-GB" b="1" dirty="0"/>
              <a:t>Tea </a:t>
            </a:r>
            <a:r>
              <a:rPr lang="en-GB" b="1" u="sng" dirty="0">
                <a:hlinkClick r:id="rId2"/>
              </a:rPr>
              <a:t>soils</a:t>
            </a:r>
            <a:r>
              <a:rPr lang="en-GB" b="1" dirty="0"/>
              <a:t> must be acid; tea cannot be grown in alkaline soils.</a:t>
            </a:r>
          </a:p>
          <a:p>
            <a:endParaRPr lang="en-GB" b="1" u="sng" baseline="30000" dirty="0"/>
          </a:p>
          <a:p>
            <a:r>
              <a:rPr lang="en-GB" b="1" dirty="0"/>
              <a:t>Tea grows optimally in deep, well-draining, tropical red soils with an acidic pH between 4.5 and </a:t>
            </a:r>
            <a:r>
              <a:rPr lang="en-GB" b="1" dirty="0" smtClean="0"/>
              <a:t>6.0.</a:t>
            </a:r>
          </a:p>
        </p:txBody>
      </p:sp>
    </p:spTree>
    <p:extLst>
      <p:ext uri="{BB962C8B-B14F-4D97-AF65-F5344CB8AC3E}">
        <p14:creationId xmlns:p14="http://schemas.microsoft.com/office/powerpoint/2010/main" val="9838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6589199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/>
              <a:t>P</a:t>
            </a:r>
            <a:r>
              <a:rPr lang="en-GB" sz="4400" b="1" dirty="0" smtClean="0"/>
              <a:t>roduction</a:t>
            </a:r>
            <a:endParaRPr lang="en-GB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b="1" dirty="0"/>
              <a:t>G</a:t>
            </a:r>
            <a:r>
              <a:rPr lang="en-GB" sz="2000" b="1" dirty="0" smtClean="0"/>
              <a:t>lobal </a:t>
            </a:r>
            <a:r>
              <a:rPr lang="en-GB" sz="2000" b="1" dirty="0"/>
              <a:t>production of tea was about 6 million </a:t>
            </a:r>
            <a:r>
              <a:rPr lang="en-GB" sz="2000" b="1" dirty="0" smtClean="0">
                <a:hlinkClick r:id="rId2" tooltip="Tonnes"/>
              </a:rPr>
              <a:t>tonnes</a:t>
            </a:r>
            <a:r>
              <a:rPr lang="en-GB" sz="2000" b="1" dirty="0" smtClean="0"/>
              <a:t>.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 </a:t>
            </a:r>
            <a:r>
              <a:rPr lang="en-GB" sz="2000" b="1" dirty="0"/>
              <a:t>led by </a:t>
            </a:r>
            <a:r>
              <a:rPr lang="en-GB" sz="2000" b="1" dirty="0">
                <a:hlinkClick r:id="rId3" tooltip="China"/>
              </a:rPr>
              <a:t>China</a:t>
            </a:r>
            <a:r>
              <a:rPr lang="en-GB" sz="2000" b="1" dirty="0"/>
              <a:t> with 40% and </a:t>
            </a:r>
            <a:r>
              <a:rPr lang="en-GB" sz="2000" b="1" dirty="0">
                <a:hlinkClick r:id="rId4" tooltip="India"/>
              </a:rPr>
              <a:t>India</a:t>
            </a:r>
            <a:r>
              <a:rPr lang="en-GB" sz="2000" b="1" dirty="0"/>
              <a:t> with 22% of the world total </a:t>
            </a:r>
            <a:r>
              <a:rPr lang="en-GB" sz="2000" b="1" dirty="0" smtClean="0"/>
              <a:t>production.</a:t>
            </a:r>
          </a:p>
          <a:p>
            <a:endParaRPr lang="en-GB" sz="2000" b="1" dirty="0" smtClean="0"/>
          </a:p>
          <a:p>
            <a:r>
              <a:rPr lang="en-GB" sz="2000" b="1" dirty="0"/>
              <a:t> </a:t>
            </a:r>
            <a:r>
              <a:rPr lang="en-GB" sz="2000" b="1" dirty="0">
                <a:hlinkClick r:id="rId5" tooltip="Kenya"/>
              </a:rPr>
              <a:t>Kenya</a:t>
            </a:r>
            <a:r>
              <a:rPr lang="en-GB" sz="2000" b="1" dirty="0"/>
              <a:t>, </a:t>
            </a:r>
            <a:r>
              <a:rPr lang="en-GB" sz="2000" b="1" dirty="0">
                <a:hlinkClick r:id="rId6" tooltip="Sri Lanka"/>
              </a:rPr>
              <a:t>Sri Lanka</a:t>
            </a:r>
            <a:r>
              <a:rPr lang="en-GB" sz="2000" b="1" dirty="0"/>
              <a:t>, and </a:t>
            </a:r>
            <a:r>
              <a:rPr lang="en-GB" sz="2000" b="1" dirty="0">
                <a:hlinkClick r:id="rId7" tooltip="Turkey"/>
              </a:rPr>
              <a:t>Turkey</a:t>
            </a:r>
            <a:r>
              <a:rPr lang="en-GB" sz="2000" b="1" dirty="0"/>
              <a:t> were other major producers.</a:t>
            </a:r>
          </a:p>
        </p:txBody>
      </p:sp>
    </p:spTree>
    <p:extLst>
      <p:ext uri="{BB962C8B-B14F-4D97-AF65-F5344CB8AC3E}">
        <p14:creationId xmlns:p14="http://schemas.microsoft.com/office/powerpoint/2010/main" val="13613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0046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b="1" dirty="0"/>
              <a:t>Health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44824"/>
            <a:ext cx="7634808" cy="431973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000" b="1" i="1" dirty="0"/>
          </a:p>
          <a:p>
            <a:r>
              <a:rPr lang="en-GB" sz="2000" b="1" dirty="0"/>
              <a:t>Tea contains </a:t>
            </a:r>
            <a:r>
              <a:rPr lang="en-GB" sz="2000" b="1" dirty="0" smtClean="0"/>
              <a:t>antioxidants</a:t>
            </a:r>
          </a:p>
          <a:p>
            <a:endParaRPr lang="en-GB" sz="2000" b="1" dirty="0"/>
          </a:p>
          <a:p>
            <a:r>
              <a:rPr lang="en-GB" sz="2000" b="1" dirty="0"/>
              <a:t>Tea has less caffeine than </a:t>
            </a:r>
            <a:r>
              <a:rPr lang="en-GB" sz="2000" b="1" dirty="0" smtClean="0"/>
              <a:t>coffee</a:t>
            </a:r>
          </a:p>
          <a:p>
            <a:endParaRPr lang="en-GB" sz="2000" b="1" dirty="0"/>
          </a:p>
          <a:p>
            <a:r>
              <a:rPr lang="en-GB" sz="2000" b="1" dirty="0"/>
              <a:t>Tea may reduce your risk of heart attack and </a:t>
            </a:r>
            <a:r>
              <a:rPr lang="en-GB" sz="2000" b="1" dirty="0" smtClean="0"/>
              <a:t>stroke</a:t>
            </a:r>
          </a:p>
          <a:p>
            <a:endParaRPr lang="en-GB" sz="2000" b="1" dirty="0"/>
          </a:p>
          <a:p>
            <a:r>
              <a:rPr lang="en-GB" sz="2000" b="1" dirty="0"/>
              <a:t>Tea may help with weight </a:t>
            </a:r>
            <a:r>
              <a:rPr lang="en-GB" sz="2000" b="1" dirty="0" smtClean="0"/>
              <a:t>loss</a:t>
            </a:r>
          </a:p>
          <a:p>
            <a:endParaRPr lang="en-GB" sz="2000" b="1" dirty="0"/>
          </a:p>
          <a:p>
            <a:r>
              <a:rPr lang="en-GB" sz="2000" b="1" dirty="0"/>
              <a:t>Tea may help protect your bones</a:t>
            </a:r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0720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5291095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000" b="1" dirty="0"/>
              <a:t>Tea plant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772816"/>
            <a:ext cx="604867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6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547446"/>
            <a:ext cx="6591985" cy="4363776"/>
          </a:xfrm>
        </p:spPr>
        <p:txBody>
          <a:bodyPr>
            <a:normAutofit/>
          </a:bodyPr>
          <a:lstStyle/>
          <a:p>
            <a:r>
              <a:rPr lang="en-GB" sz="2400" b="1" dirty="0"/>
              <a:t>Tea may keep your smile </a:t>
            </a:r>
            <a:r>
              <a:rPr lang="en-GB" sz="2400" b="1" dirty="0" smtClean="0"/>
              <a:t>bright</a:t>
            </a:r>
          </a:p>
          <a:p>
            <a:endParaRPr lang="en-GB" sz="2400" b="1" dirty="0"/>
          </a:p>
          <a:p>
            <a:r>
              <a:rPr lang="en-GB" sz="2400" b="1" dirty="0"/>
              <a:t>Tea may boost the immune </a:t>
            </a:r>
            <a:r>
              <a:rPr lang="en-GB" sz="2400" b="1" dirty="0" smtClean="0"/>
              <a:t>system</a:t>
            </a:r>
          </a:p>
          <a:p>
            <a:endParaRPr lang="en-GB" sz="2400" b="1" dirty="0"/>
          </a:p>
          <a:p>
            <a:r>
              <a:rPr lang="en-GB" sz="2400" b="1" dirty="0"/>
              <a:t>Tea may help battle </a:t>
            </a:r>
            <a:r>
              <a:rPr lang="en-GB" sz="2400" b="1" dirty="0" smtClean="0"/>
              <a:t>cancer</a:t>
            </a:r>
          </a:p>
          <a:p>
            <a:endParaRPr lang="en-GB" sz="2400" b="1" dirty="0"/>
          </a:p>
          <a:p>
            <a:r>
              <a:rPr lang="en-GB" sz="2400" b="1" dirty="0"/>
              <a:t>Herbal tea may soothe the digestive system</a:t>
            </a:r>
          </a:p>
        </p:txBody>
      </p:sp>
    </p:spTree>
    <p:extLst>
      <p:ext uri="{BB962C8B-B14F-4D97-AF65-F5344CB8AC3E}">
        <p14:creationId xmlns:p14="http://schemas.microsoft.com/office/powerpoint/2010/main" val="2433350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 dirty="0" smtClean="0"/>
              <a:t>Pests </a:t>
            </a:r>
            <a:r>
              <a:rPr lang="en-GB" b="1" dirty="0"/>
              <a:t>and Diseases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3" y="2133600"/>
            <a:ext cx="7634808" cy="4031704"/>
          </a:xfrm>
        </p:spPr>
        <p:txBody>
          <a:bodyPr>
            <a:normAutofit/>
          </a:bodyPr>
          <a:lstStyle/>
          <a:p>
            <a:r>
              <a:rPr lang="en-GB" sz="2400" b="1" u="sng" dirty="0"/>
              <a:t>Diseases:</a:t>
            </a:r>
          </a:p>
          <a:p>
            <a:r>
              <a:rPr lang="en-GB" sz="2000" b="1" dirty="0"/>
              <a:t>Dieback</a:t>
            </a:r>
          </a:p>
          <a:p>
            <a:r>
              <a:rPr lang="en-GB" sz="2000" b="1" dirty="0"/>
              <a:t>Canker</a:t>
            </a:r>
          </a:p>
          <a:p>
            <a:r>
              <a:rPr lang="en-GB" sz="2000" b="1" dirty="0"/>
              <a:t>root rot</a:t>
            </a:r>
          </a:p>
          <a:p>
            <a:r>
              <a:rPr lang="en-GB" sz="2000" b="1" dirty="0"/>
              <a:t>flower blight </a:t>
            </a:r>
          </a:p>
          <a:p>
            <a:r>
              <a:rPr lang="en-GB" sz="2400" b="1" u="sng" dirty="0"/>
              <a:t>Insects:</a:t>
            </a:r>
          </a:p>
          <a:p>
            <a:r>
              <a:rPr lang="en-GB" sz="2000" b="1" dirty="0"/>
              <a:t>Spider </a:t>
            </a:r>
            <a:r>
              <a:rPr lang="en-GB" sz="2000" b="1" dirty="0" smtClean="0"/>
              <a:t>mites</a:t>
            </a:r>
          </a:p>
          <a:p>
            <a:r>
              <a:rPr lang="en-GB" b="1" dirty="0"/>
              <a:t>Aphids (Tea aphid)</a:t>
            </a:r>
          </a:p>
        </p:txBody>
      </p:sp>
    </p:spTree>
    <p:extLst>
      <p:ext uri="{BB962C8B-B14F-4D97-AF65-F5344CB8AC3E}">
        <p14:creationId xmlns:p14="http://schemas.microsoft.com/office/powerpoint/2010/main" val="4651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" y="-6073"/>
            <a:ext cx="9128137" cy="686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6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7019287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 dirty="0" smtClean="0"/>
              <a:t>Manufacturing process of tea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 smtClean="0"/>
              <a:t>Plucking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 smtClean="0"/>
              <a:t>Withering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 smtClean="0"/>
              <a:t>Rolling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 smtClean="0"/>
              <a:t>Fermentation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 smtClean="0"/>
              <a:t>drying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4219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119575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5400" b="1" dirty="0" smtClean="0"/>
              <a:t>Plucking 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/>
          <a:stretch/>
        </p:blipFill>
        <p:spPr bwMode="auto">
          <a:xfrm>
            <a:off x="35496" y="1195754"/>
            <a:ext cx="9108504" cy="566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47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5298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800" b="1" dirty="0" smtClean="0"/>
              <a:t>Withering </a:t>
            </a:r>
            <a:endParaRPr lang="en-GB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/>
          <a:stretch/>
        </p:blipFill>
        <p:spPr bwMode="auto">
          <a:xfrm>
            <a:off x="0" y="1153550"/>
            <a:ext cx="9144000" cy="570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4426999" cy="71097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GB" sz="4400" b="1" dirty="0" smtClean="0"/>
              <a:t>Rolling</a:t>
            </a:r>
            <a:endParaRPr lang="en-GB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366384"/>
            <a:ext cx="4168666" cy="4438880"/>
          </a:xfrm>
        </p:spPr>
        <p:txBody>
          <a:bodyPr>
            <a:normAutofit/>
          </a:bodyPr>
          <a:lstStyle/>
          <a:p>
            <a:r>
              <a:rPr lang="en-GB" sz="2000" b="1" dirty="0"/>
              <a:t> </a:t>
            </a:r>
            <a:r>
              <a:rPr lang="en-GB" sz="2000" b="1" dirty="0" smtClean="0"/>
              <a:t>Rolling </a:t>
            </a:r>
            <a:r>
              <a:rPr lang="en-GB" sz="2000" b="1" dirty="0"/>
              <a:t>imparts characteristic twist to the leaves</a:t>
            </a:r>
            <a:r>
              <a:rPr lang="en-GB" sz="2000" b="1" dirty="0" smtClean="0"/>
              <a:t>.</a:t>
            </a:r>
          </a:p>
          <a:p>
            <a:r>
              <a:rPr lang="en-GB" sz="2000" b="1" dirty="0" smtClean="0"/>
              <a:t> </a:t>
            </a:r>
            <a:r>
              <a:rPr lang="en-GB" sz="2000" b="1" dirty="0"/>
              <a:t>It exposes the juice of the leaves in their surface to set on the fermentation process</a:t>
            </a:r>
            <a:r>
              <a:rPr lang="en-GB" sz="2000" b="1" dirty="0" smtClean="0"/>
              <a:t>.</a:t>
            </a:r>
          </a:p>
          <a:p>
            <a:r>
              <a:rPr lang="en-GB" sz="2000" b="1" dirty="0" smtClean="0"/>
              <a:t> </a:t>
            </a:r>
            <a:r>
              <a:rPr lang="en-GB" sz="2000" b="1" dirty="0"/>
              <a:t>Rolling is done by special machines </a:t>
            </a:r>
            <a:r>
              <a:rPr lang="en-GB" sz="2000" b="1" dirty="0" smtClean="0"/>
              <a:t>.</a:t>
            </a:r>
          </a:p>
          <a:p>
            <a:r>
              <a:rPr lang="en-GB" sz="2000" b="1" dirty="0" smtClean="0"/>
              <a:t>After </a:t>
            </a:r>
            <a:r>
              <a:rPr lang="en-GB" sz="2000" b="1" dirty="0"/>
              <a:t>rolling leaves are fully dried and called as green or unfermented tea.</a:t>
            </a:r>
            <a:br>
              <a:rPr lang="en-GB" sz="2000" b="1" dirty="0"/>
            </a:br>
            <a:endParaRPr lang="en-GB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02" y="1335087"/>
            <a:ext cx="4554537" cy="55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2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0850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2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08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 smtClean="0"/>
              <a:t>Fermentation </a:t>
            </a:r>
            <a:endParaRPr lang="en-GB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/>
          <a:stretch/>
        </p:blipFill>
        <p:spPr bwMode="auto">
          <a:xfrm>
            <a:off x="4770" y="1266092"/>
            <a:ext cx="9139230" cy="559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9326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 smtClean="0"/>
              <a:t>Drying</a:t>
            </a:r>
            <a:endParaRPr lang="en-GB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5" y="2133600"/>
            <a:ext cx="7706816" cy="3777622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The </a:t>
            </a:r>
            <a:r>
              <a:rPr lang="en-GB" sz="2400" b="1" dirty="0"/>
              <a:t>main aim of this process is to stop the process of fermentation and to reduce the moisture content. </a:t>
            </a:r>
            <a:endParaRPr lang="en-GB" sz="2400" b="1" dirty="0" smtClean="0"/>
          </a:p>
          <a:p>
            <a:endParaRPr lang="en-GB" sz="2400" b="1" dirty="0" smtClean="0"/>
          </a:p>
          <a:p>
            <a:r>
              <a:rPr lang="en-GB" sz="2400" b="1" dirty="0" smtClean="0"/>
              <a:t>Drying </a:t>
            </a:r>
            <a:r>
              <a:rPr lang="en-GB" sz="2400" b="1" dirty="0"/>
              <a:t>is done in specially designed dryers at a temperature of 100 degree centigrade for half an hour</a:t>
            </a:r>
            <a:r>
              <a:rPr lang="en-GB" sz="2400" b="1" dirty="0" smtClean="0"/>
              <a:t>.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4477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4824536" cy="86409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/>
              <a:t>Tea </a:t>
            </a:r>
            <a:r>
              <a:rPr lang="en-GB" sz="4400" b="1" dirty="0" smtClean="0"/>
              <a:t>Shrub</a:t>
            </a:r>
            <a:endParaRPr lang="en-GB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7380311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6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1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5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8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" y="-27384"/>
            <a:ext cx="913678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589199" cy="9326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/>
              <a:t> Tea Breeding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772816"/>
            <a:ext cx="7992888" cy="4680520"/>
          </a:xfrm>
        </p:spPr>
        <p:txBody>
          <a:bodyPr>
            <a:noAutofit/>
          </a:bodyPr>
          <a:lstStyle/>
          <a:p>
            <a:r>
              <a:rPr lang="en-GB" sz="2000" b="1" dirty="0"/>
              <a:t>Tea is an important revenue source for the tea producing countries in the world</a:t>
            </a:r>
            <a:r>
              <a:rPr lang="en-GB" sz="2000" b="1" dirty="0" smtClean="0"/>
              <a:t>.</a:t>
            </a: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b="1" dirty="0"/>
              <a:t>Tea is one of the most important non-alcoholic beverage drinks worldwide and an important health drink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It is served as morning drink for 2/3rd of world population daily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China is the place of origin of tea plants, it has the broadest genetic variations in the world</a:t>
            </a:r>
            <a:r>
              <a:rPr lang="en-GB" sz="2000" b="1" dirty="0" smtClean="0"/>
              <a:t>.</a:t>
            </a:r>
            <a:endParaRPr lang="en-GB" sz="2000" b="1" dirty="0"/>
          </a:p>
          <a:p>
            <a:r>
              <a:rPr lang="en-GB" sz="2000" b="1" dirty="0"/>
              <a:t>It also has bred more than 200 improved cultivars.</a:t>
            </a:r>
          </a:p>
        </p:txBody>
      </p:sp>
    </p:spTree>
    <p:extLst>
      <p:ext uri="{BB962C8B-B14F-4D97-AF65-F5344CB8AC3E}">
        <p14:creationId xmlns:p14="http://schemas.microsoft.com/office/powerpoint/2010/main" val="13476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556792"/>
            <a:ext cx="6591985" cy="3777622"/>
          </a:xfrm>
        </p:spPr>
        <p:txBody>
          <a:bodyPr>
            <a:normAutofit/>
          </a:bodyPr>
          <a:lstStyle/>
          <a:p>
            <a:r>
              <a:rPr lang="en-GB" sz="2400" b="1" dirty="0"/>
              <a:t>Although conventional breeding and propagation contributed significantly for last several decades but application of biotechnology becomes an alternative approach.</a:t>
            </a:r>
          </a:p>
        </p:txBody>
      </p:sp>
    </p:spTree>
    <p:extLst>
      <p:ext uri="{BB962C8B-B14F-4D97-AF65-F5344CB8AC3E}">
        <p14:creationId xmlns:p14="http://schemas.microsoft.com/office/powerpoint/2010/main" val="12817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476672"/>
            <a:ext cx="6589199" cy="9326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000" b="1" dirty="0"/>
              <a:t>Biotechnological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988840"/>
            <a:ext cx="7346777" cy="4535760"/>
          </a:xfrm>
        </p:spPr>
        <p:txBody>
          <a:bodyPr>
            <a:noAutofit/>
          </a:bodyPr>
          <a:lstStyle/>
          <a:p>
            <a:r>
              <a:rPr lang="en-GB" sz="2400" b="1" dirty="0"/>
              <a:t>The present review deals with progress in-depth of various aspects of biotechnological works such as </a:t>
            </a:r>
          </a:p>
          <a:p>
            <a:r>
              <a:rPr lang="en-GB" sz="2400" b="1" dirty="0"/>
              <a:t>Micro propagation and alternative approaches,</a:t>
            </a:r>
          </a:p>
          <a:p>
            <a:r>
              <a:rPr lang="en-GB" sz="2400" b="1" dirty="0"/>
              <a:t>Cell and organ culture techniques,</a:t>
            </a:r>
          </a:p>
          <a:p>
            <a:r>
              <a:rPr lang="en-GB" sz="2400" b="1" dirty="0"/>
              <a:t>Genetic transformation, </a:t>
            </a:r>
          </a:p>
          <a:p>
            <a:r>
              <a:rPr lang="en-GB" sz="2400" b="1" dirty="0"/>
              <a:t>DNA markers </a:t>
            </a:r>
          </a:p>
          <a:p>
            <a:r>
              <a:rPr lang="en-GB" sz="2400" b="1" dirty="0"/>
              <a:t>Organelle </a:t>
            </a:r>
            <a:r>
              <a:rPr lang="en-GB" sz="2400" b="1" dirty="0" smtClean="0"/>
              <a:t>genome</a:t>
            </a:r>
            <a:endParaRPr lang="en-GB" sz="2400" b="1" dirty="0"/>
          </a:p>
          <a:p>
            <a:r>
              <a:rPr lang="en-GB" sz="2400" b="1" dirty="0"/>
              <a:t>Gene cloned </a:t>
            </a:r>
          </a:p>
        </p:txBody>
      </p:sp>
    </p:spTree>
    <p:extLst>
      <p:ext uri="{BB962C8B-B14F-4D97-AF65-F5344CB8AC3E}">
        <p14:creationId xmlns:p14="http://schemas.microsoft.com/office/powerpoint/2010/main" val="735664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 dirty="0"/>
              <a:t>Objectives of tea breeding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7" y="1988840"/>
            <a:ext cx="7418784" cy="4463752"/>
          </a:xfrm>
        </p:spPr>
        <p:txBody>
          <a:bodyPr>
            <a:noAutofit/>
          </a:bodyPr>
          <a:lstStyle/>
          <a:p>
            <a:r>
              <a:rPr lang="en-GB" sz="2400" b="1" dirty="0"/>
              <a:t>1. Higher </a:t>
            </a:r>
            <a:r>
              <a:rPr lang="en-GB" sz="2400" b="1" dirty="0" smtClean="0"/>
              <a:t>yield</a:t>
            </a:r>
          </a:p>
          <a:p>
            <a:endParaRPr lang="en-GB" sz="2400" b="1" dirty="0"/>
          </a:p>
          <a:p>
            <a:r>
              <a:rPr lang="en-GB" sz="2400" b="1" dirty="0"/>
              <a:t>2. Improved </a:t>
            </a:r>
            <a:r>
              <a:rPr lang="en-GB" sz="2400" b="1" dirty="0" smtClean="0"/>
              <a:t>quality</a:t>
            </a:r>
          </a:p>
          <a:p>
            <a:endParaRPr lang="en-GB" sz="2400" b="1" dirty="0"/>
          </a:p>
          <a:p>
            <a:r>
              <a:rPr lang="en-GB" sz="2400" b="1" dirty="0"/>
              <a:t>3. Abiotic </a:t>
            </a:r>
            <a:r>
              <a:rPr lang="en-GB" sz="2400" b="1" dirty="0" smtClean="0"/>
              <a:t>resistance</a:t>
            </a:r>
          </a:p>
          <a:p>
            <a:endParaRPr lang="en-GB" sz="2400" b="1" dirty="0"/>
          </a:p>
          <a:p>
            <a:r>
              <a:rPr lang="en-GB" sz="2400" b="1" dirty="0"/>
              <a:t>4. Biotic </a:t>
            </a:r>
            <a:r>
              <a:rPr lang="en-GB" sz="2400" b="1" dirty="0" smtClean="0"/>
              <a:t>resistance</a:t>
            </a:r>
          </a:p>
          <a:p>
            <a:endParaRPr lang="en-GB" sz="2400" b="1" dirty="0"/>
          </a:p>
          <a:p>
            <a:r>
              <a:rPr lang="en-GB" sz="2400" b="1" dirty="0"/>
              <a:t>5. Change in maturity Duration / Earliness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7167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484784"/>
            <a:ext cx="7240057" cy="4320480"/>
          </a:xfrm>
        </p:spPr>
        <p:txBody>
          <a:bodyPr>
            <a:noAutofit/>
          </a:bodyPr>
          <a:lstStyle/>
          <a:p>
            <a:r>
              <a:rPr lang="en-GB" sz="2400" b="1" dirty="0"/>
              <a:t>6 </a:t>
            </a:r>
            <a:r>
              <a:rPr lang="en-GB" sz="2400" b="1" dirty="0" smtClean="0"/>
              <a:t>Dormancy</a:t>
            </a:r>
          </a:p>
          <a:p>
            <a:endParaRPr lang="en-GB" sz="2400" b="1" dirty="0"/>
          </a:p>
          <a:p>
            <a:r>
              <a:rPr lang="en-GB" sz="2400" b="1" dirty="0"/>
              <a:t>7. Desirable Agronomic </a:t>
            </a:r>
            <a:r>
              <a:rPr lang="en-GB" sz="2400" b="1" dirty="0" smtClean="0"/>
              <a:t>Characteristics</a:t>
            </a:r>
          </a:p>
          <a:p>
            <a:endParaRPr lang="en-GB" sz="2400" b="1" dirty="0"/>
          </a:p>
          <a:p>
            <a:r>
              <a:rPr lang="en-GB" sz="2400" b="1" dirty="0"/>
              <a:t>8. Elimination of Toxic </a:t>
            </a:r>
            <a:r>
              <a:rPr lang="en-GB" sz="2400" b="1" dirty="0" smtClean="0"/>
              <a:t>Substances</a:t>
            </a:r>
          </a:p>
          <a:p>
            <a:endParaRPr lang="en-GB" sz="2400" b="1" dirty="0"/>
          </a:p>
          <a:p>
            <a:r>
              <a:rPr lang="en-GB" sz="2400" b="1" dirty="0"/>
              <a:t>9.Photo and Thermo </a:t>
            </a:r>
            <a:r>
              <a:rPr lang="en-GB" sz="2400" b="1" dirty="0" smtClean="0"/>
              <a:t>insensitivity</a:t>
            </a:r>
          </a:p>
          <a:p>
            <a:endParaRPr lang="en-GB" sz="2400" b="1" dirty="0"/>
          </a:p>
          <a:p>
            <a:r>
              <a:rPr lang="en-GB" sz="2400" b="1" dirty="0"/>
              <a:t>10.Wider </a:t>
            </a:r>
            <a:r>
              <a:rPr lang="en-GB" sz="2400" b="1" dirty="0" smtClean="0"/>
              <a:t>adaptability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65391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90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5205731" cy="74806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4400" b="1" dirty="0"/>
              <a:t>Tea Tree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92" y="1484784"/>
            <a:ext cx="680424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2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" y="0"/>
            <a:ext cx="9123462" cy="688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2952328" cy="93610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Black tea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520067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-27384"/>
            <a:ext cx="9091747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144" y="260648"/>
            <a:ext cx="2914831" cy="828453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Green tea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21538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" y="0"/>
            <a:ext cx="91167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993904"/>
            <a:ext cx="8352928" cy="86409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000" b="1" dirty="0" smtClean="0"/>
              <a:t>Kashmir noon chai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73156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4"/>
            <a:ext cx="3130855" cy="86067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Oolong tea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227481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476672"/>
            <a:ext cx="2842823" cy="78866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White tea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197291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16982"/>
            <a:ext cx="9134476" cy="684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128" y="188640"/>
            <a:ext cx="3273913" cy="71232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Yellow tea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580463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04" y="0"/>
            <a:ext cx="3635896" cy="764703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 dirty="0" smtClean="0"/>
              <a:t>Kashmir kahwa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894922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1096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82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000" b="1" dirty="0"/>
              <a:t>Introduction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664" y="1916832"/>
            <a:ext cx="7562800" cy="4176464"/>
          </a:xfrm>
        </p:spPr>
        <p:txBody>
          <a:bodyPr>
            <a:noAutofit/>
          </a:bodyPr>
          <a:lstStyle/>
          <a:p>
            <a:endParaRPr lang="en-GB" sz="2000" b="1" dirty="0"/>
          </a:p>
          <a:p>
            <a:r>
              <a:rPr lang="en-GB" sz="2000" b="1" i="1" dirty="0"/>
              <a:t>Tea </a:t>
            </a:r>
            <a:r>
              <a:rPr lang="en-GB" sz="2000" b="1" dirty="0"/>
              <a:t>is evergreen shrub or small tree whose leaves and leaf buds are used to produce tea</a:t>
            </a:r>
            <a:r>
              <a:rPr lang="en-GB" sz="2000" b="1" dirty="0" smtClean="0"/>
              <a:t>.</a:t>
            </a: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b="1" i="1" dirty="0"/>
              <a:t>Camellia sinensis</a:t>
            </a:r>
            <a:r>
              <a:rPr lang="en-GB" sz="2000" b="1" dirty="0"/>
              <a:t>  and </a:t>
            </a:r>
            <a:r>
              <a:rPr lang="en-GB" sz="2000" b="1" i="1" dirty="0"/>
              <a:t>Camellia assamica</a:t>
            </a:r>
            <a:r>
              <a:rPr lang="en-GB" sz="2000" b="1" dirty="0"/>
              <a:t>, are two major varieties grown today 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Twig tea is also harvested from </a:t>
            </a:r>
            <a:r>
              <a:rPr lang="en-GB" sz="2000" b="1" i="1" dirty="0"/>
              <a:t>Camellia sinensis</a:t>
            </a:r>
            <a:r>
              <a:rPr lang="en-GB" sz="2000" b="1" dirty="0"/>
              <a:t>, but uses twigs and stems rather than leaves.</a:t>
            </a:r>
          </a:p>
        </p:txBody>
      </p:sp>
    </p:spTree>
    <p:extLst>
      <p:ext uri="{BB962C8B-B14F-4D97-AF65-F5344CB8AC3E}">
        <p14:creationId xmlns:p14="http://schemas.microsoft.com/office/powerpoint/2010/main" val="37101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419918"/>
            <a:ext cx="6589199" cy="8488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4800" b="1" dirty="0"/>
              <a:t>Source of </a:t>
            </a:r>
            <a:r>
              <a:rPr lang="en-GB" sz="4800" b="1" dirty="0">
                <a:solidFill>
                  <a:schemeClr val="bg1"/>
                </a:solidFill>
              </a:rPr>
              <a:t>T</a:t>
            </a:r>
            <a:r>
              <a:rPr lang="en-GB" sz="4800" b="1" dirty="0"/>
              <a:t>ea tree oil.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15745"/>
            <a:ext cx="5472608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1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8606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4400" b="1" dirty="0"/>
              <a:t>Origin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2133600"/>
            <a:ext cx="7632847" cy="3777622"/>
          </a:xfrm>
        </p:spPr>
        <p:txBody>
          <a:bodyPr>
            <a:normAutofit/>
          </a:bodyPr>
          <a:lstStyle/>
          <a:p>
            <a:r>
              <a:rPr lang="en-GB" sz="2000" b="1" i="1" dirty="0"/>
              <a:t>Camellia sinensis</a:t>
            </a:r>
            <a:r>
              <a:rPr lang="en-GB" sz="2000" b="1" dirty="0"/>
              <a:t> is native to </a:t>
            </a:r>
            <a:r>
              <a:rPr lang="en-GB" sz="2000" b="1" dirty="0">
                <a:hlinkClick r:id="rId2" tooltip="East Asia"/>
              </a:rPr>
              <a:t>East Asia</a:t>
            </a:r>
            <a:r>
              <a:rPr lang="en-GB" sz="2000" b="1" dirty="0"/>
              <a:t>, the </a:t>
            </a:r>
            <a:r>
              <a:rPr lang="en-GB" sz="2000" b="1" dirty="0">
                <a:hlinkClick r:id="rId3" tooltip="Indian Subcontinent"/>
              </a:rPr>
              <a:t>Indian Subcontinent</a:t>
            </a:r>
            <a:r>
              <a:rPr lang="en-GB" sz="2000" b="1" dirty="0"/>
              <a:t> and </a:t>
            </a:r>
            <a:r>
              <a:rPr lang="en-GB" sz="2000" b="1" dirty="0">
                <a:hlinkClick r:id="rId4" tooltip="Southeast Asia"/>
              </a:rPr>
              <a:t>Southeast Asia</a:t>
            </a:r>
            <a:r>
              <a:rPr lang="en-GB" sz="2000" b="1" dirty="0"/>
              <a:t>, but it is today cultivated across the world in tropical and subtropical regions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China is the place of origin of tea plants, it has the broadest genetic variations in the world</a:t>
            </a:r>
            <a:r>
              <a:rPr lang="en-GB" sz="2000" b="1" dirty="0" smtClean="0"/>
              <a:t>.</a:t>
            </a: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b="1" dirty="0"/>
              <a:t> It also has bred more than 200 improved cultivars.</a:t>
            </a:r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0635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6589199" cy="7166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b="1" dirty="0"/>
              <a:t>Plant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9" y="1396308"/>
            <a:ext cx="4896543" cy="4480964"/>
          </a:xfrm>
        </p:spPr>
        <p:txBody>
          <a:bodyPr>
            <a:normAutofit/>
          </a:bodyPr>
          <a:lstStyle/>
          <a:p>
            <a:r>
              <a:rPr lang="en-GB" sz="2000" b="1" dirty="0"/>
              <a:t>Camellia sinensis is an evergreen </a:t>
            </a:r>
            <a:r>
              <a:rPr lang="en-GB" sz="2000" b="1" dirty="0">
                <a:hlinkClick r:id="rId2" tooltip="Shrub"/>
              </a:rPr>
              <a:t>shrub</a:t>
            </a:r>
            <a:r>
              <a:rPr lang="en-GB" sz="2000" b="1" dirty="0"/>
              <a:t> or small </a:t>
            </a:r>
            <a:r>
              <a:rPr lang="en-GB" sz="2000" b="1" dirty="0" smtClean="0">
                <a:hlinkClick r:id="rId3" tooltip="Tree"/>
              </a:rPr>
              <a:t>tree</a:t>
            </a:r>
            <a:r>
              <a:rPr lang="en-GB" sz="2000" b="1" dirty="0" smtClean="0"/>
              <a:t>.</a:t>
            </a:r>
          </a:p>
          <a:p>
            <a:r>
              <a:rPr lang="en-GB" sz="2000" b="1" dirty="0"/>
              <a:t>T</a:t>
            </a:r>
            <a:r>
              <a:rPr lang="en-GB" sz="2000" b="1" dirty="0" smtClean="0"/>
              <a:t>hat </a:t>
            </a:r>
            <a:r>
              <a:rPr lang="en-GB" sz="2000" b="1" dirty="0"/>
              <a:t>is usually trimmed to </a:t>
            </a:r>
            <a:r>
              <a:rPr lang="en-GB" sz="2000" b="1" dirty="0" smtClean="0"/>
              <a:t>below </a:t>
            </a:r>
            <a:r>
              <a:rPr lang="en-GB" sz="2000" b="1" dirty="0"/>
              <a:t>2 m (6.6 </a:t>
            </a:r>
            <a:r>
              <a:rPr lang="en-GB" sz="2000" b="1" dirty="0" err="1"/>
              <a:t>ft</a:t>
            </a:r>
            <a:r>
              <a:rPr lang="en-GB" sz="2000" b="1" dirty="0"/>
              <a:t>) when cultivated for its leaves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 It has a strong </a:t>
            </a:r>
            <a:r>
              <a:rPr lang="en-GB" sz="2000" b="1" dirty="0">
                <a:hlinkClick r:id="rId4" tooltip="Taproot"/>
              </a:rPr>
              <a:t>taproot</a:t>
            </a:r>
            <a:r>
              <a:rPr lang="en-GB" sz="2000" b="1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751684" cy="529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9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703</TotalTime>
  <Words>667</Words>
  <Application>Microsoft Office PowerPoint</Application>
  <PresentationFormat>On-screen Show (4:3)</PresentationFormat>
  <Paragraphs>196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Century Gothic</vt:lpstr>
      <vt:lpstr>Times New Roman</vt:lpstr>
      <vt:lpstr>Wingdings 3</vt:lpstr>
      <vt:lpstr>Wisp</vt:lpstr>
      <vt:lpstr>PowerPoint Presentation</vt:lpstr>
      <vt:lpstr>Tea Crop</vt:lpstr>
      <vt:lpstr>Tea plant</vt:lpstr>
      <vt:lpstr>Tea Shrub</vt:lpstr>
      <vt:lpstr>Tea Tree</vt:lpstr>
      <vt:lpstr>Introduction  </vt:lpstr>
      <vt:lpstr>Source of Tea tree oil.</vt:lpstr>
      <vt:lpstr>Origin </vt:lpstr>
      <vt:lpstr>Plant Description</vt:lpstr>
      <vt:lpstr>Flowers</vt:lpstr>
      <vt:lpstr>Flower </vt:lpstr>
      <vt:lpstr>Seeds</vt:lpstr>
      <vt:lpstr>PowerPoint Presentation</vt:lpstr>
      <vt:lpstr>Leaves </vt:lpstr>
      <vt:lpstr>PowerPoint Presentation</vt:lpstr>
      <vt:lpstr>PowerPoint Presentation</vt:lpstr>
      <vt:lpstr>What does make it special</vt:lpstr>
      <vt:lpstr>Legal Caffeine </vt:lpstr>
      <vt:lpstr>PowerPoint Presentation</vt:lpstr>
      <vt:lpstr>Cultivation</vt:lpstr>
      <vt:lpstr>PowerPoint Presentation</vt:lpstr>
      <vt:lpstr>Propagation by seed</vt:lpstr>
      <vt:lpstr>PowerPoint Presentation</vt:lpstr>
      <vt:lpstr>Propagation by leaf cutting</vt:lpstr>
      <vt:lpstr>PowerPoint Presentation</vt:lpstr>
      <vt:lpstr>PowerPoint Presentation</vt:lpstr>
      <vt:lpstr>Climate And Soil</vt:lpstr>
      <vt:lpstr>Production</vt:lpstr>
      <vt:lpstr>Health Benefits</vt:lpstr>
      <vt:lpstr>PowerPoint Presentation</vt:lpstr>
      <vt:lpstr>Pests and Diseases</vt:lpstr>
      <vt:lpstr>PowerPoint Presentation</vt:lpstr>
      <vt:lpstr>Manufacturing process of tea</vt:lpstr>
      <vt:lpstr>Plucking </vt:lpstr>
      <vt:lpstr>Withering </vt:lpstr>
      <vt:lpstr>Rolling</vt:lpstr>
      <vt:lpstr>PowerPoint Presentation</vt:lpstr>
      <vt:lpstr>Fermentation </vt:lpstr>
      <vt:lpstr>Drying</vt:lpstr>
      <vt:lpstr>PowerPoint Presentation</vt:lpstr>
      <vt:lpstr>PowerPoint Presentation</vt:lpstr>
      <vt:lpstr>PowerPoint Presentation</vt:lpstr>
      <vt:lpstr>PowerPoint Presentation</vt:lpstr>
      <vt:lpstr> Tea Breeding</vt:lpstr>
      <vt:lpstr>PowerPoint Presentation</vt:lpstr>
      <vt:lpstr>Biotechnological work</vt:lpstr>
      <vt:lpstr>Objectives of tea breeding :</vt:lpstr>
      <vt:lpstr>PowerPoint Presentation</vt:lpstr>
      <vt:lpstr>PowerPoint Presentation</vt:lpstr>
      <vt:lpstr>Black tea</vt:lpstr>
      <vt:lpstr>Green tea</vt:lpstr>
      <vt:lpstr>Kashmir noon chai</vt:lpstr>
      <vt:lpstr>Oolong tea</vt:lpstr>
      <vt:lpstr>White tea</vt:lpstr>
      <vt:lpstr>Yellow tea</vt:lpstr>
      <vt:lpstr>Kashmir kahwa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Usman Saleem</cp:lastModifiedBy>
  <cp:revision>129</cp:revision>
  <dcterms:created xsi:type="dcterms:W3CDTF">2019-02-21T03:47:35Z</dcterms:created>
  <dcterms:modified xsi:type="dcterms:W3CDTF">2020-04-18T18:37:24Z</dcterms:modified>
</cp:coreProperties>
</file>