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9" r:id="rId3"/>
    <p:sldId id="270" r:id="rId4"/>
    <p:sldId id="2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2A56BF6-FC67-408E-AC54-6729369F8221}" type="datetimeFigureOut">
              <a:rPr lang="en-US" smtClean="0"/>
              <a:t>5/16/2020</a:t>
            </a:fld>
            <a:endParaRPr lang="en-US"/>
          </a:p>
        </p:txBody>
      </p:sp>
      <p:sp>
        <p:nvSpPr>
          <p:cNvPr id="8" name="Slide Number Placeholder 7"/>
          <p:cNvSpPr>
            <a:spLocks noGrp="1"/>
          </p:cNvSpPr>
          <p:nvPr>
            <p:ph type="sldNum" sz="quarter" idx="11"/>
          </p:nvPr>
        </p:nvSpPr>
        <p:spPr/>
        <p:txBody>
          <a:bodyPr/>
          <a:lstStyle/>
          <a:p>
            <a:fld id="{1098331D-E616-4FA2-ACCD-3742455F160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56BF6-FC67-408E-AC54-6729369F8221}"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8331D-E616-4FA2-ACCD-3742455F16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56BF6-FC67-408E-AC54-6729369F8221}"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8331D-E616-4FA2-ACCD-3742455F16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2A56BF6-FC67-408E-AC54-6729369F8221}"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8331D-E616-4FA2-ACCD-3742455F16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56BF6-FC67-408E-AC54-6729369F8221}"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8331D-E616-4FA2-ACCD-3742455F1606}"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2A56BF6-FC67-408E-AC54-6729369F8221}"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8331D-E616-4FA2-ACCD-3742455F1606}"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2A56BF6-FC67-408E-AC54-6729369F8221}" type="datetimeFigureOut">
              <a:rPr lang="en-US" smtClean="0"/>
              <a:t>5/16/2020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8331D-E616-4FA2-ACCD-3742455F1606}"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A56BF6-FC67-408E-AC54-6729369F8221}" type="datetimeFigureOut">
              <a:rPr lang="en-US" smtClean="0"/>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8331D-E616-4FA2-ACCD-3742455F16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56BF6-FC67-408E-AC54-6729369F8221}" type="datetimeFigureOut">
              <a:rPr lang="en-US" smtClean="0"/>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8331D-E616-4FA2-ACCD-3742455F16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56BF6-FC67-408E-AC54-6729369F8221}"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8331D-E616-4FA2-ACCD-3742455F16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56BF6-FC67-408E-AC54-6729369F8221}"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8331D-E616-4FA2-ACCD-3742455F16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2A56BF6-FC67-408E-AC54-6729369F8221}" type="datetimeFigureOut">
              <a:rPr lang="en-US" smtClean="0"/>
              <a:t>5/16/2020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098331D-E616-4FA2-ACCD-3742455F1606}"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Texture_(visual_ar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latin typeface="Times New Roman" pitchFamily="18" charset="0"/>
                <a:cs typeface="Times New Roman" pitchFamily="18" charset="0"/>
              </a:rPr>
              <a:t> </a:t>
            </a:r>
            <a:r>
              <a:rPr lang="en-US" sz="5400" dirty="0" smtClean="0">
                <a:latin typeface="Times New Roman" pitchFamily="18" charset="0"/>
                <a:cs typeface="Times New Roman" pitchFamily="18" charset="0"/>
              </a:rPr>
              <a:t>Textured </a:t>
            </a:r>
            <a:r>
              <a:rPr lang="en-US" sz="5400" dirty="0" smtClean="0">
                <a:latin typeface="Times New Roman" pitchFamily="18" charset="0"/>
                <a:cs typeface="Times New Roman" pitchFamily="18" charset="0"/>
              </a:rPr>
              <a:t>Design</a:t>
            </a:r>
            <a:endParaRPr lang="en-US" sz="54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7109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0929" y="152400"/>
            <a:ext cx="7677271" cy="6430535"/>
          </a:xfrm>
        </p:spPr>
      </p:pic>
    </p:spTree>
    <p:extLst>
      <p:ext uri="{BB962C8B-B14F-4D97-AF65-F5344CB8AC3E}">
        <p14:creationId xmlns:p14="http://schemas.microsoft.com/office/powerpoint/2010/main" val="304152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685800"/>
            <a:ext cx="5453702" cy="4106069"/>
          </a:xfrm>
        </p:spPr>
      </p:pic>
    </p:spTree>
    <p:extLst>
      <p:ext uri="{BB962C8B-B14F-4D97-AF65-F5344CB8AC3E}">
        <p14:creationId xmlns:p14="http://schemas.microsoft.com/office/powerpoint/2010/main" val="1101751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685800"/>
            <a:ext cx="3381375" cy="1352550"/>
          </a:xfrm>
        </p:spPr>
      </p:pic>
      <p:pic>
        <p:nvPicPr>
          <p:cNvPr id="5"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805" y="838200"/>
            <a:ext cx="3381375" cy="1352550"/>
          </a:xfrm>
          <a:prstGeom prst="rect">
            <a:avLst/>
          </a:prstGeom>
        </p:spPr>
      </p:pic>
      <p:pic>
        <p:nvPicPr>
          <p:cNvPr id="6"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438400"/>
            <a:ext cx="3381375" cy="1352550"/>
          </a:xfrm>
          <a:prstGeom prst="rect">
            <a:avLst/>
          </a:prstGeom>
        </p:spPr>
      </p:pic>
      <p:pic>
        <p:nvPicPr>
          <p:cNvPr id="7"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533" y="2438400"/>
            <a:ext cx="3381375" cy="1352550"/>
          </a:xfrm>
          <a:prstGeom prst="rect">
            <a:avLst/>
          </a:prstGeom>
        </p:spPr>
      </p:pic>
      <p:pic>
        <p:nvPicPr>
          <p:cNvPr id="8"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86200"/>
            <a:ext cx="3381375" cy="1352550"/>
          </a:xfrm>
          <a:prstGeom prst="rect">
            <a:avLst/>
          </a:prstGeom>
        </p:spPr>
      </p:pic>
      <p:pic>
        <p:nvPicPr>
          <p:cNvPr id="9"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4038600"/>
            <a:ext cx="3381375" cy="1352550"/>
          </a:xfrm>
          <a:prstGeom prst="rect">
            <a:avLst/>
          </a:prstGeom>
        </p:spPr>
      </p:pic>
    </p:spTree>
    <p:extLst>
      <p:ext uri="{BB962C8B-B14F-4D97-AF65-F5344CB8AC3E}">
        <p14:creationId xmlns:p14="http://schemas.microsoft.com/office/powerpoint/2010/main" val="140756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304799"/>
            <a:ext cx="6056116" cy="5956789"/>
          </a:xfrm>
        </p:spPr>
      </p:pic>
    </p:spTree>
    <p:extLst>
      <p:ext uri="{BB962C8B-B14F-4D97-AF65-F5344CB8AC3E}">
        <p14:creationId xmlns:p14="http://schemas.microsoft.com/office/powerpoint/2010/main" val="91853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0" y="1395484"/>
            <a:ext cx="2231709" cy="4525963"/>
          </a:xfrm>
        </p:spPr>
      </p:pic>
      <p:pic>
        <p:nvPicPr>
          <p:cNvPr id="5"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371600"/>
            <a:ext cx="2231709" cy="4525963"/>
          </a:xfrm>
          <a:prstGeom prst="rect">
            <a:avLst/>
          </a:prstGeom>
        </p:spPr>
      </p:pic>
      <p:pic>
        <p:nvPicPr>
          <p:cNvPr id="6"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1891" y="228600"/>
            <a:ext cx="2231709" cy="4525963"/>
          </a:xfrm>
          <a:prstGeom prst="rect">
            <a:avLst/>
          </a:prstGeom>
        </p:spPr>
      </p:pic>
    </p:spTree>
    <p:extLst>
      <p:ext uri="{BB962C8B-B14F-4D97-AF65-F5344CB8AC3E}">
        <p14:creationId xmlns:p14="http://schemas.microsoft.com/office/powerpoint/2010/main" val="124302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7614" y="2039203"/>
            <a:ext cx="2695575" cy="1695450"/>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8600"/>
            <a:ext cx="2695575" cy="1695450"/>
          </a:xfrm>
          <a:prstGeom prst="rect">
            <a:avLst/>
          </a:prstGeom>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42" y="3971925"/>
            <a:ext cx="2695575" cy="1695450"/>
          </a:xfrm>
          <a:prstGeom prst="rect">
            <a:avLst/>
          </a:prstGeom>
        </p:spPr>
      </p:pic>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94" y="2057400"/>
            <a:ext cx="2695575" cy="1695450"/>
          </a:xfrm>
          <a:prstGeom prst="rect">
            <a:avLst/>
          </a:prstGeom>
        </p:spPr>
      </p:pic>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2695575" cy="1695450"/>
          </a:xfrm>
          <a:prstGeom prst="rect">
            <a:avLst/>
          </a:prstGeom>
        </p:spPr>
      </p:pic>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3970077"/>
            <a:ext cx="2695575" cy="1695450"/>
          </a:xfrm>
          <a:prstGeom prst="rect">
            <a:avLst/>
          </a:prstGeom>
        </p:spPr>
      </p:pic>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275" y="2057400"/>
            <a:ext cx="2695575" cy="1695450"/>
          </a:xfrm>
          <a:prstGeom prst="rect">
            <a:avLst/>
          </a:prstGeom>
        </p:spPr>
      </p:pic>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941" y="185809"/>
            <a:ext cx="2695575" cy="1695450"/>
          </a:xfrm>
          <a:prstGeom prst="rect">
            <a:avLst/>
          </a:prstGeom>
        </p:spPr>
      </p:pic>
      <p:pic>
        <p:nvPicPr>
          <p:cNvPr id="1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542" y="3962400"/>
            <a:ext cx="2695575" cy="1695450"/>
          </a:xfrm>
          <a:prstGeom prst="rect">
            <a:avLst/>
          </a:prstGeom>
        </p:spPr>
      </p:pic>
    </p:spTree>
    <p:extLst>
      <p:ext uri="{BB962C8B-B14F-4D97-AF65-F5344CB8AC3E}">
        <p14:creationId xmlns:p14="http://schemas.microsoft.com/office/powerpoint/2010/main" val="135898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581150"/>
            <a:ext cx="2105025" cy="2171700"/>
          </a:xfrm>
          <a:prstGeom prst="rect">
            <a:avLst/>
          </a:prstGeom>
        </p:spPr>
      </p:pic>
      <p:pic>
        <p:nvPicPr>
          <p:cNvPr id="1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5" y="1617260"/>
            <a:ext cx="2105025" cy="2171700"/>
          </a:xfrm>
          <a:prstGeom prst="rect">
            <a:avLst/>
          </a:prstGeom>
        </p:spPr>
      </p:pic>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350" y="1581150"/>
            <a:ext cx="2105025" cy="2171700"/>
          </a:xfrm>
          <a:prstGeom prst="rect">
            <a:avLst/>
          </a:prstGeom>
        </p:spPr>
      </p:pic>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600200"/>
            <a:ext cx="2105025" cy="2171700"/>
          </a:xfrm>
        </p:spPr>
      </p:pic>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78641"/>
            <a:ext cx="2105025" cy="2171700"/>
          </a:xfrm>
          <a:prstGeom prst="rect">
            <a:avLst/>
          </a:prstGeom>
        </p:spPr>
      </p:pic>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350" y="3657600"/>
            <a:ext cx="2105025" cy="2171700"/>
          </a:xfrm>
          <a:prstGeom prst="rect">
            <a:avLst/>
          </a:prstGeom>
        </p:spPr>
      </p:pic>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363" y="3657600"/>
            <a:ext cx="2105025" cy="2171700"/>
          </a:xfrm>
          <a:prstGeom prst="rect">
            <a:avLst/>
          </a:prstGeom>
        </p:spPr>
      </p:pic>
      <p:pic>
        <p:nvPicPr>
          <p:cNvPr id="11"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839" y="3679778"/>
            <a:ext cx="2105025" cy="2171700"/>
          </a:xfrm>
          <a:prstGeom prst="rect">
            <a:avLst/>
          </a:prstGeom>
        </p:spPr>
      </p:pic>
    </p:spTree>
    <p:extLst>
      <p:ext uri="{BB962C8B-B14F-4D97-AF65-F5344CB8AC3E}">
        <p14:creationId xmlns:p14="http://schemas.microsoft.com/office/powerpoint/2010/main" val="380311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310460"/>
            <a:ext cx="4114799" cy="5995218"/>
          </a:xfrm>
        </p:spPr>
      </p:pic>
    </p:spTree>
    <p:extLst>
      <p:ext uri="{BB962C8B-B14F-4D97-AF65-F5344CB8AC3E}">
        <p14:creationId xmlns:p14="http://schemas.microsoft.com/office/powerpoint/2010/main" val="4058262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457200"/>
            <a:ext cx="3600450" cy="5724311"/>
          </a:xfrm>
        </p:spPr>
      </p:pic>
    </p:spTree>
    <p:extLst>
      <p:ext uri="{BB962C8B-B14F-4D97-AF65-F5344CB8AC3E}">
        <p14:creationId xmlns:p14="http://schemas.microsoft.com/office/powerpoint/2010/main" val="79911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940" y="838200"/>
            <a:ext cx="6781019" cy="5105400"/>
          </a:xfrm>
        </p:spPr>
      </p:pic>
    </p:spTree>
    <p:extLst>
      <p:ext uri="{BB962C8B-B14F-4D97-AF65-F5344CB8AC3E}">
        <p14:creationId xmlns:p14="http://schemas.microsoft.com/office/powerpoint/2010/main" val="360198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Texture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latin typeface="Times New Roman" pitchFamily="18" charset="0"/>
                <a:cs typeface="Times New Roman" pitchFamily="18" charset="0"/>
                <a:hlinkClick r:id="rId2"/>
              </a:rPr>
              <a:t/>
            </a:r>
            <a:br>
              <a:rPr lang="en-US" sz="2800" dirty="0">
                <a:latin typeface="Times New Roman" pitchFamily="18" charset="0"/>
                <a:cs typeface="Times New Roman" pitchFamily="18" charset="0"/>
                <a:hlinkClick r:id="rId2"/>
              </a:rPr>
            </a:br>
            <a:endParaRPr lang="en-US" sz="2800" dirty="0">
              <a:latin typeface="Times New Roman" pitchFamily="18" charset="0"/>
              <a:cs typeface="Times New Roman" pitchFamily="18" charset="0"/>
              <a:hlinkClick r:id="rId2"/>
            </a:endParaRPr>
          </a:p>
          <a:p>
            <a:r>
              <a:rPr lang="en-US" sz="2800" dirty="0">
                <a:latin typeface="Times New Roman" pitchFamily="18" charset="0"/>
                <a:cs typeface="Times New Roman" pitchFamily="18" charset="0"/>
              </a:rPr>
              <a:t>In the visual arts, texture is the perceived surface quality of a work of art. It is an element of two-dimensional and three-dimensional designs and is distinguished by its perceived visual and physical properties. Use of texture, along with other elements of design, can convey a variety of messages and emotions.</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18320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Texture</a:t>
            </a:r>
            <a:endParaRPr lang="en-US" dirty="0"/>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Visual texture or implied texture is the illusion of having physical texture. Every material and every support surface has its own visual texture and needs to be taken into consideration before creating a composition. As such, materials such as canvas and </a:t>
            </a:r>
            <a:r>
              <a:rPr lang="en-US" dirty="0" err="1">
                <a:latin typeface="Times New Roman" pitchFamily="18" charset="0"/>
                <a:cs typeface="Times New Roman" pitchFamily="18" charset="0"/>
              </a:rPr>
              <a:t>watercolour</a:t>
            </a:r>
            <a:r>
              <a:rPr lang="en-US" dirty="0">
                <a:latin typeface="Times New Roman" pitchFamily="18" charset="0"/>
                <a:cs typeface="Times New Roman" pitchFamily="18" charset="0"/>
              </a:rPr>
              <a:t> paper are considerably rougher than, for example, photo-quality computer paper and may not be best suited to creating a flat, smooth texture. Photography, drawings and paintings use visual texture both to portray their own subject matter realistically and with interpretation. Texture in these media is generally created by the repetition of the shape and line. Another example of visual texture is terrazzo or an image in a mirror.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1210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normAutofit fontScale="92500"/>
          </a:bodyPr>
          <a:lstStyle/>
          <a:p>
            <a:r>
              <a:rPr lang="en-US" b="1" dirty="0">
                <a:latin typeface="Times New Roman" pitchFamily="18" charset="0"/>
                <a:cs typeface="Times New Roman" pitchFamily="18" charset="0"/>
              </a:rPr>
              <a:t>Decorative </a:t>
            </a:r>
            <a:r>
              <a:rPr lang="en-US" b="1" dirty="0" smtClean="0">
                <a:latin typeface="Times New Roman" pitchFamily="18" charset="0"/>
                <a:cs typeface="Times New Roman" pitchFamily="18" charset="0"/>
              </a:rPr>
              <a:t>texture</a:t>
            </a:r>
            <a:endParaRPr lang="en-US" b="1" dirty="0">
              <a:latin typeface="Times New Roman" pitchFamily="18" charset="0"/>
              <a:cs typeface="Times New Roman" pitchFamily="18" charset="0"/>
            </a:endParaRPr>
          </a:p>
          <a:p>
            <a:r>
              <a:rPr lang="en-US" dirty="0">
                <a:latin typeface="Times New Roman" pitchFamily="18" charset="0"/>
                <a:cs typeface="Times New Roman" pitchFamily="18" charset="0"/>
              </a:rPr>
              <a:t>Decorative texture "decorates a surface". Texture is added to embellish the surface either that usually contains some uniformity.</a:t>
            </a:r>
          </a:p>
          <a:p>
            <a:r>
              <a:rPr lang="en-US" b="1" dirty="0">
                <a:latin typeface="Times New Roman" pitchFamily="18" charset="0"/>
                <a:cs typeface="Times New Roman" pitchFamily="18" charset="0"/>
              </a:rPr>
              <a:t>Spontaneous </a:t>
            </a:r>
            <a:r>
              <a:rPr lang="en-US" b="1" dirty="0" smtClean="0">
                <a:latin typeface="Times New Roman" pitchFamily="18" charset="0"/>
                <a:cs typeface="Times New Roman" pitchFamily="18" charset="0"/>
              </a:rPr>
              <a:t>texture</a:t>
            </a:r>
            <a:endParaRPr lang="en-US" b="1" dirty="0">
              <a:latin typeface="Times New Roman" pitchFamily="18" charset="0"/>
              <a:cs typeface="Times New Roman" pitchFamily="18" charset="0"/>
            </a:endParaRPr>
          </a:p>
          <a:p>
            <a:r>
              <a:rPr lang="en-US" dirty="0">
                <a:latin typeface="Times New Roman" pitchFamily="18" charset="0"/>
                <a:cs typeface="Times New Roman" pitchFamily="18" charset="0"/>
              </a:rPr>
              <a:t>This focuses more on the process of the visual creation; the marks of texture made also creates the shapes. These are often "accidental" forms that create texture.</a:t>
            </a:r>
          </a:p>
          <a:p>
            <a:r>
              <a:rPr lang="en-US" b="1" dirty="0">
                <a:latin typeface="Times New Roman" pitchFamily="18" charset="0"/>
                <a:cs typeface="Times New Roman" pitchFamily="18" charset="0"/>
              </a:rPr>
              <a:t>Mechanical </a:t>
            </a:r>
            <a:r>
              <a:rPr lang="en-US" b="1" dirty="0" smtClean="0">
                <a:latin typeface="Times New Roman" pitchFamily="18" charset="0"/>
                <a:cs typeface="Times New Roman" pitchFamily="18" charset="0"/>
              </a:rPr>
              <a:t>texture</a:t>
            </a:r>
            <a:endParaRPr lang="en-US" b="1" dirty="0">
              <a:latin typeface="Times New Roman" pitchFamily="18" charset="0"/>
              <a:cs typeface="Times New Roman" pitchFamily="18" charset="0"/>
            </a:endParaRPr>
          </a:p>
          <a:p>
            <a:r>
              <a:rPr lang="en-US" dirty="0">
                <a:latin typeface="Times New Roman" pitchFamily="18" charset="0"/>
                <a:cs typeface="Times New Roman" pitchFamily="18" charset="0"/>
              </a:rPr>
              <a:t>Texture created by special mechanical means. An example of this would be photography; the grains and/or screen pattern that is often found in printing creates texture on the surface. This is also exemplified by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241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1" y="914400"/>
            <a:ext cx="5749436" cy="5500138"/>
          </a:xfrm>
        </p:spPr>
      </p:pic>
    </p:spTree>
    <p:extLst>
      <p:ext uri="{BB962C8B-B14F-4D97-AF65-F5344CB8AC3E}">
        <p14:creationId xmlns:p14="http://schemas.microsoft.com/office/powerpoint/2010/main" val="367964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1" y="914400"/>
            <a:ext cx="7993386" cy="5091872"/>
          </a:xfrm>
        </p:spPr>
      </p:pic>
    </p:spTree>
    <p:extLst>
      <p:ext uri="{BB962C8B-B14F-4D97-AF65-F5344CB8AC3E}">
        <p14:creationId xmlns:p14="http://schemas.microsoft.com/office/powerpoint/2010/main" val="232918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838201"/>
            <a:ext cx="6339891" cy="3982244"/>
          </a:xfrm>
        </p:spPr>
      </p:pic>
    </p:spTree>
    <p:extLst>
      <p:ext uri="{BB962C8B-B14F-4D97-AF65-F5344CB8AC3E}">
        <p14:creationId xmlns:p14="http://schemas.microsoft.com/office/powerpoint/2010/main" val="332435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304800"/>
            <a:ext cx="5604562" cy="6009579"/>
          </a:xfrm>
        </p:spPr>
      </p:pic>
    </p:spTree>
    <p:extLst>
      <p:ext uri="{BB962C8B-B14F-4D97-AF65-F5344CB8AC3E}">
        <p14:creationId xmlns:p14="http://schemas.microsoft.com/office/powerpoint/2010/main" val="316361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400" y="762000"/>
            <a:ext cx="6985000" cy="4648200"/>
          </a:xfrm>
        </p:spPr>
      </p:pic>
    </p:spTree>
    <p:extLst>
      <p:ext uri="{BB962C8B-B14F-4D97-AF65-F5344CB8AC3E}">
        <p14:creationId xmlns:p14="http://schemas.microsoft.com/office/powerpoint/2010/main" val="690001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83</TotalTime>
  <Words>223</Words>
  <Application>Microsoft Office PowerPoint</Application>
  <PresentationFormat>On-screen Show (4:3)</PresentationFormat>
  <Paragraphs>13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Executive</vt:lpstr>
      <vt:lpstr> Textured Design</vt:lpstr>
      <vt:lpstr> Texture</vt:lpstr>
      <vt:lpstr>Visual Texture</vt:lpstr>
      <vt:lpstr>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 Design Studio</dc:title>
  <dc:creator>Turn Back</dc:creator>
  <cp:lastModifiedBy>Turn Back</cp:lastModifiedBy>
  <cp:revision>14</cp:revision>
  <dcterms:created xsi:type="dcterms:W3CDTF">2020-05-15T15:59:32Z</dcterms:created>
  <dcterms:modified xsi:type="dcterms:W3CDTF">2020-05-16T00:16:14Z</dcterms:modified>
</cp:coreProperties>
</file>