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99" r:id="rId13"/>
    <p:sldId id="283" r:id="rId14"/>
    <p:sldId id="284" r:id="rId15"/>
    <p:sldId id="300" r:id="rId16"/>
    <p:sldId id="302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4534" y="461899"/>
            <a:ext cx="70986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>
                <a:solidFill>
                  <a:srgbClr val="006FC0"/>
                </a:solidFill>
              </a:rPr>
              <a:t>Fermentation </a:t>
            </a:r>
            <a:r>
              <a:rPr spc="-10" dirty="0">
                <a:solidFill>
                  <a:srgbClr val="006FC0"/>
                </a:solidFill>
              </a:rPr>
              <a:t>process </a:t>
            </a:r>
            <a:r>
              <a:rPr dirty="0">
                <a:solidFill>
                  <a:srgbClr val="006FC0"/>
                </a:solidFill>
              </a:rPr>
              <a:t>of</a:t>
            </a:r>
            <a:r>
              <a:rPr spc="-20" dirty="0">
                <a:solidFill>
                  <a:srgbClr val="006FC0"/>
                </a:solidFill>
              </a:rPr>
              <a:t> </a:t>
            </a:r>
            <a:r>
              <a:rPr spc="-15" dirty="0">
                <a:solidFill>
                  <a:srgbClr val="006FC0"/>
                </a:solidFill>
              </a:rPr>
              <a:t>silage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7973"/>
            <a:ext cx="7929245" cy="3284854"/>
          </a:xfrm>
          <a:prstGeom prst="rect">
            <a:avLst/>
          </a:prstGeom>
        </p:spPr>
        <p:txBody>
          <a:bodyPr vert="horz" wrap="square" lIns="0" tIns="2470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945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2800" b="1" spc="-5" dirty="0">
                <a:solidFill>
                  <a:srgbClr val="07C80C"/>
                </a:solidFill>
                <a:latin typeface="Calibri"/>
                <a:cs typeface="Calibri"/>
              </a:rPr>
              <a:t>The </a:t>
            </a:r>
            <a:r>
              <a:rPr sz="2800" b="1" spc="-20" dirty="0">
                <a:solidFill>
                  <a:srgbClr val="07C80C"/>
                </a:solidFill>
                <a:latin typeface="Calibri"/>
                <a:cs typeface="Calibri"/>
              </a:rPr>
              <a:t>first </a:t>
            </a:r>
            <a:r>
              <a:rPr sz="2800" b="1" spc="-25" dirty="0">
                <a:solidFill>
                  <a:srgbClr val="07C80C"/>
                </a:solidFill>
                <a:latin typeface="Calibri"/>
                <a:cs typeface="Calibri"/>
              </a:rPr>
              <a:t>stage </a:t>
            </a:r>
            <a:r>
              <a:rPr sz="2800" b="1" spc="-20" dirty="0">
                <a:solidFill>
                  <a:srgbClr val="6F2F9F"/>
                </a:solidFill>
                <a:latin typeface="Calibri"/>
                <a:cs typeface="Calibri"/>
              </a:rPr>
              <a:t>(Respiratory</a:t>
            </a:r>
            <a:r>
              <a:rPr sz="2800" b="1" spc="11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6F2F9F"/>
                </a:solidFill>
                <a:latin typeface="Calibri"/>
                <a:cs typeface="Calibri"/>
              </a:rPr>
              <a:t>stage)</a:t>
            </a:r>
            <a:endParaRPr sz="2800">
              <a:latin typeface="Calibri"/>
              <a:cs typeface="Calibri"/>
            </a:endParaRPr>
          </a:p>
          <a:p>
            <a:pPr marL="355600" marR="578485" indent="-342900">
              <a:lnSpc>
                <a:spcPct val="150000"/>
              </a:lnSpc>
              <a:spcBef>
                <a:spcPts val="1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The </a:t>
            </a:r>
            <a:r>
              <a:rPr sz="2700" spc="-20" dirty="0">
                <a:latin typeface="Calibri"/>
                <a:cs typeface="Calibri"/>
              </a:rPr>
              <a:t>packed </a:t>
            </a:r>
            <a:r>
              <a:rPr sz="2700" spc="-35" dirty="0">
                <a:latin typeface="Calibri"/>
                <a:cs typeface="Calibri"/>
              </a:rPr>
              <a:t>raw </a:t>
            </a:r>
            <a:r>
              <a:rPr sz="2700" spc="-10" dirty="0">
                <a:latin typeface="Calibri"/>
                <a:cs typeface="Calibri"/>
              </a:rPr>
              <a:t>materials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10" dirty="0">
                <a:latin typeface="Calibri"/>
                <a:cs typeface="Calibri"/>
              </a:rPr>
              <a:t>still </a:t>
            </a:r>
            <a:r>
              <a:rPr sz="2700" spc="-5" dirty="0">
                <a:latin typeface="Calibri"/>
                <a:cs typeface="Calibri"/>
              </a:rPr>
              <a:t>respiring  immediately </a:t>
            </a:r>
            <a:r>
              <a:rPr sz="2700" spc="-10" dirty="0">
                <a:latin typeface="Calibri"/>
                <a:cs typeface="Calibri"/>
              </a:rPr>
              <a:t>after </a:t>
            </a:r>
            <a:r>
              <a:rPr sz="2700" spc="-5" dirty="0">
                <a:latin typeface="Calibri"/>
                <a:cs typeface="Calibri"/>
              </a:rPr>
              <a:t>chopped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10" dirty="0">
                <a:latin typeface="Calibri"/>
                <a:cs typeface="Calibri"/>
              </a:rPr>
              <a:t>consumes</a:t>
            </a:r>
            <a:r>
              <a:rPr sz="2700" spc="-10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oxygen.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ct val="149000"/>
              </a:lnSpc>
              <a:spcBef>
                <a:spcPts val="6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The </a:t>
            </a:r>
            <a:r>
              <a:rPr sz="2700" spc="-20" dirty="0">
                <a:latin typeface="Calibri"/>
                <a:cs typeface="Calibri"/>
              </a:rPr>
              <a:t>temperature </a:t>
            </a:r>
            <a:r>
              <a:rPr sz="2700" dirty="0">
                <a:latin typeface="Calibri"/>
                <a:cs typeface="Calibri"/>
              </a:rPr>
              <a:t>will rise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5" dirty="0">
                <a:latin typeface="Calibri"/>
                <a:cs typeface="Calibri"/>
              </a:rPr>
              <a:t>about </a:t>
            </a:r>
            <a:r>
              <a:rPr sz="2800" spc="-5" dirty="0">
                <a:latin typeface="Calibri"/>
                <a:cs typeface="Calibri"/>
              </a:rPr>
              <a:t>32ºC </a:t>
            </a:r>
            <a:r>
              <a:rPr sz="2700" spc="-15" dirty="0">
                <a:latin typeface="Calibri"/>
                <a:cs typeface="Calibri"/>
              </a:rPr>
              <a:t>around </a:t>
            </a:r>
            <a:r>
              <a:rPr sz="2700" dirty="0">
                <a:latin typeface="Calibri"/>
                <a:cs typeface="Calibri"/>
              </a:rPr>
              <a:t>4 </a:t>
            </a:r>
            <a:r>
              <a:rPr sz="2700" spc="-20" dirty="0">
                <a:latin typeface="Calibri"/>
                <a:cs typeface="Calibri"/>
              </a:rPr>
              <a:t>days  </a:t>
            </a:r>
            <a:r>
              <a:rPr sz="2700" spc="-10" dirty="0">
                <a:latin typeface="Calibri"/>
                <a:cs typeface="Calibri"/>
              </a:rPr>
              <a:t>after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packing.</a:t>
            </a:r>
            <a:endParaRPr sz="27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898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640" y="91759"/>
            <a:ext cx="7991475" cy="2532380"/>
          </a:xfrm>
          <a:prstGeom prst="rect">
            <a:avLst/>
          </a:prstGeom>
        </p:spPr>
        <p:txBody>
          <a:bodyPr vert="horz" wrap="square" lIns="0" tIns="23749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870"/>
              </a:spcBef>
              <a:tabLst>
                <a:tab pos="514984" algn="l"/>
              </a:tabLst>
            </a:pPr>
            <a:r>
              <a:rPr sz="2700" b="1" spc="-5" dirty="0">
                <a:solidFill>
                  <a:srgbClr val="FF0000"/>
                </a:solidFill>
                <a:latin typeface="Calibri"/>
                <a:cs typeface="Calibri"/>
              </a:rPr>
              <a:t>5)	</a:t>
            </a:r>
            <a:r>
              <a:rPr sz="2700" b="1" spc="-10" dirty="0">
                <a:solidFill>
                  <a:srgbClr val="07C80C"/>
                </a:solidFill>
                <a:latin typeface="Calibri"/>
                <a:cs typeface="Calibri"/>
              </a:rPr>
              <a:t>Fenced </a:t>
            </a:r>
            <a:r>
              <a:rPr sz="2700" b="1" spc="-5" dirty="0">
                <a:solidFill>
                  <a:srgbClr val="07C80C"/>
                </a:solidFill>
                <a:latin typeface="Calibri"/>
                <a:cs typeface="Calibri"/>
              </a:rPr>
              <a:t>silo </a:t>
            </a:r>
            <a:r>
              <a:rPr sz="2700" b="1" spc="-15" dirty="0">
                <a:solidFill>
                  <a:srgbClr val="07C80C"/>
                </a:solidFill>
                <a:latin typeface="Calibri"/>
                <a:cs typeface="Calibri"/>
              </a:rPr>
              <a:t>(framed</a:t>
            </a:r>
            <a:r>
              <a:rPr sz="2700" b="1" spc="5" dirty="0">
                <a:solidFill>
                  <a:srgbClr val="07C80C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07C80C"/>
                </a:solidFill>
                <a:latin typeface="Calibri"/>
                <a:cs typeface="Calibri"/>
              </a:rPr>
              <a:t>silo)</a:t>
            </a:r>
            <a:endParaRPr sz="2700" dirty="0">
              <a:latin typeface="Calibri"/>
              <a:cs typeface="Calibri"/>
            </a:endParaRPr>
          </a:p>
          <a:p>
            <a:pPr marL="342265" marR="5080" indent="-342265">
              <a:lnSpc>
                <a:spcPct val="150000"/>
              </a:lnSpc>
              <a:spcBef>
                <a:spcPts val="145"/>
              </a:spcBef>
              <a:buFont typeface="Arial"/>
              <a:buChar char="•"/>
              <a:tabLst>
                <a:tab pos="342265" algn="l"/>
                <a:tab pos="342900" algn="l"/>
              </a:tabLst>
            </a:pPr>
            <a:r>
              <a:rPr sz="2700" spc="-5" dirty="0">
                <a:latin typeface="Calibri"/>
                <a:cs typeface="Calibri"/>
              </a:rPr>
              <a:t>The </a:t>
            </a:r>
            <a:r>
              <a:rPr sz="2700" spc="-15" dirty="0">
                <a:latin typeface="Calibri"/>
                <a:cs typeface="Calibri"/>
              </a:rPr>
              <a:t>frame </a:t>
            </a:r>
            <a:r>
              <a:rPr sz="2700" dirty="0">
                <a:latin typeface="Calibri"/>
                <a:cs typeface="Calibri"/>
              </a:rPr>
              <a:t>is made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spc="-10" dirty="0">
                <a:latin typeface="Calibri"/>
                <a:cs typeface="Calibri"/>
              </a:rPr>
              <a:t>bamboo, wooden, </a:t>
            </a:r>
            <a:r>
              <a:rPr sz="2700" spc="-15" dirty="0">
                <a:latin typeface="Calibri"/>
                <a:cs typeface="Calibri"/>
              </a:rPr>
              <a:t>iron </a:t>
            </a:r>
            <a:r>
              <a:rPr sz="2700" spc="-5" dirty="0">
                <a:latin typeface="Calibri"/>
                <a:cs typeface="Calibri"/>
              </a:rPr>
              <a:t>materials,  </a:t>
            </a:r>
            <a:r>
              <a:rPr sz="2700" spc="-10" dirty="0">
                <a:latin typeface="Calibri"/>
                <a:cs typeface="Calibri"/>
              </a:rPr>
              <a:t>etc.,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shape of </a:t>
            </a:r>
            <a:r>
              <a:rPr sz="2700" spc="-15" dirty="0">
                <a:latin typeface="Calibri"/>
                <a:cs typeface="Calibri"/>
              </a:rPr>
              <a:t>cross </a:t>
            </a:r>
            <a:r>
              <a:rPr sz="2700" spc="-5" dirty="0">
                <a:latin typeface="Calibri"/>
                <a:cs typeface="Calibri"/>
              </a:rPr>
              <a:t>section </a:t>
            </a:r>
            <a:r>
              <a:rPr sz="2700" spc="-20" dirty="0">
                <a:latin typeface="Calibri"/>
                <a:cs typeface="Calibri"/>
              </a:rPr>
              <a:t>may </a:t>
            </a:r>
            <a:r>
              <a:rPr sz="2700" spc="-5" dirty="0">
                <a:latin typeface="Calibri"/>
                <a:cs typeface="Calibri"/>
              </a:rPr>
              <a:t>be circular or  </a:t>
            </a:r>
            <a:r>
              <a:rPr sz="2700" spc="-30" dirty="0" smtClean="0">
                <a:latin typeface="Calibri"/>
                <a:cs typeface="Calibri"/>
              </a:rPr>
              <a:t>rectangular</a:t>
            </a:r>
            <a:r>
              <a:rPr lang="en-US" sz="2700" spc="-30" dirty="0" smtClean="0">
                <a:latin typeface="Calibri"/>
                <a:cs typeface="Calibri"/>
              </a:rPr>
              <a:t> </a:t>
            </a:r>
            <a:r>
              <a:rPr sz="2700" spc="-5" dirty="0" smtClean="0">
                <a:latin typeface="Calibri"/>
                <a:cs typeface="Calibri"/>
              </a:rPr>
              <a:t>and </a:t>
            </a:r>
            <a:r>
              <a:rPr sz="2700" dirty="0">
                <a:latin typeface="Calibri"/>
                <a:cs typeface="Calibri"/>
              </a:rPr>
              <a:t>inside is </a:t>
            </a:r>
            <a:r>
              <a:rPr sz="2700" spc="-5" dirty="0">
                <a:latin typeface="Calibri"/>
                <a:cs typeface="Calibri"/>
              </a:rPr>
              <a:t>sealed </a:t>
            </a:r>
            <a:r>
              <a:rPr sz="2700" dirty="0">
                <a:latin typeface="Calibri"/>
                <a:cs typeface="Calibri"/>
              </a:rPr>
              <a:t>with </a:t>
            </a:r>
            <a:r>
              <a:rPr sz="2700" spc="-10" dirty="0">
                <a:latin typeface="Calibri"/>
                <a:cs typeface="Calibri"/>
              </a:rPr>
              <a:t>plastic</a:t>
            </a:r>
            <a:r>
              <a:rPr sz="2700" spc="-1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sheets.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95415" y="3188872"/>
            <a:ext cx="5207858" cy="29583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30466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408178"/>
            <a:ext cx="4556760" cy="5501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  <a:tabLst>
                <a:tab pos="603885" algn="l"/>
              </a:tabLst>
            </a:pPr>
            <a:r>
              <a:rPr sz="2700" b="1" spc="-5" dirty="0">
                <a:solidFill>
                  <a:srgbClr val="FF0000"/>
                </a:solidFill>
                <a:latin typeface="Calibri"/>
                <a:cs typeface="Calibri"/>
              </a:rPr>
              <a:t>6)	</a:t>
            </a:r>
            <a:r>
              <a:rPr sz="2700" b="1" spc="-55" dirty="0">
                <a:solidFill>
                  <a:srgbClr val="07C80C"/>
                </a:solidFill>
                <a:latin typeface="Calibri"/>
                <a:cs typeface="Calibri"/>
              </a:rPr>
              <a:t>Tower</a:t>
            </a:r>
            <a:r>
              <a:rPr sz="2700" b="1" spc="-10" dirty="0">
                <a:solidFill>
                  <a:srgbClr val="07C80C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07C80C"/>
                </a:solidFill>
                <a:latin typeface="Calibri"/>
                <a:cs typeface="Calibri"/>
              </a:rPr>
              <a:t>silo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ct val="15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In </a:t>
            </a:r>
            <a:r>
              <a:rPr sz="2700" spc="-10" dirty="0">
                <a:latin typeface="Calibri"/>
                <a:cs typeface="Calibri"/>
              </a:rPr>
              <a:t>this </a:t>
            </a:r>
            <a:r>
              <a:rPr sz="2700" dirty="0">
                <a:latin typeface="Calibri"/>
                <a:cs typeface="Calibri"/>
              </a:rPr>
              <a:t>type </a:t>
            </a:r>
            <a:r>
              <a:rPr sz="2700" spc="-25" dirty="0">
                <a:latin typeface="Calibri"/>
                <a:cs typeface="Calibri"/>
              </a:rPr>
              <a:t>storage </a:t>
            </a:r>
            <a:r>
              <a:rPr sz="2700" spc="-5" dirty="0">
                <a:latin typeface="Calibri"/>
                <a:cs typeface="Calibri"/>
              </a:rPr>
              <a:t>silos </a:t>
            </a:r>
            <a:r>
              <a:rPr sz="2700" spc="-15" dirty="0">
                <a:latin typeface="Calibri"/>
                <a:cs typeface="Calibri"/>
              </a:rPr>
              <a:t>are  </a:t>
            </a:r>
            <a:r>
              <a:rPr sz="2700" spc="-5" dirty="0">
                <a:latin typeface="Calibri"/>
                <a:cs typeface="Calibri"/>
              </a:rPr>
              <a:t>cylindrical </a:t>
            </a:r>
            <a:r>
              <a:rPr sz="2700" spc="-15" dirty="0">
                <a:latin typeface="Calibri"/>
                <a:cs typeface="Calibri"/>
              </a:rPr>
              <a:t>structures, </a:t>
            </a:r>
            <a:r>
              <a:rPr sz="2700" spc="-5" dirty="0">
                <a:latin typeface="Calibri"/>
                <a:cs typeface="Calibri"/>
              </a:rPr>
              <a:t>typically  </a:t>
            </a:r>
            <a:r>
              <a:rPr sz="2700" dirty="0">
                <a:latin typeface="Calibri"/>
                <a:cs typeface="Calibri"/>
              </a:rPr>
              <a:t>10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dirty="0">
                <a:latin typeface="Calibri"/>
                <a:cs typeface="Calibri"/>
              </a:rPr>
              <a:t>90 </a:t>
            </a:r>
            <a:r>
              <a:rPr sz="2700" spc="-5" dirty="0">
                <a:latin typeface="Calibri"/>
                <a:cs typeface="Calibri"/>
              </a:rPr>
              <a:t>ft. (3 </a:t>
            </a:r>
            <a:r>
              <a:rPr sz="2700" spc="-20" dirty="0">
                <a:latin typeface="Calibri"/>
                <a:cs typeface="Calibri"/>
              </a:rPr>
              <a:t>to </a:t>
            </a:r>
            <a:r>
              <a:rPr sz="2700" dirty="0">
                <a:latin typeface="Calibri"/>
                <a:cs typeface="Calibri"/>
              </a:rPr>
              <a:t>27 m) in  </a:t>
            </a:r>
            <a:r>
              <a:rPr sz="2700" spc="-10" dirty="0">
                <a:latin typeface="Calibri"/>
                <a:cs typeface="Calibri"/>
              </a:rPr>
              <a:t>diameter </a:t>
            </a:r>
            <a:r>
              <a:rPr sz="2700" dirty="0">
                <a:latin typeface="Calibri"/>
                <a:cs typeface="Calibri"/>
              </a:rPr>
              <a:t>and 30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dirty="0">
                <a:latin typeface="Calibri"/>
                <a:cs typeface="Calibri"/>
              </a:rPr>
              <a:t>275 </a:t>
            </a:r>
            <a:r>
              <a:rPr sz="2700" spc="-5" dirty="0">
                <a:latin typeface="Calibri"/>
                <a:cs typeface="Calibri"/>
              </a:rPr>
              <a:t>ft. (10 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dirty="0">
                <a:latin typeface="Calibri"/>
                <a:cs typeface="Calibri"/>
              </a:rPr>
              <a:t>90 m) in </a:t>
            </a:r>
            <a:r>
              <a:rPr sz="2700" spc="-10" dirty="0">
                <a:latin typeface="Calibri"/>
                <a:cs typeface="Calibri"/>
              </a:rPr>
              <a:t>height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.</a:t>
            </a:r>
            <a:endParaRPr sz="2700">
              <a:latin typeface="Calibri"/>
              <a:cs typeface="Calibri"/>
            </a:endParaRPr>
          </a:p>
          <a:p>
            <a:pPr marL="355600" marR="17145" indent="-342900">
              <a:lnSpc>
                <a:spcPct val="15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5" dirty="0">
                <a:latin typeface="Calibri"/>
                <a:cs typeface="Calibri"/>
              </a:rPr>
              <a:t>Tower </a:t>
            </a:r>
            <a:r>
              <a:rPr sz="2700" spc="-5" dirty="0">
                <a:latin typeface="Calibri"/>
                <a:cs typeface="Calibri"/>
              </a:rPr>
              <a:t>silos </a:t>
            </a:r>
            <a:r>
              <a:rPr sz="2700" spc="-15" dirty="0">
                <a:latin typeface="Calibri"/>
                <a:cs typeface="Calibri"/>
              </a:rPr>
              <a:t>containing </a:t>
            </a:r>
            <a:r>
              <a:rPr sz="2700" spc="-10" dirty="0">
                <a:latin typeface="Calibri"/>
                <a:cs typeface="Calibri"/>
              </a:rPr>
              <a:t>silage 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5" dirty="0">
                <a:latin typeface="Calibri"/>
                <a:cs typeface="Calibri"/>
              </a:rPr>
              <a:t>usually unloaded </a:t>
            </a:r>
            <a:r>
              <a:rPr sz="2700" spc="-20" dirty="0">
                <a:latin typeface="Calibri"/>
                <a:cs typeface="Calibri"/>
              </a:rPr>
              <a:t>from</a:t>
            </a:r>
            <a:r>
              <a:rPr sz="2700" spc="-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the  </a:t>
            </a:r>
            <a:r>
              <a:rPr sz="2700" spc="-15" dirty="0">
                <a:latin typeface="Calibri"/>
                <a:cs typeface="Calibri"/>
              </a:rPr>
              <a:t>top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dirty="0">
                <a:latin typeface="Calibri"/>
                <a:cs typeface="Calibri"/>
              </a:rPr>
              <a:t>the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pile.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91911" y="1188719"/>
            <a:ext cx="3294888" cy="4526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5068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Judging the </a:t>
            </a:r>
            <a:r>
              <a:rPr lang="en-US" dirty="0"/>
              <a:t>quality </a:t>
            </a:r>
            <a:r>
              <a:rPr lang="en-US" spc="-10" dirty="0"/>
              <a:t>of</a:t>
            </a:r>
            <a:r>
              <a:rPr lang="en-US" spc="-40" dirty="0"/>
              <a:t> </a:t>
            </a:r>
            <a:r>
              <a:rPr lang="en-US" spc="-15" dirty="0"/>
              <a:t>silage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cs typeface="Calibri"/>
              </a:rPr>
              <a:t>The quality of </a:t>
            </a:r>
            <a:r>
              <a:rPr lang="en-US" spc="-10" dirty="0">
                <a:cs typeface="Calibri"/>
              </a:rPr>
              <a:t>silage can </a:t>
            </a:r>
            <a:r>
              <a:rPr lang="en-US" spc="-5" dirty="0">
                <a:cs typeface="Calibri"/>
              </a:rPr>
              <a:t>be </a:t>
            </a:r>
            <a:r>
              <a:rPr lang="en-US" spc="-10" dirty="0">
                <a:cs typeface="Calibri"/>
              </a:rPr>
              <a:t>judged by </a:t>
            </a:r>
            <a:r>
              <a:rPr lang="en-US" dirty="0">
                <a:cs typeface="Calibri"/>
              </a:rPr>
              <a:t>its </a:t>
            </a:r>
            <a:r>
              <a:rPr lang="en-US" spc="-50" dirty="0">
                <a:solidFill>
                  <a:srgbClr val="07C80C"/>
                </a:solidFill>
                <a:cs typeface="Calibri"/>
              </a:rPr>
              <a:t>color,</a:t>
            </a:r>
            <a:r>
              <a:rPr lang="en-US" dirty="0">
                <a:solidFill>
                  <a:srgbClr val="07C80C"/>
                </a:solidFill>
                <a:cs typeface="Calibri"/>
              </a:rPr>
              <a:t> </a:t>
            </a:r>
            <a:r>
              <a:rPr lang="en-US" spc="-5" dirty="0">
                <a:solidFill>
                  <a:srgbClr val="07C80C"/>
                </a:solidFill>
                <a:cs typeface="Calibri"/>
              </a:rPr>
              <a:t>smell,</a:t>
            </a:r>
            <a:endParaRPr lang="en-US" dirty="0"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2265"/>
              </a:spcBef>
            </a:pPr>
            <a:r>
              <a:rPr lang="en-US" spc="-25" dirty="0">
                <a:solidFill>
                  <a:srgbClr val="07C80C"/>
                </a:solidFill>
                <a:cs typeface="Calibri"/>
              </a:rPr>
              <a:t>taste </a:t>
            </a:r>
            <a:r>
              <a:rPr lang="en-US" dirty="0">
                <a:solidFill>
                  <a:srgbClr val="07C80C"/>
                </a:solidFill>
                <a:cs typeface="Calibri"/>
              </a:rPr>
              <a:t>and</a:t>
            </a:r>
            <a:r>
              <a:rPr lang="en-US" spc="-15" dirty="0">
                <a:solidFill>
                  <a:srgbClr val="07C80C"/>
                </a:solidFill>
                <a:cs typeface="Calibri"/>
              </a:rPr>
              <a:t> </a:t>
            </a:r>
            <a:r>
              <a:rPr lang="en-US" spc="-10" dirty="0">
                <a:solidFill>
                  <a:srgbClr val="07C80C"/>
                </a:solidFill>
                <a:cs typeface="Calibri"/>
              </a:rPr>
              <a:t>touch.</a:t>
            </a:r>
            <a:endParaRPr lang="en-US" dirty="0">
              <a:cs typeface="Calibri"/>
            </a:endParaRPr>
          </a:p>
          <a:p>
            <a:pPr marL="355600" marR="5080" algn="just">
              <a:lnSpc>
                <a:spcPct val="17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pc="-5" dirty="0">
                <a:solidFill>
                  <a:srgbClr val="006FC0"/>
                </a:solidFill>
                <a:cs typeface="Calibri"/>
              </a:rPr>
              <a:t>Color: </a:t>
            </a:r>
            <a:r>
              <a:rPr lang="en-US" dirty="0">
                <a:cs typeface="Calibri"/>
              </a:rPr>
              <a:t>In </a:t>
            </a:r>
            <a:r>
              <a:rPr lang="en-US" spc="-15" dirty="0">
                <a:cs typeface="Calibri"/>
              </a:rPr>
              <a:t>general,</a:t>
            </a:r>
            <a:r>
              <a:rPr lang="en-US" spc="-5" dirty="0">
                <a:solidFill>
                  <a:srgbClr val="FF0000"/>
                </a:solidFill>
                <a:cs typeface="Calibri"/>
              </a:rPr>
              <a:t> yellowish or brownish green some time Golden color </a:t>
            </a:r>
            <a:r>
              <a:rPr lang="en-US" spc="-10" dirty="0">
                <a:cs typeface="Calibri"/>
              </a:rPr>
              <a:t>indicates </a:t>
            </a:r>
            <a:r>
              <a:rPr lang="en-US" spc="-5" dirty="0">
                <a:cs typeface="Calibri"/>
              </a:rPr>
              <a:t>good </a:t>
            </a:r>
            <a:r>
              <a:rPr lang="en-US" spc="-25" dirty="0">
                <a:cs typeface="Calibri"/>
              </a:rPr>
              <a:t>quality. That is due to action of organic acids on chlorophyll and producing Mg free pigment </a:t>
            </a:r>
            <a:r>
              <a:rPr lang="en-US" spc="-25" dirty="0" err="1">
                <a:cs typeface="Calibri"/>
              </a:rPr>
              <a:t>Phaeophytin</a:t>
            </a:r>
            <a:r>
              <a:rPr lang="en-US" spc="-25" dirty="0">
                <a:cs typeface="Calibri"/>
              </a:rPr>
              <a:t>. </a:t>
            </a:r>
            <a:r>
              <a:rPr lang="en-US" dirty="0">
                <a:cs typeface="Calibri"/>
              </a:rPr>
              <a:t>If  the </a:t>
            </a:r>
            <a:r>
              <a:rPr lang="en-US" spc="-10" dirty="0">
                <a:cs typeface="Calibri"/>
              </a:rPr>
              <a:t>color </a:t>
            </a:r>
            <a:r>
              <a:rPr lang="en-US" spc="5" dirty="0">
                <a:cs typeface="Calibri"/>
              </a:rPr>
              <a:t>is </a:t>
            </a:r>
            <a:r>
              <a:rPr lang="en-US" spc="-15" dirty="0">
                <a:cs typeface="Calibri"/>
              </a:rPr>
              <a:t>from </a:t>
            </a:r>
            <a:r>
              <a:rPr lang="en-US" dirty="0">
                <a:cs typeface="Calibri"/>
              </a:rPr>
              <a:t>dark </a:t>
            </a:r>
            <a:r>
              <a:rPr lang="en-US" spc="-15" dirty="0">
                <a:cs typeface="Calibri"/>
              </a:rPr>
              <a:t>brown or black</a:t>
            </a:r>
            <a:r>
              <a:rPr lang="en-US" spc="-10" dirty="0">
                <a:cs typeface="Calibri"/>
              </a:rPr>
              <a:t>, </a:t>
            </a:r>
            <a:r>
              <a:rPr lang="en-US" dirty="0">
                <a:cs typeface="Calibri"/>
              </a:rPr>
              <a:t>the </a:t>
            </a:r>
            <a:r>
              <a:rPr lang="en-US" spc="-10" dirty="0">
                <a:cs typeface="Calibri"/>
              </a:rPr>
              <a:t>silage  underwent </a:t>
            </a:r>
            <a:r>
              <a:rPr lang="en-US" spc="-5" dirty="0">
                <a:cs typeface="Calibri"/>
              </a:rPr>
              <a:t>bad </a:t>
            </a:r>
            <a:r>
              <a:rPr lang="en-US" spc="-15" dirty="0">
                <a:cs typeface="Calibri"/>
              </a:rPr>
              <a:t>fermentation </a:t>
            </a:r>
            <a:r>
              <a:rPr lang="en-US" dirty="0">
                <a:cs typeface="Calibri"/>
              </a:rPr>
              <a:t>and is of </a:t>
            </a:r>
            <a:r>
              <a:rPr lang="en-US" spc="-5" dirty="0">
                <a:cs typeface="Calibri"/>
              </a:rPr>
              <a:t>bad</a:t>
            </a:r>
            <a:r>
              <a:rPr lang="en-US" spc="-35" dirty="0">
                <a:cs typeface="Calibri"/>
              </a:rPr>
              <a:t> </a:t>
            </a:r>
            <a:r>
              <a:rPr lang="en-US" spc="-40" dirty="0">
                <a:cs typeface="Calibri"/>
              </a:rPr>
              <a:t>quality</a:t>
            </a:r>
            <a:r>
              <a:rPr lang="en-US" spc="-40" dirty="0" smtClean="0">
                <a:cs typeface="Calibri"/>
              </a:rPr>
              <a:t>.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4289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81330"/>
            <a:ext cx="7980680" cy="566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33679" indent="-342900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solidFill>
                  <a:srgbClr val="006FC0"/>
                </a:solidFill>
                <a:latin typeface="Calibri"/>
                <a:cs typeface="Calibri"/>
              </a:rPr>
              <a:t>Smell: </a:t>
            </a:r>
            <a:r>
              <a:rPr sz="2700" dirty="0">
                <a:latin typeface="Calibri"/>
                <a:cs typeface="Calibri"/>
              </a:rPr>
              <a:t>Acidic </a:t>
            </a:r>
            <a:r>
              <a:rPr sz="2700" spc="-5" dirty="0">
                <a:latin typeface="Calibri"/>
                <a:cs typeface="Calibri"/>
              </a:rPr>
              <a:t>or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sweet-sour pleasant </a:t>
            </a:r>
            <a:r>
              <a:rPr sz="2700" spc="-5" dirty="0">
                <a:latin typeface="Calibri"/>
                <a:cs typeface="Calibri"/>
              </a:rPr>
              <a:t>smell </a:t>
            </a:r>
            <a:r>
              <a:rPr sz="2700" spc="-10" dirty="0">
                <a:latin typeface="Calibri"/>
                <a:cs typeface="Calibri"/>
              </a:rPr>
              <a:t>indicates  </a:t>
            </a:r>
            <a:r>
              <a:rPr sz="2700" spc="-5" dirty="0">
                <a:latin typeface="Calibri"/>
                <a:cs typeface="Calibri"/>
              </a:rPr>
              <a:t>good </a:t>
            </a:r>
            <a:r>
              <a:rPr sz="2700" spc="-25" dirty="0">
                <a:latin typeface="Calibri"/>
                <a:cs typeface="Calibri"/>
              </a:rPr>
              <a:t>quality. </a:t>
            </a:r>
            <a:r>
              <a:rPr sz="2700" spc="-5" dirty="0">
                <a:latin typeface="Calibri"/>
                <a:cs typeface="Calibri"/>
              </a:rPr>
              <a:t>On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other hand, </a:t>
            </a:r>
            <a:r>
              <a:rPr sz="2700" dirty="0">
                <a:latin typeface="Calibri"/>
                <a:cs typeface="Calibri"/>
              </a:rPr>
              <a:t>if </a:t>
            </a:r>
            <a:r>
              <a:rPr sz="2700" spc="-10" dirty="0">
                <a:latin typeface="Calibri"/>
                <a:cs typeface="Calibri"/>
              </a:rPr>
              <a:t>there </a:t>
            </a:r>
            <a:r>
              <a:rPr sz="2700" dirty="0">
                <a:latin typeface="Calibri"/>
                <a:cs typeface="Calibri"/>
              </a:rPr>
              <a:t>is a </a:t>
            </a:r>
            <a:r>
              <a:rPr sz="2700" spc="-10" dirty="0">
                <a:latin typeface="Calibri"/>
                <a:cs typeface="Calibri"/>
              </a:rPr>
              <a:t>manure  </a:t>
            </a:r>
            <a:r>
              <a:rPr sz="2700" spc="-5" dirty="0">
                <a:latin typeface="Calibri"/>
                <a:cs typeface="Calibri"/>
              </a:rPr>
              <a:t>smell or putrid smell </a:t>
            </a:r>
            <a:r>
              <a:rPr sz="2700" dirty="0">
                <a:latin typeface="Calibri"/>
                <a:cs typeface="Calibri"/>
              </a:rPr>
              <a:t>and it is </a:t>
            </a:r>
            <a:r>
              <a:rPr sz="2700" spc="-5" dirty="0">
                <a:latin typeface="Calibri"/>
                <a:cs typeface="Calibri"/>
              </a:rPr>
              <a:t>so </a:t>
            </a:r>
            <a:r>
              <a:rPr sz="2700" spc="-10" dirty="0">
                <a:latin typeface="Calibri"/>
                <a:cs typeface="Calibri"/>
              </a:rPr>
              <a:t>repugnant that </a:t>
            </a:r>
            <a:r>
              <a:rPr sz="2700" spc="-5" dirty="0">
                <a:latin typeface="Calibri"/>
                <a:cs typeface="Calibri"/>
              </a:rPr>
              <a:t>one  cannot put </a:t>
            </a:r>
            <a:r>
              <a:rPr sz="2700" spc="-10" dirty="0">
                <a:latin typeface="Calibri"/>
                <a:cs typeface="Calibri"/>
              </a:rPr>
              <a:t>the silage </a:t>
            </a:r>
            <a:r>
              <a:rPr sz="2700" spc="-5" dirty="0">
                <a:latin typeface="Calibri"/>
                <a:cs typeface="Calibri"/>
              </a:rPr>
              <a:t>near one's nose,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quality </a:t>
            </a:r>
            <a:r>
              <a:rPr sz="2700" dirty="0">
                <a:latin typeface="Calibri"/>
                <a:cs typeface="Calibri"/>
              </a:rPr>
              <a:t>is  </a:t>
            </a:r>
            <a:r>
              <a:rPr sz="2700" spc="-60" dirty="0">
                <a:latin typeface="Calibri"/>
                <a:cs typeface="Calibri"/>
              </a:rPr>
              <a:t>poor.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ct val="15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45" dirty="0">
                <a:solidFill>
                  <a:srgbClr val="006FC0"/>
                </a:solidFill>
                <a:latin typeface="Calibri"/>
                <a:cs typeface="Calibri"/>
              </a:rPr>
              <a:t>Taste: </a:t>
            </a:r>
            <a:r>
              <a:rPr sz="2700" dirty="0">
                <a:latin typeface="Calibri"/>
                <a:cs typeface="Calibri"/>
              </a:rPr>
              <a:t>If </a:t>
            </a:r>
            <a:r>
              <a:rPr sz="2700" spc="-5" dirty="0">
                <a:latin typeface="Calibri"/>
                <a:cs typeface="Calibri"/>
              </a:rPr>
              <a:t>the </a:t>
            </a:r>
            <a:r>
              <a:rPr sz="2700" spc="-10" dirty="0">
                <a:latin typeface="Calibri"/>
                <a:cs typeface="Calibri"/>
              </a:rPr>
              <a:t>silage </a:t>
            </a:r>
            <a:r>
              <a:rPr sz="2700" spc="-20" dirty="0">
                <a:latin typeface="Calibri"/>
                <a:cs typeface="Calibri"/>
              </a:rPr>
              <a:t>tastes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sour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10" dirty="0">
                <a:latin typeface="Calibri"/>
                <a:cs typeface="Calibri"/>
              </a:rPr>
              <a:t>there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5" dirty="0">
                <a:latin typeface="Calibri"/>
                <a:cs typeface="Calibri"/>
              </a:rPr>
              <a:t>no </a:t>
            </a:r>
            <a:r>
              <a:rPr sz="2700" spc="-10" dirty="0">
                <a:latin typeface="Calibri"/>
                <a:cs typeface="Calibri"/>
              </a:rPr>
              <a:t>problem  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10" dirty="0">
                <a:latin typeface="Calibri"/>
                <a:cs typeface="Calibri"/>
              </a:rPr>
              <a:t>putting </a:t>
            </a:r>
            <a:r>
              <a:rPr sz="2700" dirty="0">
                <a:latin typeface="Calibri"/>
                <a:cs typeface="Calibri"/>
              </a:rPr>
              <a:t>it in </a:t>
            </a:r>
            <a:r>
              <a:rPr sz="2700" spc="-5" dirty="0">
                <a:latin typeface="Calibri"/>
                <a:cs typeface="Calibri"/>
              </a:rPr>
              <a:t>one's </a:t>
            </a:r>
            <a:r>
              <a:rPr sz="2700" dirty="0">
                <a:latin typeface="Calibri"/>
                <a:cs typeface="Calibri"/>
              </a:rPr>
              <a:t>mouth, the </a:t>
            </a:r>
            <a:r>
              <a:rPr sz="2700" spc="-5" dirty="0">
                <a:latin typeface="Calibri"/>
                <a:cs typeface="Calibri"/>
              </a:rPr>
              <a:t>quality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5" dirty="0">
                <a:latin typeface="Calibri"/>
                <a:cs typeface="Calibri"/>
              </a:rPr>
              <a:t>good. On </a:t>
            </a:r>
            <a:r>
              <a:rPr sz="2700" dirty="0">
                <a:latin typeface="Calibri"/>
                <a:cs typeface="Calibri"/>
              </a:rPr>
              <a:t>the  </a:t>
            </a:r>
            <a:r>
              <a:rPr sz="2700" spc="-5" dirty="0">
                <a:latin typeface="Calibri"/>
                <a:cs typeface="Calibri"/>
              </a:rPr>
              <a:t>other hand, </a:t>
            </a:r>
            <a:r>
              <a:rPr sz="2700" dirty="0">
                <a:latin typeface="Calibri"/>
                <a:cs typeface="Calibri"/>
              </a:rPr>
              <a:t>if the </a:t>
            </a:r>
            <a:r>
              <a:rPr sz="2700" spc="-5" dirty="0">
                <a:latin typeface="Calibri"/>
                <a:cs typeface="Calibri"/>
              </a:rPr>
              <a:t>silage </a:t>
            </a:r>
            <a:r>
              <a:rPr sz="2700" spc="-20" dirty="0">
                <a:latin typeface="Calibri"/>
                <a:cs typeface="Calibri"/>
              </a:rPr>
              <a:t>tastes </a:t>
            </a:r>
            <a:r>
              <a:rPr sz="2700" spc="-15" dirty="0">
                <a:latin typeface="Calibri"/>
                <a:cs typeface="Calibri"/>
              </a:rPr>
              <a:t>bitter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5" dirty="0">
                <a:latin typeface="Calibri"/>
                <a:cs typeface="Calibri"/>
              </a:rPr>
              <a:t>one cannot  put </a:t>
            </a:r>
            <a:r>
              <a:rPr sz="2700" dirty="0">
                <a:latin typeface="Calibri"/>
                <a:cs typeface="Calibri"/>
              </a:rPr>
              <a:t>it in </a:t>
            </a:r>
            <a:r>
              <a:rPr sz="2700" spc="-5" dirty="0">
                <a:latin typeface="Calibri"/>
                <a:cs typeface="Calibri"/>
              </a:rPr>
              <a:t>one's mouth,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quality </a:t>
            </a:r>
            <a:r>
              <a:rPr sz="2700" dirty="0">
                <a:latin typeface="Calibri"/>
                <a:cs typeface="Calibri"/>
              </a:rPr>
              <a:t>is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spc="-60" dirty="0">
                <a:latin typeface="Calibri"/>
                <a:cs typeface="Calibri"/>
              </a:rPr>
              <a:t>poor.</a:t>
            </a:r>
            <a:endParaRPr sz="27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5898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57530"/>
            <a:ext cx="7976870" cy="37293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40" dirty="0">
                <a:solidFill>
                  <a:srgbClr val="00AFEF"/>
                </a:solidFill>
                <a:latin typeface="Calibri"/>
                <a:cs typeface="Calibri"/>
              </a:rPr>
              <a:t>Touch: </a:t>
            </a:r>
            <a:r>
              <a:rPr sz="2700" dirty="0">
                <a:latin typeface="Calibri"/>
                <a:cs typeface="Calibri"/>
              </a:rPr>
              <a:t>When </a:t>
            </a:r>
            <a:r>
              <a:rPr sz="2700" spc="-10" dirty="0">
                <a:latin typeface="Calibri"/>
                <a:cs typeface="Calibri"/>
              </a:rPr>
              <a:t>squeezing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0" dirty="0">
                <a:latin typeface="Calibri"/>
                <a:cs typeface="Calibri"/>
              </a:rPr>
              <a:t>silage </a:t>
            </a:r>
            <a:r>
              <a:rPr sz="2700" spc="-5" dirty="0">
                <a:latin typeface="Calibri"/>
                <a:cs typeface="Calibri"/>
              </a:rPr>
              <a:t>tightly </a:t>
            </a:r>
            <a:r>
              <a:rPr sz="2700" dirty="0">
                <a:latin typeface="Calibri"/>
                <a:cs typeface="Calibri"/>
              </a:rPr>
              <a:t>in a </a:t>
            </a:r>
            <a:r>
              <a:rPr sz="2700" spc="-5" dirty="0">
                <a:latin typeface="Calibri"/>
                <a:cs typeface="Calibri"/>
              </a:rPr>
              <a:t>hand </a:t>
            </a:r>
            <a:r>
              <a:rPr sz="2700" dirty="0">
                <a:latin typeface="Calibri"/>
                <a:cs typeface="Calibri"/>
              </a:rPr>
              <a:t>and  then </a:t>
            </a:r>
            <a:r>
              <a:rPr sz="2700" spc="-5" dirty="0">
                <a:latin typeface="Calibri"/>
                <a:cs typeface="Calibri"/>
              </a:rPr>
              <a:t>opening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hand, </a:t>
            </a:r>
            <a:r>
              <a:rPr sz="2700" dirty="0">
                <a:latin typeface="Calibri"/>
                <a:cs typeface="Calibri"/>
              </a:rPr>
              <a:t>if the </a:t>
            </a:r>
            <a:r>
              <a:rPr sz="2700" spc="-10" dirty="0">
                <a:latin typeface="Calibri"/>
                <a:cs typeface="Calibri"/>
              </a:rPr>
              <a:t>silage </a:t>
            </a:r>
            <a:r>
              <a:rPr sz="2700" spc="-15" dirty="0">
                <a:latin typeface="Calibri"/>
                <a:cs typeface="Calibri"/>
              </a:rPr>
              <a:t>breaks </a:t>
            </a:r>
            <a:r>
              <a:rPr sz="2700" spc="-5" dirty="0">
                <a:latin typeface="Calibri"/>
                <a:cs typeface="Calibri"/>
              </a:rPr>
              <a:t>slowly </a:t>
            </a:r>
            <a:r>
              <a:rPr sz="2700" spc="-15" dirty="0">
                <a:latin typeface="Calibri"/>
                <a:cs typeface="Calibri"/>
              </a:rPr>
              <a:t>into  </a:t>
            </a:r>
            <a:r>
              <a:rPr sz="2700" spc="-20" dirty="0">
                <a:latin typeface="Calibri"/>
                <a:cs typeface="Calibri"/>
              </a:rPr>
              <a:t>two, </a:t>
            </a:r>
            <a:r>
              <a:rPr sz="2700" spc="-5" dirty="0">
                <a:latin typeface="Calibri"/>
                <a:cs typeface="Calibri"/>
              </a:rPr>
              <a:t>that silage </a:t>
            </a:r>
            <a:r>
              <a:rPr sz="2700" dirty="0">
                <a:latin typeface="Calibri"/>
                <a:cs typeface="Calibri"/>
              </a:rPr>
              <a:t>is of </a:t>
            </a:r>
            <a:r>
              <a:rPr sz="2700" spc="-5" dirty="0">
                <a:latin typeface="Calibri"/>
                <a:cs typeface="Calibri"/>
              </a:rPr>
              <a:t>good </a:t>
            </a:r>
            <a:r>
              <a:rPr sz="2700" spc="-25" dirty="0">
                <a:latin typeface="Calibri"/>
                <a:cs typeface="Calibri"/>
              </a:rPr>
              <a:t>quality. </a:t>
            </a:r>
            <a:r>
              <a:rPr sz="2700" dirty="0">
                <a:latin typeface="Calibri"/>
                <a:cs typeface="Calibri"/>
              </a:rPr>
              <a:t>If </a:t>
            </a:r>
            <a:r>
              <a:rPr sz="2700" spc="-1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silage </a:t>
            </a:r>
            <a:r>
              <a:rPr sz="2700" spc="-15" dirty="0">
                <a:latin typeface="Calibri"/>
                <a:cs typeface="Calibri"/>
              </a:rPr>
              <a:t>breaks  into </a:t>
            </a:r>
            <a:r>
              <a:rPr sz="2700" spc="-5" dirty="0">
                <a:latin typeface="Calibri"/>
                <a:cs typeface="Calibri"/>
              </a:rPr>
              <a:t>small pieces </a:t>
            </a:r>
            <a:r>
              <a:rPr sz="2700" spc="-35" dirty="0">
                <a:latin typeface="Calibri"/>
                <a:cs typeface="Calibri"/>
              </a:rPr>
              <a:t>separately,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0" dirty="0">
                <a:latin typeface="Calibri"/>
                <a:cs typeface="Calibri"/>
              </a:rPr>
              <a:t>silage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0" dirty="0">
                <a:latin typeface="Calibri"/>
                <a:cs typeface="Calibri"/>
              </a:rPr>
              <a:t>deficient </a:t>
            </a:r>
            <a:r>
              <a:rPr sz="2700" dirty="0">
                <a:latin typeface="Calibri"/>
                <a:cs typeface="Calibri"/>
              </a:rPr>
              <a:t>in  </a:t>
            </a:r>
            <a:r>
              <a:rPr sz="2700" spc="-10" dirty="0">
                <a:latin typeface="Calibri"/>
                <a:cs typeface="Calibri"/>
              </a:rPr>
              <a:t>moisture </a:t>
            </a:r>
            <a:r>
              <a:rPr sz="2700" spc="-15" dirty="0">
                <a:latin typeface="Calibri"/>
                <a:cs typeface="Calibri"/>
              </a:rPr>
              <a:t>content. </a:t>
            </a:r>
            <a:r>
              <a:rPr sz="2700" dirty="0">
                <a:latin typeface="Calibri"/>
                <a:cs typeface="Calibri"/>
              </a:rPr>
              <a:t>If </a:t>
            </a:r>
            <a:r>
              <a:rPr sz="2700" spc="-20" dirty="0">
                <a:latin typeface="Calibri"/>
                <a:cs typeface="Calibri"/>
              </a:rPr>
              <a:t>water </a:t>
            </a:r>
            <a:r>
              <a:rPr sz="2700" dirty="0">
                <a:latin typeface="Calibri"/>
                <a:cs typeface="Calibri"/>
              </a:rPr>
              <a:t>is dripping, the </a:t>
            </a:r>
            <a:r>
              <a:rPr sz="2700" spc="-10" dirty="0">
                <a:latin typeface="Calibri"/>
                <a:cs typeface="Calibri"/>
              </a:rPr>
              <a:t>moisture  </a:t>
            </a:r>
            <a:r>
              <a:rPr sz="2700" spc="-15" dirty="0">
                <a:latin typeface="Calibri"/>
                <a:cs typeface="Calibri"/>
              </a:rPr>
              <a:t>content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silage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5" dirty="0">
                <a:latin typeface="Calibri"/>
                <a:cs typeface="Calibri"/>
              </a:rPr>
              <a:t>too</a:t>
            </a:r>
            <a:r>
              <a:rPr sz="2700" dirty="0">
                <a:latin typeface="Calibri"/>
                <a:cs typeface="Calibri"/>
              </a:rPr>
              <a:t> high.</a:t>
            </a:r>
            <a:endParaRPr sz="27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5748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a good quality silage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</a:t>
            </a:r>
            <a:r>
              <a:rPr lang="en-US" dirty="0" smtClean="0"/>
              <a:t>ellowish or brown Green color</a:t>
            </a:r>
          </a:p>
          <a:p>
            <a:r>
              <a:rPr lang="en-US" dirty="0" smtClean="0"/>
              <a:t>Pleasant </a:t>
            </a:r>
            <a:r>
              <a:rPr lang="en-US" dirty="0" err="1" smtClean="0"/>
              <a:t>odour</a:t>
            </a:r>
            <a:endParaRPr lang="en-US" dirty="0" smtClean="0"/>
          </a:p>
          <a:p>
            <a:r>
              <a:rPr lang="en-US" dirty="0" smtClean="0"/>
              <a:t>pH ranged 3.8-4.2.</a:t>
            </a:r>
          </a:p>
          <a:p>
            <a:r>
              <a:rPr lang="en-US" dirty="0" smtClean="0"/>
              <a:t>Lactic Acid will be 50% or more of the total Organic Acid.</a:t>
            </a:r>
          </a:p>
          <a:p>
            <a:r>
              <a:rPr lang="en-US" dirty="0" smtClean="0"/>
              <a:t>Free from </a:t>
            </a:r>
            <a:r>
              <a:rPr lang="en-US" dirty="0" err="1" smtClean="0"/>
              <a:t>mould</a:t>
            </a:r>
            <a:r>
              <a:rPr lang="en-US" dirty="0" smtClean="0"/>
              <a:t> growth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491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1185" y="461899"/>
            <a:ext cx="38804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Feeding </a:t>
            </a:r>
            <a:r>
              <a:rPr dirty="0"/>
              <a:t>of</a:t>
            </a:r>
            <a:r>
              <a:rPr spc="-45" dirty="0"/>
              <a:t> </a:t>
            </a:r>
            <a:r>
              <a:rPr spc="-15" dirty="0"/>
              <a:t>silage</a:t>
            </a:r>
          </a:p>
        </p:txBody>
      </p:sp>
      <p:sp>
        <p:nvSpPr>
          <p:cNvPr id="3" name="object 3"/>
          <p:cNvSpPr/>
          <p:nvPr/>
        </p:nvSpPr>
        <p:spPr>
          <a:xfrm>
            <a:off x="409955" y="2555748"/>
            <a:ext cx="8328659" cy="26593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2583052"/>
            <a:ext cx="8229600" cy="2560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52437" y="2578290"/>
          <a:ext cx="8229600" cy="2560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64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2 - 3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year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old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cattle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11-13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kg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3 - 8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year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old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cattle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13-22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kg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sheep</a:t>
                      </a:r>
                    </a:p>
                  </a:txBody>
                  <a:tcPr marL="0" marR="0" marT="3111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1-1.5 kg per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45 kg.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live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wt.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goats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1-1.5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kg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per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45 kg.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live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wt.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9525">
                      <a:solidFill>
                        <a:srgbClr val="F69240"/>
                      </a:solidFill>
                      <a:prstDash val="solid"/>
                    </a:lnL>
                    <a:lnR w="9525">
                      <a:solidFill>
                        <a:srgbClr val="F69240"/>
                      </a:solidFill>
                      <a:prstDash val="solid"/>
                    </a:lnR>
                    <a:lnT w="9525">
                      <a:solidFill>
                        <a:srgbClr val="F69240"/>
                      </a:solidFill>
                      <a:prstDash val="solid"/>
                    </a:lnT>
                    <a:lnB w="9525">
                      <a:solidFill>
                        <a:srgbClr val="F6924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747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7175" marR="5080" indent="-151511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Factors </a:t>
            </a:r>
            <a:r>
              <a:rPr spc="-5" dirty="0"/>
              <a:t>enhance </a:t>
            </a:r>
            <a:r>
              <a:rPr dirty="0"/>
              <a:t>the </a:t>
            </a:r>
            <a:r>
              <a:rPr spc="-5" dirty="0"/>
              <a:t>nutrient  </a:t>
            </a:r>
            <a:r>
              <a:rPr dirty="0"/>
              <a:t>quality of</a:t>
            </a:r>
            <a:r>
              <a:rPr spc="-15" dirty="0"/>
              <a:t> </a:t>
            </a:r>
            <a:r>
              <a:rPr spc="-10" dirty="0"/>
              <a:t>silage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29765"/>
            <a:ext cx="625094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dirty="0">
                <a:solidFill>
                  <a:srgbClr val="07C80C"/>
                </a:solidFill>
                <a:latin typeface="Calibri"/>
                <a:cs typeface="Calibri"/>
              </a:rPr>
              <a:t>Add dry </a:t>
            </a:r>
            <a:r>
              <a:rPr sz="2700" b="1" spc="-20" dirty="0">
                <a:solidFill>
                  <a:srgbClr val="07C80C"/>
                </a:solidFill>
                <a:latin typeface="Calibri"/>
                <a:cs typeface="Calibri"/>
              </a:rPr>
              <a:t>matter </a:t>
            </a:r>
            <a:r>
              <a:rPr sz="2700" b="1" spc="-15" dirty="0">
                <a:solidFill>
                  <a:srgbClr val="07C80C"/>
                </a:solidFill>
                <a:latin typeface="Calibri"/>
                <a:cs typeface="Calibri"/>
              </a:rPr>
              <a:t>to </a:t>
            </a:r>
            <a:r>
              <a:rPr sz="2700" b="1" spc="-10" dirty="0">
                <a:solidFill>
                  <a:srgbClr val="07C80C"/>
                </a:solidFill>
                <a:latin typeface="Calibri"/>
                <a:cs typeface="Calibri"/>
              </a:rPr>
              <a:t>reduce </a:t>
            </a:r>
            <a:r>
              <a:rPr sz="2700" b="1" spc="-15" dirty="0">
                <a:solidFill>
                  <a:srgbClr val="07C80C"/>
                </a:solidFill>
                <a:latin typeface="Calibri"/>
                <a:cs typeface="Calibri"/>
              </a:rPr>
              <a:t>moisture</a:t>
            </a:r>
            <a:r>
              <a:rPr sz="2700" b="1" spc="85" dirty="0">
                <a:solidFill>
                  <a:srgbClr val="07C80C"/>
                </a:solidFill>
                <a:latin typeface="Calibri"/>
                <a:cs typeface="Calibri"/>
              </a:rPr>
              <a:t> </a:t>
            </a:r>
            <a:r>
              <a:rPr sz="2700" b="1" spc="-15" dirty="0">
                <a:solidFill>
                  <a:srgbClr val="07C80C"/>
                </a:solidFill>
                <a:latin typeface="Calibri"/>
                <a:cs typeface="Calibri"/>
              </a:rPr>
              <a:t>content: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65901" y="3229178"/>
            <a:ext cx="254508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19225" algn="l"/>
                <a:tab pos="2065655" algn="l"/>
              </a:tabLst>
            </a:pPr>
            <a:r>
              <a:rPr sz="2700" dirty="0">
                <a:latin typeface="Calibri"/>
                <a:cs typeface="Calibri"/>
              </a:rPr>
              <a:t>medium	</a:t>
            </a:r>
            <a:r>
              <a:rPr sz="2700" spc="-60" dirty="0">
                <a:latin typeface="Calibri"/>
                <a:cs typeface="Calibri"/>
              </a:rPr>
              <a:t>f</a:t>
            </a:r>
            <a:r>
              <a:rPr sz="2700" spc="-5" dirty="0">
                <a:latin typeface="Calibri"/>
                <a:cs typeface="Calibri"/>
              </a:rPr>
              <a:t>o</a:t>
            </a:r>
            <a:r>
              <a:rPr sz="2700" dirty="0">
                <a:latin typeface="Calibri"/>
                <a:cs typeface="Calibri"/>
              </a:rPr>
              <a:t>r	the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2529966"/>
            <a:ext cx="4965065" cy="1753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2615">
              <a:lnSpc>
                <a:spcPct val="100000"/>
              </a:lnSpc>
              <a:spcBef>
                <a:spcPts val="100"/>
              </a:spcBef>
            </a:pPr>
            <a:r>
              <a:rPr sz="2700" spc="-120" dirty="0">
                <a:latin typeface="Calibri"/>
                <a:cs typeface="Calibri"/>
              </a:rPr>
              <a:t>To </a:t>
            </a:r>
            <a:r>
              <a:rPr sz="2700" spc="-10" dirty="0">
                <a:latin typeface="Calibri"/>
                <a:cs typeface="Calibri"/>
              </a:rPr>
              <a:t>reduce </a:t>
            </a:r>
            <a:r>
              <a:rPr sz="2700" spc="-5" dirty="0">
                <a:latin typeface="Calibri"/>
                <a:cs typeface="Calibri"/>
              </a:rPr>
              <a:t>seepage losses</a:t>
            </a:r>
            <a:r>
              <a:rPr sz="2700" dirty="0">
                <a:latin typeface="Calibri"/>
                <a:cs typeface="Calibri"/>
              </a:rPr>
              <a:t> and</a:t>
            </a:r>
            <a:endParaRPr sz="2700">
              <a:latin typeface="Calibri"/>
              <a:cs typeface="Calibri"/>
            </a:endParaRPr>
          </a:p>
          <a:p>
            <a:pPr marL="12700" marR="5080" indent="571500">
              <a:lnSpc>
                <a:spcPct val="150100"/>
              </a:lnSpc>
              <a:spcBef>
                <a:spcPts val="645"/>
              </a:spcBef>
              <a:tabLst>
                <a:tab pos="1151255" algn="l"/>
                <a:tab pos="2456180" algn="l"/>
                <a:tab pos="2868930" algn="l"/>
                <a:tab pos="3856354" algn="l"/>
              </a:tabLst>
            </a:pPr>
            <a:r>
              <a:rPr sz="2700" spc="-240" dirty="0">
                <a:latin typeface="Calibri"/>
                <a:cs typeface="Calibri"/>
              </a:rPr>
              <a:t>T</a:t>
            </a:r>
            <a:r>
              <a:rPr sz="2700" dirty="0">
                <a:latin typeface="Calibri"/>
                <a:cs typeface="Calibri"/>
              </a:rPr>
              <a:t>o	</a:t>
            </a:r>
            <a:r>
              <a:rPr sz="2700" spc="-5" dirty="0">
                <a:latin typeface="Calibri"/>
                <a:cs typeface="Calibri"/>
              </a:rPr>
              <a:t>p</a:t>
            </a:r>
            <a:r>
              <a:rPr sz="2700" spc="-60" dirty="0">
                <a:latin typeface="Calibri"/>
                <a:cs typeface="Calibri"/>
              </a:rPr>
              <a:t>r</a:t>
            </a:r>
            <a:r>
              <a:rPr sz="2700" spc="-10" dirty="0">
                <a:latin typeface="Calibri"/>
                <a:cs typeface="Calibri"/>
              </a:rPr>
              <a:t>o</a:t>
            </a:r>
            <a:r>
              <a:rPr sz="2700" dirty="0">
                <a:latin typeface="Calibri"/>
                <a:cs typeface="Calibri"/>
              </a:rPr>
              <a:t>vi</a:t>
            </a:r>
            <a:r>
              <a:rPr sz="2700" spc="-10" dirty="0">
                <a:latin typeface="Calibri"/>
                <a:cs typeface="Calibri"/>
              </a:rPr>
              <a:t>d</a:t>
            </a:r>
            <a:r>
              <a:rPr sz="2700" dirty="0">
                <a:latin typeface="Calibri"/>
                <a:cs typeface="Calibri"/>
              </a:rPr>
              <a:t>e	a	mo</a:t>
            </a:r>
            <a:r>
              <a:rPr sz="2700" spc="-55" dirty="0">
                <a:latin typeface="Calibri"/>
                <a:cs typeface="Calibri"/>
              </a:rPr>
              <a:t>r</a:t>
            </a:r>
            <a:r>
              <a:rPr sz="2700" dirty="0">
                <a:latin typeface="Calibri"/>
                <a:cs typeface="Calibri"/>
              </a:rPr>
              <a:t>e	</a:t>
            </a:r>
            <a:r>
              <a:rPr sz="2700" spc="-5" dirty="0">
                <a:latin typeface="Calibri"/>
                <a:cs typeface="Calibri"/>
              </a:rPr>
              <a:t>sui</a:t>
            </a:r>
            <a:r>
              <a:rPr sz="2700" spc="-55" dirty="0">
                <a:latin typeface="Calibri"/>
                <a:cs typeface="Calibri"/>
              </a:rPr>
              <a:t>t</a:t>
            </a:r>
            <a:r>
              <a:rPr sz="2700" dirty="0">
                <a:latin typeface="Calibri"/>
                <a:cs typeface="Calibri"/>
              </a:rPr>
              <a:t>able  </a:t>
            </a:r>
            <a:r>
              <a:rPr sz="2700" spc="-15" dirty="0">
                <a:latin typeface="Calibri"/>
                <a:cs typeface="Calibri"/>
              </a:rPr>
              <a:t>fermentation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process.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340352"/>
            <a:ext cx="8074659" cy="1878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25" dirty="0">
                <a:latin typeface="Calibri"/>
                <a:cs typeface="Calibri"/>
              </a:rPr>
              <a:t>Generally, </a:t>
            </a:r>
            <a:r>
              <a:rPr sz="2700" spc="-15" dirty="0">
                <a:latin typeface="Calibri"/>
                <a:cs typeface="Calibri"/>
              </a:rPr>
              <a:t>grasses </a:t>
            </a:r>
            <a:r>
              <a:rPr sz="2700" spc="-5" dirty="0">
                <a:latin typeface="Calibri"/>
                <a:cs typeface="Calibri"/>
              </a:rPr>
              <a:t>and legumes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10" dirty="0">
                <a:latin typeface="Calibri"/>
                <a:cs typeface="Calibri"/>
              </a:rPr>
              <a:t>wilted </a:t>
            </a:r>
            <a:r>
              <a:rPr sz="2700" dirty="0">
                <a:latin typeface="Calibri"/>
                <a:cs typeface="Calibri"/>
              </a:rPr>
              <a:t>or </a:t>
            </a:r>
            <a:r>
              <a:rPr sz="2700" spc="-5" dirty="0">
                <a:latin typeface="Calibri"/>
                <a:cs typeface="Calibri"/>
              </a:rPr>
              <a:t>dried </a:t>
            </a:r>
            <a:r>
              <a:rPr sz="2700" spc="-45" dirty="0">
                <a:latin typeface="Calibri"/>
                <a:cs typeface="Calibri"/>
              </a:rPr>
              <a:t>to  </a:t>
            </a:r>
            <a:r>
              <a:rPr sz="2700" dirty="0">
                <a:latin typeface="Calibri"/>
                <a:cs typeface="Calibri"/>
              </a:rPr>
              <a:t>an </a:t>
            </a:r>
            <a:r>
              <a:rPr sz="2700" spc="-30" dirty="0">
                <a:latin typeface="Calibri"/>
                <a:cs typeface="Calibri"/>
              </a:rPr>
              <a:t>average </a:t>
            </a:r>
            <a:r>
              <a:rPr sz="2700" dirty="0">
                <a:latin typeface="Calibri"/>
                <a:cs typeface="Calibri"/>
              </a:rPr>
              <a:t>of about </a:t>
            </a:r>
            <a:r>
              <a:rPr sz="2700" spc="-10" dirty="0">
                <a:latin typeface="Calibri"/>
                <a:cs typeface="Calibri"/>
              </a:rPr>
              <a:t>65% </a:t>
            </a:r>
            <a:r>
              <a:rPr sz="2700" spc="-15" dirty="0">
                <a:latin typeface="Calibri"/>
                <a:cs typeface="Calibri"/>
              </a:rPr>
              <a:t>moisture </a:t>
            </a:r>
            <a:r>
              <a:rPr sz="2700" dirty="0">
                <a:latin typeface="Calibri"/>
                <a:cs typeface="Calibri"/>
              </a:rPr>
              <a:t>or </a:t>
            </a:r>
            <a:r>
              <a:rPr sz="2700" spc="-5" dirty="0">
                <a:latin typeface="Calibri"/>
                <a:cs typeface="Calibri"/>
              </a:rPr>
              <a:t>less </a:t>
            </a:r>
            <a:r>
              <a:rPr sz="2700" spc="-10" dirty="0">
                <a:latin typeface="Calibri"/>
                <a:cs typeface="Calibri"/>
              </a:rPr>
              <a:t>depending  </a:t>
            </a:r>
            <a:r>
              <a:rPr sz="2700" dirty="0">
                <a:latin typeface="Calibri"/>
                <a:cs typeface="Calibri"/>
              </a:rPr>
              <a:t>on the type of </a:t>
            </a:r>
            <a:r>
              <a:rPr sz="2700" spc="-25" dirty="0">
                <a:latin typeface="Calibri"/>
                <a:cs typeface="Calibri"/>
              </a:rPr>
              <a:t>storage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used.</a:t>
            </a:r>
            <a:endParaRPr sz="27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1325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86617"/>
            <a:ext cx="8074659" cy="4428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5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If in </a:t>
            </a:r>
            <a:r>
              <a:rPr sz="2700" spc="-20" dirty="0">
                <a:latin typeface="Calibri"/>
                <a:cs typeface="Calibri"/>
              </a:rPr>
              <a:t>any </a:t>
            </a:r>
            <a:r>
              <a:rPr sz="2700" spc="-10" dirty="0">
                <a:latin typeface="Calibri"/>
                <a:cs typeface="Calibri"/>
              </a:rPr>
              <a:t>case, </a:t>
            </a:r>
            <a:r>
              <a:rPr sz="2700" spc="-30" dirty="0">
                <a:latin typeface="Calibri"/>
                <a:cs typeface="Calibri"/>
              </a:rPr>
              <a:t>forage </a:t>
            </a:r>
            <a:r>
              <a:rPr sz="2700" spc="-15" dirty="0">
                <a:latin typeface="Calibri"/>
                <a:cs typeface="Calibri"/>
              </a:rPr>
              <a:t>crops </a:t>
            </a:r>
            <a:r>
              <a:rPr sz="2700" spc="-20" dirty="0">
                <a:latin typeface="Calibri"/>
                <a:cs typeface="Calibri"/>
              </a:rPr>
              <a:t>are </a:t>
            </a:r>
            <a:r>
              <a:rPr sz="2700" spc="-15" dirty="0">
                <a:latin typeface="Calibri"/>
                <a:cs typeface="Calibri"/>
              </a:rPr>
              <a:t>harvested </a:t>
            </a:r>
            <a:r>
              <a:rPr sz="2700" spc="-20" dirty="0">
                <a:latin typeface="Calibri"/>
                <a:cs typeface="Calibri"/>
              </a:rPr>
              <a:t>at </a:t>
            </a:r>
            <a:r>
              <a:rPr sz="2700" spc="-15" dirty="0">
                <a:latin typeface="Calibri"/>
                <a:cs typeface="Calibri"/>
              </a:rPr>
              <a:t>too wet </a:t>
            </a:r>
            <a:r>
              <a:rPr sz="2700" spc="-30" dirty="0">
                <a:latin typeface="Calibri"/>
                <a:cs typeface="Calibri"/>
              </a:rPr>
              <a:t>for  </a:t>
            </a:r>
            <a:r>
              <a:rPr sz="2700" spc="-5" dirty="0">
                <a:latin typeface="Calibri"/>
                <a:cs typeface="Calibri"/>
              </a:rPr>
              <a:t>silage, </a:t>
            </a:r>
            <a:r>
              <a:rPr sz="2700" spc="-10" dirty="0">
                <a:latin typeface="Calibri"/>
                <a:cs typeface="Calibri"/>
              </a:rPr>
              <a:t>the following </a:t>
            </a:r>
            <a:r>
              <a:rPr sz="2700" dirty="0">
                <a:latin typeface="Calibri"/>
                <a:cs typeface="Calibri"/>
              </a:rPr>
              <a:t>guideline </a:t>
            </a:r>
            <a:r>
              <a:rPr sz="2700" spc="-25" dirty="0">
                <a:latin typeface="Calibri"/>
                <a:cs typeface="Calibri"/>
              </a:rPr>
              <a:t>for </a:t>
            </a:r>
            <a:r>
              <a:rPr sz="2700" spc="-5" dirty="0">
                <a:latin typeface="Calibri"/>
                <a:cs typeface="Calibri"/>
              </a:rPr>
              <a:t>dry </a:t>
            </a:r>
            <a:r>
              <a:rPr sz="2700" spc="-20" dirty="0">
                <a:latin typeface="Calibri"/>
                <a:cs typeface="Calibri"/>
              </a:rPr>
              <a:t>matter </a:t>
            </a:r>
            <a:r>
              <a:rPr sz="2700" spc="-5" dirty="0">
                <a:latin typeface="Calibri"/>
                <a:cs typeface="Calibri"/>
              </a:rPr>
              <a:t>addition  </a:t>
            </a:r>
            <a:r>
              <a:rPr sz="2700" spc="-15" dirty="0">
                <a:latin typeface="Calibri"/>
                <a:cs typeface="Calibri"/>
              </a:rPr>
              <a:t>may </a:t>
            </a:r>
            <a:r>
              <a:rPr sz="2700" spc="-5" dirty="0">
                <a:latin typeface="Calibri"/>
                <a:cs typeface="Calibri"/>
              </a:rPr>
              <a:t>be used.</a:t>
            </a:r>
            <a:endParaRPr sz="2700">
              <a:latin typeface="Calibri"/>
              <a:cs typeface="Calibri"/>
            </a:endParaRPr>
          </a:p>
          <a:p>
            <a:pPr marL="355600" marR="5715" algn="just">
              <a:lnSpc>
                <a:spcPct val="150000"/>
              </a:lnSpc>
              <a:spcBef>
                <a:spcPts val="650"/>
              </a:spcBef>
            </a:pPr>
            <a:r>
              <a:rPr sz="2700" spc="-10" dirty="0">
                <a:latin typeface="Calibri"/>
                <a:cs typeface="Calibri"/>
              </a:rPr>
              <a:t>Coarsely </a:t>
            </a:r>
            <a:r>
              <a:rPr sz="2700" spc="-15" dirty="0">
                <a:latin typeface="Calibri"/>
                <a:cs typeface="Calibri"/>
              </a:rPr>
              <a:t>ground</a:t>
            </a:r>
            <a:r>
              <a:rPr sz="2700" spc="58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cereal </a:t>
            </a:r>
            <a:r>
              <a:rPr sz="2700" spc="-15" dirty="0">
                <a:latin typeface="Calibri"/>
                <a:cs typeface="Calibri"/>
              </a:rPr>
              <a:t>grains </a:t>
            </a:r>
            <a:r>
              <a:rPr sz="2700" dirty="0">
                <a:latin typeface="Calibri"/>
                <a:cs typeface="Calibri"/>
              </a:rPr>
              <a:t>or </a:t>
            </a:r>
            <a:r>
              <a:rPr sz="2700" spc="-5" dirty="0">
                <a:latin typeface="Calibri"/>
                <a:cs typeface="Calibri"/>
              </a:rPr>
              <a:t>chopped </a:t>
            </a:r>
            <a:r>
              <a:rPr sz="2700" spc="-10" dirty="0">
                <a:latin typeface="Calibri"/>
                <a:cs typeface="Calibri"/>
              </a:rPr>
              <a:t>grasses </a:t>
            </a:r>
            <a:r>
              <a:rPr sz="2700" spc="-15" dirty="0">
                <a:latin typeface="Calibri"/>
                <a:cs typeface="Calibri"/>
              </a:rPr>
              <a:t>are  </a:t>
            </a:r>
            <a:r>
              <a:rPr sz="2700" spc="-5" dirty="0">
                <a:latin typeface="Calibri"/>
                <a:cs typeface="Calibri"/>
              </a:rPr>
              <a:t>used </a:t>
            </a:r>
            <a:r>
              <a:rPr sz="2700" dirty="0">
                <a:latin typeface="Calibri"/>
                <a:cs typeface="Calibri"/>
              </a:rPr>
              <a:t>@ </a:t>
            </a:r>
            <a:r>
              <a:rPr sz="2700" spc="-25" dirty="0">
                <a:latin typeface="Calibri"/>
                <a:cs typeface="Calibri"/>
              </a:rPr>
              <a:t>for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5% </a:t>
            </a:r>
            <a:r>
              <a:rPr sz="2700" spc="-10" dirty="0">
                <a:latin typeface="Calibri"/>
                <a:cs typeface="Calibri"/>
              </a:rPr>
              <a:t>reduction </a:t>
            </a:r>
            <a:r>
              <a:rPr sz="2700" spc="-15" dirty="0">
                <a:latin typeface="Calibri"/>
                <a:cs typeface="Calibri"/>
              </a:rPr>
              <a:t>moisture</a:t>
            </a:r>
            <a:r>
              <a:rPr sz="2700" spc="5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about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150 </a:t>
            </a:r>
            <a:r>
              <a:rPr sz="2700" spc="-15" dirty="0">
                <a:solidFill>
                  <a:srgbClr val="FF0000"/>
                </a:solidFill>
                <a:latin typeface="Calibri"/>
                <a:cs typeface="Calibri"/>
              </a:rPr>
              <a:t>to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200  pounds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material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is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added per </a:t>
            </a:r>
            <a:r>
              <a:rPr sz="2700" spc="-15" dirty="0">
                <a:solidFill>
                  <a:srgbClr val="FF0000"/>
                </a:solidFill>
                <a:latin typeface="Calibri"/>
                <a:cs typeface="Calibri"/>
              </a:rPr>
              <a:t>ton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wet </a:t>
            </a:r>
            <a:r>
              <a:rPr sz="2700" spc="-30" dirty="0">
                <a:solidFill>
                  <a:srgbClr val="FF0000"/>
                </a:solidFill>
                <a:latin typeface="Calibri"/>
                <a:cs typeface="Calibri"/>
              </a:rPr>
              <a:t>forage  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weight.</a:t>
            </a:r>
            <a:endParaRPr sz="27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610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10870"/>
            <a:ext cx="8150225" cy="4387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700" b="1" dirty="0">
                <a:solidFill>
                  <a:srgbClr val="07C80C"/>
                </a:solidFill>
                <a:latin typeface="Calibri"/>
                <a:cs typeface="Calibri"/>
              </a:rPr>
              <a:t>Add </a:t>
            </a:r>
            <a:r>
              <a:rPr sz="2700" b="1" spc="-20" dirty="0">
                <a:solidFill>
                  <a:srgbClr val="07C80C"/>
                </a:solidFill>
                <a:latin typeface="Calibri"/>
                <a:cs typeface="Calibri"/>
              </a:rPr>
              <a:t>water </a:t>
            </a:r>
            <a:r>
              <a:rPr sz="2700" b="1" spc="-15" dirty="0">
                <a:solidFill>
                  <a:srgbClr val="07C80C"/>
                </a:solidFill>
                <a:latin typeface="Calibri"/>
                <a:cs typeface="Calibri"/>
              </a:rPr>
              <a:t>to </a:t>
            </a:r>
            <a:r>
              <a:rPr sz="2700" b="1" spc="-10" dirty="0">
                <a:solidFill>
                  <a:srgbClr val="07C80C"/>
                </a:solidFill>
                <a:latin typeface="Calibri"/>
                <a:cs typeface="Calibri"/>
              </a:rPr>
              <a:t>increase </a:t>
            </a:r>
            <a:r>
              <a:rPr sz="2700" b="1" spc="-15" dirty="0">
                <a:solidFill>
                  <a:srgbClr val="07C80C"/>
                </a:solidFill>
                <a:latin typeface="Calibri"/>
                <a:cs typeface="Calibri"/>
              </a:rPr>
              <a:t>moisture</a:t>
            </a:r>
            <a:r>
              <a:rPr sz="2700" b="1" spc="90" dirty="0">
                <a:solidFill>
                  <a:srgbClr val="07C80C"/>
                </a:solidFill>
                <a:latin typeface="Calibri"/>
                <a:cs typeface="Calibri"/>
              </a:rPr>
              <a:t> </a:t>
            </a:r>
            <a:r>
              <a:rPr sz="2700" b="1" spc="-15" dirty="0">
                <a:solidFill>
                  <a:srgbClr val="07C80C"/>
                </a:solidFill>
                <a:latin typeface="Calibri"/>
                <a:cs typeface="Calibri"/>
              </a:rPr>
              <a:t>content:</a:t>
            </a:r>
            <a:endParaRPr sz="2700">
              <a:latin typeface="Calibri"/>
              <a:cs typeface="Calibri"/>
            </a:endParaRPr>
          </a:p>
          <a:p>
            <a:pPr marL="355600" marR="1139190" indent="-342900" algn="just">
              <a:lnSpc>
                <a:spcPts val="5510"/>
              </a:lnSpc>
              <a:spcBef>
                <a:spcPts val="560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If </a:t>
            </a:r>
            <a:r>
              <a:rPr sz="2700" spc="-30" dirty="0">
                <a:latin typeface="Calibri"/>
                <a:cs typeface="Calibri"/>
              </a:rPr>
              <a:t>forage </a:t>
            </a:r>
            <a:r>
              <a:rPr sz="2700" spc="-15" dirty="0">
                <a:latin typeface="Calibri"/>
                <a:cs typeface="Calibri"/>
              </a:rPr>
              <a:t>crops to </a:t>
            </a:r>
            <a:r>
              <a:rPr sz="2700" spc="-5" dirty="0">
                <a:latin typeface="Calibri"/>
                <a:cs typeface="Calibri"/>
              </a:rPr>
              <a:t>be </a:t>
            </a:r>
            <a:r>
              <a:rPr sz="2700" spc="-20" dirty="0">
                <a:latin typeface="Calibri"/>
                <a:cs typeface="Calibri"/>
              </a:rPr>
              <a:t>stored </a:t>
            </a:r>
            <a:r>
              <a:rPr sz="2700" dirty="0">
                <a:latin typeface="Calibri"/>
                <a:cs typeface="Calibri"/>
              </a:rPr>
              <a:t>as </a:t>
            </a:r>
            <a:r>
              <a:rPr sz="2700" spc="-10" dirty="0">
                <a:latin typeface="Calibri"/>
                <a:cs typeface="Calibri"/>
              </a:rPr>
              <a:t>silage </a:t>
            </a:r>
            <a:r>
              <a:rPr sz="2700" spc="-15" dirty="0">
                <a:latin typeface="Calibri"/>
                <a:cs typeface="Calibri"/>
              </a:rPr>
              <a:t>are too </a:t>
            </a:r>
            <a:r>
              <a:rPr sz="2700" spc="-50" dirty="0">
                <a:latin typeface="Calibri"/>
                <a:cs typeface="Calibri"/>
              </a:rPr>
              <a:t>dry,  </a:t>
            </a:r>
            <a:r>
              <a:rPr sz="2700" dirty="0">
                <a:latin typeface="Calibri"/>
                <a:cs typeface="Calibri"/>
              </a:rPr>
              <a:t>then </a:t>
            </a:r>
            <a:r>
              <a:rPr sz="2700" spc="-5" dirty="0">
                <a:latin typeface="Calibri"/>
                <a:cs typeface="Calibri"/>
              </a:rPr>
              <a:t>packing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20" dirty="0">
                <a:latin typeface="Calibri"/>
                <a:cs typeface="Calibri"/>
              </a:rPr>
              <a:t>exclude </a:t>
            </a:r>
            <a:r>
              <a:rPr sz="2700" dirty="0">
                <a:latin typeface="Calibri"/>
                <a:cs typeface="Calibri"/>
              </a:rPr>
              <a:t>air is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difficult.</a:t>
            </a:r>
            <a:endParaRPr sz="27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85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Under </a:t>
            </a:r>
            <a:r>
              <a:rPr sz="2700" spc="-10" dirty="0">
                <a:latin typeface="Calibri"/>
                <a:cs typeface="Calibri"/>
              </a:rPr>
              <a:t>such conditions, </a:t>
            </a:r>
            <a:r>
              <a:rPr sz="2700" spc="-25" dirty="0">
                <a:latin typeface="Calibri"/>
                <a:cs typeface="Calibri"/>
              </a:rPr>
              <a:t>water </a:t>
            </a:r>
            <a:r>
              <a:rPr sz="2700" spc="-10" dirty="0">
                <a:latin typeface="Calibri"/>
                <a:cs typeface="Calibri"/>
              </a:rPr>
              <a:t>must </a:t>
            </a:r>
            <a:r>
              <a:rPr sz="2700" spc="-5" dirty="0">
                <a:latin typeface="Calibri"/>
                <a:cs typeface="Calibri"/>
              </a:rPr>
              <a:t>be added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20" dirty="0">
                <a:latin typeface="Calibri"/>
                <a:cs typeface="Calibri"/>
              </a:rPr>
              <a:t>raise 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0" dirty="0">
                <a:latin typeface="Calibri"/>
                <a:cs typeface="Calibri"/>
              </a:rPr>
              <a:t>moisture </a:t>
            </a:r>
            <a:r>
              <a:rPr sz="2700" spc="-25" dirty="0">
                <a:latin typeface="Calibri"/>
                <a:cs typeface="Calibri"/>
              </a:rPr>
              <a:t>content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5" dirty="0">
                <a:latin typeface="Calibri"/>
                <a:cs typeface="Calibri"/>
              </a:rPr>
              <a:t>desired </a:t>
            </a:r>
            <a:r>
              <a:rPr sz="2700" spc="-10" dirty="0">
                <a:latin typeface="Calibri"/>
                <a:cs typeface="Calibri"/>
              </a:rPr>
              <a:t>level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10" dirty="0">
                <a:latin typeface="Calibri"/>
                <a:cs typeface="Calibri"/>
              </a:rPr>
              <a:t>increase  </a:t>
            </a:r>
            <a:r>
              <a:rPr sz="2700" spc="-25" dirty="0">
                <a:latin typeface="Calibri"/>
                <a:cs typeface="Calibri"/>
              </a:rPr>
              <a:t>forage </a:t>
            </a:r>
            <a:r>
              <a:rPr sz="2700" spc="-15" dirty="0">
                <a:latin typeface="Calibri"/>
                <a:cs typeface="Calibri"/>
              </a:rPr>
              <a:t>moisture </a:t>
            </a:r>
            <a:r>
              <a:rPr sz="2700" spc="-25" dirty="0">
                <a:latin typeface="Calibri"/>
                <a:cs typeface="Calibri"/>
              </a:rPr>
              <a:t>content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1% </a:t>
            </a:r>
            <a:r>
              <a:rPr sz="2700" spc="-5" dirty="0">
                <a:latin typeface="Calibri"/>
                <a:cs typeface="Calibri"/>
              </a:rPr>
              <a:t>unit </a:t>
            </a:r>
            <a:r>
              <a:rPr sz="2700" spc="-15" dirty="0">
                <a:latin typeface="Calibri"/>
                <a:cs typeface="Calibri"/>
              </a:rPr>
              <a:t>approximately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5 </a:t>
            </a:r>
            <a:r>
              <a:rPr sz="2700" spc="-25" dirty="0">
                <a:solidFill>
                  <a:srgbClr val="FF0000"/>
                </a:solidFill>
                <a:latin typeface="Calibri"/>
                <a:cs typeface="Calibri"/>
              </a:rPr>
              <a:t>to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6  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gallons/ </a:t>
            </a:r>
            <a:r>
              <a:rPr sz="2700" spc="-15" dirty="0">
                <a:solidFill>
                  <a:srgbClr val="FF0000"/>
                </a:solidFill>
                <a:latin typeface="Calibri"/>
                <a:cs typeface="Calibri"/>
              </a:rPr>
              <a:t>ton </a:t>
            </a:r>
            <a:r>
              <a:rPr sz="2700" dirty="0">
                <a:latin typeface="Calibri"/>
                <a:cs typeface="Calibri"/>
              </a:rPr>
              <a:t>of ensiled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material.</a:t>
            </a:r>
            <a:endParaRPr sz="27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113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7317"/>
            <a:ext cx="8037195" cy="6247130"/>
          </a:xfrm>
          <a:prstGeom prst="rect">
            <a:avLst/>
          </a:prstGeom>
        </p:spPr>
        <p:txBody>
          <a:bodyPr vert="horz" wrap="square" lIns="0" tIns="2070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63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2700" b="1" spc="-5" dirty="0">
                <a:solidFill>
                  <a:srgbClr val="07C80C"/>
                </a:solidFill>
                <a:latin typeface="Calibri"/>
                <a:cs typeface="Calibri"/>
              </a:rPr>
              <a:t>The second </a:t>
            </a:r>
            <a:r>
              <a:rPr sz="2700" b="1" spc="-20" dirty="0">
                <a:solidFill>
                  <a:srgbClr val="07C80C"/>
                </a:solidFill>
                <a:latin typeface="Calibri"/>
                <a:cs typeface="Calibri"/>
              </a:rPr>
              <a:t>stage </a:t>
            </a:r>
            <a:r>
              <a:rPr sz="2700" b="1" spc="-10" dirty="0">
                <a:solidFill>
                  <a:srgbClr val="6F2F9F"/>
                </a:solidFill>
                <a:latin typeface="Calibri"/>
                <a:cs typeface="Calibri"/>
              </a:rPr>
              <a:t>(Early</a:t>
            </a:r>
            <a:r>
              <a:rPr sz="2700" b="1" spc="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2700" b="1" spc="-15" dirty="0">
                <a:solidFill>
                  <a:srgbClr val="6F2F9F"/>
                </a:solidFill>
                <a:latin typeface="Calibri"/>
                <a:cs typeface="Calibri"/>
              </a:rPr>
              <a:t>fermentation)</a:t>
            </a:r>
            <a:endParaRPr sz="27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40000"/>
              </a:lnSpc>
              <a:spcBef>
                <a:spcPts val="22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Production </a:t>
            </a:r>
            <a:r>
              <a:rPr sz="2700" dirty="0">
                <a:latin typeface="Calibri"/>
                <a:cs typeface="Calibri"/>
              </a:rPr>
              <a:t>of acetic acid, </a:t>
            </a:r>
            <a:r>
              <a:rPr sz="2700" spc="-15" dirty="0">
                <a:latin typeface="Calibri"/>
                <a:cs typeface="Calibri"/>
              </a:rPr>
              <a:t>formic </a:t>
            </a:r>
            <a:r>
              <a:rPr sz="2700" dirty="0">
                <a:latin typeface="Calibri"/>
                <a:cs typeface="Calibri"/>
              </a:rPr>
              <a:t>acid and </a:t>
            </a:r>
            <a:r>
              <a:rPr sz="2700" spc="-5" dirty="0">
                <a:latin typeface="Calibri"/>
                <a:cs typeface="Calibri"/>
              </a:rPr>
              <a:t>other</a:t>
            </a:r>
            <a:r>
              <a:rPr sz="2700" spc="-15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organic  </a:t>
            </a:r>
            <a:r>
              <a:rPr sz="2700" dirty="0">
                <a:latin typeface="Calibri"/>
                <a:cs typeface="Calibri"/>
              </a:rPr>
              <a:t>acids as a </a:t>
            </a:r>
            <a:r>
              <a:rPr sz="2700" spc="-10" dirty="0">
                <a:latin typeface="Calibri"/>
                <a:cs typeface="Calibri"/>
              </a:rPr>
              <a:t>result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5" dirty="0">
                <a:latin typeface="Calibri"/>
                <a:cs typeface="Calibri"/>
              </a:rPr>
              <a:t>growth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b="1" spc="-15" dirty="0">
                <a:solidFill>
                  <a:srgbClr val="006FC0"/>
                </a:solidFill>
                <a:latin typeface="Calibri"/>
                <a:cs typeface="Calibri"/>
              </a:rPr>
              <a:t>facultative </a:t>
            </a:r>
            <a:r>
              <a:rPr sz="2700" b="1" spc="-10" dirty="0">
                <a:solidFill>
                  <a:srgbClr val="006FC0"/>
                </a:solidFill>
                <a:latin typeface="Calibri"/>
                <a:cs typeface="Calibri"/>
              </a:rPr>
              <a:t>aerobic </a:t>
            </a:r>
            <a:r>
              <a:rPr sz="2700" b="1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bacteria such </a:t>
            </a:r>
            <a:r>
              <a:rPr sz="2700" dirty="0">
                <a:latin typeface="Calibri"/>
                <a:cs typeface="Calibri"/>
              </a:rPr>
              <a:t>as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Enterobacteria</a:t>
            </a:r>
            <a:r>
              <a:rPr sz="2700" i="1" spc="-10" dirty="0">
                <a:latin typeface="Calibri"/>
                <a:cs typeface="Calibri"/>
              </a:rPr>
              <a:t>.</a:t>
            </a:r>
            <a:endParaRPr sz="27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93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The </a:t>
            </a:r>
            <a:r>
              <a:rPr sz="2700" spc="-10" dirty="0">
                <a:latin typeface="Calibri"/>
                <a:cs typeface="Calibri"/>
              </a:rPr>
              <a:t>silage </a:t>
            </a:r>
            <a:r>
              <a:rPr sz="2700" spc="-5" dirty="0">
                <a:latin typeface="Calibri"/>
                <a:cs typeface="Calibri"/>
              </a:rPr>
              <a:t>pH slowly changes </a:t>
            </a:r>
            <a:r>
              <a:rPr sz="2700" spc="-15" dirty="0">
                <a:latin typeface="Calibri"/>
                <a:cs typeface="Calibri"/>
              </a:rPr>
              <a:t>from </a:t>
            </a:r>
            <a:r>
              <a:rPr sz="2700" dirty="0">
                <a:latin typeface="Calibri"/>
                <a:cs typeface="Calibri"/>
              </a:rPr>
              <a:t>about 6.0 </a:t>
            </a:r>
            <a:r>
              <a:rPr sz="2700" spc="-15" dirty="0">
                <a:latin typeface="Calibri"/>
                <a:cs typeface="Calibri"/>
              </a:rPr>
              <a:t>to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4.0</a:t>
            </a:r>
          </a:p>
          <a:p>
            <a:pPr marL="355600" indent="-342900">
              <a:lnSpc>
                <a:spcPct val="100000"/>
              </a:lnSpc>
              <a:spcBef>
                <a:spcPts val="1945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2700" b="1" spc="-5" dirty="0">
                <a:solidFill>
                  <a:srgbClr val="07C80C"/>
                </a:solidFill>
                <a:latin typeface="Calibri"/>
                <a:cs typeface="Calibri"/>
              </a:rPr>
              <a:t>The </a:t>
            </a:r>
            <a:r>
              <a:rPr sz="2700" b="1" spc="-10" dirty="0">
                <a:solidFill>
                  <a:srgbClr val="07C80C"/>
                </a:solidFill>
                <a:latin typeface="Calibri"/>
                <a:cs typeface="Calibri"/>
              </a:rPr>
              <a:t>third </a:t>
            </a:r>
            <a:r>
              <a:rPr sz="2700" b="1" spc="-20" dirty="0">
                <a:solidFill>
                  <a:srgbClr val="07C80C"/>
                </a:solidFill>
                <a:latin typeface="Calibri"/>
                <a:cs typeface="Calibri"/>
              </a:rPr>
              <a:t>stage </a:t>
            </a:r>
            <a:r>
              <a:rPr sz="2700" b="1" spc="-5" dirty="0">
                <a:solidFill>
                  <a:srgbClr val="6F2F9F"/>
                </a:solidFill>
                <a:latin typeface="Calibri"/>
                <a:cs typeface="Calibri"/>
              </a:rPr>
              <a:t>(Lactic acid</a:t>
            </a:r>
            <a:r>
              <a:rPr sz="2700" b="1" spc="3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2700" b="1" spc="-15" dirty="0">
                <a:solidFill>
                  <a:srgbClr val="6F2F9F"/>
                </a:solidFill>
                <a:latin typeface="Calibri"/>
                <a:cs typeface="Calibri"/>
              </a:rPr>
              <a:t>fermentation)</a:t>
            </a:r>
            <a:endParaRPr sz="2700" dirty="0">
              <a:latin typeface="Calibri"/>
              <a:cs typeface="Calibri"/>
            </a:endParaRPr>
          </a:p>
          <a:p>
            <a:pPr marL="355600" marR="123189" indent="-342900">
              <a:lnSpc>
                <a:spcPct val="150000"/>
              </a:lnSpc>
              <a:spcBef>
                <a:spcPts val="565"/>
              </a:spcBef>
              <a:buFont typeface="Arial"/>
              <a:buChar char="•"/>
              <a:tabLst>
                <a:tab pos="354965" algn="l"/>
                <a:tab pos="355600" algn="l"/>
                <a:tab pos="3780154" algn="l"/>
              </a:tabLst>
            </a:pPr>
            <a:r>
              <a:rPr sz="2700" dirty="0">
                <a:latin typeface="Calibri"/>
                <a:cs typeface="Calibri"/>
              </a:rPr>
              <a:t>Lactic acid </a:t>
            </a:r>
            <a:r>
              <a:rPr sz="2700" spc="-15" dirty="0">
                <a:latin typeface="Calibri"/>
                <a:cs typeface="Calibri"/>
              </a:rPr>
              <a:t>fermentation </a:t>
            </a:r>
            <a:r>
              <a:rPr sz="2700" spc="-5" dirty="0">
                <a:latin typeface="Calibri"/>
                <a:cs typeface="Calibri"/>
              </a:rPr>
              <a:t>begins </a:t>
            </a:r>
            <a:r>
              <a:rPr sz="2700" spc="-10" dirty="0">
                <a:latin typeface="Calibri"/>
                <a:cs typeface="Calibri"/>
              </a:rPr>
              <a:t>by </a:t>
            </a:r>
            <a:r>
              <a:rPr sz="2700" dirty="0">
                <a:latin typeface="Calibri"/>
                <a:cs typeface="Calibri"/>
              </a:rPr>
              <a:t>lactic acid </a:t>
            </a:r>
            <a:r>
              <a:rPr sz="2700" spc="-10" dirty="0">
                <a:latin typeface="Calibri"/>
                <a:cs typeface="Calibri"/>
              </a:rPr>
              <a:t>bacteria  witch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b="1" spc="-5" dirty="0">
                <a:solidFill>
                  <a:srgbClr val="006FC0"/>
                </a:solidFill>
                <a:latin typeface="Calibri"/>
                <a:cs typeface="Calibri"/>
              </a:rPr>
              <a:t>strictly anaerobic </a:t>
            </a:r>
            <a:r>
              <a:rPr sz="2700" dirty="0">
                <a:latin typeface="Calibri"/>
                <a:cs typeface="Calibri"/>
              </a:rPr>
              <a:t>about 3 </a:t>
            </a:r>
            <a:r>
              <a:rPr sz="2700" spc="-25" dirty="0">
                <a:latin typeface="Calibri"/>
                <a:cs typeface="Calibri"/>
              </a:rPr>
              <a:t>days </a:t>
            </a:r>
            <a:r>
              <a:rPr sz="2700" spc="-10" dirty="0">
                <a:latin typeface="Calibri"/>
                <a:cs typeface="Calibri"/>
              </a:rPr>
              <a:t>after </a:t>
            </a:r>
            <a:r>
              <a:rPr sz="2700" spc="-5" dirty="0">
                <a:latin typeface="Calibri"/>
                <a:cs typeface="Calibri"/>
              </a:rPr>
              <a:t>packing  chopped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materials.</a:t>
            </a:r>
            <a:r>
              <a:rPr sz="2700" dirty="0">
                <a:latin typeface="Calibri"/>
                <a:cs typeface="Calibri"/>
              </a:rPr>
              <a:t> and	</a:t>
            </a:r>
            <a:r>
              <a:rPr sz="2700" spc="-5" dirty="0">
                <a:latin typeface="Calibri"/>
                <a:cs typeface="Calibri"/>
              </a:rPr>
              <a:t>acetic </a:t>
            </a:r>
            <a:r>
              <a:rPr sz="2700" dirty="0">
                <a:latin typeface="Calibri"/>
                <a:cs typeface="Calibri"/>
              </a:rPr>
              <a:t>acid </a:t>
            </a:r>
            <a:r>
              <a:rPr sz="2700" spc="-15" dirty="0">
                <a:latin typeface="Calibri"/>
                <a:cs typeface="Calibri"/>
              </a:rPr>
              <a:t>production  </a:t>
            </a:r>
            <a:r>
              <a:rPr sz="2700" spc="-5" dirty="0">
                <a:latin typeface="Calibri"/>
                <a:cs typeface="Calibri"/>
              </a:rPr>
              <a:t>declines.</a:t>
            </a:r>
            <a:endParaRPr sz="27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244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610870"/>
            <a:ext cx="7921625" cy="430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700" b="1" spc="-15" dirty="0">
                <a:solidFill>
                  <a:srgbClr val="07C80C"/>
                </a:solidFill>
                <a:latin typeface="Calibri"/>
                <a:cs typeface="Calibri"/>
              </a:rPr>
              <a:t>Rate, </a:t>
            </a:r>
            <a:r>
              <a:rPr sz="2700" b="1" spc="-5" dirty="0">
                <a:solidFill>
                  <a:srgbClr val="07C80C"/>
                </a:solidFill>
                <a:latin typeface="Calibri"/>
                <a:cs typeface="Calibri"/>
              </a:rPr>
              <a:t>amount </a:t>
            </a:r>
            <a:r>
              <a:rPr sz="2700" b="1" dirty="0">
                <a:solidFill>
                  <a:srgbClr val="07C80C"/>
                </a:solidFill>
                <a:latin typeface="Calibri"/>
                <a:cs typeface="Calibri"/>
              </a:rPr>
              <a:t>and kind of acid</a:t>
            </a:r>
            <a:r>
              <a:rPr sz="2700" b="1" spc="35" dirty="0">
                <a:solidFill>
                  <a:srgbClr val="07C80C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07C80C"/>
                </a:solidFill>
                <a:latin typeface="Calibri"/>
                <a:cs typeface="Calibri"/>
              </a:rPr>
              <a:t>production:</a:t>
            </a:r>
            <a:endParaRPr sz="27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645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The </a:t>
            </a:r>
            <a:r>
              <a:rPr sz="2700" spc="-30" dirty="0">
                <a:latin typeface="Calibri"/>
                <a:cs typeface="Calibri"/>
              </a:rPr>
              <a:t>rate, </a:t>
            </a:r>
            <a:r>
              <a:rPr sz="2700" spc="-10" dirty="0">
                <a:latin typeface="Calibri"/>
                <a:cs typeface="Calibri"/>
              </a:rPr>
              <a:t>amount </a:t>
            </a:r>
            <a:r>
              <a:rPr sz="2700" dirty="0">
                <a:latin typeface="Calibri"/>
                <a:cs typeface="Calibri"/>
              </a:rPr>
              <a:t>and kind of acid </a:t>
            </a:r>
            <a:r>
              <a:rPr sz="2700" spc="-15" dirty="0">
                <a:latin typeface="Calibri"/>
                <a:cs typeface="Calibri"/>
              </a:rPr>
              <a:t>produced  </a:t>
            </a:r>
            <a:r>
              <a:rPr sz="2700" dirty="0">
                <a:latin typeface="Calibri"/>
                <a:cs typeface="Calibri"/>
              </a:rPr>
              <a:t>is  </a:t>
            </a:r>
            <a:r>
              <a:rPr sz="2700" spc="-5" dirty="0">
                <a:latin typeface="Calibri"/>
                <a:cs typeface="Calibri"/>
              </a:rPr>
              <a:t>influenced </a:t>
            </a:r>
            <a:r>
              <a:rPr sz="2700" spc="-10" dirty="0">
                <a:latin typeface="Calibri"/>
                <a:cs typeface="Calibri"/>
              </a:rPr>
              <a:t>by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moisture </a:t>
            </a:r>
            <a:r>
              <a:rPr sz="2700" spc="-20" dirty="0">
                <a:solidFill>
                  <a:srgbClr val="FF0000"/>
                </a:solidFill>
                <a:latin typeface="Calibri"/>
                <a:cs typeface="Calibri"/>
              </a:rPr>
              <a:t>content </a:t>
            </a:r>
            <a:r>
              <a:rPr sz="2700" dirty="0">
                <a:latin typeface="Calibri"/>
                <a:cs typeface="Calibri"/>
              </a:rPr>
              <a:t>of </a:t>
            </a:r>
            <a:r>
              <a:rPr sz="2700" spc="-10" dirty="0">
                <a:latin typeface="Calibri"/>
                <a:cs typeface="Calibri"/>
              </a:rPr>
              <a:t>the chopped  </a:t>
            </a:r>
            <a:r>
              <a:rPr sz="2700" spc="-25" dirty="0">
                <a:latin typeface="Calibri"/>
                <a:cs typeface="Calibri"/>
              </a:rPr>
              <a:t>forage </a:t>
            </a:r>
            <a:r>
              <a:rPr sz="2700" spc="-5" dirty="0">
                <a:latin typeface="Calibri"/>
                <a:cs typeface="Calibri"/>
              </a:rPr>
              <a:t>and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0" dirty="0">
                <a:latin typeface="Calibri"/>
                <a:cs typeface="Calibri"/>
              </a:rPr>
              <a:t>readily available </a:t>
            </a:r>
            <a:r>
              <a:rPr sz="2700" spc="-25" dirty="0">
                <a:latin typeface="Calibri"/>
                <a:cs typeface="Calibri"/>
              </a:rPr>
              <a:t>carbohydrate content  </a:t>
            </a:r>
            <a:r>
              <a:rPr sz="2700" dirty="0">
                <a:latin typeface="Calibri"/>
                <a:cs typeface="Calibri"/>
              </a:rPr>
              <a:t>of the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forage.</a:t>
            </a:r>
            <a:endParaRPr sz="27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Acid </a:t>
            </a:r>
            <a:r>
              <a:rPr sz="2700" spc="-10" dirty="0">
                <a:latin typeface="Calibri"/>
                <a:cs typeface="Calibri"/>
              </a:rPr>
              <a:t>production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0" dirty="0">
                <a:latin typeface="Calibri"/>
                <a:cs typeface="Calibri"/>
              </a:rPr>
              <a:t>essential 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15" dirty="0">
                <a:latin typeface="Calibri"/>
                <a:cs typeface="Calibri"/>
              </a:rPr>
              <a:t>the </a:t>
            </a:r>
            <a:r>
              <a:rPr sz="2700" spc="-20" dirty="0">
                <a:latin typeface="Calibri"/>
                <a:cs typeface="Calibri"/>
              </a:rPr>
              <a:t>keeping </a:t>
            </a:r>
            <a:r>
              <a:rPr sz="2700" spc="-5" dirty="0">
                <a:latin typeface="Calibri"/>
                <a:cs typeface="Calibri"/>
              </a:rPr>
              <a:t>qualities </a:t>
            </a:r>
            <a:r>
              <a:rPr sz="2700" dirty="0">
                <a:latin typeface="Calibri"/>
                <a:cs typeface="Calibri"/>
              </a:rPr>
              <a:t>of  </a:t>
            </a:r>
            <a:r>
              <a:rPr sz="2700" spc="-5" dirty="0">
                <a:latin typeface="Calibri"/>
                <a:cs typeface="Calibri"/>
              </a:rPr>
              <a:t>silage.</a:t>
            </a:r>
            <a:endParaRPr sz="27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04319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87070"/>
            <a:ext cx="7813675" cy="3688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dirty="0">
                <a:solidFill>
                  <a:srgbClr val="07C80C"/>
                </a:solidFill>
                <a:latin typeface="Calibri"/>
                <a:cs typeface="Calibri"/>
              </a:rPr>
              <a:t>Adding of</a:t>
            </a:r>
            <a:r>
              <a:rPr sz="2700" b="1" spc="-15" dirty="0">
                <a:solidFill>
                  <a:srgbClr val="07C80C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07C80C"/>
                </a:solidFill>
                <a:latin typeface="Calibri"/>
                <a:cs typeface="Calibri"/>
              </a:rPr>
              <a:t>molasses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ct val="15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Molasses is an </a:t>
            </a:r>
            <a:r>
              <a:rPr sz="2700" spc="-15" dirty="0">
                <a:latin typeface="Calibri"/>
                <a:cs typeface="Calibri"/>
              </a:rPr>
              <a:t>excellent </a:t>
            </a:r>
            <a:r>
              <a:rPr sz="2700" spc="-25" dirty="0">
                <a:latin typeface="Calibri"/>
                <a:cs typeface="Calibri"/>
              </a:rPr>
              <a:t>carbohydrate </a:t>
            </a:r>
            <a:r>
              <a:rPr sz="2700" spc="-5" dirty="0">
                <a:latin typeface="Calibri"/>
                <a:cs typeface="Calibri"/>
              </a:rPr>
              <a:t>or </a:t>
            </a:r>
            <a:r>
              <a:rPr sz="2700" spc="-15" dirty="0">
                <a:latin typeface="Calibri"/>
                <a:cs typeface="Calibri"/>
              </a:rPr>
              <a:t>sugar </a:t>
            </a:r>
            <a:r>
              <a:rPr sz="2700" spc="-10" dirty="0">
                <a:latin typeface="Calibri"/>
                <a:cs typeface="Calibri"/>
              </a:rPr>
              <a:t>source  </a:t>
            </a:r>
            <a:r>
              <a:rPr sz="2700" spc="-20" dirty="0">
                <a:latin typeface="Calibri"/>
                <a:cs typeface="Calibri"/>
              </a:rPr>
              <a:t>for </a:t>
            </a:r>
            <a:r>
              <a:rPr sz="2700" dirty="0">
                <a:latin typeface="Calibri"/>
                <a:cs typeface="Calibri"/>
              </a:rPr>
              <a:t>legumes and </a:t>
            </a:r>
            <a:r>
              <a:rPr sz="2700" spc="-10" dirty="0">
                <a:latin typeface="Calibri"/>
                <a:cs typeface="Calibri"/>
              </a:rPr>
              <a:t>grasses containing </a:t>
            </a:r>
            <a:r>
              <a:rPr sz="2700" dirty="0">
                <a:latin typeface="Calibri"/>
                <a:cs typeface="Calibri"/>
              </a:rPr>
              <a:t>75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dirty="0">
                <a:latin typeface="Calibri"/>
                <a:cs typeface="Calibri"/>
              </a:rPr>
              <a:t>80%  </a:t>
            </a:r>
            <a:r>
              <a:rPr sz="2700" spc="-10" dirty="0">
                <a:latin typeface="Calibri"/>
                <a:cs typeface="Calibri"/>
              </a:rPr>
              <a:t>moisture.</a:t>
            </a:r>
            <a:endParaRPr sz="2700">
              <a:latin typeface="Calibri"/>
              <a:cs typeface="Calibri"/>
            </a:endParaRPr>
          </a:p>
          <a:p>
            <a:pPr marL="355600" marR="19050" indent="-342900">
              <a:lnSpc>
                <a:spcPct val="1501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libri"/>
                <a:cs typeface="Calibri"/>
              </a:rPr>
              <a:t>For </a:t>
            </a:r>
            <a:r>
              <a:rPr sz="2700" spc="-5" dirty="0">
                <a:solidFill>
                  <a:srgbClr val="07C80C"/>
                </a:solidFill>
                <a:latin typeface="Calibri"/>
                <a:cs typeface="Calibri"/>
              </a:rPr>
              <a:t>legumes</a:t>
            </a:r>
            <a:r>
              <a:rPr sz="2700" spc="-5" dirty="0">
                <a:latin typeface="Calibri"/>
                <a:cs typeface="Calibri"/>
              </a:rPr>
              <a:t>, </a:t>
            </a:r>
            <a:r>
              <a:rPr sz="2700" dirty="0">
                <a:latin typeface="Calibri"/>
                <a:cs typeface="Calibri"/>
              </a:rPr>
              <a:t>about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80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pounds of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molasses </a:t>
            </a:r>
            <a:r>
              <a:rPr sz="2700" spc="-5" dirty="0">
                <a:latin typeface="Calibri"/>
                <a:cs typeface="Calibri"/>
              </a:rPr>
              <a:t>per </a:t>
            </a:r>
            <a:r>
              <a:rPr sz="2700" spc="-15" dirty="0">
                <a:latin typeface="Calibri"/>
                <a:cs typeface="Calibri"/>
              </a:rPr>
              <a:t>ton </a:t>
            </a:r>
            <a:r>
              <a:rPr sz="2700" dirty="0">
                <a:latin typeface="Calibri"/>
                <a:cs typeface="Calibri"/>
              </a:rPr>
              <a:t>is  </a:t>
            </a:r>
            <a:r>
              <a:rPr sz="2700" spc="-10" dirty="0">
                <a:latin typeface="Calibri"/>
                <a:cs typeface="Calibri"/>
              </a:rPr>
              <a:t>required,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25" dirty="0">
                <a:latin typeface="Calibri"/>
                <a:cs typeface="Calibri"/>
              </a:rPr>
              <a:t>for </a:t>
            </a:r>
            <a:r>
              <a:rPr sz="2700" spc="-10" dirty="0">
                <a:solidFill>
                  <a:srgbClr val="07C80C"/>
                </a:solidFill>
                <a:latin typeface="Calibri"/>
                <a:cs typeface="Calibri"/>
              </a:rPr>
              <a:t>grasses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40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pounds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5" dirty="0">
                <a:latin typeface="Calibri"/>
                <a:cs typeface="Calibri"/>
              </a:rPr>
              <a:t>generally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used.</a:t>
            </a:r>
            <a:endParaRPr sz="27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2059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05511"/>
            <a:ext cx="8074025" cy="562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700" b="1" dirty="0">
                <a:solidFill>
                  <a:srgbClr val="07C80C"/>
                </a:solidFill>
                <a:latin typeface="Calibri"/>
                <a:cs typeface="Calibri"/>
              </a:rPr>
              <a:t>Acidifying the</a:t>
            </a:r>
            <a:r>
              <a:rPr sz="2700" b="1" spc="-10" dirty="0">
                <a:solidFill>
                  <a:srgbClr val="07C80C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07C80C"/>
                </a:solidFill>
                <a:latin typeface="Calibri"/>
                <a:cs typeface="Calibri"/>
              </a:rPr>
              <a:t>silage:</a:t>
            </a:r>
            <a:endParaRPr sz="2700">
              <a:latin typeface="Calibri"/>
              <a:cs typeface="Calibri"/>
            </a:endParaRPr>
          </a:p>
          <a:p>
            <a:pPr marL="355600" marR="6350" indent="-342900" algn="just">
              <a:lnSpc>
                <a:spcPct val="15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Acidifying </a:t>
            </a:r>
            <a:r>
              <a:rPr sz="2700" spc="-5" dirty="0">
                <a:latin typeface="Calibri"/>
                <a:cs typeface="Calibri"/>
              </a:rPr>
              <a:t>silage, using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20" dirty="0">
                <a:latin typeface="Calibri"/>
                <a:cs typeface="Calibri"/>
              </a:rPr>
              <a:t>strong </a:t>
            </a:r>
            <a:r>
              <a:rPr sz="2700" spc="-5" dirty="0">
                <a:latin typeface="Calibri"/>
                <a:cs typeface="Calibri"/>
              </a:rPr>
              <a:t>acid, </a:t>
            </a:r>
            <a:r>
              <a:rPr sz="2700" spc="-15" dirty="0">
                <a:latin typeface="Calibri"/>
                <a:cs typeface="Calibri"/>
              </a:rPr>
              <a:t>generally  </a:t>
            </a:r>
            <a:r>
              <a:rPr sz="2700" spc="-10" dirty="0">
                <a:latin typeface="Calibri"/>
                <a:cs typeface="Calibri"/>
              </a:rPr>
              <a:t>practiced 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15" dirty="0">
                <a:latin typeface="Calibri"/>
                <a:cs typeface="Calibri"/>
              </a:rPr>
              <a:t>Europe </a:t>
            </a:r>
            <a:r>
              <a:rPr sz="2700" dirty="0">
                <a:latin typeface="Calibri"/>
                <a:cs typeface="Calibri"/>
              </a:rPr>
              <a:t>on </a:t>
            </a:r>
            <a:r>
              <a:rPr sz="2700" spc="-10" dirty="0">
                <a:latin typeface="Calibri"/>
                <a:cs typeface="Calibri"/>
              </a:rPr>
              <a:t>high-moisture </a:t>
            </a:r>
            <a:r>
              <a:rPr sz="2700" spc="-15" dirty="0">
                <a:latin typeface="Calibri"/>
                <a:cs typeface="Calibri"/>
              </a:rPr>
              <a:t>grass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silage.</a:t>
            </a:r>
            <a:endParaRPr sz="2700">
              <a:latin typeface="Calibri"/>
              <a:cs typeface="Calibri"/>
            </a:endParaRPr>
          </a:p>
          <a:p>
            <a:pPr marL="355600" marR="5715" indent="-342900" algn="just">
              <a:lnSpc>
                <a:spcPct val="15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The </a:t>
            </a:r>
            <a:r>
              <a:rPr sz="2700" spc="-10" dirty="0">
                <a:latin typeface="Calibri"/>
                <a:cs typeface="Calibri"/>
              </a:rPr>
              <a:t>purpose </a:t>
            </a:r>
            <a:r>
              <a:rPr sz="2700" spc="-15" dirty="0">
                <a:latin typeface="Calibri"/>
                <a:cs typeface="Calibri"/>
              </a:rPr>
              <a:t>was  to  produce</a:t>
            </a:r>
            <a:r>
              <a:rPr sz="2700" spc="5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 </a:t>
            </a:r>
            <a:r>
              <a:rPr sz="2700" spc="-10" dirty="0">
                <a:latin typeface="Calibri"/>
                <a:cs typeface="Calibri"/>
              </a:rPr>
              <a:t>immediate </a:t>
            </a:r>
            <a:r>
              <a:rPr sz="2700" spc="-5" dirty="0">
                <a:latin typeface="Calibri"/>
                <a:cs typeface="Calibri"/>
              </a:rPr>
              <a:t>acid  condition </a:t>
            </a:r>
            <a:r>
              <a:rPr sz="2700" spc="-25" dirty="0">
                <a:latin typeface="Calibri"/>
                <a:cs typeface="Calibri"/>
              </a:rPr>
              <a:t>rather </a:t>
            </a:r>
            <a:r>
              <a:rPr sz="2700" spc="-5" dirty="0">
                <a:latin typeface="Calibri"/>
                <a:cs typeface="Calibri"/>
              </a:rPr>
              <a:t>than waiting </a:t>
            </a:r>
            <a:r>
              <a:rPr sz="2700" spc="-25" dirty="0">
                <a:latin typeface="Calibri"/>
                <a:cs typeface="Calibri"/>
              </a:rPr>
              <a:t>for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0" dirty="0">
                <a:latin typeface="Calibri"/>
                <a:cs typeface="Calibri"/>
              </a:rPr>
              <a:t>silage </a:t>
            </a:r>
            <a:r>
              <a:rPr sz="2700" spc="-15" dirty="0">
                <a:latin typeface="Calibri"/>
                <a:cs typeface="Calibri"/>
              </a:rPr>
              <a:t>to produce  </a:t>
            </a:r>
            <a:r>
              <a:rPr sz="2700" dirty="0">
                <a:latin typeface="Calibri"/>
                <a:cs typeface="Calibri"/>
              </a:rPr>
              <a:t>its </a:t>
            </a:r>
            <a:r>
              <a:rPr sz="2700" spc="-5" dirty="0">
                <a:latin typeface="Calibri"/>
                <a:cs typeface="Calibri"/>
              </a:rPr>
              <a:t>own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acid.</a:t>
            </a:r>
            <a:endParaRPr sz="27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5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This </a:t>
            </a:r>
            <a:r>
              <a:rPr sz="2700" spc="-15" dirty="0">
                <a:latin typeface="Calibri"/>
                <a:cs typeface="Calibri"/>
              </a:rPr>
              <a:t>practice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5" dirty="0">
                <a:latin typeface="Calibri"/>
                <a:cs typeface="Calibri"/>
              </a:rPr>
              <a:t>not </a:t>
            </a:r>
            <a:r>
              <a:rPr sz="2700" spc="-15" dirty="0">
                <a:latin typeface="Calibri"/>
                <a:cs typeface="Calibri"/>
              </a:rPr>
              <a:t>recommended 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10" dirty="0">
                <a:latin typeface="Calibri"/>
                <a:cs typeface="Calibri"/>
              </a:rPr>
              <a:t>the USA because  </a:t>
            </a:r>
            <a:r>
              <a:rPr sz="2700" dirty="0">
                <a:latin typeface="Calibri"/>
                <a:cs typeface="Calibri"/>
              </a:rPr>
              <a:t>of its </a:t>
            </a:r>
            <a:r>
              <a:rPr sz="2700" spc="-5" dirty="0">
                <a:latin typeface="Calibri"/>
                <a:cs typeface="Calibri"/>
              </a:rPr>
              <a:t>high </a:t>
            </a:r>
            <a:r>
              <a:rPr sz="2700" spc="-15" dirty="0">
                <a:latin typeface="Calibri"/>
                <a:cs typeface="Calibri"/>
              </a:rPr>
              <a:t>cost, </a:t>
            </a:r>
            <a:r>
              <a:rPr sz="2700" spc="-10" dirty="0">
                <a:latin typeface="Calibri"/>
                <a:cs typeface="Calibri"/>
              </a:rPr>
              <a:t>the </a:t>
            </a:r>
            <a:r>
              <a:rPr sz="2700" spc="-15" dirty="0">
                <a:latin typeface="Calibri"/>
                <a:cs typeface="Calibri"/>
              </a:rPr>
              <a:t>corrosive </a:t>
            </a:r>
            <a:r>
              <a:rPr sz="2700" spc="-20" dirty="0">
                <a:latin typeface="Calibri"/>
                <a:cs typeface="Calibri"/>
              </a:rPr>
              <a:t>nature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acids and  </a:t>
            </a:r>
            <a:r>
              <a:rPr sz="2700" dirty="0">
                <a:latin typeface="Calibri"/>
                <a:cs typeface="Calibri"/>
              </a:rPr>
              <a:t>low </a:t>
            </a:r>
            <a:r>
              <a:rPr sz="2700" spc="-30" dirty="0">
                <a:latin typeface="Calibri"/>
                <a:cs typeface="Calibri"/>
              </a:rPr>
              <a:t>forage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palatability.</a:t>
            </a:r>
            <a:endParaRPr sz="27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5152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458470"/>
            <a:ext cx="8455660" cy="5704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22780" algn="l"/>
              </a:tabLst>
            </a:pPr>
            <a:r>
              <a:rPr sz="2700" b="1" spc="-5" dirty="0">
                <a:solidFill>
                  <a:srgbClr val="07C80C"/>
                </a:solidFill>
                <a:latin typeface="Calibri"/>
                <a:cs typeface="Calibri"/>
              </a:rPr>
              <a:t>Inhibition</a:t>
            </a:r>
            <a:r>
              <a:rPr sz="2700" b="1" spc="10" dirty="0">
                <a:solidFill>
                  <a:srgbClr val="07C80C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07C80C"/>
                </a:solidFill>
                <a:latin typeface="Calibri"/>
                <a:cs typeface="Calibri"/>
              </a:rPr>
              <a:t>of	</a:t>
            </a:r>
            <a:r>
              <a:rPr sz="2700" b="1" spc="-10" dirty="0">
                <a:solidFill>
                  <a:srgbClr val="07C80C"/>
                </a:solidFill>
                <a:latin typeface="Calibri"/>
                <a:cs typeface="Calibri"/>
              </a:rPr>
              <a:t>bacteria </a:t>
            </a:r>
            <a:r>
              <a:rPr sz="2700" b="1" dirty="0">
                <a:solidFill>
                  <a:srgbClr val="07C80C"/>
                </a:solidFill>
                <a:latin typeface="Calibri"/>
                <a:cs typeface="Calibri"/>
              </a:rPr>
              <a:t>and </a:t>
            </a:r>
            <a:r>
              <a:rPr sz="2700" b="1" spc="-5" dirty="0">
                <a:solidFill>
                  <a:srgbClr val="07C80C"/>
                </a:solidFill>
                <a:latin typeface="Calibri"/>
                <a:cs typeface="Calibri"/>
              </a:rPr>
              <a:t>mold</a:t>
            </a:r>
            <a:r>
              <a:rPr sz="2700" b="1" spc="30" dirty="0">
                <a:solidFill>
                  <a:srgbClr val="07C80C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07C80C"/>
                </a:solidFill>
                <a:latin typeface="Calibri"/>
                <a:cs typeface="Calibri"/>
              </a:rPr>
              <a:t>growth:</a:t>
            </a:r>
            <a:endParaRPr sz="2700">
              <a:latin typeface="Calibri"/>
              <a:cs typeface="Calibri"/>
            </a:endParaRPr>
          </a:p>
          <a:p>
            <a:pPr marL="355600" marR="5715" indent="-342900">
              <a:lnSpc>
                <a:spcPct val="15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  <a:tab pos="4882515" algn="l"/>
              </a:tabLst>
            </a:pPr>
            <a:r>
              <a:rPr sz="2700" spc="-10" dirty="0">
                <a:latin typeface="Calibri"/>
                <a:cs typeface="Calibri"/>
              </a:rPr>
              <a:t>Generally </a:t>
            </a:r>
            <a:r>
              <a:rPr sz="2700" spc="-15" dirty="0">
                <a:solidFill>
                  <a:srgbClr val="FF0000"/>
                </a:solidFill>
                <a:latin typeface="Calibri"/>
                <a:cs typeface="Calibri"/>
              </a:rPr>
              <a:t>formic</a:t>
            </a:r>
            <a:r>
              <a:rPr sz="2700" spc="2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2700" spc="1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propionic	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acids </a:t>
            </a:r>
            <a:r>
              <a:rPr sz="2700" spc="-20" dirty="0">
                <a:latin typeface="Calibri"/>
                <a:cs typeface="Calibri"/>
              </a:rPr>
              <a:t>are </a:t>
            </a:r>
            <a:r>
              <a:rPr sz="2700" spc="-10" dirty="0">
                <a:latin typeface="Calibri"/>
                <a:cs typeface="Calibri"/>
              </a:rPr>
              <a:t>commonly used  </a:t>
            </a:r>
            <a:r>
              <a:rPr sz="2700" dirty="0">
                <a:latin typeface="Calibri"/>
                <a:cs typeface="Calibri"/>
              </a:rPr>
              <a:t>as </a:t>
            </a:r>
            <a:r>
              <a:rPr sz="2700" spc="-10" dirty="0">
                <a:latin typeface="Calibri"/>
                <a:cs typeface="Calibri"/>
              </a:rPr>
              <a:t>preservative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20" dirty="0">
                <a:latin typeface="Calibri"/>
                <a:cs typeface="Calibri"/>
              </a:rPr>
              <a:t>prevent </a:t>
            </a:r>
            <a:r>
              <a:rPr sz="2700" spc="-10" dirty="0">
                <a:latin typeface="Calibri"/>
                <a:cs typeface="Calibri"/>
              </a:rPr>
              <a:t>bacterial </a:t>
            </a:r>
            <a:r>
              <a:rPr sz="2700" dirty="0">
                <a:latin typeface="Calibri"/>
                <a:cs typeface="Calibri"/>
              </a:rPr>
              <a:t>and mold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growth.</a:t>
            </a:r>
            <a:endParaRPr sz="2700">
              <a:latin typeface="Calibri"/>
              <a:cs typeface="Calibri"/>
            </a:endParaRPr>
          </a:p>
          <a:p>
            <a:pPr marL="355600" marR="6350" indent="-342900">
              <a:lnSpc>
                <a:spcPct val="150000"/>
              </a:lnSpc>
              <a:spcBef>
                <a:spcPts val="655"/>
              </a:spcBef>
              <a:buFont typeface="Arial"/>
              <a:buChar char="•"/>
              <a:tabLst>
                <a:tab pos="354965" algn="l"/>
                <a:tab pos="355600" algn="l"/>
                <a:tab pos="1050290" algn="l"/>
                <a:tab pos="2045335" algn="l"/>
                <a:tab pos="3218180" algn="l"/>
                <a:tab pos="3679825" algn="l"/>
                <a:tab pos="4799965" algn="l"/>
                <a:tab pos="5743575" algn="l"/>
                <a:tab pos="6619875" algn="l"/>
                <a:tab pos="7089775" algn="l"/>
                <a:tab pos="8226425" algn="l"/>
              </a:tabLst>
            </a:pPr>
            <a:r>
              <a:rPr sz="2700" spc="-5" dirty="0">
                <a:latin typeface="Calibri"/>
                <a:cs typeface="Calibri"/>
              </a:rPr>
              <a:t>Th</a:t>
            </a:r>
            <a:r>
              <a:rPr sz="2700" dirty="0">
                <a:latin typeface="Calibri"/>
                <a:cs typeface="Calibri"/>
              </a:rPr>
              <a:t>e	</a:t>
            </a:r>
            <a:r>
              <a:rPr sz="2700" spc="-10" dirty="0">
                <a:latin typeface="Calibri"/>
                <a:cs typeface="Calibri"/>
              </a:rPr>
              <a:t>m</a:t>
            </a:r>
            <a:r>
              <a:rPr sz="2700" dirty="0">
                <a:latin typeface="Calibri"/>
                <a:cs typeface="Calibri"/>
              </a:rPr>
              <a:t>aj</a:t>
            </a:r>
            <a:r>
              <a:rPr sz="2700" spc="5" dirty="0">
                <a:latin typeface="Calibri"/>
                <a:cs typeface="Calibri"/>
              </a:rPr>
              <a:t>o</a:t>
            </a:r>
            <a:r>
              <a:rPr sz="2700" dirty="0">
                <a:latin typeface="Calibri"/>
                <a:cs typeface="Calibri"/>
              </a:rPr>
              <a:t>r	</a:t>
            </a:r>
            <a:r>
              <a:rPr sz="2700" spc="-5" dirty="0">
                <a:latin typeface="Calibri"/>
                <a:cs typeface="Calibri"/>
              </a:rPr>
              <a:t>be</a:t>
            </a:r>
            <a:r>
              <a:rPr sz="2700" spc="-20" dirty="0">
                <a:latin typeface="Calibri"/>
                <a:cs typeface="Calibri"/>
              </a:rPr>
              <a:t>n</a:t>
            </a:r>
            <a:r>
              <a:rPr sz="2700" spc="-25" dirty="0">
                <a:latin typeface="Calibri"/>
                <a:cs typeface="Calibri"/>
              </a:rPr>
              <a:t>e</a:t>
            </a:r>
            <a:r>
              <a:rPr sz="2700" spc="-5" dirty="0">
                <a:latin typeface="Calibri"/>
                <a:cs typeface="Calibri"/>
              </a:rPr>
              <a:t>fi</a:t>
            </a:r>
            <a:r>
              <a:rPr sz="2700" dirty="0">
                <a:latin typeface="Calibri"/>
                <a:cs typeface="Calibri"/>
              </a:rPr>
              <a:t>t	</a:t>
            </a:r>
            <a:r>
              <a:rPr sz="2700" spc="-10" dirty="0">
                <a:latin typeface="Calibri"/>
                <a:cs typeface="Calibri"/>
              </a:rPr>
              <a:t>o</a:t>
            </a:r>
            <a:r>
              <a:rPr sz="2700" dirty="0">
                <a:latin typeface="Calibri"/>
                <a:cs typeface="Calibri"/>
              </a:rPr>
              <a:t>f	a</a:t>
            </a:r>
            <a:r>
              <a:rPr sz="2700" spc="-15" dirty="0">
                <a:latin typeface="Calibri"/>
                <a:cs typeface="Calibri"/>
              </a:rPr>
              <a:t>d</a:t>
            </a:r>
            <a:r>
              <a:rPr sz="2700" spc="-5" dirty="0">
                <a:latin typeface="Calibri"/>
                <a:cs typeface="Calibri"/>
              </a:rPr>
              <a:t>din</a:t>
            </a:r>
            <a:r>
              <a:rPr sz="2700" dirty="0">
                <a:latin typeface="Calibri"/>
                <a:cs typeface="Calibri"/>
              </a:rPr>
              <a:t>g	the</a:t>
            </a:r>
            <a:r>
              <a:rPr sz="2700" spc="-20" dirty="0">
                <a:latin typeface="Calibri"/>
                <a:cs typeface="Calibri"/>
              </a:rPr>
              <a:t>s</a:t>
            </a:r>
            <a:r>
              <a:rPr sz="2700" dirty="0">
                <a:latin typeface="Calibri"/>
                <a:cs typeface="Calibri"/>
              </a:rPr>
              <a:t>e	aci</a:t>
            </a:r>
            <a:r>
              <a:rPr sz="2700" spc="-15" dirty="0">
                <a:latin typeface="Calibri"/>
                <a:cs typeface="Calibri"/>
              </a:rPr>
              <a:t>d</a:t>
            </a:r>
            <a:r>
              <a:rPr sz="2700" dirty="0">
                <a:latin typeface="Calibri"/>
                <a:cs typeface="Calibri"/>
              </a:rPr>
              <a:t>s	</a:t>
            </a:r>
            <a:r>
              <a:rPr sz="2700" spc="-30" dirty="0">
                <a:latin typeface="Calibri"/>
                <a:cs typeface="Calibri"/>
              </a:rPr>
              <a:t>t</a:t>
            </a:r>
            <a:r>
              <a:rPr sz="2700" dirty="0">
                <a:latin typeface="Calibri"/>
                <a:cs typeface="Calibri"/>
              </a:rPr>
              <a:t>o	</a:t>
            </a:r>
            <a:r>
              <a:rPr sz="2700" spc="-5" dirty="0">
                <a:latin typeface="Calibri"/>
                <a:cs typeface="Calibri"/>
              </a:rPr>
              <a:t>sila</a:t>
            </a:r>
            <a:r>
              <a:rPr sz="2700" spc="-30" dirty="0">
                <a:latin typeface="Calibri"/>
                <a:cs typeface="Calibri"/>
              </a:rPr>
              <a:t>g</a:t>
            </a:r>
            <a:r>
              <a:rPr sz="2700" dirty="0">
                <a:latin typeface="Calibri"/>
                <a:cs typeface="Calibri"/>
              </a:rPr>
              <a:t>e	is  </a:t>
            </a:r>
            <a:r>
              <a:rPr sz="2700" spc="-10" dirty="0">
                <a:latin typeface="Calibri"/>
                <a:cs typeface="Calibri"/>
              </a:rPr>
              <a:t>reduce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spoilage 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5" dirty="0">
                <a:latin typeface="Calibri"/>
                <a:cs typeface="Calibri"/>
              </a:rPr>
              <a:t>open </a:t>
            </a:r>
            <a:r>
              <a:rPr sz="2700" spc="-25" dirty="0">
                <a:latin typeface="Calibri"/>
                <a:cs typeface="Calibri"/>
              </a:rPr>
              <a:t>storage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structures.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ct val="15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solidFill>
                  <a:srgbClr val="6F2F9F"/>
                </a:solidFill>
                <a:latin typeface="Calibri"/>
                <a:cs typeface="Calibri"/>
              </a:rPr>
              <a:t>Formic </a:t>
            </a:r>
            <a:r>
              <a:rPr sz="2700" spc="-5" dirty="0">
                <a:solidFill>
                  <a:srgbClr val="6F2F9F"/>
                </a:solidFill>
                <a:latin typeface="Calibri"/>
                <a:cs typeface="Calibri"/>
              </a:rPr>
              <a:t>acid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5" dirty="0">
                <a:latin typeface="Calibri"/>
                <a:cs typeface="Calibri"/>
              </a:rPr>
              <a:t>added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25" dirty="0">
                <a:latin typeface="Calibri"/>
                <a:cs typeface="Calibri"/>
              </a:rPr>
              <a:t>hay </a:t>
            </a:r>
            <a:r>
              <a:rPr sz="2700" spc="-20" dirty="0">
                <a:latin typeface="Calibri"/>
                <a:cs typeface="Calibri"/>
              </a:rPr>
              <a:t>crop </a:t>
            </a:r>
            <a:r>
              <a:rPr sz="2700" spc="-10" dirty="0">
                <a:latin typeface="Calibri"/>
                <a:cs typeface="Calibri"/>
              </a:rPr>
              <a:t>silages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@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0.45%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of the  </a:t>
            </a:r>
            <a:r>
              <a:rPr sz="2700" spc="-15" dirty="0">
                <a:solidFill>
                  <a:srgbClr val="FF0000"/>
                </a:solidFill>
                <a:latin typeface="Calibri"/>
                <a:cs typeface="Calibri"/>
              </a:rPr>
              <a:t>wet 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weight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or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2.25%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of the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DM</a:t>
            </a:r>
            <a:r>
              <a:rPr sz="27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weight.</a:t>
            </a:r>
            <a:endParaRPr sz="2700">
              <a:latin typeface="Calibri"/>
              <a:cs typeface="Calibri"/>
            </a:endParaRPr>
          </a:p>
          <a:p>
            <a:pPr marL="355600" marR="7620" indent="-342900">
              <a:lnSpc>
                <a:spcPct val="15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  <a:tab pos="3843020" algn="l"/>
              </a:tabLst>
            </a:pPr>
            <a:r>
              <a:rPr sz="2700" spc="-10" dirty="0">
                <a:solidFill>
                  <a:srgbClr val="6F2F9F"/>
                </a:solidFill>
                <a:latin typeface="Calibri"/>
                <a:cs typeface="Calibri"/>
              </a:rPr>
              <a:t>Propionic  </a:t>
            </a:r>
            <a:r>
              <a:rPr sz="2700" dirty="0">
                <a:solidFill>
                  <a:srgbClr val="6F2F9F"/>
                </a:solidFill>
                <a:latin typeface="Calibri"/>
                <a:cs typeface="Calibri"/>
              </a:rPr>
              <a:t>acid</a:t>
            </a:r>
            <a:r>
              <a:rPr sz="2700" spc="-16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is</a:t>
            </a:r>
            <a:r>
              <a:rPr sz="2700" spc="21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added	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@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0.5 </a:t>
            </a:r>
            <a:r>
              <a:rPr sz="2700" spc="-15" dirty="0">
                <a:solidFill>
                  <a:srgbClr val="FF0000"/>
                </a:solidFill>
                <a:latin typeface="Calibri"/>
                <a:cs typeface="Calibri"/>
              </a:rPr>
              <a:t>to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1.0%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of the </a:t>
            </a:r>
            <a:r>
              <a:rPr sz="2700" spc="-15" dirty="0">
                <a:solidFill>
                  <a:srgbClr val="FF0000"/>
                </a:solidFill>
                <a:latin typeface="Calibri"/>
                <a:cs typeface="Calibri"/>
              </a:rPr>
              <a:t>wet </a:t>
            </a:r>
            <a:r>
              <a:rPr sz="2700" spc="-30" dirty="0">
                <a:solidFill>
                  <a:srgbClr val="FF0000"/>
                </a:solidFill>
                <a:latin typeface="Calibri"/>
                <a:cs typeface="Calibri"/>
              </a:rPr>
              <a:t>forage  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weight.</a:t>
            </a:r>
            <a:endParaRPr sz="27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5338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4826" y="423418"/>
            <a:ext cx="7221855" cy="1367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52395" marR="5080" indent="-264033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6FC0"/>
                </a:solidFill>
              </a:rPr>
              <a:t>Increasing </a:t>
            </a:r>
            <a:r>
              <a:rPr dirty="0">
                <a:solidFill>
                  <a:srgbClr val="006FC0"/>
                </a:solidFill>
              </a:rPr>
              <a:t>the </a:t>
            </a:r>
            <a:r>
              <a:rPr spc="-5" dirty="0">
                <a:solidFill>
                  <a:srgbClr val="006FC0"/>
                </a:solidFill>
              </a:rPr>
              <a:t>nutrient </a:t>
            </a:r>
            <a:r>
              <a:rPr spc="-25" dirty="0">
                <a:solidFill>
                  <a:srgbClr val="006FC0"/>
                </a:solidFill>
              </a:rPr>
              <a:t>content  </a:t>
            </a:r>
            <a:r>
              <a:rPr dirty="0">
                <a:solidFill>
                  <a:srgbClr val="006FC0"/>
                </a:solidFill>
              </a:rPr>
              <a:t>of</a:t>
            </a:r>
            <a:r>
              <a:rPr spc="-5" dirty="0">
                <a:solidFill>
                  <a:srgbClr val="006FC0"/>
                </a:solidFill>
              </a:rPr>
              <a:t> </a:t>
            </a:r>
            <a:r>
              <a:rPr spc="-15" dirty="0">
                <a:solidFill>
                  <a:srgbClr val="006FC0"/>
                </a:solidFill>
              </a:rPr>
              <a:t>silage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310998"/>
            <a:ext cx="8073390" cy="3194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5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120" dirty="0">
                <a:latin typeface="Calibri"/>
                <a:cs typeface="Calibri"/>
              </a:rPr>
              <a:t>To </a:t>
            </a:r>
            <a:r>
              <a:rPr sz="2700" spc="-10" dirty="0">
                <a:latin typeface="Calibri"/>
                <a:cs typeface="Calibri"/>
              </a:rPr>
              <a:t>increase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0" dirty="0">
                <a:latin typeface="Calibri"/>
                <a:cs typeface="Calibri"/>
              </a:rPr>
              <a:t>nutritive value </a:t>
            </a:r>
            <a:r>
              <a:rPr sz="2700" dirty="0">
                <a:latin typeface="Calibri"/>
                <a:cs typeface="Calibri"/>
              </a:rPr>
              <a:t>of </a:t>
            </a:r>
            <a:r>
              <a:rPr sz="2700" spc="-10" dirty="0">
                <a:latin typeface="Calibri"/>
                <a:cs typeface="Calibri"/>
              </a:rPr>
              <a:t>silages, Materials  </a:t>
            </a:r>
            <a:r>
              <a:rPr sz="2700" spc="-5" dirty="0">
                <a:latin typeface="Calibri"/>
                <a:cs typeface="Calibri"/>
              </a:rPr>
              <a:t>such </a:t>
            </a:r>
            <a:r>
              <a:rPr sz="2700" dirty="0">
                <a:latin typeface="Calibri"/>
                <a:cs typeface="Calibri"/>
              </a:rPr>
              <a:t>as </a:t>
            </a:r>
            <a:r>
              <a:rPr sz="2700" spc="-10" dirty="0">
                <a:latin typeface="Calibri"/>
                <a:cs typeface="Calibri"/>
              </a:rPr>
              <a:t>cereal </a:t>
            </a:r>
            <a:r>
              <a:rPr sz="2700" spc="-15" dirty="0">
                <a:latin typeface="Calibri"/>
                <a:cs typeface="Calibri"/>
              </a:rPr>
              <a:t>grains, </a:t>
            </a:r>
            <a:r>
              <a:rPr sz="2700" spc="-5" dirty="0">
                <a:latin typeface="Calibri"/>
                <a:cs typeface="Calibri"/>
              </a:rPr>
              <a:t>molasses, dry </a:t>
            </a:r>
            <a:r>
              <a:rPr sz="2700" spc="-25" dirty="0">
                <a:latin typeface="Calibri"/>
                <a:cs typeface="Calibri"/>
              </a:rPr>
              <a:t>forages, </a:t>
            </a:r>
            <a:r>
              <a:rPr sz="2700" spc="-10" dirty="0">
                <a:latin typeface="Calibri"/>
                <a:cs typeface="Calibri"/>
              </a:rPr>
              <a:t>limestone,  </a:t>
            </a:r>
            <a:r>
              <a:rPr sz="2700" spc="-15" dirty="0">
                <a:latin typeface="Calibri"/>
                <a:cs typeface="Calibri"/>
              </a:rPr>
              <a:t>urea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20" dirty="0">
                <a:latin typeface="Calibri"/>
                <a:cs typeface="Calibri"/>
              </a:rPr>
              <a:t>anhydrous </a:t>
            </a:r>
            <a:r>
              <a:rPr sz="2700" spc="-5" dirty="0">
                <a:latin typeface="Calibri"/>
                <a:cs typeface="Calibri"/>
              </a:rPr>
              <a:t>ammonia </a:t>
            </a:r>
            <a:r>
              <a:rPr sz="2700" spc="-15" dirty="0">
                <a:latin typeface="Calibri"/>
                <a:cs typeface="Calibri"/>
              </a:rPr>
              <a:t>etc., are </a:t>
            </a:r>
            <a:r>
              <a:rPr sz="2700" dirty="0">
                <a:latin typeface="Calibri"/>
                <a:cs typeface="Calibri"/>
              </a:rPr>
              <a:t>added </a:t>
            </a:r>
            <a:r>
              <a:rPr sz="2700" spc="-15" dirty="0">
                <a:latin typeface="Calibri"/>
                <a:cs typeface="Calibri"/>
              </a:rPr>
              <a:t>to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silage.</a:t>
            </a:r>
            <a:endParaRPr sz="2700">
              <a:latin typeface="Calibri"/>
              <a:cs typeface="Calibri"/>
            </a:endParaRPr>
          </a:p>
          <a:p>
            <a:pPr marL="355600" marR="5715" indent="-342900" algn="just">
              <a:lnSpc>
                <a:spcPct val="150100"/>
              </a:lnSpc>
              <a:spcBef>
                <a:spcPts val="645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Commercial </a:t>
            </a:r>
            <a:r>
              <a:rPr sz="2700" spc="-15" dirty="0">
                <a:latin typeface="Calibri"/>
                <a:cs typeface="Calibri"/>
              </a:rPr>
              <a:t>products </a:t>
            </a:r>
            <a:r>
              <a:rPr sz="2700" spc="-20" dirty="0">
                <a:latin typeface="Calibri"/>
                <a:cs typeface="Calibri"/>
              </a:rPr>
              <a:t>are </a:t>
            </a:r>
            <a:r>
              <a:rPr sz="2700" dirty="0">
                <a:latin typeface="Calibri"/>
                <a:cs typeface="Calibri"/>
              </a:rPr>
              <a:t>also </a:t>
            </a:r>
            <a:r>
              <a:rPr sz="2700" spc="-15" dirty="0">
                <a:latin typeface="Calibri"/>
                <a:cs typeface="Calibri"/>
              </a:rPr>
              <a:t>available </a:t>
            </a:r>
            <a:r>
              <a:rPr sz="2700" spc="-10" dirty="0">
                <a:latin typeface="Calibri"/>
                <a:cs typeface="Calibri"/>
              </a:rPr>
              <a:t>that </a:t>
            </a:r>
            <a:r>
              <a:rPr sz="2700" spc="-20" dirty="0">
                <a:latin typeface="Calibri"/>
                <a:cs typeface="Calibri"/>
              </a:rPr>
              <a:t>contain  </a:t>
            </a:r>
            <a:r>
              <a:rPr sz="2700" spc="-5" dirty="0">
                <a:latin typeface="Calibri"/>
                <a:cs typeface="Calibri"/>
              </a:rPr>
              <a:t>one </a:t>
            </a:r>
            <a:r>
              <a:rPr sz="2700" dirty="0">
                <a:latin typeface="Calibri"/>
                <a:cs typeface="Calibri"/>
              </a:rPr>
              <a:t>or </a:t>
            </a:r>
            <a:r>
              <a:rPr sz="2700" spc="-10" dirty="0">
                <a:latin typeface="Calibri"/>
                <a:cs typeface="Calibri"/>
              </a:rPr>
              <a:t>more </a:t>
            </a:r>
            <a:r>
              <a:rPr sz="2700" dirty="0">
                <a:latin typeface="Calibri"/>
                <a:cs typeface="Calibri"/>
              </a:rPr>
              <a:t>of the </a:t>
            </a:r>
            <a:r>
              <a:rPr sz="2700" spc="-10" dirty="0">
                <a:latin typeface="Calibri"/>
                <a:cs typeface="Calibri"/>
              </a:rPr>
              <a:t>above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materials.</a:t>
            </a:r>
            <a:endParaRPr sz="27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66492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252729"/>
            <a:ext cx="8302625" cy="574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10" dirty="0">
                <a:solidFill>
                  <a:srgbClr val="07C80C"/>
                </a:solidFill>
                <a:latin typeface="Calibri"/>
                <a:cs typeface="Calibri"/>
              </a:rPr>
              <a:t>Limestone </a:t>
            </a:r>
            <a:r>
              <a:rPr sz="2700" spc="-5" dirty="0">
                <a:latin typeface="Calibri"/>
                <a:cs typeface="Calibri"/>
              </a:rPr>
              <a:t>(calcium </a:t>
            </a:r>
            <a:r>
              <a:rPr sz="2700" spc="-15" dirty="0">
                <a:latin typeface="Calibri"/>
                <a:cs typeface="Calibri"/>
              </a:rPr>
              <a:t>carbonate)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0" dirty="0">
                <a:latin typeface="Calibri"/>
                <a:cs typeface="Calibri"/>
              </a:rPr>
              <a:t>sometimes added </a:t>
            </a:r>
            <a:r>
              <a:rPr sz="2700" spc="-30" dirty="0">
                <a:latin typeface="Calibri"/>
                <a:cs typeface="Calibri"/>
              </a:rPr>
              <a:t>to  </a:t>
            </a:r>
            <a:r>
              <a:rPr sz="2700" spc="-10" dirty="0">
                <a:latin typeface="Calibri"/>
                <a:cs typeface="Calibri"/>
              </a:rPr>
              <a:t>corn silage </a:t>
            </a:r>
            <a:r>
              <a:rPr sz="2700" spc="-15" dirty="0">
                <a:latin typeface="Calibri"/>
                <a:cs typeface="Calibri"/>
              </a:rPr>
              <a:t>to increase </a:t>
            </a:r>
            <a:r>
              <a:rPr sz="2700" spc="-10" dirty="0">
                <a:latin typeface="Calibri"/>
                <a:cs typeface="Calibri"/>
              </a:rPr>
              <a:t>the calcium </a:t>
            </a:r>
            <a:r>
              <a:rPr sz="2700" spc="-25" dirty="0">
                <a:latin typeface="Calibri"/>
                <a:cs typeface="Calibri"/>
              </a:rPr>
              <a:t>content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20" dirty="0">
                <a:latin typeface="Calibri"/>
                <a:cs typeface="Calibri"/>
              </a:rPr>
              <a:t>extend 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20" dirty="0">
                <a:latin typeface="Calibri"/>
                <a:cs typeface="Calibri"/>
              </a:rPr>
              <a:t>fermentation </a:t>
            </a:r>
            <a:r>
              <a:rPr sz="2700" spc="-15" dirty="0">
                <a:latin typeface="Calibri"/>
                <a:cs typeface="Calibri"/>
              </a:rPr>
              <a:t>process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@ 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10 </a:t>
            </a:r>
            <a:r>
              <a:rPr sz="2700" spc="-15" dirty="0">
                <a:solidFill>
                  <a:srgbClr val="FF0000"/>
                </a:solidFill>
                <a:latin typeface="Calibri"/>
                <a:cs typeface="Calibri"/>
              </a:rPr>
              <a:t>to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20 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pounds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per </a:t>
            </a:r>
            <a:r>
              <a:rPr sz="2700" spc="-20" dirty="0">
                <a:solidFill>
                  <a:srgbClr val="FF0000"/>
                </a:solidFill>
                <a:latin typeface="Calibri"/>
                <a:cs typeface="Calibri"/>
              </a:rPr>
              <a:t>ton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of  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corn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 silage.</a:t>
            </a:r>
            <a:endParaRPr sz="2700" dirty="0">
              <a:latin typeface="Calibri"/>
              <a:cs typeface="Calibri"/>
            </a:endParaRPr>
          </a:p>
          <a:p>
            <a:pPr marL="355600" marR="666750" indent="-342900" algn="just">
              <a:lnSpc>
                <a:spcPct val="150000"/>
              </a:lnSpc>
              <a:spcBef>
                <a:spcPts val="645"/>
              </a:spcBef>
              <a:buFont typeface="Arial"/>
              <a:buChar char="•"/>
              <a:tabLst>
                <a:tab pos="355600" algn="l"/>
              </a:tabLst>
            </a:pPr>
            <a:r>
              <a:rPr sz="2700" spc="-120" dirty="0">
                <a:solidFill>
                  <a:srgbClr val="6F2F9F"/>
                </a:solidFill>
                <a:latin typeface="Calibri"/>
                <a:cs typeface="Calibri"/>
              </a:rPr>
              <a:t>To </a:t>
            </a:r>
            <a:r>
              <a:rPr sz="2700" spc="-10" dirty="0">
                <a:solidFill>
                  <a:srgbClr val="6F2F9F"/>
                </a:solidFill>
                <a:latin typeface="Calibri"/>
                <a:cs typeface="Calibri"/>
              </a:rPr>
              <a:t>increase </a:t>
            </a:r>
            <a:r>
              <a:rPr sz="2700" dirty="0">
                <a:solidFill>
                  <a:srgbClr val="6F2F9F"/>
                </a:solidFill>
                <a:latin typeface="Calibri"/>
                <a:cs typeface="Calibri"/>
              </a:rPr>
              <a:t>the </a:t>
            </a:r>
            <a:r>
              <a:rPr sz="2700" spc="-15" dirty="0">
                <a:solidFill>
                  <a:srgbClr val="6F2F9F"/>
                </a:solidFill>
                <a:latin typeface="Calibri"/>
                <a:cs typeface="Calibri"/>
              </a:rPr>
              <a:t>protein </a:t>
            </a:r>
            <a:r>
              <a:rPr sz="2700" spc="-20" dirty="0">
                <a:solidFill>
                  <a:srgbClr val="6F2F9F"/>
                </a:solidFill>
                <a:latin typeface="Calibri"/>
                <a:cs typeface="Calibri"/>
              </a:rPr>
              <a:t>content </a:t>
            </a:r>
            <a:r>
              <a:rPr sz="2700" spc="-5" dirty="0">
                <a:solidFill>
                  <a:srgbClr val="6F2F9F"/>
                </a:solidFill>
                <a:latin typeface="Calibri"/>
                <a:cs typeface="Calibri"/>
              </a:rPr>
              <a:t>of silage, Sometimes  </a:t>
            </a:r>
            <a:r>
              <a:rPr sz="2700" spc="-15" dirty="0">
                <a:solidFill>
                  <a:srgbClr val="6F2F9F"/>
                </a:solidFill>
                <a:latin typeface="Calibri"/>
                <a:cs typeface="Calibri"/>
              </a:rPr>
              <a:t>Urea </a:t>
            </a:r>
            <a:r>
              <a:rPr sz="2700" dirty="0">
                <a:solidFill>
                  <a:srgbClr val="6F2F9F"/>
                </a:solidFill>
                <a:latin typeface="Calibri"/>
                <a:cs typeface="Calibri"/>
              </a:rPr>
              <a:t>and </a:t>
            </a:r>
            <a:r>
              <a:rPr sz="2700" spc="-20" dirty="0">
                <a:solidFill>
                  <a:srgbClr val="6F2F9F"/>
                </a:solidFill>
                <a:latin typeface="Calibri"/>
                <a:cs typeface="Calibri"/>
              </a:rPr>
              <a:t>anhydrous </a:t>
            </a:r>
            <a:r>
              <a:rPr sz="2700" spc="-5" dirty="0">
                <a:solidFill>
                  <a:srgbClr val="6F2F9F"/>
                </a:solidFill>
                <a:latin typeface="Calibri"/>
                <a:cs typeface="Calibri"/>
              </a:rPr>
              <a:t>ammonia, </a:t>
            </a:r>
            <a:r>
              <a:rPr sz="2700" dirty="0" smtClean="0">
                <a:solidFill>
                  <a:srgbClr val="6F2F9F"/>
                </a:solidFill>
                <a:latin typeface="Calibri"/>
                <a:cs typeface="Calibri"/>
              </a:rPr>
              <a:t>NP </a:t>
            </a:r>
            <a:r>
              <a:rPr sz="2700" spc="-10" dirty="0">
                <a:solidFill>
                  <a:srgbClr val="6F2F9F"/>
                </a:solidFill>
                <a:latin typeface="Calibri"/>
                <a:cs typeface="Calibri"/>
              </a:rPr>
              <a:t>sources </a:t>
            </a:r>
            <a:r>
              <a:rPr sz="2700" spc="-15" dirty="0">
                <a:solidFill>
                  <a:srgbClr val="6F2F9F"/>
                </a:solidFill>
                <a:latin typeface="Calibri"/>
                <a:cs typeface="Calibri"/>
              </a:rPr>
              <a:t>are </a:t>
            </a:r>
            <a:r>
              <a:rPr sz="2700" dirty="0">
                <a:solidFill>
                  <a:srgbClr val="6F2F9F"/>
                </a:solidFill>
                <a:latin typeface="Calibri"/>
                <a:cs typeface="Calibri"/>
              </a:rPr>
              <a:t>also  </a:t>
            </a:r>
            <a:r>
              <a:rPr sz="2700" spc="-5" dirty="0">
                <a:solidFill>
                  <a:srgbClr val="6F2F9F"/>
                </a:solidFill>
                <a:latin typeface="Calibri"/>
                <a:cs typeface="Calibri"/>
              </a:rPr>
              <a:t>added.</a:t>
            </a:r>
            <a:endParaRPr sz="2700" dirty="0">
              <a:latin typeface="Calibri"/>
              <a:cs typeface="Calibri"/>
            </a:endParaRPr>
          </a:p>
          <a:p>
            <a:pPr marL="355600" marR="357505" indent="-342900" algn="just">
              <a:lnSpc>
                <a:spcPct val="150100"/>
              </a:lnSpc>
              <a:spcBef>
                <a:spcPts val="645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Usually </a:t>
            </a:r>
            <a:r>
              <a:rPr sz="2700" spc="-10" dirty="0">
                <a:latin typeface="Calibri"/>
                <a:cs typeface="Calibri"/>
              </a:rPr>
              <a:t>they </a:t>
            </a:r>
            <a:r>
              <a:rPr sz="2700" spc="-5" dirty="0">
                <a:latin typeface="Calibri"/>
                <a:cs typeface="Calibri"/>
              </a:rPr>
              <a:t>increase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25" dirty="0">
                <a:latin typeface="Calibri"/>
                <a:cs typeface="Calibri"/>
              </a:rPr>
              <a:t>forage </a:t>
            </a:r>
            <a:r>
              <a:rPr sz="2700" spc="-15" dirty="0">
                <a:latin typeface="Calibri"/>
                <a:cs typeface="Calibri"/>
              </a:rPr>
              <a:t>protein </a:t>
            </a:r>
            <a:r>
              <a:rPr sz="2700" spc="-20" dirty="0">
                <a:latin typeface="Calibri"/>
                <a:cs typeface="Calibri"/>
              </a:rPr>
              <a:t>content </a:t>
            </a:r>
            <a:r>
              <a:rPr sz="2700" dirty="0">
                <a:latin typeface="Calibri"/>
                <a:cs typeface="Calibri"/>
              </a:rPr>
              <a:t>about </a:t>
            </a:r>
            <a:r>
              <a:rPr sz="2700" dirty="0">
                <a:solidFill>
                  <a:srgbClr val="6F2F9F"/>
                </a:solidFill>
                <a:latin typeface="Calibri"/>
                <a:cs typeface="Calibri"/>
              </a:rPr>
              <a:t> 4% </a:t>
            </a:r>
            <a:r>
              <a:rPr sz="2700" spc="-5" dirty="0">
                <a:solidFill>
                  <a:srgbClr val="6F2F9F"/>
                </a:solidFill>
                <a:latin typeface="Calibri"/>
                <a:cs typeface="Calibri"/>
              </a:rPr>
              <a:t>units on </a:t>
            </a:r>
            <a:r>
              <a:rPr sz="2700" dirty="0">
                <a:solidFill>
                  <a:srgbClr val="6F2F9F"/>
                </a:solidFill>
                <a:latin typeface="Calibri"/>
                <a:cs typeface="Calibri"/>
              </a:rPr>
              <a:t>a </a:t>
            </a:r>
            <a:r>
              <a:rPr sz="2700" spc="-5" dirty="0">
                <a:solidFill>
                  <a:srgbClr val="6F2F9F"/>
                </a:solidFill>
                <a:latin typeface="Calibri"/>
                <a:cs typeface="Calibri"/>
              </a:rPr>
              <a:t>dry </a:t>
            </a:r>
            <a:r>
              <a:rPr sz="2700" spc="-20" dirty="0">
                <a:solidFill>
                  <a:srgbClr val="6F2F9F"/>
                </a:solidFill>
                <a:latin typeface="Calibri"/>
                <a:cs typeface="Calibri"/>
              </a:rPr>
              <a:t>matter</a:t>
            </a:r>
            <a:r>
              <a:rPr sz="2700" spc="-6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6F2F9F"/>
                </a:solidFill>
                <a:latin typeface="Calibri"/>
                <a:cs typeface="Calibri"/>
              </a:rPr>
              <a:t>basis.</a:t>
            </a:r>
            <a:endParaRPr sz="27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9806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5286" y="2333244"/>
            <a:ext cx="7158835" cy="6093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20851"/>
            <a:ext cx="9084565" cy="27188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56005" y="1065403"/>
            <a:ext cx="7553959" cy="1549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0" spc="-5" dirty="0">
                <a:latin typeface="Arial"/>
                <a:cs typeface="Arial"/>
              </a:rPr>
              <a:t>THANK</a:t>
            </a:r>
            <a:r>
              <a:rPr sz="10000" spc="-229" dirty="0">
                <a:latin typeface="Arial"/>
                <a:cs typeface="Arial"/>
              </a:rPr>
              <a:t> </a:t>
            </a:r>
            <a:r>
              <a:rPr sz="10000" spc="-5" dirty="0">
                <a:latin typeface="Arial"/>
                <a:cs typeface="Arial"/>
              </a:rPr>
              <a:t>YOU</a:t>
            </a:r>
            <a:endParaRPr sz="10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670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539242"/>
            <a:ext cx="8201659" cy="5805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2700" b="1" spc="-5" dirty="0">
                <a:solidFill>
                  <a:srgbClr val="07C80C"/>
                </a:solidFill>
                <a:latin typeface="Calibri"/>
                <a:cs typeface="Calibri"/>
              </a:rPr>
              <a:t>The </a:t>
            </a:r>
            <a:r>
              <a:rPr sz="2700" b="1" spc="-10" dirty="0">
                <a:solidFill>
                  <a:srgbClr val="07C80C"/>
                </a:solidFill>
                <a:latin typeface="Calibri"/>
                <a:cs typeface="Calibri"/>
              </a:rPr>
              <a:t>fourth </a:t>
            </a:r>
            <a:r>
              <a:rPr sz="2700" b="1" spc="-20" dirty="0">
                <a:solidFill>
                  <a:srgbClr val="07C80C"/>
                </a:solidFill>
                <a:latin typeface="Calibri"/>
                <a:cs typeface="Calibri"/>
              </a:rPr>
              <a:t>stage </a:t>
            </a:r>
            <a:r>
              <a:rPr sz="2800" b="1" spc="-10" dirty="0">
                <a:solidFill>
                  <a:srgbClr val="6F2F9F"/>
                </a:solidFill>
                <a:latin typeface="Calibri"/>
                <a:cs typeface="Calibri"/>
              </a:rPr>
              <a:t>(Cont.… </a:t>
            </a:r>
            <a:r>
              <a:rPr sz="2800" b="1" spc="-5" dirty="0">
                <a:solidFill>
                  <a:srgbClr val="6F2F9F"/>
                </a:solidFill>
                <a:latin typeface="Calibri"/>
                <a:cs typeface="Calibri"/>
              </a:rPr>
              <a:t>of Lactic acid</a:t>
            </a:r>
            <a:r>
              <a:rPr sz="2800" b="1" spc="11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6F2F9F"/>
                </a:solidFill>
                <a:latin typeface="Calibri"/>
                <a:cs typeface="Calibri"/>
              </a:rPr>
              <a:t>fermentation)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2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Lactic </a:t>
            </a:r>
            <a:r>
              <a:rPr sz="2700" dirty="0">
                <a:latin typeface="Calibri"/>
                <a:cs typeface="Calibri"/>
              </a:rPr>
              <a:t>acid </a:t>
            </a:r>
            <a:r>
              <a:rPr sz="2700" spc="-15" dirty="0">
                <a:latin typeface="Calibri"/>
                <a:cs typeface="Calibri"/>
              </a:rPr>
              <a:t>production </a:t>
            </a:r>
            <a:r>
              <a:rPr sz="2700" spc="-10" dirty="0">
                <a:latin typeface="Calibri"/>
                <a:cs typeface="Calibri"/>
              </a:rPr>
              <a:t>continues </a:t>
            </a:r>
            <a:r>
              <a:rPr sz="2700" spc="-25" dirty="0">
                <a:latin typeface="Calibri"/>
                <a:cs typeface="Calibri"/>
              </a:rPr>
              <a:t>for </a:t>
            </a:r>
            <a:r>
              <a:rPr sz="2700" dirty="0">
                <a:latin typeface="Calibri"/>
                <a:cs typeface="Calibri"/>
              </a:rPr>
              <a:t>about 2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weeks.</a:t>
            </a:r>
            <a:endParaRPr sz="2700" dirty="0">
              <a:latin typeface="Calibri"/>
              <a:cs typeface="Calibri"/>
            </a:endParaRPr>
          </a:p>
          <a:p>
            <a:pPr marL="355600" marR="79375" indent="-342900">
              <a:lnSpc>
                <a:spcPct val="15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The </a:t>
            </a:r>
            <a:r>
              <a:rPr sz="2700" spc="-20" dirty="0">
                <a:latin typeface="Calibri"/>
                <a:cs typeface="Calibri"/>
              </a:rPr>
              <a:t>temperature </a:t>
            </a:r>
            <a:r>
              <a:rPr sz="2700" spc="-10" dirty="0">
                <a:latin typeface="Calibri"/>
                <a:cs typeface="Calibri"/>
              </a:rPr>
              <a:t>goes </a:t>
            </a:r>
            <a:r>
              <a:rPr sz="2700" spc="-5" dirty="0">
                <a:latin typeface="Calibri"/>
                <a:cs typeface="Calibri"/>
              </a:rPr>
              <a:t>down slowly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5" dirty="0">
                <a:latin typeface="Calibri"/>
                <a:cs typeface="Calibri"/>
              </a:rPr>
              <a:t>about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normal  atmospheric </a:t>
            </a:r>
            <a:r>
              <a:rPr sz="2700" spc="-15" dirty="0">
                <a:latin typeface="Calibri"/>
                <a:cs typeface="Calibri"/>
              </a:rPr>
              <a:t>temperature.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5" dirty="0">
                <a:latin typeface="Calibri"/>
                <a:cs typeface="Calibri"/>
              </a:rPr>
              <a:t>pH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0" dirty="0">
                <a:latin typeface="Calibri"/>
                <a:cs typeface="Calibri"/>
              </a:rPr>
              <a:t>maintained </a:t>
            </a:r>
            <a:r>
              <a:rPr sz="2700" spc="-15" dirty="0">
                <a:latin typeface="Calibri"/>
                <a:cs typeface="Calibri"/>
              </a:rPr>
              <a:t>at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4.0</a:t>
            </a:r>
          </a:p>
          <a:p>
            <a:pPr marL="355600" indent="-342900">
              <a:lnSpc>
                <a:spcPct val="100000"/>
              </a:lnSpc>
              <a:spcBef>
                <a:spcPts val="227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2700" b="1" spc="-5" dirty="0">
                <a:solidFill>
                  <a:srgbClr val="07C80C"/>
                </a:solidFill>
                <a:latin typeface="Calibri"/>
                <a:cs typeface="Calibri"/>
              </a:rPr>
              <a:t>The fifth </a:t>
            </a:r>
            <a:r>
              <a:rPr sz="2700" b="1" spc="-20" dirty="0">
                <a:solidFill>
                  <a:srgbClr val="07C80C"/>
                </a:solidFill>
                <a:latin typeface="Calibri"/>
                <a:cs typeface="Calibri"/>
              </a:rPr>
              <a:t>stage </a:t>
            </a:r>
            <a:r>
              <a:rPr sz="2700" b="1" spc="-10" dirty="0">
                <a:solidFill>
                  <a:srgbClr val="6F2F9F"/>
                </a:solidFill>
                <a:latin typeface="Calibri"/>
                <a:cs typeface="Calibri"/>
              </a:rPr>
              <a:t>(Stabilization</a:t>
            </a:r>
            <a:r>
              <a:rPr sz="2700" b="1" spc="5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6F2F9F"/>
                </a:solidFill>
                <a:latin typeface="Calibri"/>
                <a:cs typeface="Calibri"/>
              </a:rPr>
              <a:t>phase)</a:t>
            </a:r>
            <a:endParaRPr sz="2700" dirty="0">
              <a:latin typeface="Calibri"/>
              <a:cs typeface="Calibri"/>
            </a:endParaRPr>
          </a:p>
          <a:p>
            <a:pPr marL="355600" marR="17145" indent="-342900">
              <a:lnSpc>
                <a:spcPct val="15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Due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10" dirty="0">
                <a:latin typeface="Calibri"/>
                <a:cs typeface="Calibri"/>
              </a:rPr>
              <a:t>the presence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dirty="0">
                <a:latin typeface="Calibri"/>
                <a:cs typeface="Calibri"/>
              </a:rPr>
              <a:t>lactic acid, </a:t>
            </a:r>
            <a:r>
              <a:rPr sz="2700" spc="-5" dirty="0">
                <a:latin typeface="Calibri"/>
                <a:cs typeface="Calibri"/>
              </a:rPr>
              <a:t>further </a:t>
            </a:r>
            <a:r>
              <a:rPr sz="2700" spc="-10" dirty="0">
                <a:latin typeface="Calibri"/>
                <a:cs typeface="Calibri"/>
              </a:rPr>
              <a:t>degradation </a:t>
            </a:r>
            <a:r>
              <a:rPr sz="2700" dirty="0">
                <a:latin typeface="Calibri"/>
                <a:cs typeface="Calibri"/>
              </a:rPr>
              <a:t>is  </a:t>
            </a:r>
            <a:r>
              <a:rPr sz="2700" spc="-5" dirty="0">
                <a:latin typeface="Calibri"/>
                <a:cs typeface="Calibri"/>
              </a:rPr>
              <a:t>inhibited, </a:t>
            </a:r>
            <a:r>
              <a:rPr sz="2700" dirty="0">
                <a:latin typeface="Calibri"/>
                <a:cs typeface="Calibri"/>
              </a:rPr>
              <a:t>as </a:t>
            </a:r>
            <a:r>
              <a:rPr sz="2700" spc="-5" dirty="0">
                <a:latin typeface="Calibri"/>
                <a:cs typeface="Calibri"/>
              </a:rPr>
              <a:t>bacterial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15" dirty="0">
                <a:latin typeface="Calibri"/>
                <a:cs typeface="Calibri"/>
              </a:rPr>
              <a:t>fungal growths are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checked.</a:t>
            </a:r>
            <a:endParaRPr sz="27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5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The lactic </a:t>
            </a:r>
            <a:r>
              <a:rPr sz="2700" dirty="0">
                <a:latin typeface="Calibri"/>
                <a:cs typeface="Calibri"/>
              </a:rPr>
              <a:t>acid </a:t>
            </a:r>
            <a:r>
              <a:rPr sz="2700" spc="-15" dirty="0">
                <a:latin typeface="Calibri"/>
                <a:cs typeface="Calibri"/>
              </a:rPr>
              <a:t>fermentation </a:t>
            </a:r>
            <a:r>
              <a:rPr sz="2700" spc="-10" dirty="0">
                <a:latin typeface="Calibri"/>
                <a:cs typeface="Calibri"/>
              </a:rPr>
              <a:t>completes </a:t>
            </a:r>
            <a:r>
              <a:rPr sz="2700" dirty="0">
                <a:latin typeface="Calibri"/>
                <a:cs typeface="Calibri"/>
              </a:rPr>
              <a:t>in about 20</a:t>
            </a:r>
            <a:r>
              <a:rPr sz="2700" spc="-13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days,  </a:t>
            </a:r>
            <a:r>
              <a:rPr sz="2700" dirty="0">
                <a:latin typeface="Calibri"/>
                <a:cs typeface="Calibri"/>
              </a:rPr>
              <a:t>and the </a:t>
            </a:r>
            <a:r>
              <a:rPr sz="2700" spc="-10" dirty="0">
                <a:latin typeface="Calibri"/>
                <a:cs typeface="Calibri"/>
              </a:rPr>
              <a:t>silage </a:t>
            </a:r>
            <a:r>
              <a:rPr sz="2700" spc="-15" dirty="0">
                <a:latin typeface="Calibri"/>
                <a:cs typeface="Calibri"/>
              </a:rPr>
              <a:t>product </a:t>
            </a:r>
            <a:r>
              <a:rPr sz="2700" dirty="0">
                <a:latin typeface="Calibri"/>
                <a:cs typeface="Calibri"/>
              </a:rPr>
              <a:t>is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finished.</a:t>
            </a:r>
          </a:p>
        </p:txBody>
      </p:sp>
    </p:spTree>
    <p:extLst>
      <p:ext uri="{BB962C8B-B14F-4D97-AF65-F5344CB8AC3E}">
        <p14:creationId xmlns:p14="http://schemas.microsoft.com/office/powerpoint/2010/main" val="55908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38224" y="517495"/>
            <a:ext cx="7050472" cy="37139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3864" y="4269104"/>
            <a:ext cx="7505700" cy="2289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7680" algn="ctr">
              <a:lnSpc>
                <a:spcPct val="100000"/>
              </a:lnSpc>
              <a:spcBef>
                <a:spcPts val="100"/>
              </a:spcBef>
            </a:pPr>
            <a:r>
              <a:rPr sz="2700" b="1" spc="-15" dirty="0">
                <a:solidFill>
                  <a:srgbClr val="00AFEF"/>
                </a:solidFill>
                <a:latin typeface="Calibri"/>
                <a:cs typeface="Calibri"/>
              </a:rPr>
              <a:t>Fermentation at</a:t>
            </a:r>
            <a:r>
              <a:rPr sz="2700" b="1" spc="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00AFEF"/>
                </a:solidFill>
                <a:latin typeface="Calibri"/>
                <a:cs typeface="Calibri"/>
              </a:rPr>
              <a:t>glance</a:t>
            </a:r>
            <a:endParaRPr sz="2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70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  <a:spcBef>
                <a:spcPts val="1755"/>
              </a:spcBef>
            </a:pPr>
            <a:r>
              <a:rPr sz="2700" dirty="0">
                <a:solidFill>
                  <a:srgbClr val="6F2F9F"/>
                </a:solidFill>
                <a:latin typeface="Calibri"/>
                <a:cs typeface="Calibri"/>
              </a:rPr>
              <a:t>If the lactic acid </a:t>
            </a:r>
            <a:r>
              <a:rPr sz="2700" spc="-15" dirty="0">
                <a:solidFill>
                  <a:srgbClr val="6F2F9F"/>
                </a:solidFill>
                <a:latin typeface="Calibri"/>
                <a:cs typeface="Calibri"/>
              </a:rPr>
              <a:t>production </a:t>
            </a:r>
            <a:r>
              <a:rPr sz="2700" dirty="0">
                <a:solidFill>
                  <a:srgbClr val="6F2F9F"/>
                </a:solidFill>
                <a:latin typeface="Calibri"/>
                <a:cs typeface="Calibri"/>
              </a:rPr>
              <a:t>is </a:t>
            </a:r>
            <a:r>
              <a:rPr sz="2700" spc="-5" dirty="0">
                <a:solidFill>
                  <a:srgbClr val="6F2F9F"/>
                </a:solidFill>
                <a:latin typeface="Calibri"/>
                <a:cs typeface="Calibri"/>
              </a:rPr>
              <a:t>insufficient,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butyric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acid  </a:t>
            </a:r>
            <a:r>
              <a:rPr sz="2700" spc="-15" dirty="0">
                <a:solidFill>
                  <a:srgbClr val="FF0000"/>
                </a:solidFill>
                <a:latin typeface="Calibri"/>
                <a:cs typeface="Calibri"/>
              </a:rPr>
              <a:t>fermentation </a:t>
            </a:r>
            <a:r>
              <a:rPr sz="2700" spc="-5" dirty="0">
                <a:solidFill>
                  <a:srgbClr val="6F2F9F"/>
                </a:solidFill>
                <a:latin typeface="Calibri"/>
                <a:cs typeface="Calibri"/>
              </a:rPr>
              <a:t>begins </a:t>
            </a:r>
            <a:r>
              <a:rPr sz="2700" dirty="0">
                <a:solidFill>
                  <a:srgbClr val="6F2F9F"/>
                </a:solidFill>
                <a:latin typeface="Calibri"/>
                <a:cs typeface="Calibri"/>
              </a:rPr>
              <a:t>and </a:t>
            </a:r>
            <a:r>
              <a:rPr sz="2700" spc="-5" dirty="0">
                <a:solidFill>
                  <a:srgbClr val="6F2F9F"/>
                </a:solidFill>
                <a:latin typeface="Calibri"/>
                <a:cs typeface="Calibri"/>
              </a:rPr>
              <a:t>quality </a:t>
            </a:r>
            <a:r>
              <a:rPr sz="2700" spc="-15" dirty="0">
                <a:solidFill>
                  <a:srgbClr val="6F2F9F"/>
                </a:solidFill>
                <a:latin typeface="Calibri"/>
                <a:cs typeface="Calibri"/>
              </a:rPr>
              <a:t>deterioration</a:t>
            </a:r>
            <a:r>
              <a:rPr sz="2700" spc="-5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6F2F9F"/>
                </a:solidFill>
                <a:latin typeface="Calibri"/>
                <a:cs typeface="Calibri"/>
              </a:rPr>
              <a:t>occurs.</a:t>
            </a:r>
            <a:endParaRPr sz="27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518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1810" y="189357"/>
            <a:ext cx="304101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7C80C"/>
                </a:solidFill>
              </a:rPr>
              <a:t>Kinds of</a:t>
            </a:r>
            <a:r>
              <a:rPr spc="-95" dirty="0">
                <a:solidFill>
                  <a:srgbClr val="07C80C"/>
                </a:solidFill>
              </a:rPr>
              <a:t> </a:t>
            </a:r>
            <a:r>
              <a:rPr spc="-5" dirty="0">
                <a:solidFill>
                  <a:srgbClr val="07C80C"/>
                </a:solidFill>
              </a:rPr>
              <a:t>silos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2440" y="543464"/>
            <a:ext cx="8042275" cy="3268979"/>
          </a:xfrm>
          <a:prstGeom prst="rect">
            <a:avLst/>
          </a:prstGeom>
        </p:spPr>
        <p:txBody>
          <a:bodyPr vert="horz" wrap="square" lIns="0" tIns="2432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915"/>
              </a:spcBef>
              <a:tabLst>
                <a:tab pos="514984" algn="l"/>
              </a:tabLst>
            </a:pPr>
            <a:r>
              <a:rPr sz="2700" b="1" spc="-5" dirty="0">
                <a:solidFill>
                  <a:srgbClr val="FF0000"/>
                </a:solidFill>
                <a:latin typeface="Calibri"/>
                <a:cs typeface="Calibri"/>
              </a:rPr>
              <a:t>1)	</a:t>
            </a:r>
            <a:r>
              <a:rPr sz="2700" b="1" spc="-10" dirty="0">
                <a:solidFill>
                  <a:srgbClr val="6F2F9F"/>
                </a:solidFill>
                <a:latin typeface="Calibri"/>
                <a:cs typeface="Calibri"/>
              </a:rPr>
              <a:t>Stack</a:t>
            </a:r>
            <a:r>
              <a:rPr sz="2700" b="1" dirty="0">
                <a:solidFill>
                  <a:srgbClr val="6F2F9F"/>
                </a:solidFill>
                <a:latin typeface="Calibri"/>
                <a:cs typeface="Calibri"/>
              </a:rPr>
              <a:t> silo</a:t>
            </a:r>
            <a:endParaRPr sz="2700">
              <a:latin typeface="Calibri"/>
              <a:cs typeface="Calibri"/>
            </a:endParaRPr>
          </a:p>
          <a:p>
            <a:pPr marL="342265" indent="-342265">
              <a:lnSpc>
                <a:spcPct val="100000"/>
              </a:lnSpc>
              <a:spcBef>
                <a:spcPts val="1470"/>
              </a:spcBef>
              <a:buFont typeface="Arial"/>
              <a:buChar char="•"/>
              <a:tabLst>
                <a:tab pos="342265" algn="l"/>
                <a:tab pos="342900" algn="l"/>
              </a:tabLst>
            </a:pPr>
            <a:r>
              <a:rPr sz="2200" spc="-10" dirty="0">
                <a:latin typeface="Calibri"/>
                <a:cs typeface="Calibri"/>
              </a:rPr>
              <a:t>Simplest </a:t>
            </a:r>
            <a:r>
              <a:rPr sz="2200" spc="-5" dirty="0">
                <a:latin typeface="Calibri"/>
                <a:cs typeface="Calibri"/>
              </a:rPr>
              <a:t>type of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silo.</a:t>
            </a:r>
            <a:endParaRPr sz="2200">
              <a:latin typeface="Calibri"/>
              <a:cs typeface="Calibri"/>
            </a:endParaRPr>
          </a:p>
          <a:p>
            <a:pPr marL="342265" marR="5080" indent="-342265">
              <a:lnSpc>
                <a:spcPct val="150000"/>
              </a:lnSpc>
              <a:spcBef>
                <a:spcPts val="530"/>
              </a:spcBef>
              <a:buFont typeface="Arial"/>
              <a:buChar char="•"/>
              <a:tabLst>
                <a:tab pos="342265" algn="l"/>
                <a:tab pos="342900" algn="l"/>
              </a:tabLst>
            </a:pPr>
            <a:r>
              <a:rPr sz="2200" spc="-5" dirty="0">
                <a:latin typeface="Calibri"/>
                <a:cs typeface="Calibri"/>
              </a:rPr>
              <a:t>A </a:t>
            </a:r>
            <a:r>
              <a:rPr sz="2200" spc="-10" dirty="0">
                <a:latin typeface="Calibri"/>
                <a:cs typeface="Calibri"/>
              </a:rPr>
              <a:t>plastic sheet </a:t>
            </a:r>
            <a:r>
              <a:rPr sz="2200" spc="-5" dirty="0">
                <a:latin typeface="Calibri"/>
                <a:cs typeface="Calibri"/>
              </a:rPr>
              <a:t>of 0.1 mm thickness is </a:t>
            </a:r>
            <a:r>
              <a:rPr sz="2200" spc="-10" dirty="0">
                <a:latin typeface="Calibri"/>
                <a:cs typeface="Calibri"/>
              </a:rPr>
              <a:t>spread over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ground, </a:t>
            </a:r>
            <a:r>
              <a:rPr sz="2200" spc="-5" dirty="0">
                <a:latin typeface="Calibri"/>
                <a:cs typeface="Calibri"/>
              </a:rPr>
              <a:t>and  similarly chopped silage </a:t>
            </a:r>
            <a:r>
              <a:rPr sz="2200" spc="-10" dirty="0">
                <a:latin typeface="Calibri"/>
                <a:cs typeface="Calibri"/>
              </a:rPr>
              <a:t>materials </a:t>
            </a:r>
            <a:r>
              <a:rPr sz="2200" spc="-5" dirty="0">
                <a:latin typeface="Calibri"/>
                <a:cs typeface="Calibri"/>
              </a:rPr>
              <a:t>on </a:t>
            </a:r>
            <a:r>
              <a:rPr sz="2200" spc="-10" dirty="0">
                <a:latin typeface="Calibri"/>
                <a:cs typeface="Calibri"/>
              </a:rPr>
              <a:t>the sheet are entirely </a:t>
            </a:r>
            <a:r>
              <a:rPr sz="2200" spc="-15" dirty="0">
                <a:latin typeface="Calibri"/>
                <a:cs typeface="Calibri"/>
              </a:rPr>
              <a:t>covered  </a:t>
            </a:r>
            <a:r>
              <a:rPr sz="2200" spc="-5" dirty="0">
                <a:latin typeface="Calibri"/>
                <a:cs typeface="Calibri"/>
              </a:rPr>
              <a:t>with a </a:t>
            </a:r>
            <a:r>
              <a:rPr sz="2200" spc="-10" dirty="0">
                <a:latin typeface="Calibri"/>
                <a:cs typeface="Calibri"/>
              </a:rPr>
              <a:t>plastic sheet. Proper tread pressure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5" dirty="0">
                <a:latin typeface="Calibri"/>
                <a:cs typeface="Calibri"/>
              </a:rPr>
              <a:t>complete </a:t>
            </a:r>
            <a:r>
              <a:rPr sz="2200" spc="-5" dirty="0">
                <a:latin typeface="Calibri"/>
                <a:cs typeface="Calibri"/>
              </a:rPr>
              <a:t>sealing </a:t>
            </a:r>
            <a:r>
              <a:rPr sz="2200" spc="-10" dirty="0">
                <a:latin typeface="Calibri"/>
                <a:cs typeface="Calibri"/>
              </a:rPr>
              <a:t>are  required.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81200" y="3657600"/>
            <a:ext cx="5477256" cy="2942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88615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82270"/>
            <a:ext cx="8066405" cy="39960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sz="2700" b="1" spc="-5" dirty="0">
                <a:solidFill>
                  <a:srgbClr val="FF0000"/>
                </a:solidFill>
                <a:latin typeface="Calibri"/>
                <a:cs typeface="Calibri"/>
              </a:rPr>
              <a:t>2)	</a:t>
            </a:r>
            <a:r>
              <a:rPr sz="2700" b="1" spc="-15" dirty="0">
                <a:solidFill>
                  <a:srgbClr val="6F2F9F"/>
                </a:solidFill>
                <a:latin typeface="Calibri"/>
                <a:cs typeface="Calibri"/>
              </a:rPr>
              <a:t>Bunker</a:t>
            </a:r>
            <a:r>
              <a:rPr sz="2700" b="1" dirty="0">
                <a:solidFill>
                  <a:srgbClr val="6F2F9F"/>
                </a:solidFill>
                <a:latin typeface="Calibri"/>
                <a:cs typeface="Calibri"/>
              </a:rPr>
              <a:t> silo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ct val="17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A </a:t>
            </a:r>
            <a:r>
              <a:rPr sz="2700" spc="-20" dirty="0">
                <a:latin typeface="Calibri"/>
                <a:cs typeface="Calibri"/>
              </a:rPr>
              <a:t>bunker </a:t>
            </a:r>
            <a:r>
              <a:rPr sz="2700" dirty="0">
                <a:latin typeface="Calibri"/>
                <a:cs typeface="Calibri"/>
              </a:rPr>
              <a:t>silo is </a:t>
            </a:r>
            <a:r>
              <a:rPr sz="2700" spc="-10" dirty="0">
                <a:latin typeface="Calibri"/>
                <a:cs typeface="Calibri"/>
              </a:rPr>
              <a:t>generally </a:t>
            </a:r>
            <a:r>
              <a:rPr sz="2700" spc="-5" dirty="0">
                <a:latin typeface="Calibri"/>
                <a:cs typeface="Calibri"/>
              </a:rPr>
              <a:t>built </a:t>
            </a:r>
            <a:r>
              <a:rPr sz="2700" dirty="0">
                <a:latin typeface="Calibri"/>
                <a:cs typeface="Calibri"/>
              </a:rPr>
              <a:t>on </a:t>
            </a:r>
            <a:r>
              <a:rPr sz="2700" spc="-5" dirty="0">
                <a:latin typeface="Calibri"/>
                <a:cs typeface="Calibri"/>
              </a:rPr>
              <a:t>the </a:t>
            </a:r>
            <a:r>
              <a:rPr sz="2700" spc="-15" dirty="0">
                <a:latin typeface="Calibri"/>
                <a:cs typeface="Calibri"/>
              </a:rPr>
              <a:t>ground </a:t>
            </a:r>
            <a:r>
              <a:rPr sz="2700" spc="-5" dirty="0">
                <a:latin typeface="Calibri"/>
                <a:cs typeface="Calibri"/>
              </a:rPr>
              <a:t>but </a:t>
            </a:r>
            <a:r>
              <a:rPr sz="2700" spc="-10" dirty="0">
                <a:latin typeface="Calibri"/>
                <a:cs typeface="Calibri"/>
              </a:rPr>
              <a:t>there 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5" dirty="0">
                <a:latin typeface="Calibri"/>
                <a:cs typeface="Calibri"/>
              </a:rPr>
              <a:t>other building methods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5" dirty="0">
                <a:latin typeface="Calibri"/>
                <a:cs typeface="Calibri"/>
              </a:rPr>
              <a:t>build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5" dirty="0">
                <a:latin typeface="Calibri"/>
                <a:cs typeface="Calibri"/>
              </a:rPr>
              <a:t>silo using </a:t>
            </a:r>
            <a:r>
              <a:rPr sz="2700" spc="-10" dirty="0">
                <a:latin typeface="Calibri"/>
                <a:cs typeface="Calibri"/>
              </a:rPr>
              <a:t>the  configuration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5" dirty="0">
                <a:latin typeface="Calibri"/>
                <a:cs typeface="Calibri"/>
              </a:rPr>
              <a:t>ground </a:t>
            </a: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(slope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3-5%) </a:t>
            </a:r>
            <a:r>
              <a:rPr sz="2700" spc="-5" dirty="0">
                <a:latin typeface="Calibri"/>
                <a:cs typeface="Calibri"/>
              </a:rPr>
              <a:t>or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5" dirty="0">
                <a:latin typeface="Calibri"/>
                <a:cs typeface="Calibri"/>
              </a:rPr>
              <a:t>semi  </a:t>
            </a:r>
            <a:r>
              <a:rPr sz="2700" spc="-15" dirty="0">
                <a:latin typeface="Calibri"/>
                <a:cs typeface="Calibri"/>
              </a:rPr>
              <a:t>underground </a:t>
            </a:r>
            <a:r>
              <a:rPr sz="2700" spc="-5" dirty="0">
                <a:latin typeface="Calibri"/>
                <a:cs typeface="Calibri"/>
              </a:rPr>
              <a:t>type, </a:t>
            </a:r>
            <a:r>
              <a:rPr sz="2700" dirty="0">
                <a:latin typeface="Calibri"/>
                <a:cs typeface="Calibri"/>
              </a:rPr>
              <a:t>which is </a:t>
            </a:r>
            <a:r>
              <a:rPr sz="2700" spc="-5" dirty="0">
                <a:latin typeface="Calibri"/>
                <a:cs typeface="Calibri"/>
              </a:rPr>
              <a:t>half below </a:t>
            </a:r>
            <a:r>
              <a:rPr sz="2700" spc="-20" dirty="0">
                <a:latin typeface="Calibri"/>
                <a:cs typeface="Calibri"/>
              </a:rPr>
              <a:t>from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5" dirty="0">
                <a:latin typeface="Calibri"/>
                <a:cs typeface="Calibri"/>
              </a:rPr>
              <a:t>ground  </a:t>
            </a:r>
            <a:r>
              <a:rPr sz="2700" spc="-5" dirty="0">
                <a:latin typeface="Calibri"/>
                <a:cs typeface="Calibri"/>
              </a:rPr>
              <a:t>level.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96083" y="3886200"/>
            <a:ext cx="4890516" cy="27721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3932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28929"/>
            <a:ext cx="8053070" cy="574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Side </a:t>
            </a:r>
            <a:r>
              <a:rPr sz="2700" spc="-10" dirty="0">
                <a:latin typeface="Calibri"/>
                <a:cs typeface="Calibri"/>
              </a:rPr>
              <a:t>walls </a:t>
            </a:r>
            <a:r>
              <a:rPr sz="2700" dirty="0">
                <a:latin typeface="Calibri"/>
                <a:cs typeface="Calibri"/>
              </a:rPr>
              <a:t>made </a:t>
            </a:r>
            <a:r>
              <a:rPr sz="2700" spc="-5" dirty="0">
                <a:latin typeface="Calibri"/>
                <a:cs typeface="Calibri"/>
              </a:rPr>
              <a:t>of wood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15" dirty="0">
                <a:latin typeface="Calibri"/>
                <a:cs typeface="Calibri"/>
              </a:rPr>
              <a:t>concrete are </a:t>
            </a:r>
            <a:r>
              <a:rPr sz="2700" spc="-5" dirty="0">
                <a:latin typeface="Calibri"/>
                <a:cs typeface="Calibri"/>
              </a:rPr>
              <a:t>needed, </a:t>
            </a:r>
            <a:r>
              <a:rPr sz="2700" dirty="0">
                <a:latin typeface="Calibri"/>
                <a:cs typeface="Calibri"/>
              </a:rPr>
              <a:t>and  the </a:t>
            </a:r>
            <a:r>
              <a:rPr sz="2700" spc="-10" dirty="0">
                <a:latin typeface="Calibri"/>
                <a:cs typeface="Calibri"/>
              </a:rPr>
              <a:t>interior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20" dirty="0">
                <a:latin typeface="Calibri"/>
                <a:cs typeface="Calibri"/>
              </a:rPr>
              <a:t>preferably </a:t>
            </a:r>
            <a:r>
              <a:rPr sz="2700" spc="-5" dirty="0">
                <a:latin typeface="Calibri"/>
                <a:cs typeface="Calibri"/>
              </a:rPr>
              <a:t>sealed </a:t>
            </a:r>
            <a:r>
              <a:rPr sz="2700" spc="-10" dirty="0">
                <a:latin typeface="Calibri"/>
                <a:cs typeface="Calibri"/>
              </a:rPr>
              <a:t>by </a:t>
            </a:r>
            <a:r>
              <a:rPr sz="2700" spc="-5" dirty="0">
                <a:latin typeface="Calibri"/>
                <a:cs typeface="Calibri"/>
              </a:rPr>
              <a:t>plastic sheets.  </a:t>
            </a:r>
            <a:r>
              <a:rPr sz="2700" spc="-15" dirty="0">
                <a:latin typeface="Calibri"/>
                <a:cs typeface="Calibri"/>
              </a:rPr>
              <a:t>Proper </a:t>
            </a:r>
            <a:r>
              <a:rPr sz="2700" spc="-10" dirty="0">
                <a:latin typeface="Calibri"/>
                <a:cs typeface="Calibri"/>
              </a:rPr>
              <a:t>tread </a:t>
            </a:r>
            <a:r>
              <a:rPr sz="2700" spc="-15" dirty="0">
                <a:latin typeface="Calibri"/>
                <a:cs typeface="Calibri"/>
              </a:rPr>
              <a:t>pressure </a:t>
            </a:r>
            <a:r>
              <a:rPr sz="2700" spc="-5" dirty="0">
                <a:latin typeface="Calibri"/>
                <a:cs typeface="Calibri"/>
              </a:rPr>
              <a:t>has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5" dirty="0">
                <a:latin typeface="Calibri"/>
                <a:cs typeface="Calibri"/>
              </a:rPr>
              <a:t>be </a:t>
            </a:r>
            <a:r>
              <a:rPr sz="2700" dirty="0">
                <a:latin typeface="Calibri"/>
                <a:cs typeface="Calibri"/>
              </a:rPr>
              <a:t>applied, and </a:t>
            </a:r>
            <a:r>
              <a:rPr sz="2700" spc="-15" dirty="0">
                <a:latin typeface="Calibri"/>
                <a:cs typeface="Calibri"/>
              </a:rPr>
              <a:t>complete  </a:t>
            </a:r>
            <a:r>
              <a:rPr sz="2700" spc="-5" dirty="0">
                <a:latin typeface="Calibri"/>
                <a:cs typeface="Calibri"/>
              </a:rPr>
              <a:t>sealing </a:t>
            </a:r>
            <a:r>
              <a:rPr sz="2700" dirty="0">
                <a:latin typeface="Calibri"/>
                <a:cs typeface="Calibri"/>
              </a:rPr>
              <a:t>is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required.</a:t>
            </a:r>
            <a:endParaRPr sz="2700" dirty="0">
              <a:latin typeface="Calibri"/>
              <a:cs typeface="Calibri"/>
            </a:endParaRPr>
          </a:p>
          <a:p>
            <a:pPr marL="355600" marR="317500" indent="-342900">
              <a:lnSpc>
                <a:spcPct val="1501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Supports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5" dirty="0">
                <a:latin typeface="Calibri"/>
                <a:cs typeface="Calibri"/>
              </a:rPr>
              <a:t>needed so </a:t>
            </a:r>
            <a:r>
              <a:rPr sz="2700" spc="-10" dirty="0">
                <a:latin typeface="Calibri"/>
                <a:cs typeface="Calibri"/>
              </a:rPr>
              <a:t>that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side </a:t>
            </a:r>
            <a:r>
              <a:rPr sz="2700" spc="-10" dirty="0">
                <a:latin typeface="Calibri"/>
                <a:cs typeface="Calibri"/>
              </a:rPr>
              <a:t>walls </a:t>
            </a:r>
            <a:r>
              <a:rPr sz="2700" spc="-5" dirty="0">
                <a:latin typeface="Calibri"/>
                <a:cs typeface="Calibri"/>
              </a:rPr>
              <a:t>do not</a:t>
            </a:r>
            <a:r>
              <a:rPr sz="2700" spc="-12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fall  </a:t>
            </a:r>
            <a:r>
              <a:rPr sz="2700" dirty="0">
                <a:latin typeface="Calibri"/>
                <a:cs typeface="Calibri"/>
              </a:rPr>
              <a:t>outside.</a:t>
            </a:r>
          </a:p>
          <a:p>
            <a:pPr marL="355600" marR="33020" indent="-342900">
              <a:lnSpc>
                <a:spcPct val="15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The </a:t>
            </a:r>
            <a:r>
              <a:rPr sz="2700" dirty="0">
                <a:latin typeface="Calibri"/>
                <a:cs typeface="Calibri"/>
              </a:rPr>
              <a:t>width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spc="-10" dirty="0">
                <a:latin typeface="Calibri"/>
                <a:cs typeface="Calibri"/>
              </a:rPr>
              <a:t>the </a:t>
            </a:r>
            <a:r>
              <a:rPr sz="2700" spc="-20" dirty="0">
                <a:latin typeface="Calibri"/>
                <a:cs typeface="Calibri"/>
              </a:rPr>
              <a:t>front </a:t>
            </a:r>
            <a:r>
              <a:rPr sz="2700" spc="-5" dirty="0">
                <a:latin typeface="Calibri"/>
                <a:cs typeface="Calibri"/>
              </a:rPr>
              <a:t>should be such that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5" dirty="0">
                <a:latin typeface="Calibri"/>
                <a:cs typeface="Calibri"/>
              </a:rPr>
              <a:t>total  </a:t>
            </a:r>
            <a:r>
              <a:rPr sz="2700" spc="-5" dirty="0">
                <a:latin typeface="Calibri"/>
                <a:cs typeface="Calibri"/>
              </a:rPr>
              <a:t>amount of silage per </a:t>
            </a:r>
            <a:r>
              <a:rPr sz="2700" spc="-20" dirty="0">
                <a:latin typeface="Calibri"/>
                <a:cs typeface="Calibri"/>
              </a:rPr>
              <a:t>day </a:t>
            </a:r>
            <a:r>
              <a:rPr sz="2700" spc="-10" dirty="0">
                <a:latin typeface="Calibri"/>
                <a:cs typeface="Calibri"/>
              </a:rPr>
              <a:t>can </a:t>
            </a:r>
            <a:r>
              <a:rPr sz="2700" spc="-5" dirty="0">
                <a:latin typeface="Calibri"/>
                <a:cs typeface="Calibri"/>
              </a:rPr>
              <a:t>be </a:t>
            </a:r>
            <a:r>
              <a:rPr sz="2700" spc="-25" dirty="0">
                <a:latin typeface="Calibri"/>
                <a:cs typeface="Calibri"/>
              </a:rPr>
              <a:t>taken </a:t>
            </a:r>
            <a:r>
              <a:rPr sz="2700" spc="-5" dirty="0">
                <a:latin typeface="Calibri"/>
                <a:cs typeface="Calibri"/>
              </a:rPr>
              <a:t>out </a:t>
            </a:r>
            <a:r>
              <a:rPr sz="2700" dirty="0">
                <a:latin typeface="Calibri"/>
                <a:cs typeface="Calibri"/>
              </a:rPr>
              <a:t>with a  thickness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spc="-10" dirty="0">
                <a:latin typeface="Calibri"/>
                <a:cs typeface="Calibri"/>
              </a:rPr>
              <a:t>20-30 </a:t>
            </a:r>
            <a:r>
              <a:rPr sz="2700" dirty="0" smtClean="0">
                <a:latin typeface="Calibri"/>
                <a:cs typeface="Calibri"/>
              </a:rPr>
              <a:t>m </a:t>
            </a:r>
            <a:r>
              <a:rPr sz="2700" spc="-15" dirty="0" smtClean="0">
                <a:latin typeface="Calibri"/>
                <a:cs typeface="Calibri"/>
              </a:rPr>
              <a:t>to </a:t>
            </a:r>
            <a:r>
              <a:rPr sz="2700" spc="-20" dirty="0">
                <a:latin typeface="Calibri"/>
                <a:cs typeface="Calibri"/>
              </a:rPr>
              <a:t>prevent </a:t>
            </a:r>
            <a:r>
              <a:rPr sz="2700" spc="-10" dirty="0">
                <a:latin typeface="Calibri"/>
                <a:cs typeface="Calibri"/>
              </a:rPr>
              <a:t>aerobic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deterioration.</a:t>
            </a:r>
            <a:endParaRPr sz="27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4068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8470"/>
            <a:ext cx="8070850" cy="3688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700" b="1" spc="-5" dirty="0">
                <a:solidFill>
                  <a:srgbClr val="FF0000"/>
                </a:solidFill>
                <a:latin typeface="Calibri"/>
                <a:cs typeface="Calibri"/>
              </a:rPr>
              <a:t>3) </a:t>
            </a:r>
            <a:r>
              <a:rPr sz="2700" b="1" spc="-25" dirty="0">
                <a:solidFill>
                  <a:srgbClr val="07C80C"/>
                </a:solidFill>
                <a:latin typeface="Calibri"/>
                <a:cs typeface="Calibri"/>
              </a:rPr>
              <a:t>Pit/Trench</a:t>
            </a:r>
            <a:r>
              <a:rPr sz="2700" b="1" spc="45" dirty="0">
                <a:solidFill>
                  <a:srgbClr val="07C80C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07C80C"/>
                </a:solidFill>
                <a:latin typeface="Calibri"/>
                <a:cs typeface="Calibri"/>
              </a:rPr>
              <a:t>silo</a:t>
            </a:r>
            <a:endParaRPr sz="2700">
              <a:latin typeface="Calibri"/>
              <a:cs typeface="Calibri"/>
            </a:endParaRPr>
          </a:p>
          <a:p>
            <a:pPr marL="355600" marR="92710" indent="-342900" algn="just">
              <a:lnSpc>
                <a:spcPct val="150000"/>
              </a:lnSpc>
              <a:spcBef>
                <a:spcPts val="645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A </a:t>
            </a:r>
            <a:r>
              <a:rPr sz="2700" spc="-10" dirty="0">
                <a:latin typeface="Calibri"/>
                <a:cs typeface="Calibri"/>
              </a:rPr>
              <a:t>trench </a:t>
            </a:r>
            <a:r>
              <a:rPr sz="2700" spc="-5" dirty="0">
                <a:latin typeface="Calibri"/>
                <a:cs typeface="Calibri"/>
              </a:rPr>
              <a:t>silo </a:t>
            </a:r>
            <a:r>
              <a:rPr sz="2700" spc="-10" dirty="0">
                <a:latin typeface="Calibri"/>
                <a:cs typeface="Calibri"/>
              </a:rPr>
              <a:t>can </a:t>
            </a:r>
            <a:r>
              <a:rPr sz="2700" spc="-5" dirty="0">
                <a:latin typeface="Calibri"/>
                <a:cs typeface="Calibri"/>
              </a:rPr>
              <a:t>be built </a:t>
            </a:r>
            <a:r>
              <a:rPr sz="2700" spc="-10" dirty="0">
                <a:latin typeface="Calibri"/>
                <a:cs typeface="Calibri"/>
              </a:rPr>
              <a:t>by </a:t>
            </a:r>
            <a:r>
              <a:rPr sz="2700" dirty="0">
                <a:latin typeface="Calibri"/>
                <a:cs typeface="Calibri"/>
              </a:rPr>
              <a:t>simply digging the </a:t>
            </a:r>
            <a:r>
              <a:rPr sz="2700" spc="-10" dirty="0">
                <a:latin typeface="Calibri"/>
                <a:cs typeface="Calibri"/>
              </a:rPr>
              <a:t>ground,  </a:t>
            </a:r>
            <a:r>
              <a:rPr sz="2700" spc="-5" dirty="0">
                <a:latin typeface="Calibri"/>
                <a:cs typeface="Calibri"/>
              </a:rPr>
              <a:t>but </a:t>
            </a:r>
            <a:r>
              <a:rPr sz="2700" dirty="0">
                <a:latin typeface="Calibri"/>
                <a:cs typeface="Calibri"/>
              </a:rPr>
              <a:t>it is </a:t>
            </a:r>
            <a:r>
              <a:rPr sz="2700" spc="-15" dirty="0">
                <a:latin typeface="Calibri"/>
                <a:cs typeface="Calibri"/>
              </a:rPr>
              <a:t>better to </a:t>
            </a:r>
            <a:r>
              <a:rPr sz="2700" spc="-5" dirty="0">
                <a:latin typeface="Calibri"/>
                <a:cs typeface="Calibri"/>
              </a:rPr>
              <a:t>place </a:t>
            </a:r>
            <a:r>
              <a:rPr sz="2700" spc="-10" dirty="0">
                <a:latin typeface="Calibri"/>
                <a:cs typeface="Calibri"/>
              </a:rPr>
              <a:t>plastic </a:t>
            </a:r>
            <a:r>
              <a:rPr sz="2700" spc="-5" dirty="0">
                <a:latin typeface="Calibri"/>
                <a:cs typeface="Calibri"/>
              </a:rPr>
              <a:t>sheets </a:t>
            </a:r>
            <a:r>
              <a:rPr sz="2700" dirty="0">
                <a:latin typeface="Calibri"/>
                <a:cs typeface="Calibri"/>
              </a:rPr>
              <a:t>inside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20" dirty="0">
                <a:latin typeface="Calibri"/>
                <a:cs typeface="Calibri"/>
              </a:rPr>
              <a:t>prevent  </a:t>
            </a:r>
            <a:r>
              <a:rPr sz="2700" dirty="0">
                <a:latin typeface="Calibri"/>
                <a:cs typeface="Calibri"/>
              </a:rPr>
              <a:t>loss.</a:t>
            </a:r>
            <a:endParaRPr sz="27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50100"/>
              </a:lnSpc>
              <a:spcBef>
                <a:spcPts val="645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A </a:t>
            </a:r>
            <a:r>
              <a:rPr sz="2700" spc="-10" dirty="0">
                <a:latin typeface="Calibri"/>
                <a:cs typeface="Calibri"/>
              </a:rPr>
              <a:t>trench </a:t>
            </a:r>
            <a:r>
              <a:rPr sz="2700" spc="-5" dirty="0">
                <a:latin typeface="Calibri"/>
                <a:cs typeface="Calibri"/>
              </a:rPr>
              <a:t>silo </a:t>
            </a:r>
            <a:r>
              <a:rPr sz="2700" dirty="0">
                <a:latin typeface="Calibri"/>
                <a:cs typeface="Calibri"/>
              </a:rPr>
              <a:t>whose </a:t>
            </a:r>
            <a:r>
              <a:rPr sz="2700" spc="-10" dirty="0">
                <a:latin typeface="Calibri"/>
                <a:cs typeface="Calibri"/>
              </a:rPr>
              <a:t>interior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5" dirty="0">
                <a:latin typeface="Calibri"/>
                <a:cs typeface="Calibri"/>
              </a:rPr>
              <a:t>coated </a:t>
            </a:r>
            <a:r>
              <a:rPr sz="2700" dirty="0">
                <a:latin typeface="Calibri"/>
                <a:cs typeface="Calibri"/>
              </a:rPr>
              <a:t>with </a:t>
            </a:r>
            <a:r>
              <a:rPr sz="2700" spc="-15" dirty="0">
                <a:latin typeface="Calibri"/>
                <a:cs typeface="Calibri"/>
              </a:rPr>
              <a:t>concrete </a:t>
            </a:r>
            <a:r>
              <a:rPr sz="2700" spc="-10" dirty="0">
                <a:latin typeface="Calibri"/>
                <a:cs typeface="Calibri"/>
              </a:rPr>
              <a:t>can  </a:t>
            </a:r>
            <a:r>
              <a:rPr sz="2700" spc="-5" dirty="0">
                <a:latin typeface="Calibri"/>
                <a:cs typeface="Calibri"/>
              </a:rPr>
              <a:t>be used </a:t>
            </a:r>
            <a:r>
              <a:rPr sz="2700" spc="-25" dirty="0">
                <a:latin typeface="Calibri"/>
                <a:cs typeface="Calibri"/>
              </a:rPr>
              <a:t>for </a:t>
            </a:r>
            <a:r>
              <a:rPr sz="2700" dirty="0">
                <a:latin typeface="Calibri"/>
                <a:cs typeface="Calibri"/>
              </a:rPr>
              <a:t>a long</a:t>
            </a:r>
            <a:r>
              <a:rPr sz="2700" spc="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time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67200" y="3745991"/>
            <a:ext cx="4229100" cy="29123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093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8470"/>
            <a:ext cx="8083550" cy="2988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sz="2700" b="1" spc="-5" dirty="0">
                <a:solidFill>
                  <a:srgbClr val="FF0000"/>
                </a:solidFill>
                <a:latin typeface="Calibri"/>
                <a:cs typeface="Calibri"/>
              </a:rPr>
              <a:t>4)	</a:t>
            </a:r>
            <a:r>
              <a:rPr sz="2700" b="1" spc="-10" dirty="0">
                <a:solidFill>
                  <a:srgbClr val="07C80C"/>
                </a:solidFill>
                <a:latin typeface="Calibri"/>
                <a:cs typeface="Calibri"/>
              </a:rPr>
              <a:t>Plastic </a:t>
            </a:r>
            <a:r>
              <a:rPr sz="2700" b="1" dirty="0">
                <a:solidFill>
                  <a:srgbClr val="07C80C"/>
                </a:solidFill>
                <a:latin typeface="Calibri"/>
                <a:cs typeface="Calibri"/>
              </a:rPr>
              <a:t>bag silo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ct val="15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In this type </a:t>
            </a:r>
            <a:r>
              <a:rPr sz="2700" spc="-5" dirty="0">
                <a:latin typeface="Calibri"/>
                <a:cs typeface="Calibri"/>
              </a:rPr>
              <a:t>plastic bags </a:t>
            </a:r>
            <a:r>
              <a:rPr sz="2700" dirty="0">
                <a:latin typeface="Calibri"/>
                <a:cs typeface="Calibri"/>
              </a:rPr>
              <a:t>with thickness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dirty="0">
                <a:solidFill>
                  <a:srgbClr val="FF0000"/>
                </a:solidFill>
                <a:latin typeface="Calibri"/>
                <a:cs typeface="Calibri"/>
              </a:rPr>
              <a:t>0.1 mm </a:t>
            </a:r>
            <a:r>
              <a:rPr sz="2700" spc="-15" dirty="0">
                <a:latin typeface="Calibri"/>
                <a:cs typeface="Calibri"/>
              </a:rPr>
              <a:t>are  </a:t>
            </a:r>
            <a:r>
              <a:rPr sz="2700" spc="-25" dirty="0">
                <a:latin typeface="Calibri"/>
                <a:cs typeface="Calibri"/>
              </a:rPr>
              <a:t>taken </a:t>
            </a:r>
            <a:r>
              <a:rPr sz="2700" dirty="0">
                <a:latin typeface="Calibri"/>
                <a:cs typeface="Calibri"/>
              </a:rPr>
              <a:t>and fill </a:t>
            </a:r>
            <a:r>
              <a:rPr sz="2700" spc="-5" dirty="0">
                <a:latin typeface="Calibri"/>
                <a:cs typeface="Calibri"/>
              </a:rPr>
              <a:t>bags </a:t>
            </a:r>
            <a:r>
              <a:rPr sz="2700" dirty="0">
                <a:latin typeface="Calibri"/>
                <a:cs typeface="Calibri"/>
              </a:rPr>
              <a:t>with </a:t>
            </a:r>
            <a:r>
              <a:rPr sz="2700" spc="-5" dirty="0">
                <a:latin typeface="Calibri"/>
                <a:cs typeface="Calibri"/>
              </a:rPr>
              <a:t>chopped </a:t>
            </a:r>
            <a:r>
              <a:rPr sz="2700" spc="-35" dirty="0">
                <a:latin typeface="Calibri"/>
                <a:cs typeface="Calibri"/>
              </a:rPr>
              <a:t>raw </a:t>
            </a:r>
            <a:r>
              <a:rPr sz="2700" spc="-10" dirty="0">
                <a:latin typeface="Calibri"/>
                <a:cs typeface="Calibri"/>
              </a:rPr>
              <a:t>materials,  compressed </a:t>
            </a:r>
            <a:r>
              <a:rPr sz="2700" dirty="0">
                <a:latin typeface="Calibri"/>
                <a:cs typeface="Calibri"/>
              </a:rPr>
              <a:t>as much as </a:t>
            </a:r>
            <a:r>
              <a:rPr sz="2700" spc="-5" dirty="0">
                <a:latin typeface="Calibri"/>
                <a:cs typeface="Calibri"/>
              </a:rPr>
              <a:t>possible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10" dirty="0">
                <a:latin typeface="Calibri"/>
                <a:cs typeface="Calibri"/>
              </a:rPr>
              <a:t>remove </a:t>
            </a:r>
            <a:r>
              <a:rPr sz="2700" spc="-5" dirty="0">
                <a:latin typeface="Calibri"/>
                <a:cs typeface="Calibri"/>
              </a:rPr>
              <a:t>the </a:t>
            </a:r>
            <a:r>
              <a:rPr sz="2700" spc="-10" dirty="0">
                <a:latin typeface="Calibri"/>
                <a:cs typeface="Calibri"/>
              </a:rPr>
              <a:t>internal  </a:t>
            </a:r>
            <a:r>
              <a:rPr sz="2700" dirty="0">
                <a:latin typeface="Calibri"/>
                <a:cs typeface="Calibri"/>
              </a:rPr>
              <a:t>air and then </a:t>
            </a:r>
            <a:r>
              <a:rPr sz="2700" spc="-5" dirty="0">
                <a:latin typeface="Calibri"/>
                <a:cs typeface="Calibri"/>
              </a:rPr>
              <a:t>sealed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completely.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18944" y="3581400"/>
            <a:ext cx="4782311" cy="29672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5293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1111</Words>
  <Application>Microsoft Office PowerPoint</Application>
  <PresentationFormat>On-screen Show (4:3)</PresentationFormat>
  <Paragraphs>92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Fermentation process of silage</vt:lpstr>
      <vt:lpstr>PowerPoint Presentation</vt:lpstr>
      <vt:lpstr>PowerPoint Presentation</vt:lpstr>
      <vt:lpstr>PowerPoint Presentation</vt:lpstr>
      <vt:lpstr>Kinds of silos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Judging the quality of silage</vt:lpstr>
      <vt:lpstr>PowerPoint Presentation</vt:lpstr>
      <vt:lpstr>PowerPoint Presentation</vt:lpstr>
      <vt:lpstr>Characteristics of a good quality silage</vt:lpstr>
      <vt:lpstr>Feeding of silage</vt:lpstr>
      <vt:lpstr>Factors enhance the nutrient  quality of silage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Increasing the nutrient content  of silage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Fermentation process of silage</dc:title>
  <dc:creator>HP</dc:creator>
  <cp:lastModifiedBy>HP</cp:lastModifiedBy>
  <cp:revision>5</cp:revision>
  <dcterms:created xsi:type="dcterms:W3CDTF">2006-08-16T00:00:00Z</dcterms:created>
  <dcterms:modified xsi:type="dcterms:W3CDTF">2020-04-09T17:30:06Z</dcterms:modified>
</cp:coreProperties>
</file>