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90"/>
  </p:notesMasterIdLst>
  <p:sldIdLst>
    <p:sldId id="345" r:id="rId2"/>
    <p:sldId id="346" r:id="rId3"/>
    <p:sldId id="347" r:id="rId4"/>
    <p:sldId id="544" r:id="rId5"/>
    <p:sldId id="545" r:id="rId6"/>
    <p:sldId id="350" r:id="rId7"/>
    <p:sldId id="535" r:id="rId8"/>
    <p:sldId id="351" r:id="rId9"/>
    <p:sldId id="539" r:id="rId10"/>
    <p:sldId id="536" r:id="rId11"/>
    <p:sldId id="538" r:id="rId12"/>
    <p:sldId id="353" r:id="rId13"/>
    <p:sldId id="540" r:id="rId14"/>
    <p:sldId id="541" r:id="rId15"/>
    <p:sldId id="542" r:id="rId16"/>
    <p:sldId id="543" r:id="rId17"/>
    <p:sldId id="354" r:id="rId18"/>
    <p:sldId id="355" r:id="rId19"/>
    <p:sldId id="356" r:id="rId20"/>
    <p:sldId id="357" r:id="rId21"/>
    <p:sldId id="359" r:id="rId22"/>
    <p:sldId id="358" r:id="rId23"/>
    <p:sldId id="360" r:id="rId24"/>
    <p:sldId id="547" r:id="rId25"/>
    <p:sldId id="554" r:id="rId26"/>
    <p:sldId id="549" r:id="rId27"/>
    <p:sldId id="548" r:id="rId28"/>
    <p:sldId id="551" r:id="rId29"/>
    <p:sldId id="550" r:id="rId30"/>
    <p:sldId id="552" r:id="rId31"/>
    <p:sldId id="555" r:id="rId32"/>
    <p:sldId id="361" r:id="rId33"/>
    <p:sldId id="362" r:id="rId34"/>
    <p:sldId id="485" r:id="rId35"/>
    <p:sldId id="507" r:id="rId36"/>
    <p:sldId id="363" r:id="rId37"/>
    <p:sldId id="482" r:id="rId38"/>
    <p:sldId id="364" r:id="rId39"/>
    <p:sldId id="496" r:id="rId40"/>
    <p:sldId id="365" r:id="rId41"/>
    <p:sldId id="429" r:id="rId42"/>
    <p:sldId id="427" r:id="rId43"/>
    <p:sldId id="428" r:id="rId44"/>
    <p:sldId id="366" r:id="rId45"/>
    <p:sldId id="471" r:id="rId46"/>
    <p:sldId id="367" r:id="rId47"/>
    <p:sldId id="368" r:id="rId48"/>
    <p:sldId id="528" r:id="rId49"/>
    <p:sldId id="441" r:id="rId50"/>
    <p:sldId id="369" r:id="rId51"/>
    <p:sldId id="435" r:id="rId52"/>
    <p:sldId id="533" r:id="rId53"/>
    <p:sldId id="462" r:id="rId54"/>
    <p:sldId id="370" r:id="rId55"/>
    <p:sldId id="447" r:id="rId56"/>
    <p:sldId id="446" r:id="rId57"/>
    <p:sldId id="371" r:id="rId58"/>
    <p:sldId id="477" r:id="rId59"/>
    <p:sldId id="497" r:id="rId60"/>
    <p:sldId id="459" r:id="rId61"/>
    <p:sldId id="372" r:id="rId62"/>
    <p:sldId id="401" r:id="rId63"/>
    <p:sldId id="453" r:id="rId64"/>
    <p:sldId id="402" r:id="rId65"/>
    <p:sldId id="457" r:id="rId66"/>
    <p:sldId id="373" r:id="rId67"/>
    <p:sldId id="451" r:id="rId68"/>
    <p:sldId id="375" r:id="rId69"/>
    <p:sldId id="461" r:id="rId70"/>
    <p:sldId id="460" r:id="rId71"/>
    <p:sldId id="374" r:id="rId72"/>
    <p:sldId id="378" r:id="rId73"/>
    <p:sldId id="505" r:id="rId74"/>
    <p:sldId id="376" r:id="rId75"/>
    <p:sldId id="534" r:id="rId76"/>
    <p:sldId id="377" r:id="rId77"/>
    <p:sldId id="474" r:id="rId78"/>
    <p:sldId id="488" r:id="rId79"/>
    <p:sldId id="379" r:id="rId80"/>
    <p:sldId id="380" r:id="rId81"/>
    <p:sldId id="484" r:id="rId82"/>
    <p:sldId id="509" r:id="rId83"/>
    <p:sldId id="437" r:id="rId84"/>
    <p:sldId id="502" r:id="rId85"/>
    <p:sldId id="438" r:id="rId86"/>
    <p:sldId id="439" r:id="rId87"/>
    <p:sldId id="440" r:id="rId88"/>
    <p:sldId id="530" r:id="rId89"/>
  </p:sldIdLst>
  <p:sldSz cx="9144000" cy="6858000" type="screen4x3"/>
  <p:notesSz cx="6858000" cy="9144000"/>
  <p:defaultTextStyle>
    <a:defPPr>
      <a:defRPr lang="en-US"/>
    </a:defPPr>
    <a:lvl1pPr algn="ctr" rtl="0" eaLnBrk="0" fontAlgn="base" hangingPunct="0">
      <a:spcBef>
        <a:spcPct val="0"/>
      </a:spcBef>
      <a:spcAft>
        <a:spcPct val="0"/>
      </a:spcAft>
      <a:defRPr sz="1400" kern="1200">
        <a:solidFill>
          <a:schemeClr val="tx1"/>
        </a:solidFill>
        <a:latin typeface="Times" pitchFamily="1" charset="0"/>
        <a:ea typeface="+mn-ea"/>
        <a:cs typeface="+mn-cs"/>
      </a:defRPr>
    </a:lvl1pPr>
    <a:lvl2pPr marL="457200" algn="ctr" rtl="0" eaLnBrk="0" fontAlgn="base" hangingPunct="0">
      <a:spcBef>
        <a:spcPct val="0"/>
      </a:spcBef>
      <a:spcAft>
        <a:spcPct val="0"/>
      </a:spcAft>
      <a:defRPr sz="1400" kern="1200">
        <a:solidFill>
          <a:schemeClr val="tx1"/>
        </a:solidFill>
        <a:latin typeface="Times" pitchFamily="1" charset="0"/>
        <a:ea typeface="+mn-ea"/>
        <a:cs typeface="+mn-cs"/>
      </a:defRPr>
    </a:lvl2pPr>
    <a:lvl3pPr marL="914400" algn="ctr" rtl="0" eaLnBrk="0" fontAlgn="base" hangingPunct="0">
      <a:spcBef>
        <a:spcPct val="0"/>
      </a:spcBef>
      <a:spcAft>
        <a:spcPct val="0"/>
      </a:spcAft>
      <a:defRPr sz="1400" kern="1200">
        <a:solidFill>
          <a:schemeClr val="tx1"/>
        </a:solidFill>
        <a:latin typeface="Times" pitchFamily="1" charset="0"/>
        <a:ea typeface="+mn-ea"/>
        <a:cs typeface="+mn-cs"/>
      </a:defRPr>
    </a:lvl3pPr>
    <a:lvl4pPr marL="1371600" algn="ctr" rtl="0" eaLnBrk="0" fontAlgn="base" hangingPunct="0">
      <a:spcBef>
        <a:spcPct val="0"/>
      </a:spcBef>
      <a:spcAft>
        <a:spcPct val="0"/>
      </a:spcAft>
      <a:defRPr sz="1400" kern="1200">
        <a:solidFill>
          <a:schemeClr val="tx1"/>
        </a:solidFill>
        <a:latin typeface="Times" pitchFamily="1" charset="0"/>
        <a:ea typeface="+mn-ea"/>
        <a:cs typeface="+mn-cs"/>
      </a:defRPr>
    </a:lvl4pPr>
    <a:lvl5pPr marL="1828800" algn="ctr" rtl="0" eaLnBrk="0" fontAlgn="base" hangingPunct="0">
      <a:spcBef>
        <a:spcPct val="0"/>
      </a:spcBef>
      <a:spcAft>
        <a:spcPct val="0"/>
      </a:spcAft>
      <a:defRPr sz="1400" kern="1200">
        <a:solidFill>
          <a:schemeClr val="tx1"/>
        </a:solidFill>
        <a:latin typeface="Times" pitchFamily="1" charset="0"/>
        <a:ea typeface="+mn-ea"/>
        <a:cs typeface="+mn-cs"/>
      </a:defRPr>
    </a:lvl5pPr>
    <a:lvl6pPr marL="2286000" algn="l" defTabSz="914400" rtl="0" eaLnBrk="1" latinLnBrk="0" hangingPunct="1">
      <a:defRPr sz="1400" kern="1200">
        <a:solidFill>
          <a:schemeClr val="tx1"/>
        </a:solidFill>
        <a:latin typeface="Times" pitchFamily="1" charset="0"/>
        <a:ea typeface="+mn-ea"/>
        <a:cs typeface="+mn-cs"/>
      </a:defRPr>
    </a:lvl6pPr>
    <a:lvl7pPr marL="2743200" algn="l" defTabSz="914400" rtl="0" eaLnBrk="1" latinLnBrk="0" hangingPunct="1">
      <a:defRPr sz="1400" kern="1200">
        <a:solidFill>
          <a:schemeClr val="tx1"/>
        </a:solidFill>
        <a:latin typeface="Times" pitchFamily="1" charset="0"/>
        <a:ea typeface="+mn-ea"/>
        <a:cs typeface="+mn-cs"/>
      </a:defRPr>
    </a:lvl7pPr>
    <a:lvl8pPr marL="3200400" algn="l" defTabSz="914400" rtl="0" eaLnBrk="1" latinLnBrk="0" hangingPunct="1">
      <a:defRPr sz="1400" kern="1200">
        <a:solidFill>
          <a:schemeClr val="tx1"/>
        </a:solidFill>
        <a:latin typeface="Times" pitchFamily="1" charset="0"/>
        <a:ea typeface="+mn-ea"/>
        <a:cs typeface="+mn-cs"/>
      </a:defRPr>
    </a:lvl8pPr>
    <a:lvl9pPr marL="3657600" algn="l" defTabSz="914400" rtl="0" eaLnBrk="1" latinLnBrk="0" hangingPunct="1">
      <a:defRPr sz="1400" kern="1200">
        <a:solidFill>
          <a:schemeClr val="tx1"/>
        </a:solidFill>
        <a:latin typeface="Times"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638"/>
    <a:srgbClr val="FFFAFE"/>
    <a:srgbClr val="FFFF7A"/>
    <a:srgbClr val="0F11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19" autoAdjust="0"/>
    <p:restoredTop sz="93910" autoAdjust="0"/>
  </p:normalViewPr>
  <p:slideViewPr>
    <p:cSldViewPr>
      <p:cViewPr varScale="1">
        <p:scale>
          <a:sx n="69" d="100"/>
          <a:sy n="69" d="100"/>
        </p:scale>
        <p:origin x="112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CA8DB44-67D5-4C77-AF39-CB844840D1C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 charset="0"/>
        <a:ea typeface="+mn-ea"/>
        <a:cs typeface="+mn-cs"/>
      </a:defRPr>
    </a:lvl1pPr>
    <a:lvl2pPr marL="457200" algn="l" rtl="0" fontAlgn="base">
      <a:spcBef>
        <a:spcPct val="30000"/>
      </a:spcBef>
      <a:spcAft>
        <a:spcPct val="0"/>
      </a:spcAft>
      <a:defRPr sz="1200" kern="1200">
        <a:solidFill>
          <a:schemeClr val="tx1"/>
        </a:solidFill>
        <a:latin typeface="Times" pitchFamily="1" charset="0"/>
        <a:ea typeface="+mn-ea"/>
        <a:cs typeface="+mn-cs"/>
      </a:defRPr>
    </a:lvl2pPr>
    <a:lvl3pPr marL="914400" algn="l" rtl="0" fontAlgn="base">
      <a:spcBef>
        <a:spcPct val="30000"/>
      </a:spcBef>
      <a:spcAft>
        <a:spcPct val="0"/>
      </a:spcAft>
      <a:defRPr sz="1200" kern="1200">
        <a:solidFill>
          <a:schemeClr val="tx1"/>
        </a:solidFill>
        <a:latin typeface="Times" pitchFamily="1" charset="0"/>
        <a:ea typeface="+mn-ea"/>
        <a:cs typeface="+mn-cs"/>
      </a:defRPr>
    </a:lvl3pPr>
    <a:lvl4pPr marL="1371600" algn="l" rtl="0" fontAlgn="base">
      <a:spcBef>
        <a:spcPct val="30000"/>
      </a:spcBef>
      <a:spcAft>
        <a:spcPct val="0"/>
      </a:spcAft>
      <a:defRPr sz="1200" kern="1200">
        <a:solidFill>
          <a:schemeClr val="tx1"/>
        </a:solidFill>
        <a:latin typeface="Times" pitchFamily="1" charset="0"/>
        <a:ea typeface="+mn-ea"/>
        <a:cs typeface="+mn-cs"/>
      </a:defRPr>
    </a:lvl4pPr>
    <a:lvl5pPr marL="1828800" algn="l" rtl="0" fontAlgn="base">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Soaps, detergents, paints, varnishes, decorative and protective coating</a:t>
            </a:r>
            <a:endParaRPr lang="en-US" dirty="0"/>
          </a:p>
        </p:txBody>
      </p:sp>
      <p:sp>
        <p:nvSpPr>
          <p:cNvPr id="4" name="Slide Number Placeholder 3"/>
          <p:cNvSpPr>
            <a:spLocks noGrp="1"/>
          </p:cNvSpPr>
          <p:nvPr>
            <p:ph type="sldNum" sz="quarter" idx="10"/>
          </p:nvPr>
        </p:nvSpPr>
        <p:spPr/>
        <p:txBody>
          <a:bodyPr/>
          <a:lstStyle/>
          <a:p>
            <a:fld id="{0CA8DB44-67D5-4C77-AF39-CB844840D1C5}"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D265C6-A121-4BA6-BA5F-C5E8612432A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71DFE6-B90F-4974-955A-B57AC4A9287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671757-AABA-4C1E-AE3B-3E9A9F47D6C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D2CC97-9AE9-4530-B369-21FBAF6E074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C872C9-031A-44EE-9480-CB5BAF70590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0076DA9-E96F-4853-AE9F-6B11ECE9253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4BD655D-1822-462A-9C6F-A6612B08CA3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14756A8-0718-4557-BF78-4B6BFB75DBE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B6EBB48-0188-4A47-87BF-3FD99ABCCBF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533907-6E8A-48E1-9355-3C957B57127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1B850A-956E-44EE-BAD7-048A8A9E606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vl1pPr>
          </a:lstStyle>
          <a:p>
            <a:endParaRPr lang="en-US"/>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153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fld id="{B469E5DB-3181-4488-A5D7-44675BB411C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itchFamily="1" charset="0"/>
        </a:defRPr>
      </a:lvl2pPr>
      <a:lvl3pPr algn="ctr" rtl="0" fontAlgn="base">
        <a:spcBef>
          <a:spcPct val="0"/>
        </a:spcBef>
        <a:spcAft>
          <a:spcPct val="0"/>
        </a:spcAft>
        <a:defRPr sz="4400">
          <a:solidFill>
            <a:schemeClr val="tx2"/>
          </a:solidFill>
          <a:latin typeface="Times" pitchFamily="1" charset="0"/>
        </a:defRPr>
      </a:lvl3pPr>
      <a:lvl4pPr algn="ctr" rtl="0" fontAlgn="base">
        <a:spcBef>
          <a:spcPct val="0"/>
        </a:spcBef>
        <a:spcAft>
          <a:spcPct val="0"/>
        </a:spcAft>
        <a:defRPr sz="4400">
          <a:solidFill>
            <a:schemeClr val="tx2"/>
          </a:solidFill>
          <a:latin typeface="Times" pitchFamily="1" charset="0"/>
        </a:defRPr>
      </a:lvl4pPr>
      <a:lvl5pPr algn="ctr" rtl="0" fontAlgn="base">
        <a:spcBef>
          <a:spcPct val="0"/>
        </a:spcBef>
        <a:spcAft>
          <a:spcPct val="0"/>
        </a:spcAft>
        <a:defRPr sz="4400">
          <a:solidFill>
            <a:schemeClr val="tx2"/>
          </a:solidFill>
          <a:latin typeface="Times" pitchFamily="1" charset="0"/>
        </a:defRPr>
      </a:lvl5pPr>
      <a:lvl6pPr marL="457200" algn="ctr" rtl="0" fontAlgn="base">
        <a:spcBef>
          <a:spcPct val="0"/>
        </a:spcBef>
        <a:spcAft>
          <a:spcPct val="0"/>
        </a:spcAft>
        <a:defRPr sz="4400">
          <a:solidFill>
            <a:schemeClr val="tx2"/>
          </a:solidFill>
          <a:latin typeface="Times" pitchFamily="1" charset="0"/>
        </a:defRPr>
      </a:lvl6pPr>
      <a:lvl7pPr marL="914400" algn="ctr" rtl="0" fontAlgn="base">
        <a:spcBef>
          <a:spcPct val="0"/>
        </a:spcBef>
        <a:spcAft>
          <a:spcPct val="0"/>
        </a:spcAft>
        <a:defRPr sz="4400">
          <a:solidFill>
            <a:schemeClr val="tx2"/>
          </a:solidFill>
          <a:latin typeface="Times" pitchFamily="1" charset="0"/>
        </a:defRPr>
      </a:lvl7pPr>
      <a:lvl8pPr marL="1371600" algn="ctr" rtl="0" fontAlgn="base">
        <a:spcBef>
          <a:spcPct val="0"/>
        </a:spcBef>
        <a:spcAft>
          <a:spcPct val="0"/>
        </a:spcAft>
        <a:defRPr sz="4400">
          <a:solidFill>
            <a:schemeClr val="tx2"/>
          </a:solidFill>
          <a:latin typeface="Times" pitchFamily="1" charset="0"/>
        </a:defRPr>
      </a:lvl8pPr>
      <a:lvl9pPr marL="1828800" algn="ctr" rtl="0" fontAlgn="base">
        <a:spcBef>
          <a:spcPct val="0"/>
        </a:spcBef>
        <a:spcAft>
          <a:spcPct val="0"/>
        </a:spcAft>
        <a:defRPr sz="4400">
          <a:solidFill>
            <a:schemeClr val="tx2"/>
          </a:solidFill>
          <a:latin typeface="Times" pitchFamily="1"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838200" y="3352800"/>
            <a:ext cx="7469188" cy="2514600"/>
          </a:xfrm>
        </p:spPr>
        <p:txBody>
          <a:bodyPr/>
          <a:lstStyle/>
          <a:p>
            <a:r>
              <a:rPr lang="en-US" sz="2000" dirty="0" err="1" smtClean="0">
                <a:latin typeface="Arial" charset="0"/>
              </a:rPr>
              <a:t>Saeed</a:t>
            </a:r>
            <a:r>
              <a:rPr lang="en-US" sz="2000" dirty="0" smtClean="0">
                <a:latin typeface="Arial" charset="0"/>
              </a:rPr>
              <a:t> </a:t>
            </a:r>
            <a:r>
              <a:rPr lang="en-US" sz="2000" dirty="0" err="1" smtClean="0">
                <a:latin typeface="Arial" charset="0"/>
              </a:rPr>
              <a:t>Rauf</a:t>
            </a:r>
            <a:r>
              <a:rPr lang="en-US" sz="2000" dirty="0">
                <a:latin typeface="Arial" charset="0"/>
              </a:rPr>
              <a:t/>
            </a:r>
            <a:br>
              <a:rPr lang="en-US" sz="2000" dirty="0">
                <a:latin typeface="Arial" charset="0"/>
              </a:rPr>
            </a:br>
            <a:r>
              <a:rPr lang="en-US" sz="2000" dirty="0">
                <a:latin typeface="Arial" charset="0"/>
              </a:rPr>
              <a:t>Department of Plant </a:t>
            </a:r>
            <a:r>
              <a:rPr lang="en-US" sz="2000" dirty="0" smtClean="0">
                <a:latin typeface="Arial" charset="0"/>
              </a:rPr>
              <a:t>Breeding &amp; Genetics</a:t>
            </a:r>
            <a:r>
              <a:rPr lang="en-US" sz="2000" dirty="0">
                <a:latin typeface="Arial" charset="0"/>
              </a:rPr>
              <a:t/>
            </a:r>
            <a:br>
              <a:rPr lang="en-US" sz="2000" dirty="0">
                <a:latin typeface="Arial" charset="0"/>
              </a:rPr>
            </a:br>
            <a:r>
              <a:rPr lang="en-US" sz="2000" dirty="0">
                <a:latin typeface="Arial" charset="0"/>
              </a:rPr>
              <a:t>University </a:t>
            </a:r>
            <a:r>
              <a:rPr lang="en-US" sz="2000" dirty="0" smtClean="0">
                <a:latin typeface="Arial" charset="0"/>
              </a:rPr>
              <a:t>College of Agriculture, University of Sargodha</a:t>
            </a:r>
            <a:r>
              <a:rPr lang="en-US" sz="2000" dirty="0">
                <a:latin typeface="Arial" charset="0"/>
              </a:rPr>
              <a:t/>
            </a:r>
            <a:br>
              <a:rPr lang="en-US" sz="2000" dirty="0">
                <a:latin typeface="Arial" charset="0"/>
              </a:rPr>
            </a:br>
            <a:r>
              <a:rPr lang="en-US" sz="2000" dirty="0" smtClean="0">
                <a:latin typeface="Arial" charset="0"/>
              </a:rPr>
              <a:t>saeed_rauf2001@yahoo.com</a:t>
            </a:r>
            <a:endParaRPr lang="en-US" sz="3200" dirty="0"/>
          </a:p>
        </p:txBody>
      </p:sp>
      <p:sp>
        <p:nvSpPr>
          <p:cNvPr id="155651" name="Rectangle 3"/>
          <p:cNvSpPr>
            <a:spLocks noChangeArrowheads="1"/>
          </p:cNvSpPr>
          <p:nvPr/>
        </p:nvSpPr>
        <p:spPr bwMode="auto">
          <a:xfrm>
            <a:off x="254000" y="-228600"/>
            <a:ext cx="184150" cy="457200"/>
          </a:xfrm>
          <a:prstGeom prst="rect">
            <a:avLst/>
          </a:prstGeom>
          <a:noFill/>
          <a:ln w="9525">
            <a:noFill/>
            <a:miter lim="800000"/>
            <a:headEnd/>
            <a:tailEnd/>
          </a:ln>
          <a:effectLst/>
        </p:spPr>
        <p:txBody>
          <a:bodyPr wrap="none">
            <a:spAutoFit/>
          </a:bodyPr>
          <a:lstStyle/>
          <a:p>
            <a:pPr algn="l"/>
            <a:endParaRPr lang="de-DE" sz="2400"/>
          </a:p>
        </p:txBody>
      </p:sp>
      <p:sp>
        <p:nvSpPr>
          <p:cNvPr id="4" name="TextBox 3"/>
          <p:cNvSpPr txBox="1"/>
          <p:nvPr/>
        </p:nvSpPr>
        <p:spPr>
          <a:xfrm>
            <a:off x="1066800" y="1981200"/>
            <a:ext cx="6992620" cy="584775"/>
          </a:xfrm>
          <a:prstGeom prst="rect">
            <a:avLst/>
          </a:prstGeom>
          <a:noFill/>
        </p:spPr>
        <p:txBody>
          <a:bodyPr wrap="none" rtlCol="0">
            <a:spAutoFit/>
          </a:bodyPr>
          <a:lstStyle/>
          <a:p>
            <a:r>
              <a:rPr lang="en-US" sz="3200" b="1" dirty="0" smtClean="0"/>
              <a:t>Breeding Oilseed crops (PBG: 401)</a:t>
            </a:r>
            <a:endParaRPr lang="en-US"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body" idx="1"/>
          </p:nvPr>
        </p:nvSpPr>
        <p:spPr>
          <a:xfrm>
            <a:off x="685800" y="1676400"/>
            <a:ext cx="7772400" cy="3429000"/>
          </a:xfrm>
        </p:spPr>
        <p:txBody>
          <a:bodyPr/>
          <a:lstStyle/>
          <a:p>
            <a:pPr>
              <a:lnSpc>
                <a:spcPct val="90000"/>
              </a:lnSpc>
            </a:pPr>
            <a:endParaRPr lang="en-US" sz="2800">
              <a:solidFill>
                <a:srgbClr val="000000"/>
              </a:solidFill>
              <a:latin typeface="Lucida Grande" pitchFamily="1" charset="0"/>
            </a:endParaRPr>
          </a:p>
          <a:p>
            <a:pPr>
              <a:lnSpc>
                <a:spcPct val="90000"/>
              </a:lnSpc>
            </a:pPr>
            <a:r>
              <a:rPr lang="en-US" sz="2800">
                <a:solidFill>
                  <a:srgbClr val="000000"/>
                </a:solidFill>
                <a:latin typeface="Lucida Grande" pitchFamily="1" charset="0"/>
              </a:rPr>
              <a:t>Sites of unsaturation lower the boiling point and increase the sensitivity to oxygen.</a:t>
            </a:r>
          </a:p>
          <a:p>
            <a:pPr>
              <a:lnSpc>
                <a:spcPct val="90000"/>
              </a:lnSpc>
            </a:pPr>
            <a:r>
              <a:rPr lang="en-US" sz="2800">
                <a:solidFill>
                  <a:srgbClr val="000000"/>
                </a:solidFill>
                <a:latin typeface="Lucida Grande" pitchFamily="1" charset="0"/>
              </a:rPr>
              <a:t>The oils with 2 or 3 sites of unsaturation polymerize readily and have often been used in paints.</a:t>
            </a:r>
          </a:p>
          <a:p>
            <a:pPr>
              <a:lnSpc>
                <a:spcPct val="90000"/>
              </a:lnSpc>
            </a:pPr>
            <a:endParaRPr lang="en-US" sz="2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1. List of major fatty acid</a:t>
            </a:r>
            <a:endParaRPr lang="en-US" dirty="0"/>
          </a:p>
        </p:txBody>
      </p:sp>
      <p:graphicFrame>
        <p:nvGraphicFramePr>
          <p:cNvPr id="4" name="Content Placeholder 3"/>
          <p:cNvGraphicFramePr>
            <a:graphicFrameLocks noGrp="1"/>
          </p:cNvGraphicFramePr>
          <p:nvPr>
            <p:ph idx="1"/>
          </p:nvPr>
        </p:nvGraphicFramePr>
        <p:xfrm>
          <a:off x="685800" y="1981200"/>
          <a:ext cx="7772400" cy="370840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840">
                <a:tc>
                  <a:txBody>
                    <a:bodyPr/>
                    <a:lstStyle/>
                    <a:p>
                      <a:r>
                        <a:rPr lang="en-US" dirty="0" smtClean="0"/>
                        <a:t>Fatty acid</a:t>
                      </a:r>
                      <a:endParaRPr lang="en-US" dirty="0"/>
                    </a:p>
                  </a:txBody>
                  <a:tcPr/>
                </a:tc>
                <a:tc>
                  <a:txBody>
                    <a:bodyPr/>
                    <a:lstStyle/>
                    <a:p>
                      <a:r>
                        <a:rPr lang="en-US" dirty="0" smtClean="0"/>
                        <a:t>Carbon/double bonds</a:t>
                      </a:r>
                      <a:endParaRPr lang="en-US" dirty="0"/>
                    </a:p>
                  </a:txBody>
                  <a:tcPr/>
                </a:tc>
                <a:extLst>
                  <a:ext uri="{0D108BD9-81ED-4DB2-BD59-A6C34878D82A}">
                    <a16:rowId xmlns:a16="http://schemas.microsoft.com/office/drawing/2014/main" val="10000"/>
                  </a:ext>
                </a:extLst>
              </a:tr>
              <a:tr h="370840">
                <a:tc>
                  <a:txBody>
                    <a:bodyPr/>
                    <a:lstStyle/>
                    <a:p>
                      <a:r>
                        <a:rPr lang="en-US" dirty="0" err="1" smtClean="0"/>
                        <a:t>Lauric</a:t>
                      </a:r>
                      <a:r>
                        <a:rPr lang="en-US" baseline="0" dirty="0" smtClean="0"/>
                        <a:t> acid</a:t>
                      </a:r>
                      <a:endParaRPr lang="en-US" dirty="0"/>
                    </a:p>
                  </a:txBody>
                  <a:tcPr/>
                </a:tc>
                <a:tc>
                  <a:txBody>
                    <a:bodyPr/>
                    <a:lstStyle/>
                    <a:p>
                      <a:r>
                        <a:rPr lang="en-US" dirty="0" smtClean="0"/>
                        <a:t>(12:0)</a:t>
                      </a:r>
                      <a:endParaRPr lang="en-US" dirty="0"/>
                    </a:p>
                  </a:txBody>
                  <a:tcPr/>
                </a:tc>
                <a:extLst>
                  <a:ext uri="{0D108BD9-81ED-4DB2-BD59-A6C34878D82A}">
                    <a16:rowId xmlns:a16="http://schemas.microsoft.com/office/drawing/2014/main" val="10001"/>
                  </a:ext>
                </a:extLst>
              </a:tr>
              <a:tr h="370840">
                <a:tc>
                  <a:txBody>
                    <a:bodyPr/>
                    <a:lstStyle/>
                    <a:p>
                      <a:r>
                        <a:rPr lang="en-US" dirty="0" err="1" smtClean="0"/>
                        <a:t>Myristic</a:t>
                      </a:r>
                      <a:r>
                        <a:rPr lang="en-US" dirty="0" smtClean="0"/>
                        <a:t> acid</a:t>
                      </a:r>
                      <a:endParaRPr lang="en-US" dirty="0"/>
                    </a:p>
                  </a:txBody>
                  <a:tcPr/>
                </a:tc>
                <a:tc>
                  <a:txBody>
                    <a:bodyPr/>
                    <a:lstStyle/>
                    <a:p>
                      <a:r>
                        <a:rPr lang="en-US" dirty="0" smtClean="0"/>
                        <a:t>(14:0)</a:t>
                      </a:r>
                      <a:endParaRPr lang="en-US" dirty="0"/>
                    </a:p>
                  </a:txBody>
                  <a:tcPr/>
                </a:tc>
                <a:extLst>
                  <a:ext uri="{0D108BD9-81ED-4DB2-BD59-A6C34878D82A}">
                    <a16:rowId xmlns:a16="http://schemas.microsoft.com/office/drawing/2014/main" val="10002"/>
                  </a:ext>
                </a:extLst>
              </a:tr>
              <a:tr h="370840">
                <a:tc>
                  <a:txBody>
                    <a:bodyPr/>
                    <a:lstStyle/>
                    <a:p>
                      <a:r>
                        <a:rPr lang="en-US" dirty="0" err="1" smtClean="0"/>
                        <a:t>Palmitic</a:t>
                      </a:r>
                      <a:r>
                        <a:rPr lang="en-US" dirty="0" smtClean="0"/>
                        <a:t> acid</a:t>
                      </a:r>
                      <a:endParaRPr lang="en-US" dirty="0"/>
                    </a:p>
                  </a:txBody>
                  <a:tcPr/>
                </a:tc>
                <a:tc>
                  <a:txBody>
                    <a:bodyPr/>
                    <a:lstStyle/>
                    <a:p>
                      <a:r>
                        <a:rPr lang="en-US" dirty="0" smtClean="0"/>
                        <a:t>(16:0)</a:t>
                      </a:r>
                      <a:endParaRPr lang="en-US" dirty="0"/>
                    </a:p>
                  </a:txBody>
                  <a:tcPr/>
                </a:tc>
                <a:extLst>
                  <a:ext uri="{0D108BD9-81ED-4DB2-BD59-A6C34878D82A}">
                    <a16:rowId xmlns:a16="http://schemas.microsoft.com/office/drawing/2014/main" val="10003"/>
                  </a:ext>
                </a:extLst>
              </a:tr>
              <a:tr h="370840">
                <a:tc>
                  <a:txBody>
                    <a:bodyPr/>
                    <a:lstStyle/>
                    <a:p>
                      <a:r>
                        <a:rPr lang="en-US" dirty="0" err="1" smtClean="0"/>
                        <a:t>Stearic</a:t>
                      </a:r>
                      <a:r>
                        <a:rPr lang="en-US" dirty="0" smtClean="0"/>
                        <a:t> acid</a:t>
                      </a:r>
                      <a:endParaRPr lang="en-US" dirty="0"/>
                    </a:p>
                  </a:txBody>
                  <a:tcPr/>
                </a:tc>
                <a:tc>
                  <a:txBody>
                    <a:bodyPr/>
                    <a:lstStyle/>
                    <a:p>
                      <a:r>
                        <a:rPr lang="en-US" dirty="0" smtClean="0"/>
                        <a:t>(18:0)</a:t>
                      </a:r>
                      <a:endParaRPr lang="en-US" dirty="0"/>
                    </a:p>
                  </a:txBody>
                  <a:tcPr/>
                </a:tc>
                <a:extLst>
                  <a:ext uri="{0D108BD9-81ED-4DB2-BD59-A6C34878D82A}">
                    <a16:rowId xmlns:a16="http://schemas.microsoft.com/office/drawing/2014/main" val="10004"/>
                  </a:ext>
                </a:extLst>
              </a:tr>
              <a:tr h="370840">
                <a:tc>
                  <a:txBody>
                    <a:bodyPr/>
                    <a:lstStyle/>
                    <a:p>
                      <a:r>
                        <a:rPr lang="en-US" dirty="0" smtClean="0"/>
                        <a:t>Oleic</a:t>
                      </a:r>
                      <a:r>
                        <a:rPr lang="en-US" baseline="0" dirty="0" smtClean="0"/>
                        <a:t> acid</a:t>
                      </a:r>
                      <a:endParaRPr lang="en-US" dirty="0"/>
                    </a:p>
                  </a:txBody>
                  <a:tcPr/>
                </a:tc>
                <a:tc>
                  <a:txBody>
                    <a:bodyPr/>
                    <a:lstStyle/>
                    <a:p>
                      <a:r>
                        <a:rPr lang="en-US" dirty="0" smtClean="0"/>
                        <a:t>(18:1)</a:t>
                      </a:r>
                      <a:endParaRPr lang="en-US" dirty="0"/>
                    </a:p>
                  </a:txBody>
                  <a:tcPr/>
                </a:tc>
                <a:extLst>
                  <a:ext uri="{0D108BD9-81ED-4DB2-BD59-A6C34878D82A}">
                    <a16:rowId xmlns:a16="http://schemas.microsoft.com/office/drawing/2014/main" val="10005"/>
                  </a:ext>
                </a:extLst>
              </a:tr>
              <a:tr h="370840">
                <a:tc>
                  <a:txBody>
                    <a:bodyPr/>
                    <a:lstStyle/>
                    <a:p>
                      <a:r>
                        <a:rPr lang="en-US" dirty="0" err="1" smtClean="0"/>
                        <a:t>Linoleic</a:t>
                      </a:r>
                      <a:r>
                        <a:rPr lang="en-US" dirty="0" smtClean="0"/>
                        <a:t>  acid</a:t>
                      </a:r>
                      <a:endParaRPr lang="en-US" dirty="0"/>
                    </a:p>
                  </a:txBody>
                  <a:tcPr/>
                </a:tc>
                <a:tc>
                  <a:txBody>
                    <a:bodyPr/>
                    <a:lstStyle/>
                    <a:p>
                      <a:r>
                        <a:rPr lang="en-US" dirty="0" smtClean="0"/>
                        <a:t>(18:2)</a:t>
                      </a:r>
                      <a:endParaRPr lang="en-US" dirty="0"/>
                    </a:p>
                  </a:txBody>
                  <a:tcPr/>
                </a:tc>
                <a:extLst>
                  <a:ext uri="{0D108BD9-81ED-4DB2-BD59-A6C34878D82A}">
                    <a16:rowId xmlns:a16="http://schemas.microsoft.com/office/drawing/2014/main" val="10006"/>
                  </a:ext>
                </a:extLst>
              </a:tr>
              <a:tr h="370840">
                <a:tc>
                  <a:txBody>
                    <a:bodyPr/>
                    <a:lstStyle/>
                    <a:p>
                      <a:r>
                        <a:rPr lang="en-US" dirty="0" err="1" smtClean="0"/>
                        <a:t>Linolenic</a:t>
                      </a:r>
                      <a:r>
                        <a:rPr lang="en-US" dirty="0" smtClean="0"/>
                        <a:t> acid</a:t>
                      </a:r>
                      <a:endParaRPr lang="en-US" dirty="0"/>
                    </a:p>
                  </a:txBody>
                  <a:tcPr/>
                </a:tc>
                <a:tc>
                  <a:txBody>
                    <a:bodyPr/>
                    <a:lstStyle/>
                    <a:p>
                      <a:r>
                        <a:rPr lang="en-US" dirty="0" smtClean="0"/>
                        <a:t>(18:3)</a:t>
                      </a:r>
                      <a:endParaRPr lang="en-US" dirty="0"/>
                    </a:p>
                  </a:txBody>
                  <a:tcPr/>
                </a:tc>
                <a:extLst>
                  <a:ext uri="{0D108BD9-81ED-4DB2-BD59-A6C34878D82A}">
                    <a16:rowId xmlns:a16="http://schemas.microsoft.com/office/drawing/2014/main" val="10007"/>
                  </a:ext>
                </a:extLst>
              </a:tr>
              <a:tr h="370840">
                <a:tc>
                  <a:txBody>
                    <a:bodyPr/>
                    <a:lstStyle/>
                    <a:p>
                      <a:r>
                        <a:rPr lang="en-US" dirty="0" err="1" smtClean="0"/>
                        <a:t>Eicosenoic</a:t>
                      </a:r>
                      <a:r>
                        <a:rPr lang="en-US" dirty="0" smtClean="0"/>
                        <a:t> acid</a:t>
                      </a:r>
                      <a:endParaRPr lang="en-US" dirty="0"/>
                    </a:p>
                  </a:txBody>
                  <a:tcPr/>
                </a:tc>
                <a:tc>
                  <a:txBody>
                    <a:bodyPr/>
                    <a:lstStyle/>
                    <a:p>
                      <a:r>
                        <a:rPr lang="en-US" dirty="0" smtClean="0"/>
                        <a:t>(20:1)</a:t>
                      </a:r>
                      <a:endParaRPr lang="en-US" dirty="0"/>
                    </a:p>
                  </a:txBody>
                  <a:tcPr/>
                </a:tc>
                <a:extLst>
                  <a:ext uri="{0D108BD9-81ED-4DB2-BD59-A6C34878D82A}">
                    <a16:rowId xmlns:a16="http://schemas.microsoft.com/office/drawing/2014/main" val="10008"/>
                  </a:ext>
                </a:extLst>
              </a:tr>
              <a:tr h="370840">
                <a:tc>
                  <a:txBody>
                    <a:bodyPr/>
                    <a:lstStyle/>
                    <a:p>
                      <a:r>
                        <a:rPr lang="en-US" dirty="0" err="1" smtClean="0"/>
                        <a:t>Erucic</a:t>
                      </a:r>
                      <a:r>
                        <a:rPr lang="en-US" dirty="0" smtClean="0"/>
                        <a:t> acid</a:t>
                      </a:r>
                      <a:endParaRPr lang="en-US" dirty="0"/>
                    </a:p>
                  </a:txBody>
                  <a:tcPr/>
                </a:tc>
                <a:tc>
                  <a:txBody>
                    <a:bodyPr/>
                    <a:lstStyle/>
                    <a:p>
                      <a:r>
                        <a:rPr lang="en-US" dirty="0" smtClean="0"/>
                        <a:t>(22:1)</a:t>
                      </a:r>
                      <a:endParaRPr lang="en-US" dirty="0"/>
                    </a:p>
                  </a:txBody>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1" name="Rectangle 3"/>
          <p:cNvSpPr>
            <a:spLocks noGrp="1" noChangeArrowheads="1"/>
          </p:cNvSpPr>
          <p:nvPr>
            <p:ph type="body" idx="1"/>
          </p:nvPr>
        </p:nvSpPr>
        <p:spPr>
          <a:xfrm>
            <a:off x="685800" y="1066800"/>
            <a:ext cx="7772400" cy="4876800"/>
          </a:xfrm>
        </p:spPr>
        <p:txBody>
          <a:bodyPr/>
          <a:lstStyle/>
          <a:p>
            <a:pPr>
              <a:lnSpc>
                <a:spcPct val="90000"/>
              </a:lnSpc>
            </a:pPr>
            <a:r>
              <a:rPr lang="en-US" dirty="0">
                <a:solidFill>
                  <a:srgbClr val="000000"/>
                </a:solidFill>
                <a:latin typeface="Lucida Grande" pitchFamily="1" charset="0"/>
              </a:rPr>
              <a:t>The properties of highly unsaturated oils that make them valuable also make them undesirable for food products because they tend to turn rancid readily.</a:t>
            </a:r>
          </a:p>
          <a:p>
            <a:pPr>
              <a:lnSpc>
                <a:spcPct val="90000"/>
              </a:lnSpc>
            </a:pPr>
            <a:endParaRPr lang="en-US" dirty="0" smtClean="0">
              <a:solidFill>
                <a:srgbClr val="000000"/>
              </a:solidFill>
              <a:latin typeface="Lucida Grande" pitchFamily="1" charset="0"/>
            </a:endParaRPr>
          </a:p>
          <a:p>
            <a:pPr>
              <a:lnSpc>
                <a:spcPct val="90000"/>
              </a:lnSpc>
            </a:pPr>
            <a:r>
              <a:rPr lang="en-US" dirty="0" smtClean="0">
                <a:solidFill>
                  <a:srgbClr val="000000"/>
                </a:solidFill>
                <a:latin typeface="Lucida Grande" pitchFamily="1" charset="0"/>
              </a:rPr>
              <a:t>Unsaturated </a:t>
            </a:r>
            <a:r>
              <a:rPr lang="en-US" dirty="0">
                <a:solidFill>
                  <a:srgbClr val="000000"/>
                </a:solidFill>
                <a:latin typeface="Lucida Grande" pitchFamily="1" charset="0"/>
              </a:rPr>
              <a:t>oils can be converted to saturated oils by hydrogenation with a catalyst (usually nickel). This raises the melting point</a:t>
            </a:r>
            <a:r>
              <a:rPr lang="en-US" dirty="0" smtClean="0">
                <a:solidFill>
                  <a:srgbClr val="000000"/>
                </a:solidFill>
                <a:latin typeface="Lucida Grande" pitchFamily="1" charset="0"/>
              </a:rPr>
              <a:t>.</a:t>
            </a:r>
            <a:endParaRPr lang="en-US" dirty="0">
              <a:solidFill>
                <a:srgbClr val="000000"/>
              </a:solidFill>
              <a:latin typeface="Lucida Grande" pitchFamily="1"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Fatty acid composition of major oil seed crops</a:t>
            </a:r>
            <a:endParaRPr lang="en-US" dirty="0"/>
          </a:p>
        </p:txBody>
      </p:sp>
      <p:graphicFrame>
        <p:nvGraphicFramePr>
          <p:cNvPr id="4" name="Content Placeholder 3"/>
          <p:cNvGraphicFramePr>
            <a:graphicFrameLocks noGrp="1"/>
          </p:cNvGraphicFramePr>
          <p:nvPr>
            <p:ph idx="1"/>
          </p:nvPr>
        </p:nvGraphicFramePr>
        <p:xfrm>
          <a:off x="685800" y="1981200"/>
          <a:ext cx="8041999" cy="3942080"/>
        </p:xfrm>
        <a:graphic>
          <a:graphicData uri="http://schemas.openxmlformats.org/drawingml/2006/table">
            <a:tbl>
              <a:tblPr firstRow="1" bandRow="1">
                <a:tableStyleId>{5C22544A-7EE6-4342-B048-85BDC9FD1C3A}</a:tableStyleId>
              </a:tblPr>
              <a:tblGrid>
                <a:gridCol w="1478280">
                  <a:extLst>
                    <a:ext uri="{9D8B030D-6E8A-4147-A177-3AD203B41FA5}">
                      <a16:colId xmlns:a16="http://schemas.microsoft.com/office/drawing/2014/main" val="20000"/>
                    </a:ext>
                  </a:extLst>
                </a:gridCol>
                <a:gridCol w="1567180">
                  <a:extLst>
                    <a:ext uri="{9D8B030D-6E8A-4147-A177-3AD203B41FA5}">
                      <a16:colId xmlns:a16="http://schemas.microsoft.com/office/drawing/2014/main" val="20001"/>
                    </a:ext>
                  </a:extLst>
                </a:gridCol>
                <a:gridCol w="555171">
                  <a:extLst>
                    <a:ext uri="{9D8B030D-6E8A-4147-A177-3AD203B41FA5}">
                      <a16:colId xmlns:a16="http://schemas.microsoft.com/office/drawing/2014/main" val="20002"/>
                    </a:ext>
                  </a:extLst>
                </a:gridCol>
                <a:gridCol w="555171">
                  <a:extLst>
                    <a:ext uri="{9D8B030D-6E8A-4147-A177-3AD203B41FA5}">
                      <a16:colId xmlns:a16="http://schemas.microsoft.com/office/drawing/2014/main" val="20003"/>
                    </a:ext>
                  </a:extLst>
                </a:gridCol>
                <a:gridCol w="555171">
                  <a:extLst>
                    <a:ext uri="{9D8B030D-6E8A-4147-A177-3AD203B41FA5}">
                      <a16:colId xmlns:a16="http://schemas.microsoft.com/office/drawing/2014/main" val="20004"/>
                    </a:ext>
                  </a:extLst>
                </a:gridCol>
                <a:gridCol w="555171">
                  <a:extLst>
                    <a:ext uri="{9D8B030D-6E8A-4147-A177-3AD203B41FA5}">
                      <a16:colId xmlns:a16="http://schemas.microsoft.com/office/drawing/2014/main" val="20005"/>
                    </a:ext>
                  </a:extLst>
                </a:gridCol>
                <a:gridCol w="555171">
                  <a:extLst>
                    <a:ext uri="{9D8B030D-6E8A-4147-A177-3AD203B41FA5}">
                      <a16:colId xmlns:a16="http://schemas.microsoft.com/office/drawing/2014/main" val="20006"/>
                    </a:ext>
                  </a:extLst>
                </a:gridCol>
                <a:gridCol w="555171">
                  <a:extLst>
                    <a:ext uri="{9D8B030D-6E8A-4147-A177-3AD203B41FA5}">
                      <a16:colId xmlns:a16="http://schemas.microsoft.com/office/drawing/2014/main" val="20007"/>
                    </a:ext>
                  </a:extLst>
                </a:gridCol>
                <a:gridCol w="555171">
                  <a:extLst>
                    <a:ext uri="{9D8B030D-6E8A-4147-A177-3AD203B41FA5}">
                      <a16:colId xmlns:a16="http://schemas.microsoft.com/office/drawing/2014/main" val="20008"/>
                    </a:ext>
                  </a:extLst>
                </a:gridCol>
                <a:gridCol w="555171">
                  <a:extLst>
                    <a:ext uri="{9D8B030D-6E8A-4147-A177-3AD203B41FA5}">
                      <a16:colId xmlns:a16="http://schemas.microsoft.com/office/drawing/2014/main" val="20009"/>
                    </a:ext>
                  </a:extLst>
                </a:gridCol>
                <a:gridCol w="555171">
                  <a:extLst>
                    <a:ext uri="{9D8B030D-6E8A-4147-A177-3AD203B41FA5}">
                      <a16:colId xmlns:a16="http://schemas.microsoft.com/office/drawing/2014/main" val="20010"/>
                    </a:ext>
                  </a:extLst>
                </a:gridCol>
              </a:tblGrid>
              <a:tr h="457200">
                <a:tc rowSpan="2">
                  <a:txBody>
                    <a:bodyPr/>
                    <a:lstStyle/>
                    <a:p>
                      <a:r>
                        <a:rPr lang="en-US" dirty="0" smtClean="0"/>
                        <a:t>Crop</a:t>
                      </a:r>
                      <a:endParaRPr lang="en-US" dirty="0"/>
                    </a:p>
                  </a:txBody>
                  <a:tcPr/>
                </a:tc>
                <a:tc rowSpan="2">
                  <a:txBody>
                    <a:bodyPr/>
                    <a:lstStyle/>
                    <a:p>
                      <a:r>
                        <a:rPr lang="en-US" dirty="0" smtClean="0"/>
                        <a:t>Oil contents</a:t>
                      </a:r>
                    </a:p>
                    <a:p>
                      <a:r>
                        <a:rPr lang="en-US" dirty="0" smtClean="0"/>
                        <a:t>(%)</a:t>
                      </a:r>
                      <a:endParaRPr lang="en-US" dirty="0"/>
                    </a:p>
                  </a:txBody>
                  <a:tcPr/>
                </a:tc>
                <a:tc gridSpan="9">
                  <a:txBody>
                    <a:bodyPr/>
                    <a:lstStyle/>
                    <a:p>
                      <a:r>
                        <a:rPr lang="en-US" dirty="0" smtClean="0"/>
                        <a:t>Fatty acid composition</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57200">
                <a:tc vMerge="1">
                  <a:txBody>
                    <a:bodyPr/>
                    <a:lstStyle/>
                    <a:p>
                      <a:endParaRPr lang="en-US" dirty="0"/>
                    </a:p>
                  </a:txBody>
                  <a:tcPr/>
                </a:tc>
                <a:tc vMerge="1">
                  <a:txBody>
                    <a:bodyPr/>
                    <a:lstStyle/>
                    <a:p>
                      <a:endParaRPr lang="en-US" dirty="0"/>
                    </a:p>
                  </a:txBody>
                  <a:tcPr/>
                </a:tc>
                <a:tc>
                  <a:txBody>
                    <a:bodyPr/>
                    <a:lstStyle/>
                    <a:p>
                      <a:r>
                        <a:rPr lang="en-US" sz="1400" dirty="0" smtClean="0"/>
                        <a:t>12:0</a:t>
                      </a:r>
                      <a:endParaRPr lang="en-US" sz="1400" dirty="0"/>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14:0</a:t>
                      </a:r>
                    </a:p>
                    <a:p>
                      <a:endParaRPr lang="en-US" sz="1400" dirty="0"/>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16:0</a:t>
                      </a:r>
                    </a:p>
                    <a:p>
                      <a:endParaRPr lang="en-US" sz="1400" dirty="0"/>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18:0</a:t>
                      </a:r>
                    </a:p>
                    <a:p>
                      <a:endParaRPr lang="en-US" sz="1400" dirty="0"/>
                    </a:p>
                  </a:txBody>
                  <a:tcP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18:1</a:t>
                      </a:r>
                    </a:p>
                    <a:p>
                      <a:endParaRPr lang="en-US" sz="1400" dirty="0"/>
                    </a:p>
                  </a:txBody>
                  <a:tcPr>
                    <a:solidFill>
                      <a:srgbClr val="00B050"/>
                    </a:solidFill>
                  </a:tcPr>
                </a:tc>
                <a:tc>
                  <a:txBody>
                    <a:bodyPr/>
                    <a:lstStyle/>
                    <a:p>
                      <a:r>
                        <a:rPr lang="en-US" sz="1400" dirty="0" smtClean="0"/>
                        <a:t>18:2</a:t>
                      </a:r>
                      <a:endParaRPr lang="en-US" sz="1400" dirty="0"/>
                    </a:p>
                  </a:txBody>
                  <a:tcPr>
                    <a:solidFill>
                      <a:srgbClr val="7030A0"/>
                    </a:solidFill>
                  </a:tcPr>
                </a:tc>
                <a:tc>
                  <a:txBody>
                    <a:bodyPr/>
                    <a:lstStyle/>
                    <a:p>
                      <a:r>
                        <a:rPr lang="en-US" sz="1400" dirty="0" smtClean="0"/>
                        <a:t>18:3</a:t>
                      </a:r>
                      <a:endParaRPr lang="en-US" sz="1400" dirty="0"/>
                    </a:p>
                  </a:txBody>
                  <a:tcPr>
                    <a:solidFill>
                      <a:srgbClr val="FFFF00"/>
                    </a:solidFill>
                  </a:tcPr>
                </a:tc>
                <a:tc>
                  <a:txBody>
                    <a:bodyPr/>
                    <a:lstStyle/>
                    <a:p>
                      <a:r>
                        <a:rPr lang="en-US" sz="1400" dirty="0" smtClean="0"/>
                        <a:t>20:1</a:t>
                      </a:r>
                      <a:endParaRPr lang="en-US" sz="1400" dirty="0"/>
                    </a:p>
                  </a:txBody>
                  <a:tcPr/>
                </a:tc>
                <a:tc>
                  <a:txBody>
                    <a:bodyPr/>
                    <a:lstStyle/>
                    <a:p>
                      <a:r>
                        <a:rPr lang="en-US" sz="1400" dirty="0" smtClean="0"/>
                        <a:t>22:1</a:t>
                      </a:r>
                      <a:endParaRPr lang="en-US" sz="1400" dirty="0"/>
                    </a:p>
                  </a:txBody>
                  <a:tcPr>
                    <a:solidFill>
                      <a:srgbClr val="FF2638"/>
                    </a:solidFill>
                  </a:tcPr>
                </a:tc>
                <a:extLst>
                  <a:ext uri="{0D108BD9-81ED-4DB2-BD59-A6C34878D82A}">
                    <a16:rowId xmlns:a16="http://schemas.microsoft.com/office/drawing/2014/main" val="10001"/>
                  </a:ext>
                </a:extLst>
              </a:tr>
              <a:tr h="370840">
                <a:tc>
                  <a:txBody>
                    <a:bodyPr/>
                    <a:lstStyle/>
                    <a:p>
                      <a:r>
                        <a:rPr lang="en-US" dirty="0" smtClean="0"/>
                        <a:t>Cotton seed</a:t>
                      </a:r>
                      <a:endParaRPr lang="en-US" dirty="0"/>
                    </a:p>
                  </a:txBody>
                  <a:tcPr/>
                </a:tc>
                <a:tc>
                  <a:txBody>
                    <a:bodyPr/>
                    <a:lstStyle/>
                    <a:p>
                      <a:r>
                        <a:rPr lang="en-US" dirty="0" smtClean="0"/>
                        <a:t>25</a:t>
                      </a:r>
                      <a:endParaRPr lang="en-US" dirty="0"/>
                    </a:p>
                  </a:txBody>
                  <a:tcPr/>
                </a:tc>
                <a:tc>
                  <a:txBody>
                    <a:bodyPr/>
                    <a:lstStyle/>
                    <a:p>
                      <a:r>
                        <a:rPr lang="en-US" sz="1400" dirty="0" smtClean="0"/>
                        <a:t>-</a:t>
                      </a:r>
                      <a:endParaRPr lang="en-US" sz="1400" dirty="0"/>
                    </a:p>
                  </a:txBody>
                  <a:tcPr>
                    <a:solidFill>
                      <a:srgbClr val="00B0F0"/>
                    </a:solidFill>
                  </a:tcPr>
                </a:tc>
                <a:tc>
                  <a:txBody>
                    <a:bodyPr/>
                    <a:lstStyle/>
                    <a:p>
                      <a:r>
                        <a:rPr lang="en-US" sz="1400" dirty="0" smtClean="0"/>
                        <a:t>-</a:t>
                      </a:r>
                      <a:endParaRPr lang="en-US" sz="1400" dirty="0"/>
                    </a:p>
                  </a:txBody>
                  <a:tcPr>
                    <a:solidFill>
                      <a:srgbClr val="00B0F0"/>
                    </a:solidFill>
                  </a:tcPr>
                </a:tc>
                <a:tc>
                  <a:txBody>
                    <a:bodyPr/>
                    <a:lstStyle/>
                    <a:p>
                      <a:r>
                        <a:rPr lang="en-US" sz="1400" dirty="0" smtClean="0"/>
                        <a:t>24</a:t>
                      </a:r>
                      <a:endParaRPr lang="en-US" sz="1400" dirty="0"/>
                    </a:p>
                  </a:txBody>
                  <a:tcPr>
                    <a:solidFill>
                      <a:srgbClr val="FFC000"/>
                    </a:solidFill>
                  </a:tcPr>
                </a:tc>
                <a:tc>
                  <a:txBody>
                    <a:bodyPr/>
                    <a:lstStyle/>
                    <a:p>
                      <a:r>
                        <a:rPr lang="en-US" sz="1400" dirty="0" smtClean="0"/>
                        <a:t>2</a:t>
                      </a:r>
                      <a:endParaRPr lang="en-US" sz="1400" dirty="0"/>
                    </a:p>
                  </a:txBody>
                  <a:tcPr>
                    <a:solidFill>
                      <a:srgbClr val="00B050"/>
                    </a:solidFill>
                  </a:tcPr>
                </a:tc>
                <a:tc>
                  <a:txBody>
                    <a:bodyPr/>
                    <a:lstStyle/>
                    <a:p>
                      <a:r>
                        <a:rPr lang="en-US" sz="1400" dirty="0" smtClean="0"/>
                        <a:t>18</a:t>
                      </a:r>
                      <a:endParaRPr lang="en-US" sz="1400" dirty="0"/>
                    </a:p>
                  </a:txBody>
                  <a:tcPr>
                    <a:solidFill>
                      <a:srgbClr val="00B050"/>
                    </a:solidFill>
                  </a:tcPr>
                </a:tc>
                <a:tc>
                  <a:txBody>
                    <a:bodyPr/>
                    <a:lstStyle/>
                    <a:p>
                      <a:r>
                        <a:rPr lang="en-US" sz="1400" dirty="0" smtClean="0"/>
                        <a:t>54</a:t>
                      </a:r>
                      <a:endParaRPr lang="en-US" sz="1400" dirty="0"/>
                    </a:p>
                  </a:txBody>
                  <a:tcPr>
                    <a:solidFill>
                      <a:srgbClr val="7030A0"/>
                    </a:solidFill>
                  </a:tcPr>
                </a:tc>
                <a:tc>
                  <a:txBody>
                    <a:bodyPr/>
                    <a:lstStyle/>
                    <a:p>
                      <a:endParaRPr lang="en-US" sz="1400" dirty="0"/>
                    </a:p>
                  </a:txBody>
                  <a:tcPr>
                    <a:solidFill>
                      <a:srgbClr val="FFFF00"/>
                    </a:solidFill>
                  </a:tcPr>
                </a:tc>
                <a:tc>
                  <a:txBody>
                    <a:bodyPr/>
                    <a:lstStyle/>
                    <a:p>
                      <a:endParaRPr lang="en-US" sz="1400" dirty="0"/>
                    </a:p>
                  </a:txBody>
                  <a:tcPr/>
                </a:tc>
                <a:tc>
                  <a:txBody>
                    <a:bodyPr/>
                    <a:lstStyle/>
                    <a:p>
                      <a:endParaRPr lang="en-US" sz="1400" dirty="0"/>
                    </a:p>
                  </a:txBody>
                  <a:tcPr>
                    <a:solidFill>
                      <a:srgbClr val="FF2638"/>
                    </a:solidFill>
                  </a:tcPr>
                </a:tc>
                <a:extLst>
                  <a:ext uri="{0D108BD9-81ED-4DB2-BD59-A6C34878D82A}">
                    <a16:rowId xmlns:a16="http://schemas.microsoft.com/office/drawing/2014/main" val="10002"/>
                  </a:ext>
                </a:extLst>
              </a:tr>
              <a:tr h="370840">
                <a:tc>
                  <a:txBody>
                    <a:bodyPr/>
                    <a:lstStyle/>
                    <a:p>
                      <a:r>
                        <a:rPr lang="en-US" dirty="0" smtClean="0"/>
                        <a:t>Ground nut</a:t>
                      </a:r>
                      <a:endParaRPr lang="en-US" dirty="0"/>
                    </a:p>
                  </a:txBody>
                  <a:tcPr/>
                </a:tc>
                <a:tc>
                  <a:txBody>
                    <a:bodyPr/>
                    <a:lstStyle/>
                    <a:p>
                      <a:r>
                        <a:rPr lang="en-US" dirty="0" smtClean="0"/>
                        <a:t>45</a:t>
                      </a:r>
                      <a:endParaRPr lang="en-US" dirty="0"/>
                    </a:p>
                  </a:txBody>
                  <a:tcPr/>
                </a:tc>
                <a:tc>
                  <a:txBody>
                    <a:bodyPr/>
                    <a:lstStyle/>
                    <a:p>
                      <a:endParaRPr lang="en-US" sz="1400" dirty="0"/>
                    </a:p>
                  </a:txBody>
                  <a:tcPr>
                    <a:solidFill>
                      <a:srgbClr val="00B0F0"/>
                    </a:solidFill>
                  </a:tcPr>
                </a:tc>
                <a:tc>
                  <a:txBody>
                    <a:bodyPr/>
                    <a:lstStyle/>
                    <a:p>
                      <a:endParaRPr lang="en-US" sz="1400" dirty="0"/>
                    </a:p>
                  </a:txBody>
                  <a:tcPr>
                    <a:solidFill>
                      <a:srgbClr val="00B0F0"/>
                    </a:solidFill>
                  </a:tcPr>
                </a:tc>
                <a:tc>
                  <a:txBody>
                    <a:bodyPr/>
                    <a:lstStyle/>
                    <a:p>
                      <a:r>
                        <a:rPr lang="en-US" sz="1400" dirty="0" smtClean="0"/>
                        <a:t>7</a:t>
                      </a:r>
                      <a:endParaRPr lang="en-US" sz="1400" dirty="0"/>
                    </a:p>
                  </a:txBody>
                  <a:tcPr>
                    <a:solidFill>
                      <a:srgbClr val="FFC000"/>
                    </a:solidFill>
                  </a:tcPr>
                </a:tc>
                <a:tc>
                  <a:txBody>
                    <a:bodyPr/>
                    <a:lstStyle/>
                    <a:p>
                      <a:r>
                        <a:rPr lang="en-US" sz="1400" dirty="0" smtClean="0"/>
                        <a:t>4</a:t>
                      </a:r>
                      <a:endParaRPr lang="en-US" sz="1400" dirty="0"/>
                    </a:p>
                  </a:txBody>
                  <a:tcPr>
                    <a:solidFill>
                      <a:srgbClr val="00B050"/>
                    </a:solidFill>
                  </a:tcPr>
                </a:tc>
                <a:tc>
                  <a:txBody>
                    <a:bodyPr/>
                    <a:lstStyle/>
                    <a:p>
                      <a:r>
                        <a:rPr lang="en-US" sz="1400" dirty="0" smtClean="0"/>
                        <a:t>71</a:t>
                      </a:r>
                      <a:endParaRPr lang="en-US" sz="1400" dirty="0"/>
                    </a:p>
                  </a:txBody>
                  <a:tcPr>
                    <a:solidFill>
                      <a:srgbClr val="00B050"/>
                    </a:solidFill>
                  </a:tcPr>
                </a:tc>
                <a:tc>
                  <a:txBody>
                    <a:bodyPr/>
                    <a:lstStyle/>
                    <a:p>
                      <a:r>
                        <a:rPr lang="en-US" sz="1400" dirty="0" smtClean="0"/>
                        <a:t>11</a:t>
                      </a:r>
                      <a:endParaRPr lang="en-US" sz="1400" dirty="0"/>
                    </a:p>
                  </a:txBody>
                  <a:tcPr>
                    <a:solidFill>
                      <a:srgbClr val="7030A0"/>
                    </a:solidFill>
                  </a:tcPr>
                </a:tc>
                <a:tc>
                  <a:txBody>
                    <a:bodyPr/>
                    <a:lstStyle/>
                    <a:p>
                      <a:endParaRPr lang="en-US" sz="1400" dirty="0"/>
                    </a:p>
                  </a:txBody>
                  <a:tcPr>
                    <a:solidFill>
                      <a:srgbClr val="FFFF00"/>
                    </a:solidFill>
                  </a:tcPr>
                </a:tc>
                <a:tc>
                  <a:txBody>
                    <a:bodyPr/>
                    <a:lstStyle/>
                    <a:p>
                      <a:endParaRPr lang="en-US" sz="1400"/>
                    </a:p>
                  </a:txBody>
                  <a:tcPr/>
                </a:tc>
                <a:tc>
                  <a:txBody>
                    <a:bodyPr/>
                    <a:lstStyle/>
                    <a:p>
                      <a:endParaRPr lang="en-US" sz="1400" dirty="0"/>
                    </a:p>
                  </a:txBody>
                  <a:tcPr>
                    <a:solidFill>
                      <a:srgbClr val="FF2638"/>
                    </a:solidFill>
                  </a:tcPr>
                </a:tc>
                <a:extLst>
                  <a:ext uri="{0D108BD9-81ED-4DB2-BD59-A6C34878D82A}">
                    <a16:rowId xmlns:a16="http://schemas.microsoft.com/office/drawing/2014/main" val="10003"/>
                  </a:ext>
                </a:extLst>
              </a:tr>
              <a:tr h="370840">
                <a:tc>
                  <a:txBody>
                    <a:bodyPr/>
                    <a:lstStyle/>
                    <a:p>
                      <a:r>
                        <a:rPr lang="en-US" dirty="0" smtClean="0"/>
                        <a:t>Oil palm</a:t>
                      </a:r>
                      <a:endParaRPr lang="en-US" dirty="0"/>
                    </a:p>
                  </a:txBody>
                  <a:tcPr/>
                </a:tc>
                <a:tc>
                  <a:txBody>
                    <a:bodyPr/>
                    <a:lstStyle/>
                    <a:p>
                      <a:r>
                        <a:rPr lang="en-US" dirty="0" smtClean="0"/>
                        <a:t>56</a:t>
                      </a:r>
                      <a:endParaRPr lang="en-US" dirty="0"/>
                    </a:p>
                  </a:txBody>
                  <a:tcPr/>
                </a:tc>
                <a:tc>
                  <a:txBody>
                    <a:bodyPr/>
                    <a:lstStyle/>
                    <a:p>
                      <a:r>
                        <a:rPr lang="en-US" sz="1400" dirty="0" smtClean="0"/>
                        <a:t>-</a:t>
                      </a:r>
                      <a:endParaRPr lang="en-US" sz="1400" dirty="0"/>
                    </a:p>
                  </a:txBody>
                  <a:tcPr>
                    <a:solidFill>
                      <a:srgbClr val="00B0F0"/>
                    </a:solidFill>
                  </a:tcPr>
                </a:tc>
                <a:tc>
                  <a:txBody>
                    <a:bodyPr/>
                    <a:lstStyle/>
                    <a:p>
                      <a:r>
                        <a:rPr lang="en-US" sz="1400" dirty="0" smtClean="0"/>
                        <a:t>1</a:t>
                      </a:r>
                      <a:endParaRPr lang="en-US" sz="1400" dirty="0"/>
                    </a:p>
                  </a:txBody>
                  <a:tcPr>
                    <a:solidFill>
                      <a:srgbClr val="00B0F0"/>
                    </a:solidFill>
                  </a:tcPr>
                </a:tc>
                <a:tc>
                  <a:txBody>
                    <a:bodyPr/>
                    <a:lstStyle/>
                    <a:p>
                      <a:r>
                        <a:rPr lang="en-US" sz="1400" dirty="0" smtClean="0"/>
                        <a:t>44</a:t>
                      </a:r>
                      <a:endParaRPr lang="en-US" sz="1400" dirty="0"/>
                    </a:p>
                  </a:txBody>
                  <a:tcPr>
                    <a:solidFill>
                      <a:srgbClr val="FFC000"/>
                    </a:solidFill>
                  </a:tcPr>
                </a:tc>
                <a:tc>
                  <a:txBody>
                    <a:bodyPr/>
                    <a:lstStyle/>
                    <a:p>
                      <a:r>
                        <a:rPr lang="en-US" sz="1400" dirty="0" smtClean="0"/>
                        <a:t>5</a:t>
                      </a:r>
                      <a:endParaRPr lang="en-US" sz="1400" dirty="0"/>
                    </a:p>
                  </a:txBody>
                  <a:tcPr>
                    <a:solidFill>
                      <a:srgbClr val="00B050"/>
                    </a:solidFill>
                  </a:tcPr>
                </a:tc>
                <a:tc>
                  <a:txBody>
                    <a:bodyPr/>
                    <a:lstStyle/>
                    <a:p>
                      <a:r>
                        <a:rPr lang="en-US" sz="1400" dirty="0" smtClean="0"/>
                        <a:t>39</a:t>
                      </a:r>
                      <a:endParaRPr lang="en-US" sz="1400" dirty="0"/>
                    </a:p>
                  </a:txBody>
                  <a:tcPr>
                    <a:solidFill>
                      <a:srgbClr val="00B050"/>
                    </a:solidFill>
                  </a:tcPr>
                </a:tc>
                <a:tc>
                  <a:txBody>
                    <a:bodyPr/>
                    <a:lstStyle/>
                    <a:p>
                      <a:r>
                        <a:rPr lang="en-US" sz="1400" dirty="0" smtClean="0"/>
                        <a:t>10</a:t>
                      </a:r>
                      <a:endParaRPr lang="en-US" sz="1400" dirty="0"/>
                    </a:p>
                  </a:txBody>
                  <a:tcPr>
                    <a:solidFill>
                      <a:srgbClr val="7030A0"/>
                    </a:solidFill>
                  </a:tcPr>
                </a:tc>
                <a:tc>
                  <a:txBody>
                    <a:bodyPr/>
                    <a:lstStyle/>
                    <a:p>
                      <a:endParaRPr lang="en-US" sz="1400" dirty="0"/>
                    </a:p>
                  </a:txBody>
                  <a:tcPr>
                    <a:solidFill>
                      <a:srgbClr val="FFFF00"/>
                    </a:solidFill>
                  </a:tcPr>
                </a:tc>
                <a:tc>
                  <a:txBody>
                    <a:bodyPr/>
                    <a:lstStyle/>
                    <a:p>
                      <a:endParaRPr lang="en-US" sz="1400"/>
                    </a:p>
                  </a:txBody>
                  <a:tcPr/>
                </a:tc>
                <a:tc>
                  <a:txBody>
                    <a:bodyPr/>
                    <a:lstStyle/>
                    <a:p>
                      <a:endParaRPr lang="en-US" sz="1400" dirty="0"/>
                    </a:p>
                  </a:txBody>
                  <a:tcPr>
                    <a:solidFill>
                      <a:srgbClr val="FF2638"/>
                    </a:solidFill>
                  </a:tcPr>
                </a:tc>
                <a:extLst>
                  <a:ext uri="{0D108BD9-81ED-4DB2-BD59-A6C34878D82A}">
                    <a16:rowId xmlns:a16="http://schemas.microsoft.com/office/drawing/2014/main" val="10004"/>
                  </a:ext>
                </a:extLst>
              </a:tr>
              <a:tr h="370840">
                <a:tc>
                  <a:txBody>
                    <a:bodyPr/>
                    <a:lstStyle/>
                    <a:p>
                      <a:r>
                        <a:rPr lang="en-US" dirty="0" smtClean="0"/>
                        <a:t>Rapeseed</a:t>
                      </a:r>
                      <a:endParaRPr lang="en-US" dirty="0"/>
                    </a:p>
                  </a:txBody>
                  <a:tcPr/>
                </a:tc>
                <a:tc>
                  <a:txBody>
                    <a:bodyPr/>
                    <a:lstStyle/>
                    <a:p>
                      <a:r>
                        <a:rPr lang="en-US" dirty="0" smtClean="0"/>
                        <a:t>48</a:t>
                      </a:r>
                      <a:endParaRPr lang="en-US" dirty="0"/>
                    </a:p>
                  </a:txBody>
                  <a:tcPr/>
                </a:tc>
                <a:tc>
                  <a:txBody>
                    <a:bodyPr/>
                    <a:lstStyle/>
                    <a:p>
                      <a:endParaRPr lang="en-US" sz="1400" dirty="0"/>
                    </a:p>
                  </a:txBody>
                  <a:tcPr>
                    <a:solidFill>
                      <a:srgbClr val="00B0F0"/>
                    </a:solidFill>
                  </a:tcPr>
                </a:tc>
                <a:tc>
                  <a:txBody>
                    <a:bodyPr/>
                    <a:lstStyle/>
                    <a:p>
                      <a:endParaRPr lang="en-US" sz="1400" dirty="0"/>
                    </a:p>
                  </a:txBody>
                  <a:tcPr>
                    <a:solidFill>
                      <a:srgbClr val="00B0F0"/>
                    </a:solidFill>
                  </a:tcPr>
                </a:tc>
                <a:tc>
                  <a:txBody>
                    <a:bodyPr/>
                    <a:lstStyle/>
                    <a:p>
                      <a:r>
                        <a:rPr lang="en-US" sz="1400" dirty="0" smtClean="0"/>
                        <a:t>3</a:t>
                      </a:r>
                      <a:endParaRPr lang="en-US" sz="1400" dirty="0"/>
                    </a:p>
                  </a:txBody>
                  <a:tcPr>
                    <a:solidFill>
                      <a:srgbClr val="FFC000"/>
                    </a:solidFill>
                  </a:tcPr>
                </a:tc>
                <a:tc>
                  <a:txBody>
                    <a:bodyPr/>
                    <a:lstStyle/>
                    <a:p>
                      <a:r>
                        <a:rPr lang="en-US" sz="1400" dirty="0" smtClean="0"/>
                        <a:t>1</a:t>
                      </a:r>
                      <a:endParaRPr lang="en-US" sz="1400" dirty="0"/>
                    </a:p>
                  </a:txBody>
                  <a:tcPr>
                    <a:solidFill>
                      <a:srgbClr val="00B050"/>
                    </a:solidFill>
                  </a:tcPr>
                </a:tc>
                <a:tc>
                  <a:txBody>
                    <a:bodyPr/>
                    <a:lstStyle/>
                    <a:p>
                      <a:r>
                        <a:rPr lang="en-US" sz="1400" dirty="0" smtClean="0"/>
                        <a:t>10</a:t>
                      </a:r>
                      <a:endParaRPr lang="en-US" sz="1400" dirty="0"/>
                    </a:p>
                  </a:txBody>
                  <a:tcPr>
                    <a:solidFill>
                      <a:srgbClr val="00B050"/>
                    </a:solidFill>
                  </a:tcPr>
                </a:tc>
                <a:tc>
                  <a:txBody>
                    <a:bodyPr/>
                    <a:lstStyle/>
                    <a:p>
                      <a:r>
                        <a:rPr lang="en-US" sz="1400" dirty="0" smtClean="0"/>
                        <a:t>13.5</a:t>
                      </a:r>
                      <a:endParaRPr lang="en-US" sz="1400" dirty="0"/>
                    </a:p>
                  </a:txBody>
                  <a:tcPr>
                    <a:solidFill>
                      <a:srgbClr val="7030A0"/>
                    </a:solidFill>
                  </a:tcPr>
                </a:tc>
                <a:tc>
                  <a:txBody>
                    <a:bodyPr/>
                    <a:lstStyle/>
                    <a:p>
                      <a:r>
                        <a:rPr lang="en-US" sz="1400" dirty="0" smtClean="0"/>
                        <a:t>9.8</a:t>
                      </a:r>
                      <a:endParaRPr lang="en-US" sz="1400" dirty="0"/>
                    </a:p>
                  </a:txBody>
                  <a:tcPr>
                    <a:solidFill>
                      <a:srgbClr val="FFFF00"/>
                    </a:solidFill>
                  </a:tcPr>
                </a:tc>
                <a:tc>
                  <a:txBody>
                    <a:bodyPr/>
                    <a:lstStyle/>
                    <a:p>
                      <a:r>
                        <a:rPr lang="en-US" sz="1400" dirty="0" smtClean="0"/>
                        <a:t>6.8</a:t>
                      </a:r>
                      <a:endParaRPr lang="en-US" sz="1400" dirty="0"/>
                    </a:p>
                  </a:txBody>
                  <a:tcPr/>
                </a:tc>
                <a:tc>
                  <a:txBody>
                    <a:bodyPr/>
                    <a:lstStyle/>
                    <a:p>
                      <a:r>
                        <a:rPr lang="en-US" sz="1400" dirty="0" smtClean="0"/>
                        <a:t>53.6</a:t>
                      </a:r>
                      <a:endParaRPr lang="en-US" sz="1400" dirty="0"/>
                    </a:p>
                  </a:txBody>
                  <a:tcPr>
                    <a:solidFill>
                      <a:srgbClr val="FF2638"/>
                    </a:solidFill>
                  </a:tcPr>
                </a:tc>
                <a:extLst>
                  <a:ext uri="{0D108BD9-81ED-4DB2-BD59-A6C34878D82A}">
                    <a16:rowId xmlns:a16="http://schemas.microsoft.com/office/drawing/2014/main" val="10005"/>
                  </a:ext>
                </a:extLst>
              </a:tr>
              <a:tr h="370840">
                <a:tc>
                  <a:txBody>
                    <a:bodyPr/>
                    <a:lstStyle/>
                    <a:p>
                      <a:r>
                        <a:rPr lang="en-US" dirty="0" smtClean="0"/>
                        <a:t>Soybean</a:t>
                      </a:r>
                      <a:endParaRPr lang="en-US" dirty="0"/>
                    </a:p>
                  </a:txBody>
                  <a:tcPr/>
                </a:tc>
                <a:tc>
                  <a:txBody>
                    <a:bodyPr/>
                    <a:lstStyle/>
                    <a:p>
                      <a:r>
                        <a:rPr lang="en-US" dirty="0" smtClean="0"/>
                        <a:t>20</a:t>
                      </a:r>
                      <a:endParaRPr lang="en-US" dirty="0"/>
                    </a:p>
                  </a:txBody>
                  <a:tcPr/>
                </a:tc>
                <a:tc>
                  <a:txBody>
                    <a:bodyPr/>
                    <a:lstStyle/>
                    <a:p>
                      <a:r>
                        <a:rPr lang="en-US" sz="1400" dirty="0" smtClean="0"/>
                        <a:t>-</a:t>
                      </a:r>
                      <a:endParaRPr lang="en-US" sz="1400" dirty="0"/>
                    </a:p>
                  </a:txBody>
                  <a:tcPr>
                    <a:solidFill>
                      <a:srgbClr val="00B0F0"/>
                    </a:solidFill>
                  </a:tcPr>
                </a:tc>
                <a:tc>
                  <a:txBody>
                    <a:bodyPr/>
                    <a:lstStyle/>
                    <a:p>
                      <a:r>
                        <a:rPr lang="en-US" sz="1400" dirty="0" smtClean="0"/>
                        <a:t>-</a:t>
                      </a:r>
                      <a:endParaRPr lang="en-US" sz="1400" dirty="0"/>
                    </a:p>
                  </a:txBody>
                  <a:tcPr>
                    <a:solidFill>
                      <a:srgbClr val="00B0F0"/>
                    </a:solidFill>
                  </a:tcPr>
                </a:tc>
                <a:tc>
                  <a:txBody>
                    <a:bodyPr/>
                    <a:lstStyle/>
                    <a:p>
                      <a:r>
                        <a:rPr lang="en-US" sz="1400" dirty="0" smtClean="0"/>
                        <a:t>15</a:t>
                      </a:r>
                      <a:endParaRPr lang="en-US" sz="1400" dirty="0"/>
                    </a:p>
                  </a:txBody>
                  <a:tcPr>
                    <a:solidFill>
                      <a:srgbClr val="FFC000"/>
                    </a:solidFill>
                  </a:tcPr>
                </a:tc>
                <a:tc>
                  <a:txBody>
                    <a:bodyPr/>
                    <a:lstStyle/>
                    <a:p>
                      <a:r>
                        <a:rPr lang="en-US" sz="1400" dirty="0" smtClean="0"/>
                        <a:t>4</a:t>
                      </a:r>
                      <a:endParaRPr lang="en-US" sz="1400" dirty="0"/>
                    </a:p>
                  </a:txBody>
                  <a:tcPr>
                    <a:solidFill>
                      <a:srgbClr val="00B050"/>
                    </a:solidFill>
                  </a:tcPr>
                </a:tc>
                <a:tc>
                  <a:txBody>
                    <a:bodyPr/>
                    <a:lstStyle/>
                    <a:p>
                      <a:r>
                        <a:rPr lang="en-US" sz="1400" dirty="0" smtClean="0"/>
                        <a:t>24</a:t>
                      </a:r>
                      <a:endParaRPr lang="en-US" sz="1400" dirty="0"/>
                    </a:p>
                  </a:txBody>
                  <a:tcPr>
                    <a:solidFill>
                      <a:srgbClr val="00B050"/>
                    </a:solidFill>
                  </a:tcPr>
                </a:tc>
                <a:tc>
                  <a:txBody>
                    <a:bodyPr/>
                    <a:lstStyle/>
                    <a:p>
                      <a:r>
                        <a:rPr lang="en-US" sz="1400" dirty="0" smtClean="0"/>
                        <a:t>49</a:t>
                      </a:r>
                      <a:endParaRPr lang="en-US" sz="1400" dirty="0"/>
                    </a:p>
                  </a:txBody>
                  <a:tcPr>
                    <a:solidFill>
                      <a:srgbClr val="7030A0"/>
                    </a:solidFill>
                  </a:tcPr>
                </a:tc>
                <a:tc>
                  <a:txBody>
                    <a:bodyPr/>
                    <a:lstStyle/>
                    <a:p>
                      <a:r>
                        <a:rPr lang="en-US" sz="1400" dirty="0" smtClean="0"/>
                        <a:t>8</a:t>
                      </a:r>
                      <a:endParaRPr lang="en-US" sz="1400" dirty="0"/>
                    </a:p>
                  </a:txBody>
                  <a:tcPr>
                    <a:solidFill>
                      <a:srgbClr val="FFFF00"/>
                    </a:solidFill>
                  </a:tcPr>
                </a:tc>
                <a:tc>
                  <a:txBody>
                    <a:bodyPr/>
                    <a:lstStyle/>
                    <a:p>
                      <a:r>
                        <a:rPr lang="en-US" sz="1400" dirty="0" smtClean="0"/>
                        <a:t>-</a:t>
                      </a:r>
                      <a:endParaRPr lang="en-US" sz="1400" dirty="0"/>
                    </a:p>
                  </a:txBody>
                  <a:tcPr/>
                </a:tc>
                <a:tc>
                  <a:txBody>
                    <a:bodyPr/>
                    <a:lstStyle/>
                    <a:p>
                      <a:r>
                        <a:rPr lang="en-US" sz="1400" dirty="0" smtClean="0"/>
                        <a:t>-</a:t>
                      </a:r>
                      <a:endParaRPr lang="en-US" sz="1400" dirty="0"/>
                    </a:p>
                  </a:txBody>
                  <a:tcPr>
                    <a:solidFill>
                      <a:srgbClr val="FF2638"/>
                    </a:solidFill>
                  </a:tcPr>
                </a:tc>
                <a:extLst>
                  <a:ext uri="{0D108BD9-81ED-4DB2-BD59-A6C34878D82A}">
                    <a16:rowId xmlns:a16="http://schemas.microsoft.com/office/drawing/2014/main" val="10006"/>
                  </a:ext>
                </a:extLst>
              </a:tr>
              <a:tr h="370840">
                <a:tc>
                  <a:txBody>
                    <a:bodyPr/>
                    <a:lstStyle/>
                    <a:p>
                      <a:r>
                        <a:rPr lang="en-US" dirty="0" smtClean="0"/>
                        <a:t>Sunflower</a:t>
                      </a:r>
                      <a:endParaRPr lang="en-US" dirty="0"/>
                    </a:p>
                  </a:txBody>
                  <a:tcPr/>
                </a:tc>
                <a:tc>
                  <a:txBody>
                    <a:bodyPr/>
                    <a:lstStyle/>
                    <a:p>
                      <a:r>
                        <a:rPr lang="en-US" dirty="0" smtClean="0"/>
                        <a:t>40</a:t>
                      </a:r>
                      <a:endParaRPr lang="en-US" dirty="0"/>
                    </a:p>
                  </a:txBody>
                  <a:tcPr/>
                </a:tc>
                <a:tc>
                  <a:txBody>
                    <a:bodyPr/>
                    <a:lstStyle/>
                    <a:p>
                      <a:r>
                        <a:rPr lang="en-US" sz="1400" dirty="0" smtClean="0"/>
                        <a:t>-</a:t>
                      </a:r>
                      <a:endParaRPr lang="en-US" sz="1400" dirty="0"/>
                    </a:p>
                  </a:txBody>
                  <a:tcPr>
                    <a:solidFill>
                      <a:srgbClr val="00B0F0"/>
                    </a:solidFill>
                  </a:tcPr>
                </a:tc>
                <a:tc>
                  <a:txBody>
                    <a:bodyPr/>
                    <a:lstStyle/>
                    <a:p>
                      <a:r>
                        <a:rPr lang="en-US" sz="1400" dirty="0" smtClean="0"/>
                        <a:t>-</a:t>
                      </a:r>
                      <a:endParaRPr lang="en-US" sz="1400" dirty="0"/>
                    </a:p>
                  </a:txBody>
                  <a:tcPr>
                    <a:solidFill>
                      <a:srgbClr val="00B0F0"/>
                    </a:solidFill>
                  </a:tcPr>
                </a:tc>
                <a:tc>
                  <a:txBody>
                    <a:bodyPr/>
                    <a:lstStyle/>
                    <a:p>
                      <a:r>
                        <a:rPr lang="en-US" sz="1400" dirty="0" smtClean="0"/>
                        <a:t>6</a:t>
                      </a:r>
                      <a:endParaRPr lang="en-US" sz="1400" dirty="0"/>
                    </a:p>
                  </a:txBody>
                  <a:tcPr>
                    <a:solidFill>
                      <a:srgbClr val="FFC000"/>
                    </a:solidFill>
                  </a:tcPr>
                </a:tc>
                <a:tc>
                  <a:txBody>
                    <a:bodyPr/>
                    <a:lstStyle/>
                    <a:p>
                      <a:r>
                        <a:rPr lang="en-US" sz="1400" dirty="0" smtClean="0"/>
                        <a:t>7</a:t>
                      </a:r>
                      <a:endParaRPr lang="en-US" sz="1400" dirty="0"/>
                    </a:p>
                  </a:txBody>
                  <a:tcPr>
                    <a:solidFill>
                      <a:srgbClr val="00B050"/>
                    </a:solidFill>
                  </a:tcPr>
                </a:tc>
                <a:tc>
                  <a:txBody>
                    <a:bodyPr/>
                    <a:lstStyle/>
                    <a:p>
                      <a:r>
                        <a:rPr lang="en-US" sz="1400" dirty="0" smtClean="0"/>
                        <a:t>19</a:t>
                      </a:r>
                      <a:endParaRPr lang="en-US" sz="1400" dirty="0"/>
                    </a:p>
                  </a:txBody>
                  <a:tcPr>
                    <a:solidFill>
                      <a:srgbClr val="00B050"/>
                    </a:solidFill>
                  </a:tcPr>
                </a:tc>
                <a:tc>
                  <a:txBody>
                    <a:bodyPr/>
                    <a:lstStyle/>
                    <a:p>
                      <a:r>
                        <a:rPr lang="en-US" sz="1400" dirty="0" smtClean="0"/>
                        <a:t>67</a:t>
                      </a:r>
                      <a:endParaRPr lang="en-US" sz="1400" dirty="0"/>
                    </a:p>
                  </a:txBody>
                  <a:tcPr>
                    <a:solidFill>
                      <a:srgbClr val="7030A0"/>
                    </a:solidFill>
                  </a:tcPr>
                </a:tc>
                <a:tc>
                  <a:txBody>
                    <a:bodyPr/>
                    <a:lstStyle/>
                    <a:p>
                      <a:r>
                        <a:rPr lang="en-US" sz="1400" dirty="0" smtClean="0"/>
                        <a:t>-</a:t>
                      </a:r>
                      <a:endParaRPr lang="en-US" sz="1400" dirty="0"/>
                    </a:p>
                  </a:txBody>
                  <a:tcPr>
                    <a:solidFill>
                      <a:srgbClr val="FFFF00"/>
                    </a:solidFill>
                  </a:tcPr>
                </a:tc>
                <a:tc>
                  <a:txBody>
                    <a:bodyPr/>
                    <a:lstStyle/>
                    <a:p>
                      <a:r>
                        <a:rPr lang="en-US" sz="1400" dirty="0" smtClean="0"/>
                        <a:t>-</a:t>
                      </a:r>
                      <a:endParaRPr lang="en-US" sz="1400" dirty="0"/>
                    </a:p>
                  </a:txBody>
                  <a:tcPr/>
                </a:tc>
                <a:tc>
                  <a:txBody>
                    <a:bodyPr/>
                    <a:lstStyle/>
                    <a:p>
                      <a:r>
                        <a:rPr lang="en-US" sz="1400" dirty="0" smtClean="0"/>
                        <a:t>-</a:t>
                      </a:r>
                      <a:endParaRPr lang="en-US" sz="1400" dirty="0"/>
                    </a:p>
                  </a:txBody>
                  <a:tcPr>
                    <a:solidFill>
                      <a:srgbClr val="FF2638"/>
                    </a:solidFill>
                  </a:tcPr>
                </a:tc>
                <a:extLst>
                  <a:ext uri="{0D108BD9-81ED-4DB2-BD59-A6C34878D82A}">
                    <a16:rowId xmlns:a16="http://schemas.microsoft.com/office/drawing/2014/main" val="10007"/>
                  </a:ext>
                </a:extLst>
              </a:tr>
              <a:tr h="370840">
                <a:tc>
                  <a:txBody>
                    <a:bodyPr/>
                    <a:lstStyle/>
                    <a:p>
                      <a:r>
                        <a:rPr lang="en-US" dirty="0" smtClean="0"/>
                        <a:t>Linseed</a:t>
                      </a:r>
                      <a:endParaRPr lang="en-US" dirty="0"/>
                    </a:p>
                  </a:txBody>
                  <a:tcPr/>
                </a:tc>
                <a:tc>
                  <a:txBody>
                    <a:bodyPr/>
                    <a:lstStyle/>
                    <a:p>
                      <a:r>
                        <a:rPr lang="en-US" dirty="0" smtClean="0"/>
                        <a:t>38</a:t>
                      </a:r>
                      <a:endParaRPr lang="en-US" dirty="0"/>
                    </a:p>
                  </a:txBody>
                  <a:tcPr/>
                </a:tc>
                <a:tc>
                  <a:txBody>
                    <a:bodyPr/>
                    <a:lstStyle/>
                    <a:p>
                      <a:endParaRPr lang="en-US" sz="1400" dirty="0"/>
                    </a:p>
                  </a:txBody>
                  <a:tcPr>
                    <a:solidFill>
                      <a:srgbClr val="00B0F0"/>
                    </a:solidFill>
                  </a:tcPr>
                </a:tc>
                <a:tc>
                  <a:txBody>
                    <a:bodyPr/>
                    <a:lstStyle/>
                    <a:p>
                      <a:endParaRPr lang="en-US" sz="1400" dirty="0"/>
                    </a:p>
                  </a:txBody>
                  <a:tcPr>
                    <a:solidFill>
                      <a:srgbClr val="00B0F0"/>
                    </a:solidFill>
                  </a:tcPr>
                </a:tc>
                <a:tc>
                  <a:txBody>
                    <a:bodyPr/>
                    <a:lstStyle/>
                    <a:p>
                      <a:r>
                        <a:rPr lang="en-US" sz="1400" dirty="0" smtClean="0"/>
                        <a:t>6</a:t>
                      </a:r>
                      <a:endParaRPr lang="en-US" sz="1400" dirty="0"/>
                    </a:p>
                  </a:txBody>
                  <a:tcPr>
                    <a:solidFill>
                      <a:srgbClr val="FFC000"/>
                    </a:solidFill>
                  </a:tcPr>
                </a:tc>
                <a:tc>
                  <a:txBody>
                    <a:bodyPr/>
                    <a:lstStyle/>
                    <a:p>
                      <a:r>
                        <a:rPr lang="en-US" sz="1400" dirty="0" smtClean="0"/>
                        <a:t>3</a:t>
                      </a:r>
                      <a:endParaRPr lang="en-US" sz="1400" dirty="0"/>
                    </a:p>
                  </a:txBody>
                  <a:tcPr>
                    <a:solidFill>
                      <a:srgbClr val="00B050"/>
                    </a:solidFill>
                  </a:tcPr>
                </a:tc>
                <a:tc>
                  <a:txBody>
                    <a:bodyPr/>
                    <a:lstStyle/>
                    <a:p>
                      <a:r>
                        <a:rPr lang="en-US" sz="1400" dirty="0" smtClean="0"/>
                        <a:t>20</a:t>
                      </a:r>
                      <a:endParaRPr lang="en-US" sz="1400" dirty="0"/>
                    </a:p>
                  </a:txBody>
                  <a:tcPr>
                    <a:solidFill>
                      <a:srgbClr val="00B050"/>
                    </a:solidFill>
                  </a:tcPr>
                </a:tc>
                <a:tc>
                  <a:txBody>
                    <a:bodyPr/>
                    <a:lstStyle/>
                    <a:p>
                      <a:r>
                        <a:rPr lang="en-US" sz="1400" dirty="0" smtClean="0"/>
                        <a:t>24</a:t>
                      </a:r>
                      <a:endParaRPr lang="en-US" sz="1400" dirty="0"/>
                    </a:p>
                  </a:txBody>
                  <a:tcPr>
                    <a:solidFill>
                      <a:srgbClr val="7030A0"/>
                    </a:solidFill>
                  </a:tcPr>
                </a:tc>
                <a:tc>
                  <a:txBody>
                    <a:bodyPr/>
                    <a:lstStyle/>
                    <a:p>
                      <a:r>
                        <a:rPr lang="en-US" sz="1400" dirty="0" smtClean="0"/>
                        <a:t>47</a:t>
                      </a:r>
                      <a:endParaRPr lang="en-US" sz="1400" dirty="0"/>
                    </a:p>
                  </a:txBody>
                  <a:tcPr>
                    <a:solidFill>
                      <a:srgbClr val="FFFF00"/>
                    </a:solidFill>
                  </a:tcPr>
                </a:tc>
                <a:tc>
                  <a:txBody>
                    <a:bodyPr/>
                    <a:lstStyle/>
                    <a:p>
                      <a:r>
                        <a:rPr lang="en-US" sz="1400" dirty="0" smtClean="0"/>
                        <a:t>-</a:t>
                      </a:r>
                      <a:endParaRPr lang="en-US" sz="1400" dirty="0"/>
                    </a:p>
                  </a:txBody>
                  <a:tcPr/>
                </a:tc>
                <a:tc>
                  <a:txBody>
                    <a:bodyPr/>
                    <a:lstStyle/>
                    <a:p>
                      <a:r>
                        <a:rPr lang="en-US" sz="1400" dirty="0" smtClean="0"/>
                        <a:t>-</a:t>
                      </a:r>
                      <a:endParaRPr lang="en-US" sz="1400" dirty="0"/>
                    </a:p>
                  </a:txBody>
                  <a:tcPr>
                    <a:solidFill>
                      <a:srgbClr val="FF2638"/>
                    </a:solidFill>
                  </a:tcPr>
                </a:tc>
                <a:extLst>
                  <a:ext uri="{0D108BD9-81ED-4DB2-BD59-A6C34878D82A}">
                    <a16:rowId xmlns:a16="http://schemas.microsoft.com/office/drawing/2014/main" val="10008"/>
                  </a:ext>
                </a:extLst>
              </a:tr>
              <a:tr h="370840">
                <a:tc>
                  <a:txBody>
                    <a:bodyPr/>
                    <a:lstStyle/>
                    <a:p>
                      <a:r>
                        <a:rPr lang="en-US" dirty="0" smtClean="0"/>
                        <a:t>Coconut</a:t>
                      </a:r>
                      <a:endParaRPr lang="en-US" dirty="0"/>
                    </a:p>
                  </a:txBody>
                  <a:tcPr/>
                </a:tc>
                <a:tc>
                  <a:txBody>
                    <a:bodyPr/>
                    <a:lstStyle/>
                    <a:p>
                      <a:r>
                        <a:rPr lang="en-US" dirty="0" smtClean="0"/>
                        <a:t>-</a:t>
                      </a:r>
                      <a:endParaRPr lang="en-US" dirty="0"/>
                    </a:p>
                  </a:txBody>
                  <a:tcPr/>
                </a:tc>
                <a:tc>
                  <a:txBody>
                    <a:bodyPr/>
                    <a:lstStyle/>
                    <a:p>
                      <a:r>
                        <a:rPr lang="en-US" sz="1400" dirty="0" smtClean="0"/>
                        <a:t>50</a:t>
                      </a:r>
                      <a:endParaRPr lang="en-US" sz="1400" dirty="0"/>
                    </a:p>
                  </a:txBody>
                  <a:tcPr>
                    <a:solidFill>
                      <a:srgbClr val="00B0F0"/>
                    </a:solidFill>
                  </a:tcPr>
                </a:tc>
                <a:tc>
                  <a:txBody>
                    <a:bodyPr/>
                    <a:lstStyle/>
                    <a:p>
                      <a:r>
                        <a:rPr lang="en-US" sz="1400" dirty="0" smtClean="0"/>
                        <a:t>15</a:t>
                      </a:r>
                      <a:endParaRPr lang="en-US" sz="1400" dirty="0"/>
                    </a:p>
                  </a:txBody>
                  <a:tcPr>
                    <a:solidFill>
                      <a:srgbClr val="00B0F0"/>
                    </a:solidFill>
                  </a:tcPr>
                </a:tc>
                <a:tc>
                  <a:txBody>
                    <a:bodyPr/>
                    <a:lstStyle/>
                    <a:p>
                      <a:r>
                        <a:rPr lang="en-US" sz="1400" dirty="0" smtClean="0"/>
                        <a:t>9</a:t>
                      </a:r>
                      <a:endParaRPr lang="en-US" sz="1400" dirty="0"/>
                    </a:p>
                  </a:txBody>
                  <a:tcPr>
                    <a:solidFill>
                      <a:srgbClr val="FFC000"/>
                    </a:solidFill>
                  </a:tcPr>
                </a:tc>
                <a:tc>
                  <a:txBody>
                    <a:bodyPr/>
                    <a:lstStyle/>
                    <a:p>
                      <a:r>
                        <a:rPr lang="en-US" sz="1400" dirty="0" smtClean="0"/>
                        <a:t>2</a:t>
                      </a:r>
                      <a:endParaRPr lang="en-US" sz="1400" dirty="0"/>
                    </a:p>
                  </a:txBody>
                  <a:tcPr>
                    <a:solidFill>
                      <a:srgbClr val="00B050"/>
                    </a:solidFill>
                  </a:tcPr>
                </a:tc>
                <a:tc>
                  <a:txBody>
                    <a:bodyPr/>
                    <a:lstStyle/>
                    <a:p>
                      <a:r>
                        <a:rPr lang="en-US" sz="1400" dirty="0" smtClean="0"/>
                        <a:t>1</a:t>
                      </a:r>
                      <a:endParaRPr lang="en-US" sz="1400" dirty="0"/>
                    </a:p>
                  </a:txBody>
                  <a:tcPr>
                    <a:solidFill>
                      <a:srgbClr val="00B050"/>
                    </a:solidFill>
                  </a:tcPr>
                </a:tc>
                <a:tc>
                  <a:txBody>
                    <a:bodyPr/>
                    <a:lstStyle/>
                    <a:p>
                      <a:endParaRPr lang="en-US" sz="1400" dirty="0"/>
                    </a:p>
                  </a:txBody>
                  <a:tcPr>
                    <a:solidFill>
                      <a:srgbClr val="7030A0"/>
                    </a:solidFill>
                  </a:tcPr>
                </a:tc>
                <a:tc>
                  <a:txBody>
                    <a:bodyPr/>
                    <a:lstStyle/>
                    <a:p>
                      <a:endParaRPr lang="en-US" sz="1400" dirty="0"/>
                    </a:p>
                  </a:txBody>
                  <a:tcPr>
                    <a:solidFill>
                      <a:srgbClr val="FFFF00"/>
                    </a:solidFill>
                  </a:tcPr>
                </a:tc>
                <a:tc>
                  <a:txBody>
                    <a:bodyPr/>
                    <a:lstStyle/>
                    <a:p>
                      <a:endParaRPr lang="en-US" sz="1400" dirty="0"/>
                    </a:p>
                  </a:txBody>
                  <a:tcPr/>
                </a:tc>
                <a:tc>
                  <a:txBody>
                    <a:bodyPr/>
                    <a:lstStyle/>
                    <a:p>
                      <a:endParaRPr lang="en-US" sz="1400" dirty="0"/>
                    </a:p>
                  </a:txBody>
                  <a:tcPr>
                    <a:solidFill>
                      <a:srgbClr val="FF2638"/>
                    </a:solidFill>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Some successful examples of breeding for increased oil contents</a:t>
            </a:r>
            <a:endParaRPr lang="en-US" sz="3200" dirty="0"/>
          </a:p>
        </p:txBody>
      </p:sp>
      <p:graphicFrame>
        <p:nvGraphicFramePr>
          <p:cNvPr id="4" name="Content Placeholder 3"/>
          <p:cNvGraphicFramePr>
            <a:graphicFrameLocks noGrp="1"/>
          </p:cNvGraphicFramePr>
          <p:nvPr>
            <p:ph idx="1"/>
          </p:nvPr>
        </p:nvGraphicFramePr>
        <p:xfrm>
          <a:off x="685800" y="1981200"/>
          <a:ext cx="7620000" cy="28956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tblGrid>
              <a:tr h="370840">
                <a:tc rowSpan="2">
                  <a:txBody>
                    <a:bodyPr/>
                    <a:lstStyle/>
                    <a:p>
                      <a:r>
                        <a:rPr lang="en-US" dirty="0" smtClean="0"/>
                        <a:t>Oilseeds</a:t>
                      </a:r>
                      <a:endParaRPr lang="en-US" dirty="0"/>
                    </a:p>
                  </a:txBody>
                  <a:tcPr/>
                </a:tc>
                <a:tc gridSpan="2">
                  <a:txBody>
                    <a:bodyPr/>
                    <a:lstStyle/>
                    <a:p>
                      <a:r>
                        <a:rPr lang="en-US" dirty="0" smtClean="0"/>
                        <a:t>Oil contents</a:t>
                      </a:r>
                      <a:endParaRPr lang="en-US" dirty="0"/>
                    </a:p>
                  </a:txBody>
                  <a:tcPr/>
                </a:tc>
                <a:tc hMerge="1">
                  <a:txBody>
                    <a:bodyPr/>
                    <a:lstStyle/>
                    <a:p>
                      <a:endParaRPr lang="en-US" dirty="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Breeding approach</a:t>
                      </a:r>
                    </a:p>
                    <a:p>
                      <a:endParaRPr lang="en-US" dirty="0"/>
                    </a:p>
                  </a:txBody>
                  <a:tcPr/>
                </a:tc>
                <a:tc rowSpan="2">
                  <a:txBody>
                    <a:bodyPr/>
                    <a:lstStyle/>
                    <a:p>
                      <a:r>
                        <a:rPr lang="en-US" dirty="0" smtClean="0"/>
                        <a:t>Remarks</a:t>
                      </a:r>
                      <a:endParaRPr lang="en-US" dirty="0"/>
                    </a:p>
                  </a:txBody>
                  <a:tcPr/>
                </a:tc>
                <a:extLst>
                  <a:ext uri="{0D108BD9-81ED-4DB2-BD59-A6C34878D82A}">
                    <a16:rowId xmlns:a16="http://schemas.microsoft.com/office/drawing/2014/main" val="10000"/>
                  </a:ext>
                </a:extLst>
              </a:tr>
              <a:tr h="370840">
                <a:tc vMerge="1">
                  <a:txBody>
                    <a:bodyPr/>
                    <a:lstStyle/>
                    <a:p>
                      <a:endParaRPr lang="en-US" dirty="0"/>
                    </a:p>
                  </a:txBody>
                  <a:tcPr/>
                </a:tc>
                <a:tc>
                  <a:txBody>
                    <a:bodyPr/>
                    <a:lstStyle/>
                    <a:p>
                      <a:r>
                        <a:rPr lang="en-US" dirty="0" smtClean="0"/>
                        <a:t>Initial</a:t>
                      </a:r>
                      <a:endParaRPr lang="en-US" dirty="0"/>
                    </a:p>
                  </a:txBody>
                  <a:tcPr/>
                </a:tc>
                <a:tc>
                  <a:txBody>
                    <a:bodyPr/>
                    <a:lstStyle/>
                    <a:p>
                      <a:r>
                        <a:rPr lang="en-US" dirty="0" smtClean="0"/>
                        <a:t>Improved</a:t>
                      </a: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1"/>
                  </a:ext>
                </a:extLst>
              </a:tr>
              <a:tr h="370840">
                <a:tc>
                  <a:txBody>
                    <a:bodyPr/>
                    <a:lstStyle/>
                    <a:p>
                      <a:r>
                        <a:rPr lang="en-US" sz="1400" dirty="0" smtClean="0"/>
                        <a:t>Maize</a:t>
                      </a:r>
                      <a:endParaRPr lang="en-US" sz="1400" dirty="0"/>
                    </a:p>
                  </a:txBody>
                  <a:tcPr/>
                </a:tc>
                <a:tc>
                  <a:txBody>
                    <a:bodyPr/>
                    <a:lstStyle/>
                    <a:p>
                      <a:r>
                        <a:rPr lang="en-US" sz="1400" dirty="0" smtClean="0"/>
                        <a:t>5</a:t>
                      </a:r>
                      <a:endParaRPr lang="en-US" sz="1400" dirty="0"/>
                    </a:p>
                  </a:txBody>
                  <a:tcPr/>
                </a:tc>
                <a:tc>
                  <a:txBody>
                    <a:bodyPr/>
                    <a:lstStyle/>
                    <a:p>
                      <a:r>
                        <a:rPr lang="en-US" sz="1400" dirty="0" smtClean="0"/>
                        <a:t>15</a:t>
                      </a:r>
                      <a:endParaRPr lang="en-US" sz="1400" dirty="0"/>
                    </a:p>
                  </a:txBody>
                  <a:tcPr/>
                </a:tc>
                <a:tc>
                  <a:txBody>
                    <a:bodyPr/>
                    <a:lstStyle/>
                    <a:p>
                      <a:r>
                        <a:rPr lang="en-US" sz="1400" dirty="0" smtClean="0"/>
                        <a:t>Phenotypic recurrent selection</a:t>
                      </a:r>
                      <a:endParaRPr lang="en-US" sz="1400" dirty="0"/>
                    </a:p>
                  </a:txBody>
                  <a:tcPr/>
                </a:tc>
                <a:tc>
                  <a:txBody>
                    <a:bodyPr/>
                    <a:lstStyle/>
                    <a:p>
                      <a:r>
                        <a:rPr lang="en-US" sz="1400" dirty="0" smtClean="0"/>
                        <a:t>Hybrid with 8% oil</a:t>
                      </a:r>
                      <a:endParaRPr lang="en-US" sz="1400" dirty="0"/>
                    </a:p>
                  </a:txBody>
                  <a:tcPr/>
                </a:tc>
                <a:extLst>
                  <a:ext uri="{0D108BD9-81ED-4DB2-BD59-A6C34878D82A}">
                    <a16:rowId xmlns:a16="http://schemas.microsoft.com/office/drawing/2014/main" val="10002"/>
                  </a:ext>
                </a:extLst>
              </a:tr>
              <a:tr h="370840">
                <a:tc>
                  <a:txBody>
                    <a:bodyPr/>
                    <a:lstStyle/>
                    <a:p>
                      <a:r>
                        <a:rPr lang="en-US" sz="1400" dirty="0" smtClean="0"/>
                        <a:t>Safflower</a:t>
                      </a:r>
                      <a:endParaRPr lang="en-US" sz="1400" dirty="0"/>
                    </a:p>
                  </a:txBody>
                  <a:tcPr/>
                </a:tc>
                <a:tc>
                  <a:txBody>
                    <a:bodyPr/>
                    <a:lstStyle/>
                    <a:p>
                      <a:r>
                        <a:rPr lang="en-US" sz="1400" dirty="0" smtClean="0"/>
                        <a:t>37</a:t>
                      </a:r>
                      <a:endParaRPr lang="en-US" sz="1400" dirty="0"/>
                    </a:p>
                  </a:txBody>
                  <a:tcPr/>
                </a:tc>
                <a:tc>
                  <a:txBody>
                    <a:bodyPr/>
                    <a:lstStyle/>
                    <a:p>
                      <a:r>
                        <a:rPr lang="en-US" sz="1400" dirty="0" smtClean="0"/>
                        <a:t>50</a:t>
                      </a:r>
                      <a:endParaRPr lang="en-US" sz="1400" dirty="0"/>
                    </a:p>
                  </a:txBody>
                  <a:tcPr/>
                </a:tc>
                <a:tc>
                  <a:txBody>
                    <a:bodyPr/>
                    <a:lstStyle/>
                    <a:p>
                      <a:r>
                        <a:rPr lang="en-US" sz="1400" dirty="0" smtClean="0"/>
                        <a:t>Reduced hull contents</a:t>
                      </a:r>
                      <a:endParaRPr lang="en-US" sz="1400" dirty="0"/>
                    </a:p>
                  </a:txBody>
                  <a:tcPr/>
                </a:tc>
                <a:tc>
                  <a:txBody>
                    <a:bodyPr/>
                    <a:lstStyle/>
                    <a:p>
                      <a:r>
                        <a:rPr lang="en-US" sz="1400" dirty="0" smtClean="0"/>
                        <a:t>-</a:t>
                      </a:r>
                      <a:endParaRPr lang="en-US" sz="1400" dirty="0"/>
                    </a:p>
                  </a:txBody>
                  <a:tcPr/>
                </a:tc>
                <a:extLst>
                  <a:ext uri="{0D108BD9-81ED-4DB2-BD59-A6C34878D82A}">
                    <a16:rowId xmlns:a16="http://schemas.microsoft.com/office/drawing/2014/main" val="10003"/>
                  </a:ext>
                </a:extLst>
              </a:tr>
              <a:tr h="370840">
                <a:tc>
                  <a:txBody>
                    <a:bodyPr/>
                    <a:lstStyle/>
                    <a:p>
                      <a:r>
                        <a:rPr lang="en-US" sz="1400" dirty="0" smtClean="0"/>
                        <a:t>Sunflower</a:t>
                      </a:r>
                      <a:endParaRPr lang="en-US" sz="1400" dirty="0"/>
                    </a:p>
                  </a:txBody>
                  <a:tcPr/>
                </a:tc>
                <a:tc>
                  <a:txBody>
                    <a:bodyPr/>
                    <a:lstStyle/>
                    <a:p>
                      <a:r>
                        <a:rPr lang="en-US" sz="1400" dirty="0" smtClean="0"/>
                        <a:t>30</a:t>
                      </a:r>
                      <a:endParaRPr lang="en-US" sz="1400" dirty="0"/>
                    </a:p>
                  </a:txBody>
                  <a:tcPr/>
                </a:tc>
                <a:tc>
                  <a:txBody>
                    <a:bodyPr/>
                    <a:lstStyle/>
                    <a:p>
                      <a:r>
                        <a:rPr lang="en-US" sz="1400" dirty="0" smtClean="0"/>
                        <a:t>54</a:t>
                      </a:r>
                      <a:endParaRPr lang="en-US" sz="1400" dirty="0"/>
                    </a:p>
                  </a:txBody>
                  <a:tcPr/>
                </a:tc>
                <a:tc>
                  <a:txBody>
                    <a:bodyPr/>
                    <a:lstStyle/>
                    <a:p>
                      <a:r>
                        <a:rPr lang="en-US" sz="1400" dirty="0" smtClean="0"/>
                        <a:t>Modified recurrent</a:t>
                      </a:r>
                      <a:r>
                        <a:rPr lang="en-US" sz="1400" baseline="0" dirty="0" smtClean="0"/>
                        <a:t> selection</a:t>
                      </a:r>
                      <a:endParaRPr lang="en-US" sz="1400" dirty="0"/>
                    </a:p>
                  </a:txBody>
                  <a:tcPr/>
                </a:tc>
                <a:tc>
                  <a:txBody>
                    <a:bodyPr/>
                    <a:lstStyle/>
                    <a:p>
                      <a:r>
                        <a:rPr lang="en-US" sz="1400" dirty="0" smtClean="0"/>
                        <a:t>Associated with increased seed yield</a:t>
                      </a:r>
                      <a:endParaRPr lang="en-US" sz="1400" dirty="0"/>
                    </a:p>
                  </a:txBody>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25000" dirty="0" smtClean="0"/>
              <a:t>Development of low </a:t>
            </a:r>
            <a:r>
              <a:rPr lang="en-US" baseline="-25000" dirty="0" err="1" smtClean="0"/>
              <a:t>erucic</a:t>
            </a:r>
            <a:r>
              <a:rPr lang="en-US" baseline="-25000" dirty="0" smtClean="0"/>
              <a:t> acid lines and varieties of </a:t>
            </a:r>
            <a:r>
              <a:rPr lang="en-US" baseline="-25000" dirty="0" err="1" smtClean="0"/>
              <a:t>Brassica</a:t>
            </a:r>
            <a:r>
              <a:rPr lang="en-US" baseline="-25000" dirty="0" smtClean="0"/>
              <a:t> spp.</a:t>
            </a:r>
            <a:endParaRPr lang="en-US" baseline="-25000" dirty="0"/>
          </a:p>
        </p:txBody>
      </p:sp>
      <p:graphicFrame>
        <p:nvGraphicFramePr>
          <p:cNvPr id="4" name="Content Placeholder 3"/>
          <p:cNvGraphicFramePr>
            <a:graphicFrameLocks noGrp="1"/>
          </p:cNvGraphicFramePr>
          <p:nvPr>
            <p:ph idx="1"/>
          </p:nvPr>
        </p:nvGraphicFramePr>
        <p:xfrm>
          <a:off x="172328" y="2133600"/>
          <a:ext cx="8915400" cy="2362200"/>
        </p:xfrm>
        <a:graphic>
          <a:graphicData uri="http://schemas.openxmlformats.org/drawingml/2006/table">
            <a:tbl>
              <a:tblPr firstRow="1" bandRow="1">
                <a:tableStyleId>{5C22544A-7EE6-4342-B048-85BDC9FD1C3A}</a:tableStyleId>
              </a:tblPr>
              <a:tblGrid>
                <a:gridCol w="1550084">
                  <a:extLst>
                    <a:ext uri="{9D8B030D-6E8A-4147-A177-3AD203B41FA5}">
                      <a16:colId xmlns:a16="http://schemas.microsoft.com/office/drawing/2014/main" val="20000"/>
                    </a:ext>
                  </a:extLst>
                </a:gridCol>
                <a:gridCol w="1393144">
                  <a:extLst>
                    <a:ext uri="{9D8B030D-6E8A-4147-A177-3AD203B41FA5}">
                      <a16:colId xmlns:a16="http://schemas.microsoft.com/office/drawing/2014/main" val="20001"/>
                    </a:ext>
                  </a:extLst>
                </a:gridCol>
                <a:gridCol w="1127553">
                  <a:extLst>
                    <a:ext uri="{9D8B030D-6E8A-4147-A177-3AD203B41FA5}">
                      <a16:colId xmlns:a16="http://schemas.microsoft.com/office/drawing/2014/main" val="20002"/>
                    </a:ext>
                  </a:extLst>
                </a:gridCol>
                <a:gridCol w="923532">
                  <a:extLst>
                    <a:ext uri="{9D8B030D-6E8A-4147-A177-3AD203B41FA5}">
                      <a16:colId xmlns:a16="http://schemas.microsoft.com/office/drawing/2014/main" val="20003"/>
                    </a:ext>
                  </a:extLst>
                </a:gridCol>
                <a:gridCol w="1079265">
                  <a:extLst>
                    <a:ext uri="{9D8B030D-6E8A-4147-A177-3AD203B41FA5}">
                      <a16:colId xmlns:a16="http://schemas.microsoft.com/office/drawing/2014/main" val="20004"/>
                    </a:ext>
                  </a:extLst>
                </a:gridCol>
                <a:gridCol w="923532">
                  <a:extLst>
                    <a:ext uri="{9D8B030D-6E8A-4147-A177-3AD203B41FA5}">
                      <a16:colId xmlns:a16="http://schemas.microsoft.com/office/drawing/2014/main" val="20005"/>
                    </a:ext>
                  </a:extLst>
                </a:gridCol>
                <a:gridCol w="923532">
                  <a:extLst>
                    <a:ext uri="{9D8B030D-6E8A-4147-A177-3AD203B41FA5}">
                      <a16:colId xmlns:a16="http://schemas.microsoft.com/office/drawing/2014/main" val="20006"/>
                    </a:ext>
                  </a:extLst>
                </a:gridCol>
                <a:gridCol w="994758">
                  <a:extLst>
                    <a:ext uri="{9D8B030D-6E8A-4147-A177-3AD203B41FA5}">
                      <a16:colId xmlns:a16="http://schemas.microsoft.com/office/drawing/2014/main" val="20007"/>
                    </a:ext>
                  </a:extLst>
                </a:gridCol>
              </a:tblGrid>
              <a:tr h="370840">
                <a:tc rowSpan="2">
                  <a:txBody>
                    <a:bodyPr/>
                    <a:lstStyle/>
                    <a:p>
                      <a:r>
                        <a:rPr lang="en-US" sz="1400" dirty="0" smtClean="0"/>
                        <a:t>Species</a:t>
                      </a:r>
                      <a:endParaRPr lang="en-US" sz="1400" dirty="0"/>
                    </a:p>
                  </a:txBody>
                  <a:tcPr/>
                </a:tc>
                <a:tc rowSpan="2">
                  <a:txBody>
                    <a:bodyPr/>
                    <a:lstStyle/>
                    <a:p>
                      <a:r>
                        <a:rPr lang="en-US" sz="1400" dirty="0" smtClean="0"/>
                        <a:t>Normal</a:t>
                      </a:r>
                    </a:p>
                    <a:p>
                      <a:r>
                        <a:rPr lang="en-US" sz="1400" dirty="0" err="1" smtClean="0"/>
                        <a:t>Erucic</a:t>
                      </a:r>
                      <a:r>
                        <a:rPr lang="en-US" sz="1400" dirty="0" smtClean="0"/>
                        <a:t> acid</a:t>
                      </a:r>
                      <a:endParaRPr lang="en-US" sz="1400" dirty="0"/>
                    </a:p>
                  </a:txBody>
                  <a:tcPr/>
                </a:tc>
                <a:tc gridSpan="6">
                  <a:txBody>
                    <a:bodyPr/>
                    <a:lstStyle/>
                    <a:p>
                      <a:r>
                        <a:rPr lang="en-US" sz="1400" dirty="0" smtClean="0"/>
                        <a:t>Development of the first low </a:t>
                      </a:r>
                      <a:r>
                        <a:rPr lang="en-US" sz="1400" dirty="0" err="1" smtClean="0"/>
                        <a:t>erucic</a:t>
                      </a:r>
                      <a:r>
                        <a:rPr lang="en-US" sz="1400" dirty="0" smtClean="0"/>
                        <a:t> acid material</a:t>
                      </a:r>
                      <a:endParaRPr lang="en-US" sz="1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vMerge="1">
                  <a:txBody>
                    <a:bodyPr/>
                    <a:lstStyle/>
                    <a:p>
                      <a:endParaRPr lang="en-US" dirty="0"/>
                    </a:p>
                  </a:txBody>
                  <a:tcPr/>
                </a:tc>
                <a:tc vMerge="1">
                  <a:txBody>
                    <a:bodyPr/>
                    <a:lstStyle/>
                    <a:p>
                      <a:endParaRPr lang="en-US" dirty="0"/>
                    </a:p>
                  </a:txBody>
                  <a:tcPr/>
                </a:tc>
                <a:tc>
                  <a:txBody>
                    <a:bodyPr/>
                    <a:lstStyle/>
                    <a:p>
                      <a:r>
                        <a:rPr lang="en-US" sz="1400" dirty="0" smtClean="0"/>
                        <a:t>Line</a:t>
                      </a:r>
                      <a:endParaRPr lang="en-US" sz="1400" dirty="0"/>
                    </a:p>
                  </a:txBody>
                  <a:tcPr/>
                </a:tc>
                <a:tc>
                  <a:txBody>
                    <a:bodyPr/>
                    <a:lstStyle/>
                    <a:p>
                      <a:r>
                        <a:rPr lang="en-US" sz="1400" dirty="0" smtClean="0"/>
                        <a:t>Year</a:t>
                      </a:r>
                      <a:endParaRPr lang="en-US" sz="1400" dirty="0"/>
                    </a:p>
                  </a:txBody>
                  <a:tcPr/>
                </a:tc>
                <a:tc>
                  <a:txBody>
                    <a:bodyPr/>
                    <a:lstStyle/>
                    <a:p>
                      <a:r>
                        <a:rPr lang="en-US" sz="1400" dirty="0" smtClean="0"/>
                        <a:t>Country</a:t>
                      </a:r>
                      <a:endParaRPr lang="en-US" sz="1400" dirty="0"/>
                    </a:p>
                  </a:txBody>
                  <a:tcPr/>
                </a:tc>
                <a:tc>
                  <a:txBody>
                    <a:bodyPr/>
                    <a:lstStyle/>
                    <a:p>
                      <a:r>
                        <a:rPr lang="en-US" sz="1400" dirty="0" smtClean="0"/>
                        <a:t>Commercial Variety</a:t>
                      </a:r>
                      <a:endParaRPr lang="en-US" sz="1400" dirty="0"/>
                    </a:p>
                  </a:txBody>
                  <a:tcPr/>
                </a:tc>
                <a:tc>
                  <a:txBody>
                    <a:bodyPr/>
                    <a:lstStyle/>
                    <a:p>
                      <a:r>
                        <a:rPr lang="en-US" sz="1400" dirty="0" smtClean="0"/>
                        <a:t>Year</a:t>
                      </a:r>
                      <a:endParaRPr lang="en-US" sz="1400" dirty="0"/>
                    </a:p>
                  </a:txBody>
                  <a:tcPr/>
                </a:tc>
                <a:tc>
                  <a:txBody>
                    <a:bodyPr/>
                    <a:lstStyle/>
                    <a:p>
                      <a:r>
                        <a:rPr lang="en-US" sz="1400" dirty="0" smtClean="0"/>
                        <a:t>Country</a:t>
                      </a:r>
                      <a:endParaRPr lang="en-US" sz="1400" dirty="0"/>
                    </a:p>
                  </a:txBody>
                  <a:tcPr/>
                </a:tc>
                <a:extLst>
                  <a:ext uri="{0D108BD9-81ED-4DB2-BD59-A6C34878D82A}">
                    <a16:rowId xmlns:a16="http://schemas.microsoft.com/office/drawing/2014/main" val="10001"/>
                  </a:ext>
                </a:extLst>
              </a:tr>
              <a:tr h="370840">
                <a:tc>
                  <a:txBody>
                    <a:bodyPr/>
                    <a:lstStyle/>
                    <a:p>
                      <a:r>
                        <a:rPr lang="en-US" sz="1400" i="1" dirty="0" smtClean="0"/>
                        <a:t>B. </a:t>
                      </a:r>
                      <a:r>
                        <a:rPr lang="en-US" sz="1400" i="1" dirty="0" err="1" smtClean="0"/>
                        <a:t>compestris</a:t>
                      </a:r>
                      <a:endParaRPr lang="en-US" sz="1400" i="1" dirty="0"/>
                    </a:p>
                  </a:txBody>
                  <a:tcPr/>
                </a:tc>
                <a:tc>
                  <a:txBody>
                    <a:bodyPr/>
                    <a:lstStyle/>
                    <a:p>
                      <a:r>
                        <a:rPr lang="en-US" sz="1400" dirty="0" smtClean="0"/>
                        <a:t>55.5</a:t>
                      </a:r>
                      <a:endParaRPr lang="en-US" sz="1400" dirty="0"/>
                    </a:p>
                  </a:txBody>
                  <a:tcPr/>
                </a:tc>
                <a:tc>
                  <a:txBody>
                    <a:bodyPr/>
                    <a:lstStyle/>
                    <a:p>
                      <a:r>
                        <a:rPr lang="en-US" sz="1400" dirty="0" smtClean="0"/>
                        <a:t>Selection</a:t>
                      </a:r>
                      <a:endParaRPr lang="en-US" sz="1400" dirty="0"/>
                    </a:p>
                  </a:txBody>
                  <a:tcPr/>
                </a:tc>
                <a:tc>
                  <a:txBody>
                    <a:bodyPr/>
                    <a:lstStyle/>
                    <a:p>
                      <a:r>
                        <a:rPr lang="en-US" sz="1400" dirty="0" smtClean="0"/>
                        <a:t>1964</a:t>
                      </a:r>
                      <a:endParaRPr lang="en-US" sz="1400" dirty="0"/>
                    </a:p>
                  </a:txBody>
                  <a:tcPr/>
                </a:tc>
                <a:tc>
                  <a:txBody>
                    <a:bodyPr/>
                    <a:lstStyle/>
                    <a:p>
                      <a:r>
                        <a:rPr lang="en-US" sz="1400" dirty="0" smtClean="0"/>
                        <a:t>Canada</a:t>
                      </a:r>
                      <a:endParaRPr lang="en-US" sz="1400" dirty="0"/>
                    </a:p>
                  </a:txBody>
                  <a:tcPr/>
                </a:tc>
                <a:tc>
                  <a:txBody>
                    <a:bodyPr/>
                    <a:lstStyle/>
                    <a:p>
                      <a:r>
                        <a:rPr lang="en-US" sz="1400" dirty="0" smtClean="0"/>
                        <a:t>Spain</a:t>
                      </a:r>
                      <a:endParaRPr lang="en-US" sz="1400" dirty="0"/>
                    </a:p>
                  </a:txBody>
                  <a:tcPr/>
                </a:tc>
                <a:tc>
                  <a:txBody>
                    <a:bodyPr/>
                    <a:lstStyle/>
                    <a:p>
                      <a:r>
                        <a:rPr lang="en-US" sz="1400" dirty="0" smtClean="0"/>
                        <a:t>1971</a:t>
                      </a:r>
                      <a:endParaRPr lang="en-US" sz="1400" dirty="0"/>
                    </a:p>
                  </a:txBody>
                  <a:tcPr/>
                </a:tc>
                <a:tc>
                  <a:txBody>
                    <a:bodyPr/>
                    <a:lstStyle/>
                    <a:p>
                      <a:r>
                        <a:rPr lang="en-US" sz="1400" dirty="0" smtClean="0"/>
                        <a:t>Canada</a:t>
                      </a:r>
                      <a:endParaRPr lang="en-US" sz="1400" dirty="0"/>
                    </a:p>
                  </a:txBody>
                  <a:tcPr/>
                </a:tc>
                <a:extLst>
                  <a:ext uri="{0D108BD9-81ED-4DB2-BD59-A6C34878D82A}">
                    <a16:rowId xmlns:a16="http://schemas.microsoft.com/office/drawing/2014/main" val="10002"/>
                  </a:ext>
                </a:extLst>
              </a:tr>
              <a:tr h="370840">
                <a:tc>
                  <a:txBody>
                    <a:bodyPr/>
                    <a:lstStyle/>
                    <a:p>
                      <a:r>
                        <a:rPr lang="en-US" sz="1400" i="1" dirty="0" smtClean="0"/>
                        <a:t>B. </a:t>
                      </a:r>
                      <a:r>
                        <a:rPr lang="en-US" sz="1400" i="1" dirty="0" err="1" smtClean="0"/>
                        <a:t>juncea</a:t>
                      </a:r>
                      <a:endParaRPr lang="en-US" sz="1400" i="1" dirty="0"/>
                    </a:p>
                  </a:txBody>
                  <a:tcPr/>
                </a:tc>
                <a:tc>
                  <a:txBody>
                    <a:bodyPr/>
                    <a:lstStyle/>
                    <a:p>
                      <a:r>
                        <a:rPr lang="en-US" sz="1400" dirty="0" smtClean="0"/>
                        <a:t>51.2</a:t>
                      </a:r>
                      <a:endParaRPr lang="en-US" sz="1400" dirty="0"/>
                    </a:p>
                  </a:txBody>
                  <a:tcPr/>
                </a:tc>
                <a:tc>
                  <a:txBody>
                    <a:bodyPr/>
                    <a:lstStyle/>
                    <a:p>
                      <a:r>
                        <a:rPr lang="en-US" sz="1400" dirty="0" smtClean="0"/>
                        <a:t>Zem-1</a:t>
                      </a:r>
                    </a:p>
                    <a:p>
                      <a:r>
                        <a:rPr lang="en-US" sz="1400" dirty="0" smtClean="0"/>
                        <a:t>Zem-2</a:t>
                      </a:r>
                      <a:endParaRPr lang="en-US" sz="1400" dirty="0"/>
                    </a:p>
                  </a:txBody>
                  <a:tcPr/>
                </a:tc>
                <a:tc>
                  <a:txBody>
                    <a:bodyPr/>
                    <a:lstStyle/>
                    <a:p>
                      <a:r>
                        <a:rPr lang="en-US" sz="1400" dirty="0" smtClean="0"/>
                        <a:t>1961</a:t>
                      </a:r>
                      <a:endParaRPr lang="en-US" sz="1400" dirty="0"/>
                    </a:p>
                  </a:txBody>
                  <a:tcPr/>
                </a:tc>
                <a:tc>
                  <a:txBody>
                    <a:bodyPr/>
                    <a:lstStyle/>
                    <a:p>
                      <a:r>
                        <a:rPr lang="en-US" sz="1400" dirty="0" smtClean="0"/>
                        <a:t>Australia</a:t>
                      </a:r>
                      <a:endParaRPr lang="en-US" sz="1400" dirty="0"/>
                    </a:p>
                  </a:txBody>
                  <a:tcPr/>
                </a:tc>
                <a:tc>
                  <a:txBody>
                    <a:bodyPr/>
                    <a:lstStyle/>
                    <a:p>
                      <a:r>
                        <a:rPr lang="en-US" sz="1400" dirty="0" smtClean="0"/>
                        <a:t>-</a:t>
                      </a:r>
                      <a:endParaRPr lang="en-US" sz="1400" dirty="0"/>
                    </a:p>
                  </a:txBody>
                  <a:tcPr/>
                </a:tc>
                <a:tc>
                  <a:txBody>
                    <a:bodyPr/>
                    <a:lstStyle/>
                    <a:p>
                      <a:r>
                        <a:rPr lang="en-US" sz="1400" dirty="0" smtClean="0"/>
                        <a:t>-</a:t>
                      </a:r>
                      <a:endParaRPr lang="en-US" sz="1400" dirty="0"/>
                    </a:p>
                  </a:txBody>
                  <a:tcPr/>
                </a:tc>
                <a:tc>
                  <a:txBody>
                    <a:bodyPr/>
                    <a:lstStyle/>
                    <a:p>
                      <a:r>
                        <a:rPr lang="en-US" sz="1400" dirty="0" smtClean="0"/>
                        <a:t>--</a:t>
                      </a:r>
                      <a:endParaRPr lang="en-US" sz="1400" dirty="0"/>
                    </a:p>
                  </a:txBody>
                  <a:tcPr/>
                </a:tc>
                <a:extLst>
                  <a:ext uri="{0D108BD9-81ED-4DB2-BD59-A6C34878D82A}">
                    <a16:rowId xmlns:a16="http://schemas.microsoft.com/office/drawing/2014/main" val="10003"/>
                  </a:ext>
                </a:extLst>
              </a:tr>
              <a:tr h="370840">
                <a:tc>
                  <a:txBody>
                    <a:bodyPr/>
                    <a:lstStyle/>
                    <a:p>
                      <a:r>
                        <a:rPr lang="en-US" sz="1400" i="1" dirty="0" smtClean="0"/>
                        <a:t>B. </a:t>
                      </a:r>
                      <a:r>
                        <a:rPr lang="en-US" sz="1400" i="1" dirty="0" err="1" smtClean="0"/>
                        <a:t>napus</a:t>
                      </a:r>
                      <a:endParaRPr lang="en-US" sz="1400" i="1" dirty="0"/>
                    </a:p>
                  </a:txBody>
                  <a:tcPr/>
                </a:tc>
                <a:tc>
                  <a:txBody>
                    <a:bodyPr/>
                    <a:lstStyle/>
                    <a:p>
                      <a:r>
                        <a:rPr lang="en-US" sz="1400" dirty="0" smtClean="0"/>
                        <a:t>53.6</a:t>
                      </a:r>
                      <a:endParaRPr lang="en-US" sz="1400" dirty="0"/>
                    </a:p>
                  </a:txBody>
                  <a:tcPr/>
                </a:tc>
                <a:tc>
                  <a:txBody>
                    <a:bodyPr/>
                    <a:lstStyle/>
                    <a:p>
                      <a:r>
                        <a:rPr lang="en-US" sz="1400" dirty="0" smtClean="0"/>
                        <a:t>Selection</a:t>
                      </a:r>
                      <a:endParaRPr lang="en-US" sz="1400" dirty="0"/>
                    </a:p>
                  </a:txBody>
                  <a:tcPr/>
                </a:tc>
                <a:tc>
                  <a:txBody>
                    <a:bodyPr/>
                    <a:lstStyle/>
                    <a:p>
                      <a:r>
                        <a:rPr lang="en-US" sz="1400" dirty="0" smtClean="0"/>
                        <a:t>1961</a:t>
                      </a:r>
                      <a:endParaRPr lang="en-US" sz="1400" dirty="0"/>
                    </a:p>
                  </a:txBody>
                  <a:tcPr/>
                </a:tc>
                <a:tc>
                  <a:txBody>
                    <a:bodyPr/>
                    <a:lstStyle/>
                    <a:p>
                      <a:r>
                        <a:rPr lang="en-US" sz="1400" dirty="0" smtClean="0"/>
                        <a:t>Canada</a:t>
                      </a:r>
                      <a:endParaRPr lang="en-US" sz="1400" dirty="0"/>
                    </a:p>
                  </a:txBody>
                  <a:tcPr/>
                </a:tc>
                <a:tc>
                  <a:txBody>
                    <a:bodyPr/>
                    <a:lstStyle/>
                    <a:p>
                      <a:r>
                        <a:rPr lang="en-US" sz="1400" dirty="0" smtClean="0"/>
                        <a:t>Oro</a:t>
                      </a:r>
                      <a:endParaRPr lang="en-US" sz="1400" dirty="0"/>
                    </a:p>
                  </a:txBody>
                  <a:tcPr/>
                </a:tc>
                <a:tc>
                  <a:txBody>
                    <a:bodyPr/>
                    <a:lstStyle/>
                    <a:p>
                      <a:r>
                        <a:rPr lang="en-US" sz="1400" dirty="0" smtClean="0"/>
                        <a:t>1968</a:t>
                      </a:r>
                      <a:endParaRPr lang="en-US" sz="1400" dirty="0"/>
                    </a:p>
                  </a:txBody>
                  <a:tcPr/>
                </a:tc>
                <a:tc>
                  <a:txBody>
                    <a:bodyPr/>
                    <a:lstStyle/>
                    <a:p>
                      <a:r>
                        <a:rPr lang="en-US" sz="1400" dirty="0" smtClean="0"/>
                        <a:t>Canada</a:t>
                      </a:r>
                      <a:endParaRPr lang="en-US" sz="1400" dirty="0"/>
                    </a:p>
                  </a:txBody>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baseline="-25000" dirty="0" smtClean="0"/>
              <a:t> </a:t>
            </a:r>
            <a:r>
              <a:rPr lang="en-US" baseline="-25000" dirty="0" err="1" smtClean="0"/>
              <a:t>Glucosinolate</a:t>
            </a:r>
            <a:r>
              <a:rPr lang="en-US" baseline="-25000" dirty="0" smtClean="0"/>
              <a:t> of </a:t>
            </a:r>
            <a:r>
              <a:rPr lang="en-US" baseline="-25000" dirty="0" err="1" smtClean="0"/>
              <a:t>Brassica</a:t>
            </a:r>
            <a:r>
              <a:rPr lang="en-US" baseline="-25000" dirty="0" smtClean="0"/>
              <a:t> spp.</a:t>
            </a:r>
            <a:endParaRPr lang="en-US" baseline="-25000" dirty="0"/>
          </a:p>
        </p:txBody>
      </p:sp>
      <p:graphicFrame>
        <p:nvGraphicFramePr>
          <p:cNvPr id="4" name="Content Placeholder 3"/>
          <p:cNvGraphicFramePr>
            <a:graphicFrameLocks noGrp="1"/>
          </p:cNvGraphicFramePr>
          <p:nvPr>
            <p:ph idx="1"/>
          </p:nvPr>
        </p:nvGraphicFramePr>
        <p:xfrm>
          <a:off x="172328" y="2133600"/>
          <a:ext cx="8915400" cy="2214880"/>
        </p:xfrm>
        <a:graphic>
          <a:graphicData uri="http://schemas.openxmlformats.org/drawingml/2006/table">
            <a:tbl>
              <a:tblPr firstRow="1" bandRow="1">
                <a:tableStyleId>{5C22544A-7EE6-4342-B048-85BDC9FD1C3A}</a:tableStyleId>
              </a:tblPr>
              <a:tblGrid>
                <a:gridCol w="1550084">
                  <a:extLst>
                    <a:ext uri="{9D8B030D-6E8A-4147-A177-3AD203B41FA5}">
                      <a16:colId xmlns:a16="http://schemas.microsoft.com/office/drawing/2014/main" val="20000"/>
                    </a:ext>
                  </a:extLst>
                </a:gridCol>
                <a:gridCol w="1393144">
                  <a:extLst>
                    <a:ext uri="{9D8B030D-6E8A-4147-A177-3AD203B41FA5}">
                      <a16:colId xmlns:a16="http://schemas.microsoft.com/office/drawing/2014/main" val="20001"/>
                    </a:ext>
                  </a:extLst>
                </a:gridCol>
                <a:gridCol w="1127553">
                  <a:extLst>
                    <a:ext uri="{9D8B030D-6E8A-4147-A177-3AD203B41FA5}">
                      <a16:colId xmlns:a16="http://schemas.microsoft.com/office/drawing/2014/main" val="20002"/>
                    </a:ext>
                  </a:extLst>
                </a:gridCol>
                <a:gridCol w="923532">
                  <a:extLst>
                    <a:ext uri="{9D8B030D-6E8A-4147-A177-3AD203B41FA5}">
                      <a16:colId xmlns:a16="http://schemas.microsoft.com/office/drawing/2014/main" val="20003"/>
                    </a:ext>
                  </a:extLst>
                </a:gridCol>
                <a:gridCol w="1079265">
                  <a:extLst>
                    <a:ext uri="{9D8B030D-6E8A-4147-A177-3AD203B41FA5}">
                      <a16:colId xmlns:a16="http://schemas.microsoft.com/office/drawing/2014/main" val="20004"/>
                    </a:ext>
                  </a:extLst>
                </a:gridCol>
                <a:gridCol w="923532">
                  <a:extLst>
                    <a:ext uri="{9D8B030D-6E8A-4147-A177-3AD203B41FA5}">
                      <a16:colId xmlns:a16="http://schemas.microsoft.com/office/drawing/2014/main" val="20005"/>
                    </a:ext>
                  </a:extLst>
                </a:gridCol>
                <a:gridCol w="923532">
                  <a:extLst>
                    <a:ext uri="{9D8B030D-6E8A-4147-A177-3AD203B41FA5}">
                      <a16:colId xmlns:a16="http://schemas.microsoft.com/office/drawing/2014/main" val="20006"/>
                    </a:ext>
                  </a:extLst>
                </a:gridCol>
                <a:gridCol w="994758">
                  <a:extLst>
                    <a:ext uri="{9D8B030D-6E8A-4147-A177-3AD203B41FA5}">
                      <a16:colId xmlns:a16="http://schemas.microsoft.com/office/drawing/2014/main" val="20007"/>
                    </a:ext>
                  </a:extLst>
                </a:gridCol>
              </a:tblGrid>
              <a:tr h="370840">
                <a:tc rowSpan="2">
                  <a:txBody>
                    <a:bodyPr/>
                    <a:lstStyle/>
                    <a:p>
                      <a:r>
                        <a:rPr lang="en-US" sz="1400" dirty="0" smtClean="0"/>
                        <a:t>Species</a:t>
                      </a:r>
                      <a:endParaRPr lang="en-US" sz="1400" dirty="0"/>
                    </a:p>
                  </a:txBody>
                  <a:tcPr/>
                </a:tc>
                <a:tc rowSpan="2">
                  <a:txBody>
                    <a:bodyPr/>
                    <a:lstStyle/>
                    <a:p>
                      <a:r>
                        <a:rPr lang="en-US" sz="1400" dirty="0" err="1" smtClean="0"/>
                        <a:t>Glucosinolate</a:t>
                      </a:r>
                      <a:endParaRPr lang="en-US" sz="1400" dirty="0" smtClean="0"/>
                    </a:p>
                    <a:p>
                      <a:r>
                        <a:rPr lang="en-US" sz="1400" dirty="0" smtClean="0"/>
                        <a:t>(m mol g</a:t>
                      </a:r>
                      <a:r>
                        <a:rPr lang="en-US" sz="1400" baseline="30000" dirty="0" smtClean="0"/>
                        <a:t>-1</a:t>
                      </a:r>
                      <a:r>
                        <a:rPr lang="en-US" sz="1400" dirty="0" smtClean="0"/>
                        <a:t>)</a:t>
                      </a:r>
                      <a:endParaRPr lang="en-US" sz="1400" dirty="0"/>
                    </a:p>
                  </a:txBody>
                  <a:tcPr/>
                </a:tc>
                <a:tc gridSpan="6">
                  <a:txBody>
                    <a:bodyPr/>
                    <a:lstStyle/>
                    <a:p>
                      <a:endParaRPr lang="en-US" sz="1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vMerge="1">
                  <a:txBody>
                    <a:bodyPr/>
                    <a:lstStyle/>
                    <a:p>
                      <a:endParaRPr lang="en-US" dirty="0"/>
                    </a:p>
                  </a:txBody>
                  <a:tcPr/>
                </a:tc>
                <a:tc vMerge="1">
                  <a:txBody>
                    <a:bodyPr/>
                    <a:lstStyle/>
                    <a:p>
                      <a:endParaRPr lang="en-US" dirty="0"/>
                    </a:p>
                  </a:txBody>
                  <a:tcPr/>
                </a:tc>
                <a:tc>
                  <a:txBody>
                    <a:bodyPr/>
                    <a:lstStyle/>
                    <a:p>
                      <a:endParaRPr lang="en-US" sz="1400" dirty="0"/>
                    </a:p>
                  </a:txBody>
                  <a:tcPr/>
                </a:tc>
                <a:tc>
                  <a:txBody>
                    <a:bodyPr/>
                    <a:lstStyle/>
                    <a:p>
                      <a:endParaRPr lang="en-US" sz="1400" dirty="0"/>
                    </a:p>
                  </a:txBody>
                  <a:tcPr/>
                </a:tc>
                <a:tc>
                  <a:txBody>
                    <a:bodyPr/>
                    <a:lstStyle/>
                    <a:p>
                      <a:r>
                        <a:rPr lang="en-US" sz="1400" dirty="0" smtClean="0"/>
                        <a:t>Country</a:t>
                      </a:r>
                      <a:endParaRPr lang="en-US" sz="1400" dirty="0"/>
                    </a:p>
                  </a:txBody>
                  <a:tcPr/>
                </a:tc>
                <a:tc>
                  <a:txBody>
                    <a:bodyPr/>
                    <a:lstStyle/>
                    <a:p>
                      <a:r>
                        <a:rPr lang="en-US" sz="1400" dirty="0" smtClean="0"/>
                        <a:t>Commercial Variety</a:t>
                      </a:r>
                      <a:endParaRPr lang="en-US" sz="1400" dirty="0"/>
                    </a:p>
                  </a:txBody>
                  <a:tcPr/>
                </a:tc>
                <a:tc>
                  <a:txBody>
                    <a:bodyPr/>
                    <a:lstStyle/>
                    <a:p>
                      <a:r>
                        <a:rPr lang="en-US" sz="1400" dirty="0" smtClean="0"/>
                        <a:t>Year</a:t>
                      </a:r>
                      <a:endParaRPr lang="en-US" sz="1400" dirty="0"/>
                    </a:p>
                  </a:txBody>
                  <a:tcPr/>
                </a:tc>
                <a:tc>
                  <a:txBody>
                    <a:bodyPr/>
                    <a:lstStyle/>
                    <a:p>
                      <a:endParaRPr lang="en-US" sz="1400" dirty="0"/>
                    </a:p>
                  </a:txBody>
                  <a:tcPr/>
                </a:tc>
                <a:extLst>
                  <a:ext uri="{0D108BD9-81ED-4DB2-BD59-A6C34878D82A}">
                    <a16:rowId xmlns:a16="http://schemas.microsoft.com/office/drawing/2014/main" val="10001"/>
                  </a:ext>
                </a:extLst>
              </a:tr>
              <a:tr h="370840">
                <a:tc>
                  <a:txBody>
                    <a:bodyPr/>
                    <a:lstStyle/>
                    <a:p>
                      <a:r>
                        <a:rPr lang="en-US" sz="1400" i="1" dirty="0" smtClean="0"/>
                        <a:t>B. </a:t>
                      </a:r>
                      <a:r>
                        <a:rPr lang="en-US" sz="1400" i="1" dirty="0" err="1" smtClean="0"/>
                        <a:t>compestris</a:t>
                      </a:r>
                      <a:endParaRPr lang="en-US" sz="1400" i="1" dirty="0"/>
                    </a:p>
                  </a:txBody>
                  <a:tcPr/>
                </a:tc>
                <a:tc>
                  <a:txBody>
                    <a:bodyPr/>
                    <a:lstStyle/>
                    <a:p>
                      <a:r>
                        <a:rPr lang="en-US" sz="1400" dirty="0" smtClean="0"/>
                        <a:t>70</a:t>
                      </a:r>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smtClean="0"/>
                        <a:t>Canada</a:t>
                      </a:r>
                      <a:endParaRPr lang="en-US" sz="1400" dirty="0"/>
                    </a:p>
                  </a:txBody>
                  <a:tcPr/>
                </a:tc>
                <a:tc>
                  <a:txBody>
                    <a:bodyPr/>
                    <a:lstStyle/>
                    <a:p>
                      <a:r>
                        <a:rPr lang="en-US" sz="1400" dirty="0" smtClean="0"/>
                        <a:t>Candle</a:t>
                      </a:r>
                      <a:endParaRPr lang="en-US" sz="1400" dirty="0"/>
                    </a:p>
                  </a:txBody>
                  <a:tcPr/>
                </a:tc>
                <a:tc>
                  <a:txBody>
                    <a:bodyPr/>
                    <a:lstStyle/>
                    <a:p>
                      <a:r>
                        <a:rPr lang="en-US" sz="1400" dirty="0" smtClean="0"/>
                        <a:t>1971</a:t>
                      </a:r>
                      <a:endParaRPr lang="en-US" sz="1400" dirty="0"/>
                    </a:p>
                  </a:txBody>
                  <a:tcPr/>
                </a:tc>
                <a:tc>
                  <a:txBody>
                    <a:bodyPr/>
                    <a:lstStyle/>
                    <a:p>
                      <a:endParaRPr lang="en-US" sz="1400" dirty="0"/>
                    </a:p>
                  </a:txBody>
                  <a:tcPr/>
                </a:tc>
                <a:extLst>
                  <a:ext uri="{0D108BD9-81ED-4DB2-BD59-A6C34878D82A}">
                    <a16:rowId xmlns:a16="http://schemas.microsoft.com/office/drawing/2014/main" val="10002"/>
                  </a:ext>
                </a:extLst>
              </a:tr>
              <a:tr h="370840">
                <a:tc>
                  <a:txBody>
                    <a:bodyPr/>
                    <a:lstStyle/>
                    <a:p>
                      <a:r>
                        <a:rPr lang="en-US" sz="1400" i="1" dirty="0" smtClean="0"/>
                        <a:t>B. </a:t>
                      </a:r>
                      <a:r>
                        <a:rPr lang="en-US" sz="1400" i="1" dirty="0" err="1" smtClean="0"/>
                        <a:t>juncea</a:t>
                      </a:r>
                      <a:endParaRPr lang="en-US" sz="1400" i="1" dirty="0"/>
                    </a:p>
                  </a:txBody>
                  <a:tcPr/>
                </a:tc>
                <a:tc>
                  <a:txBody>
                    <a:bodyPr/>
                    <a:lstStyle/>
                    <a:p>
                      <a:r>
                        <a:rPr lang="en-US" sz="1400" dirty="0" smtClean="0"/>
                        <a:t>130</a:t>
                      </a:r>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smtClean="0"/>
                        <a:t>Australia</a:t>
                      </a:r>
                      <a:endParaRPr lang="en-US" sz="1400" dirty="0"/>
                    </a:p>
                  </a:txBody>
                  <a:tcPr/>
                </a:tc>
                <a:tc>
                  <a:txBody>
                    <a:bodyPr/>
                    <a:lstStyle/>
                    <a:p>
                      <a:r>
                        <a:rPr lang="en-US" sz="1400" dirty="0" smtClean="0"/>
                        <a:t>-</a:t>
                      </a:r>
                      <a:endParaRPr lang="en-US" sz="1400" dirty="0"/>
                    </a:p>
                  </a:txBody>
                  <a:tcPr/>
                </a:tc>
                <a:tc>
                  <a:txBody>
                    <a:bodyPr/>
                    <a:lstStyle/>
                    <a:p>
                      <a:r>
                        <a:rPr lang="en-US" sz="1400" dirty="0" smtClean="0"/>
                        <a:t>-</a:t>
                      </a:r>
                      <a:endParaRPr lang="en-US" sz="1400" dirty="0"/>
                    </a:p>
                  </a:txBody>
                  <a:tcPr/>
                </a:tc>
                <a:tc>
                  <a:txBody>
                    <a:bodyPr/>
                    <a:lstStyle/>
                    <a:p>
                      <a:endParaRPr lang="en-US" sz="1400" dirty="0"/>
                    </a:p>
                  </a:txBody>
                  <a:tcPr/>
                </a:tc>
                <a:extLst>
                  <a:ext uri="{0D108BD9-81ED-4DB2-BD59-A6C34878D82A}">
                    <a16:rowId xmlns:a16="http://schemas.microsoft.com/office/drawing/2014/main" val="10003"/>
                  </a:ext>
                </a:extLst>
              </a:tr>
              <a:tr h="370840">
                <a:tc>
                  <a:txBody>
                    <a:bodyPr/>
                    <a:lstStyle/>
                    <a:p>
                      <a:r>
                        <a:rPr lang="en-US" sz="1400" i="1" dirty="0" smtClean="0"/>
                        <a:t>B. </a:t>
                      </a:r>
                      <a:r>
                        <a:rPr lang="en-US" sz="1400" i="1" dirty="0" err="1" smtClean="0"/>
                        <a:t>napus</a:t>
                      </a:r>
                      <a:endParaRPr lang="en-US" sz="1400" i="1" dirty="0"/>
                    </a:p>
                  </a:txBody>
                  <a:tcPr/>
                </a:tc>
                <a:tc>
                  <a:txBody>
                    <a:bodyPr/>
                    <a:lstStyle/>
                    <a:p>
                      <a:r>
                        <a:rPr lang="en-US" sz="1400" dirty="0" smtClean="0"/>
                        <a:t>70</a:t>
                      </a:r>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smtClean="0"/>
                        <a:t>Canada</a:t>
                      </a:r>
                      <a:endParaRPr lang="en-US" sz="1400" dirty="0"/>
                    </a:p>
                  </a:txBody>
                  <a:tcPr/>
                </a:tc>
                <a:tc>
                  <a:txBody>
                    <a:bodyPr/>
                    <a:lstStyle/>
                    <a:p>
                      <a:r>
                        <a:rPr lang="en-US" sz="1400" dirty="0" smtClean="0"/>
                        <a:t>Tower</a:t>
                      </a:r>
                      <a:endParaRPr lang="en-US" sz="1400" dirty="0"/>
                    </a:p>
                  </a:txBody>
                  <a:tcPr/>
                </a:tc>
                <a:tc>
                  <a:txBody>
                    <a:bodyPr/>
                    <a:lstStyle/>
                    <a:p>
                      <a:r>
                        <a:rPr lang="en-US" sz="1400" dirty="0" smtClean="0"/>
                        <a:t>1968</a:t>
                      </a:r>
                      <a:endParaRPr lang="en-US" sz="1400" dirty="0"/>
                    </a:p>
                  </a:txBody>
                  <a:tcPr/>
                </a:tc>
                <a:tc>
                  <a:txBody>
                    <a:bodyPr/>
                    <a:lstStyle/>
                    <a:p>
                      <a:endParaRPr lang="en-US" sz="1400"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5" name="Rectangle 3"/>
          <p:cNvSpPr>
            <a:spLocks noGrp="1" noChangeArrowheads="1"/>
          </p:cNvSpPr>
          <p:nvPr>
            <p:ph type="body" idx="1"/>
          </p:nvPr>
        </p:nvSpPr>
        <p:spPr>
          <a:xfrm>
            <a:off x="685800" y="457200"/>
            <a:ext cx="7772400" cy="6019800"/>
          </a:xfrm>
        </p:spPr>
        <p:txBody>
          <a:bodyPr/>
          <a:lstStyle/>
          <a:p>
            <a:pPr>
              <a:lnSpc>
                <a:spcPct val="90000"/>
              </a:lnSpc>
            </a:pPr>
            <a:r>
              <a:rPr lang="en-US" sz="2800" dirty="0">
                <a:solidFill>
                  <a:srgbClr val="000000"/>
                </a:solidFill>
                <a:latin typeface="Lucida Grande" pitchFamily="1" charset="0"/>
              </a:rPr>
              <a:t>Non-drying-saturated- typically tropical plants palm, peanut, olive, rape, castor, almond</a:t>
            </a:r>
          </a:p>
          <a:p>
            <a:pPr>
              <a:lnSpc>
                <a:spcPct val="90000"/>
              </a:lnSpc>
            </a:pPr>
            <a:endParaRPr lang="en-US" sz="2800" dirty="0" smtClean="0">
              <a:solidFill>
                <a:srgbClr val="000000"/>
              </a:solidFill>
              <a:latin typeface="Lucida Grande" pitchFamily="1" charset="0"/>
            </a:endParaRPr>
          </a:p>
          <a:p>
            <a:pPr>
              <a:lnSpc>
                <a:spcPct val="90000"/>
              </a:lnSpc>
            </a:pPr>
            <a:r>
              <a:rPr lang="en-US" sz="2800" dirty="0" smtClean="0">
                <a:solidFill>
                  <a:srgbClr val="000000"/>
                </a:solidFill>
                <a:latin typeface="Lucida Grande" pitchFamily="1" charset="0"/>
              </a:rPr>
              <a:t>Drying </a:t>
            </a:r>
            <a:r>
              <a:rPr lang="en-US" sz="2800" dirty="0">
                <a:solidFill>
                  <a:srgbClr val="000000"/>
                </a:solidFill>
                <a:latin typeface="Lucida Grande" pitchFamily="1" charset="0"/>
              </a:rPr>
              <a:t>oils-highly unsaturated (polyunsaturated) linseed, </a:t>
            </a:r>
            <a:r>
              <a:rPr lang="en-US" sz="2800" dirty="0" err="1">
                <a:solidFill>
                  <a:srgbClr val="000000"/>
                </a:solidFill>
                <a:latin typeface="Lucida Grande" pitchFamily="1" charset="0"/>
              </a:rPr>
              <a:t>tung</a:t>
            </a:r>
            <a:r>
              <a:rPr lang="en-US" sz="2800" dirty="0">
                <a:solidFill>
                  <a:srgbClr val="000000"/>
                </a:solidFill>
                <a:latin typeface="Lucida Grande" pitchFamily="1" charset="0"/>
              </a:rPr>
              <a:t>, soy bean, hempseed, nut, poppy, safflower</a:t>
            </a:r>
          </a:p>
          <a:p>
            <a:pPr>
              <a:lnSpc>
                <a:spcPct val="90000"/>
              </a:lnSpc>
            </a:pPr>
            <a:endParaRPr lang="en-US" sz="2800" dirty="0" smtClean="0">
              <a:solidFill>
                <a:srgbClr val="000000"/>
              </a:solidFill>
              <a:latin typeface="Lucida Grande" pitchFamily="1" charset="0"/>
            </a:endParaRPr>
          </a:p>
          <a:p>
            <a:pPr>
              <a:lnSpc>
                <a:spcPct val="90000"/>
              </a:lnSpc>
            </a:pPr>
            <a:r>
              <a:rPr lang="en-US" sz="2800" dirty="0" smtClean="0">
                <a:solidFill>
                  <a:srgbClr val="000000"/>
                </a:solidFill>
                <a:latin typeface="Lucida Grande" pitchFamily="1" charset="0"/>
              </a:rPr>
              <a:t>Semi-drying </a:t>
            </a:r>
            <a:r>
              <a:rPr lang="en-US" sz="2800" dirty="0">
                <a:solidFill>
                  <a:srgbClr val="000000"/>
                </a:solidFill>
                <a:latin typeface="Lucida Grande" pitchFamily="1" charset="0"/>
              </a:rPr>
              <a:t>oils (moderately unsaturated) cottonseed, sunflower, sesame, croton, corn.</a:t>
            </a:r>
          </a:p>
          <a:p>
            <a:pPr>
              <a:lnSpc>
                <a:spcPct val="90000"/>
              </a:lnSpc>
            </a:pPr>
            <a:endParaRPr lang="en-US" sz="2800" dirty="0" smtClean="0">
              <a:solidFill>
                <a:srgbClr val="000000"/>
              </a:solidFill>
              <a:latin typeface="Lucida Grande" pitchFamily="1" charset="0"/>
            </a:endParaRPr>
          </a:p>
          <a:p>
            <a:pPr>
              <a:lnSpc>
                <a:spcPct val="90000"/>
              </a:lnSpc>
            </a:pPr>
            <a:endParaRPr lang="en-US" sz="2800" dirty="0">
              <a:solidFill>
                <a:srgbClr val="000000"/>
              </a:solidFill>
              <a:latin typeface="Lucida Grande" pitchFamily="1" charset="0"/>
            </a:endParaRPr>
          </a:p>
          <a:p>
            <a:pPr>
              <a:lnSpc>
                <a:spcPct val="90000"/>
              </a:lnSpc>
            </a:pPr>
            <a:r>
              <a:rPr lang="en-US" sz="2800" dirty="0" smtClean="0">
                <a:solidFill>
                  <a:srgbClr val="000000"/>
                </a:solidFill>
                <a:latin typeface="Lucida Grande" pitchFamily="1" charset="0"/>
              </a:rPr>
              <a:t>Many </a:t>
            </a:r>
            <a:r>
              <a:rPr lang="en-US" sz="2800" dirty="0">
                <a:solidFill>
                  <a:srgbClr val="000000"/>
                </a:solidFill>
                <a:latin typeface="Lucida Grande" pitchFamily="1" charset="0"/>
              </a:rPr>
              <a:t>seeds contain quite large quantities of oils. Sesame seed, for example, is more than half oil.</a:t>
            </a:r>
          </a:p>
          <a:p>
            <a:pPr>
              <a:lnSpc>
                <a:spcPct val="90000"/>
              </a:lnSpc>
            </a:pPr>
            <a:endParaRPr lang="en-US" sz="2800" dirty="0">
              <a:solidFill>
                <a:srgbClr val="000000"/>
              </a:solidFill>
              <a:latin typeface="Lucida Grande" pitchFamily="1" charset="0"/>
            </a:endParaRPr>
          </a:p>
          <a:p>
            <a:pPr>
              <a:lnSpc>
                <a:spcPct val="90000"/>
              </a:lnSpc>
            </a:pP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685800" y="76200"/>
            <a:ext cx="7772400" cy="1143000"/>
          </a:xfrm>
        </p:spPr>
        <p:txBody>
          <a:bodyPr/>
          <a:lstStyle/>
          <a:p>
            <a:r>
              <a:rPr lang="en-US" sz="3200" b="1">
                <a:solidFill>
                  <a:srgbClr val="000000"/>
                </a:solidFill>
                <a:latin typeface="Lucida Grande" pitchFamily="1" charset="0"/>
              </a:rPr>
              <a:t>Extraction methods</a:t>
            </a:r>
            <a:endParaRPr lang="en-US">
              <a:solidFill>
                <a:srgbClr val="000000"/>
              </a:solidFill>
              <a:latin typeface="Lucida Grande" pitchFamily="1" charset="0"/>
            </a:endParaRPr>
          </a:p>
        </p:txBody>
      </p:sp>
      <p:sp>
        <p:nvSpPr>
          <p:cNvPr id="485379" name="Rectangle 3"/>
          <p:cNvSpPr>
            <a:spLocks noGrp="1" noChangeArrowheads="1"/>
          </p:cNvSpPr>
          <p:nvPr>
            <p:ph type="body" idx="1"/>
          </p:nvPr>
        </p:nvSpPr>
        <p:spPr>
          <a:xfrm>
            <a:off x="457200" y="1219200"/>
            <a:ext cx="8458200" cy="5181600"/>
          </a:xfrm>
        </p:spPr>
        <p:txBody>
          <a:bodyPr/>
          <a:lstStyle/>
          <a:p>
            <a:pPr>
              <a:lnSpc>
                <a:spcPct val="90000"/>
              </a:lnSpc>
            </a:pPr>
            <a:r>
              <a:rPr lang="en-US" sz="2800" dirty="0">
                <a:solidFill>
                  <a:srgbClr val="000000"/>
                </a:solidFill>
                <a:latin typeface="Lucida Grande" pitchFamily="1" charset="0"/>
              </a:rPr>
              <a:t>The seeds are usually cleaned and then </a:t>
            </a:r>
            <a:r>
              <a:rPr lang="en-US" sz="2800" dirty="0" err="1">
                <a:solidFill>
                  <a:srgbClr val="000000"/>
                </a:solidFill>
                <a:latin typeface="Lucida Grande" pitchFamily="1" charset="0"/>
              </a:rPr>
              <a:t>dehusked</a:t>
            </a:r>
            <a:r>
              <a:rPr lang="en-US" sz="2800" dirty="0">
                <a:solidFill>
                  <a:srgbClr val="000000"/>
                </a:solidFill>
                <a:latin typeface="Lucida Grande" pitchFamily="1" charset="0"/>
              </a:rPr>
              <a:t>.</a:t>
            </a:r>
          </a:p>
          <a:p>
            <a:pPr>
              <a:lnSpc>
                <a:spcPct val="90000"/>
              </a:lnSpc>
            </a:pPr>
            <a:r>
              <a:rPr lang="en-US" sz="2800" dirty="0">
                <a:solidFill>
                  <a:srgbClr val="000000"/>
                </a:solidFill>
                <a:latin typeface="Lucida Grande" pitchFamily="1" charset="0"/>
              </a:rPr>
              <a:t>Crushing - today done mostly with rollers. A screw press makes it possible to have a continuous feeding of seeds. The oil flows </a:t>
            </a:r>
            <a:r>
              <a:rPr lang="en-US" sz="2800" dirty="0" smtClean="0">
                <a:solidFill>
                  <a:srgbClr val="000000"/>
                </a:solidFill>
                <a:latin typeface="Lucida Grande" pitchFamily="1" charset="0"/>
              </a:rPr>
              <a:t>out.</a:t>
            </a:r>
            <a:endParaRPr lang="en-US" sz="2800" dirty="0">
              <a:solidFill>
                <a:srgbClr val="000000"/>
              </a:solidFill>
              <a:latin typeface="Lucida Grande" pitchFamily="1" charset="0"/>
            </a:endParaRPr>
          </a:p>
          <a:p>
            <a:pPr>
              <a:lnSpc>
                <a:spcPct val="90000"/>
              </a:lnSpc>
            </a:pPr>
            <a:r>
              <a:rPr lang="en-US" sz="2800" dirty="0">
                <a:solidFill>
                  <a:srgbClr val="000000"/>
                </a:solidFill>
                <a:latin typeface="Lucida Grande" pitchFamily="1" charset="0"/>
              </a:rPr>
              <a:t>Because there is still 2-4% oil in the meal, the material is extracted again with solvents in some cases.</a:t>
            </a:r>
          </a:p>
          <a:p>
            <a:pPr>
              <a:lnSpc>
                <a:spcPct val="90000"/>
              </a:lnSpc>
            </a:pPr>
            <a:r>
              <a:rPr lang="en-US" sz="2800" dirty="0">
                <a:solidFill>
                  <a:srgbClr val="000000"/>
                </a:solidFill>
                <a:latin typeface="Lucida Grande" pitchFamily="1" charset="0"/>
              </a:rPr>
              <a:t>In some cases, the kernels are broken or flaked before extraction.</a:t>
            </a:r>
          </a:p>
          <a:p>
            <a:pPr>
              <a:lnSpc>
                <a:spcPct val="90000"/>
              </a:lnSpc>
            </a:pPr>
            <a:endParaRPr lang="en-US" sz="2800" dirty="0">
              <a:solidFill>
                <a:srgbClr val="000000"/>
              </a:solidFill>
              <a:latin typeface="Lucida Grande" pitchFamily="1" charset="0"/>
            </a:endParaRPr>
          </a:p>
          <a:p>
            <a:pPr>
              <a:lnSpc>
                <a:spcPct val="90000"/>
              </a:lnSpc>
            </a:pPr>
            <a:endParaRPr lang="en-US" sz="2800" dirty="0">
              <a:solidFill>
                <a:srgbClr val="000000"/>
              </a:solidFill>
              <a:latin typeface="Lucida Grande" pitchFamily="1" charset="0"/>
            </a:endParaRPr>
          </a:p>
          <a:p>
            <a:pPr>
              <a:lnSpc>
                <a:spcPct val="90000"/>
              </a:lnSpc>
            </a:pPr>
            <a:endParaRPr lang="en-US" sz="2800" dirty="0">
              <a:solidFill>
                <a:srgbClr val="000000"/>
              </a:solidFill>
              <a:latin typeface="Lucida Grande" pitchFamily="1" charset="0"/>
            </a:endParaRPr>
          </a:p>
          <a:p>
            <a:pPr>
              <a:lnSpc>
                <a:spcPct val="90000"/>
              </a:lnSpc>
            </a:pP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3" name="Rectangle 3"/>
          <p:cNvSpPr>
            <a:spLocks noGrp="1" noChangeArrowheads="1"/>
          </p:cNvSpPr>
          <p:nvPr>
            <p:ph type="body" idx="1"/>
          </p:nvPr>
        </p:nvSpPr>
        <p:spPr>
          <a:xfrm>
            <a:off x="685800" y="1600200"/>
            <a:ext cx="7772400" cy="4114800"/>
          </a:xfrm>
        </p:spPr>
        <p:txBody>
          <a:bodyPr/>
          <a:lstStyle/>
          <a:p>
            <a:pPr>
              <a:lnSpc>
                <a:spcPct val="90000"/>
              </a:lnSpc>
            </a:pPr>
            <a:r>
              <a:rPr lang="en-US" dirty="0">
                <a:solidFill>
                  <a:srgbClr val="000000"/>
                </a:solidFill>
                <a:latin typeface="Lucida Grande" pitchFamily="1" charset="0"/>
              </a:rPr>
              <a:t>Expression - cold and </a:t>
            </a:r>
            <a:r>
              <a:rPr lang="en-US" dirty="0" smtClean="0">
                <a:solidFill>
                  <a:srgbClr val="000000"/>
                </a:solidFill>
                <a:latin typeface="Lucida Grande" pitchFamily="1" charset="0"/>
              </a:rPr>
              <a:t>hot press</a:t>
            </a:r>
          </a:p>
          <a:p>
            <a:pPr>
              <a:lnSpc>
                <a:spcPct val="90000"/>
              </a:lnSpc>
              <a:buNone/>
            </a:pPr>
            <a:endParaRPr lang="en-US" dirty="0">
              <a:solidFill>
                <a:srgbClr val="000000"/>
              </a:solidFill>
              <a:latin typeface="Lucida Grande" pitchFamily="1" charset="0"/>
            </a:endParaRPr>
          </a:p>
          <a:p>
            <a:pPr>
              <a:lnSpc>
                <a:spcPct val="90000"/>
              </a:lnSpc>
            </a:pPr>
            <a:r>
              <a:rPr lang="en-US" dirty="0">
                <a:solidFill>
                  <a:srgbClr val="000000"/>
                </a:solidFill>
                <a:latin typeface="Lucida Grande" pitchFamily="1" charset="0"/>
              </a:rPr>
              <a:t>Extraction - solvents (petroleum ether (hexane), chlorinated solvents).</a:t>
            </a:r>
          </a:p>
          <a:p>
            <a:pPr>
              <a:lnSpc>
                <a:spcPct val="90000"/>
              </a:lnSpc>
            </a:pPr>
            <a:endParaRPr lang="en-US" smtClean="0">
              <a:solidFill>
                <a:srgbClr val="000000"/>
              </a:solidFill>
              <a:latin typeface="Lucida Grande" pitchFamily="1" charset="0"/>
            </a:endParaRPr>
          </a:p>
          <a:p>
            <a:pPr>
              <a:lnSpc>
                <a:spcPct val="90000"/>
              </a:lnSpc>
            </a:pPr>
            <a:r>
              <a:rPr lang="en-US" dirty="0" smtClean="0">
                <a:solidFill>
                  <a:srgbClr val="000000"/>
                </a:solidFill>
                <a:latin typeface="Lucida Grande" pitchFamily="1" charset="0"/>
              </a:rPr>
              <a:t>Boiling </a:t>
            </a:r>
            <a:r>
              <a:rPr lang="en-US" dirty="0">
                <a:solidFill>
                  <a:srgbClr val="000000"/>
                </a:solidFill>
                <a:latin typeface="Lucida Grande" pitchFamily="1" charset="0"/>
              </a:rPr>
              <a:t>- centrifugation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1981200" y="228600"/>
            <a:ext cx="5334000" cy="762000"/>
          </a:xfrm>
        </p:spPr>
        <p:txBody>
          <a:bodyPr/>
          <a:lstStyle/>
          <a:p>
            <a:r>
              <a:rPr lang="en-US" sz="2800" b="1">
                <a:solidFill>
                  <a:srgbClr val="000000"/>
                </a:solidFill>
                <a:latin typeface="Lucida Grande" pitchFamily="1" charset="0"/>
              </a:rPr>
              <a:t>OUTLINE: OILS AND FATS</a:t>
            </a:r>
            <a:endParaRPr lang="en-US">
              <a:solidFill>
                <a:srgbClr val="000000"/>
              </a:solidFill>
              <a:latin typeface="Lucida Grande" pitchFamily="1" charset="0"/>
            </a:endParaRPr>
          </a:p>
        </p:txBody>
      </p:sp>
      <p:sp>
        <p:nvSpPr>
          <p:cNvPr id="476163" name="Rectangle 3"/>
          <p:cNvSpPr>
            <a:spLocks noGrp="1" noChangeArrowheads="1"/>
          </p:cNvSpPr>
          <p:nvPr>
            <p:ph type="body" idx="1"/>
          </p:nvPr>
        </p:nvSpPr>
        <p:spPr>
          <a:xfrm>
            <a:off x="685800" y="1447800"/>
            <a:ext cx="7772400" cy="4800600"/>
          </a:xfrm>
        </p:spPr>
        <p:txBody>
          <a:bodyPr/>
          <a:lstStyle/>
          <a:p>
            <a:pPr>
              <a:lnSpc>
                <a:spcPct val="90000"/>
              </a:lnSpc>
              <a:buFontTx/>
              <a:buNone/>
            </a:pPr>
            <a:r>
              <a:rPr lang="en-US" sz="2800">
                <a:solidFill>
                  <a:srgbClr val="000000"/>
                </a:solidFill>
                <a:latin typeface="Lucida Grande" pitchFamily="1" charset="0"/>
              </a:rPr>
              <a:t>Importance</a:t>
            </a:r>
          </a:p>
          <a:p>
            <a:pPr>
              <a:lnSpc>
                <a:spcPct val="90000"/>
              </a:lnSpc>
              <a:buFontTx/>
              <a:buNone/>
            </a:pPr>
            <a:r>
              <a:rPr lang="en-US" sz="2800">
                <a:solidFill>
                  <a:srgbClr val="000000"/>
                </a:solidFill>
                <a:latin typeface="Lucida Grande" pitchFamily="1" charset="0"/>
              </a:rPr>
              <a:t>	o All cultures</a:t>
            </a:r>
          </a:p>
          <a:p>
            <a:pPr>
              <a:lnSpc>
                <a:spcPct val="90000"/>
              </a:lnSpc>
              <a:buFontTx/>
              <a:buNone/>
            </a:pPr>
            <a:r>
              <a:rPr lang="en-US" sz="2800">
                <a:solidFill>
                  <a:srgbClr val="000000"/>
                </a:solidFill>
                <a:latin typeface="Lucida Grande" pitchFamily="1" charset="0"/>
              </a:rPr>
              <a:t>	o Required in diet </a:t>
            </a:r>
          </a:p>
          <a:p>
            <a:pPr>
              <a:lnSpc>
                <a:spcPct val="90000"/>
              </a:lnSpc>
              <a:buFontTx/>
              <a:buNone/>
            </a:pPr>
            <a:endParaRPr lang="en-US" sz="2800">
              <a:solidFill>
                <a:srgbClr val="000000"/>
              </a:solidFill>
              <a:latin typeface="Lucida Grande" pitchFamily="1" charset="0"/>
            </a:endParaRPr>
          </a:p>
          <a:p>
            <a:pPr>
              <a:lnSpc>
                <a:spcPct val="90000"/>
              </a:lnSpc>
              <a:buFontTx/>
              <a:buNone/>
            </a:pPr>
            <a:r>
              <a:rPr lang="en-US" sz="2800">
                <a:solidFill>
                  <a:srgbClr val="000000"/>
                </a:solidFill>
                <a:latin typeface="Lucida Grande" pitchFamily="1" charset="0"/>
              </a:rPr>
              <a:t>Botanical</a:t>
            </a:r>
          </a:p>
          <a:p>
            <a:pPr>
              <a:lnSpc>
                <a:spcPct val="90000"/>
              </a:lnSpc>
              <a:buFontTx/>
              <a:buNone/>
            </a:pPr>
            <a:r>
              <a:rPr lang="en-US" sz="2800">
                <a:solidFill>
                  <a:srgbClr val="000000"/>
                </a:solidFill>
                <a:latin typeface="Lucida Grande" pitchFamily="1" charset="0"/>
              </a:rPr>
              <a:t>	o Many families </a:t>
            </a:r>
          </a:p>
          <a:p>
            <a:pPr>
              <a:lnSpc>
                <a:spcPct val="90000"/>
              </a:lnSpc>
            </a:pPr>
            <a:endParaRPr lang="en-US" sz="2800">
              <a:solidFill>
                <a:srgbClr val="000000"/>
              </a:solidFill>
              <a:latin typeface="Lucida Grande" pitchFamily="1" charset="0"/>
            </a:endParaRPr>
          </a:p>
          <a:p>
            <a:pPr>
              <a:lnSpc>
                <a:spcPct val="90000"/>
              </a:lnSpc>
              <a:buFontTx/>
              <a:buNone/>
            </a:pPr>
            <a:r>
              <a:rPr lang="en-US" sz="2800">
                <a:solidFill>
                  <a:srgbClr val="000000"/>
                </a:solidFill>
                <a:latin typeface="Lucida Grande" pitchFamily="1" charset="0"/>
              </a:rPr>
              <a:t>Economics</a:t>
            </a:r>
          </a:p>
          <a:p>
            <a:pPr>
              <a:lnSpc>
                <a:spcPct val="90000"/>
              </a:lnSpc>
              <a:buFontTx/>
              <a:buNone/>
            </a:pPr>
            <a:r>
              <a:rPr lang="en-US" sz="2800">
                <a:solidFill>
                  <a:srgbClr val="000000"/>
                </a:solidFill>
                <a:latin typeface="Lucida Grande" pitchFamily="1" charset="0"/>
              </a:rPr>
              <a:t>	o Multiple plant use</a:t>
            </a:r>
          </a:p>
          <a:p>
            <a:pPr>
              <a:lnSpc>
                <a:spcPct val="90000"/>
              </a:lnSpc>
              <a:buFontTx/>
              <a:buNone/>
            </a:pPr>
            <a:r>
              <a:rPr lang="en-US" sz="2800">
                <a:solidFill>
                  <a:srgbClr val="000000"/>
                </a:solidFill>
                <a:latin typeface="Lucida Grande" pitchFamily="1" charset="0"/>
              </a:rPr>
              <a:t>	o Press-cake </a:t>
            </a:r>
          </a:p>
          <a:p>
            <a:pPr>
              <a:lnSpc>
                <a:spcPct val="90000"/>
              </a:lnSpc>
            </a:pPr>
            <a:endParaRPr lang="en-US" sz="28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a:xfrm>
            <a:off x="457200" y="381000"/>
            <a:ext cx="8153400" cy="685800"/>
          </a:xfrm>
        </p:spPr>
        <p:txBody>
          <a:bodyPr/>
          <a:lstStyle/>
          <a:p>
            <a:r>
              <a:rPr lang="en-US" sz="3200" b="1">
                <a:solidFill>
                  <a:srgbClr val="000000"/>
                </a:solidFill>
                <a:latin typeface="Lucida Grande" pitchFamily="1" charset="0"/>
              </a:rPr>
              <a:t>Subsequent treatment of oils</a:t>
            </a:r>
            <a:endParaRPr lang="en-US">
              <a:solidFill>
                <a:srgbClr val="000000"/>
              </a:solidFill>
              <a:latin typeface="Lucida Grande" pitchFamily="1" charset="0"/>
            </a:endParaRPr>
          </a:p>
        </p:txBody>
      </p:sp>
      <p:sp>
        <p:nvSpPr>
          <p:cNvPr id="487427" name="Rectangle 3"/>
          <p:cNvSpPr>
            <a:spLocks noGrp="1" noChangeArrowheads="1"/>
          </p:cNvSpPr>
          <p:nvPr>
            <p:ph type="body" idx="1"/>
          </p:nvPr>
        </p:nvSpPr>
        <p:spPr>
          <a:xfrm>
            <a:off x="685800" y="1295400"/>
            <a:ext cx="7772400" cy="5257800"/>
          </a:xfrm>
        </p:spPr>
        <p:txBody>
          <a:bodyPr/>
          <a:lstStyle/>
          <a:p>
            <a:r>
              <a:rPr lang="en-US" sz="2800">
                <a:solidFill>
                  <a:srgbClr val="000000"/>
                </a:solidFill>
                <a:latin typeface="Lucida Grande" pitchFamily="1" charset="0"/>
              </a:rPr>
              <a:t>After isolation, the oils are treated for several reasons.</a:t>
            </a:r>
          </a:p>
          <a:p>
            <a:r>
              <a:rPr lang="en-US" sz="2800">
                <a:solidFill>
                  <a:srgbClr val="000000"/>
                </a:solidFill>
                <a:latin typeface="Lucida Grande" pitchFamily="1" charset="0"/>
              </a:rPr>
              <a:t>In many cases, the oils are treated with caustic soda to remove any free fatty acids present.</a:t>
            </a:r>
          </a:p>
          <a:p>
            <a:r>
              <a:rPr lang="en-US" sz="2800">
                <a:solidFill>
                  <a:srgbClr val="000000"/>
                </a:solidFill>
                <a:latin typeface="Lucida Grande" pitchFamily="1" charset="0"/>
              </a:rPr>
              <a:t>The oil may then be degummed, bleached, deodorized, and/or winterized.</a:t>
            </a:r>
          </a:p>
          <a:p>
            <a:r>
              <a:rPr lang="en-US" sz="2800">
                <a:solidFill>
                  <a:srgbClr val="000000"/>
                </a:solidFill>
                <a:latin typeface="Lucida Grande" pitchFamily="1" charset="0"/>
              </a:rPr>
              <a:t>Degumming is done by mixing the oil with water and centrifuging.</a:t>
            </a:r>
          </a:p>
          <a:p>
            <a:endParaRPr lang="en-US" sz="2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5" name="Rectangle 3"/>
          <p:cNvSpPr>
            <a:spLocks noGrp="1" noChangeArrowheads="1"/>
          </p:cNvSpPr>
          <p:nvPr>
            <p:ph type="body" idx="1"/>
          </p:nvPr>
        </p:nvSpPr>
        <p:spPr>
          <a:xfrm>
            <a:off x="685800" y="1295400"/>
            <a:ext cx="7772400" cy="5029200"/>
          </a:xfrm>
        </p:spPr>
        <p:txBody>
          <a:bodyPr/>
          <a:lstStyle/>
          <a:p>
            <a:pPr>
              <a:lnSpc>
                <a:spcPct val="90000"/>
              </a:lnSpc>
            </a:pPr>
            <a:r>
              <a:rPr lang="en-US" sz="2800">
                <a:solidFill>
                  <a:srgbClr val="000000"/>
                </a:solidFill>
                <a:latin typeface="Lucida Grande" pitchFamily="1" charset="0"/>
              </a:rPr>
              <a:t>Bleaching is usually done with Fuller's earth or activated charcoal.</a:t>
            </a:r>
          </a:p>
          <a:p>
            <a:pPr>
              <a:lnSpc>
                <a:spcPct val="90000"/>
              </a:lnSpc>
            </a:pPr>
            <a:r>
              <a:rPr lang="en-US" sz="2800">
                <a:solidFill>
                  <a:srgbClr val="000000"/>
                </a:solidFill>
                <a:latin typeface="Lucida Grande" pitchFamily="1" charset="0"/>
              </a:rPr>
              <a:t>Deodorizing is often done with steam. </a:t>
            </a:r>
          </a:p>
          <a:p>
            <a:pPr>
              <a:lnSpc>
                <a:spcPct val="90000"/>
              </a:lnSpc>
            </a:pPr>
            <a:r>
              <a:rPr lang="en-US" sz="2800">
                <a:solidFill>
                  <a:srgbClr val="000000"/>
                </a:solidFill>
                <a:latin typeface="Lucida Grande" pitchFamily="1" charset="0"/>
              </a:rPr>
              <a:t>Winterizing is cooling down the oil and removing materials that precipitate out.</a:t>
            </a:r>
          </a:p>
          <a:p>
            <a:pPr>
              <a:lnSpc>
                <a:spcPct val="90000"/>
              </a:lnSpc>
            </a:pPr>
            <a:r>
              <a:rPr lang="en-US" sz="2800">
                <a:solidFill>
                  <a:srgbClr val="000000"/>
                </a:solidFill>
                <a:latin typeface="Lucida Grande" pitchFamily="1" charset="0"/>
              </a:rPr>
              <a:t>The fatty acids and triglycerides that precipitate out are called "foots".</a:t>
            </a:r>
          </a:p>
          <a:p>
            <a:pPr>
              <a:lnSpc>
                <a:spcPct val="90000"/>
              </a:lnSpc>
            </a:pPr>
            <a:r>
              <a:rPr lang="en-US" sz="2800">
                <a:solidFill>
                  <a:srgbClr val="000000"/>
                </a:solidFill>
                <a:latin typeface="Lucida Grande" pitchFamily="1" charset="0"/>
              </a:rPr>
              <a:t>Most oils are treated to render them odorless and tasteless (and interchangeable).</a:t>
            </a:r>
          </a:p>
          <a:p>
            <a:pPr>
              <a:lnSpc>
                <a:spcPct val="90000"/>
              </a:lnSpc>
            </a:pPr>
            <a:endParaRPr lang="en-US" sz="2800">
              <a:solidFill>
                <a:srgbClr val="000000"/>
              </a:solidFill>
              <a:latin typeface="Lucida Grande" pitchFamily="1" charset="0"/>
            </a:endParaRPr>
          </a:p>
          <a:p>
            <a:pPr>
              <a:lnSpc>
                <a:spcPct val="90000"/>
              </a:lnSpc>
            </a:pPr>
            <a:endParaRPr lang="en-US"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1" name="Rectangle 3"/>
          <p:cNvSpPr>
            <a:spLocks noGrp="1" noChangeArrowheads="1"/>
          </p:cNvSpPr>
          <p:nvPr>
            <p:ph type="body" idx="1"/>
          </p:nvPr>
        </p:nvSpPr>
        <p:spPr>
          <a:xfrm>
            <a:off x="685800" y="2057400"/>
            <a:ext cx="7772400" cy="3124200"/>
          </a:xfrm>
        </p:spPr>
        <p:txBody>
          <a:bodyPr/>
          <a:lstStyle/>
          <a:p>
            <a:pPr>
              <a:lnSpc>
                <a:spcPct val="90000"/>
              </a:lnSpc>
            </a:pPr>
            <a:r>
              <a:rPr lang="en-US" sz="2800">
                <a:solidFill>
                  <a:srgbClr val="000000"/>
                </a:solidFill>
                <a:latin typeface="Lucida Grande" pitchFamily="1" charset="0"/>
              </a:rPr>
              <a:t>Almost all oils and fats come from seeds (except for olive and avocado). They are required in the diet of most animals.</a:t>
            </a:r>
          </a:p>
          <a:p>
            <a:pPr>
              <a:lnSpc>
                <a:spcPct val="90000"/>
              </a:lnSpc>
            </a:pPr>
            <a:r>
              <a:rPr lang="en-US" sz="2800">
                <a:solidFill>
                  <a:srgbClr val="000000"/>
                </a:solidFill>
                <a:latin typeface="Lucida Grande" pitchFamily="1" charset="0"/>
              </a:rPr>
              <a:t>Margarine and shortening are made by hydrogenation.</a:t>
            </a:r>
          </a:p>
          <a:p>
            <a:pPr>
              <a:lnSpc>
                <a:spcPct val="90000"/>
              </a:lnSpc>
            </a:pPr>
            <a:endParaRPr lang="en-US" sz="2800">
              <a:solidFill>
                <a:srgbClr val="000000"/>
              </a:solidFill>
              <a:latin typeface="Lucida Grande" pitchFamily="1" charset="0"/>
            </a:endParaRPr>
          </a:p>
          <a:p>
            <a:pPr>
              <a:lnSpc>
                <a:spcPct val="90000"/>
              </a:lnSpc>
            </a:pPr>
            <a:endParaRPr lang="en-US" sz="2800"/>
          </a:p>
        </p:txBody>
      </p:sp>
      <p:sp>
        <p:nvSpPr>
          <p:cNvPr id="488452" name="Rectangle 4"/>
          <p:cNvSpPr>
            <a:spLocks noGrp="1" noChangeArrowheads="1"/>
          </p:cNvSpPr>
          <p:nvPr>
            <p:ph type="title"/>
          </p:nvPr>
        </p:nvSpPr>
        <p:spPr>
          <a:xfrm>
            <a:off x="685800" y="609600"/>
            <a:ext cx="7772400" cy="914400"/>
          </a:xfrm>
          <a:noFill/>
          <a:ln/>
        </p:spPr>
        <p:txBody>
          <a:bodyPr/>
          <a:lstStyle/>
          <a:p>
            <a:r>
              <a:rPr lang="en-US" sz="3200" b="1">
                <a:solidFill>
                  <a:srgbClr val="000000"/>
                </a:solidFill>
                <a:latin typeface="Lucida Grande" pitchFamily="1" charset="0"/>
              </a:rPr>
              <a:t>Uses of fats and oils</a:t>
            </a:r>
            <a:endParaRPr lang="en-US">
              <a:solidFill>
                <a:srgbClr val="000000"/>
              </a:solidFill>
              <a:latin typeface="Lucida Grande" pitchFamily="1"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9" name="Rectangle 3"/>
          <p:cNvSpPr>
            <a:spLocks noGrp="1" noChangeArrowheads="1"/>
          </p:cNvSpPr>
          <p:nvPr>
            <p:ph type="body" idx="1"/>
          </p:nvPr>
        </p:nvSpPr>
        <p:spPr>
          <a:xfrm>
            <a:off x="685800" y="838200"/>
            <a:ext cx="7772400" cy="5562600"/>
          </a:xfrm>
        </p:spPr>
        <p:txBody>
          <a:bodyPr/>
          <a:lstStyle/>
          <a:p>
            <a:pPr>
              <a:lnSpc>
                <a:spcPct val="90000"/>
              </a:lnSpc>
            </a:pPr>
            <a:r>
              <a:rPr lang="en-US">
                <a:solidFill>
                  <a:srgbClr val="000000"/>
                </a:solidFill>
                <a:latin typeface="Lucida Grande" pitchFamily="1" charset="0"/>
              </a:rPr>
              <a:t>Lubricants</a:t>
            </a:r>
          </a:p>
          <a:p>
            <a:pPr>
              <a:lnSpc>
                <a:spcPct val="90000"/>
              </a:lnSpc>
            </a:pPr>
            <a:r>
              <a:rPr lang="en-US">
                <a:solidFill>
                  <a:srgbClr val="000000"/>
                </a:solidFill>
                <a:latin typeface="Lucida Grande" pitchFamily="1" charset="0"/>
              </a:rPr>
              <a:t>Soap - now largely replaced by synthetic detergents</a:t>
            </a:r>
          </a:p>
          <a:p>
            <a:pPr>
              <a:lnSpc>
                <a:spcPct val="90000"/>
              </a:lnSpc>
            </a:pPr>
            <a:r>
              <a:rPr lang="en-US">
                <a:solidFill>
                  <a:srgbClr val="000000"/>
                </a:solidFill>
                <a:latin typeface="Lucida Grande" pitchFamily="1" charset="0"/>
              </a:rPr>
              <a:t>Paints - now largely replaced by synthetic polymers.</a:t>
            </a:r>
          </a:p>
          <a:p>
            <a:pPr>
              <a:lnSpc>
                <a:spcPct val="90000"/>
              </a:lnSpc>
            </a:pPr>
            <a:r>
              <a:rPr lang="en-US">
                <a:solidFill>
                  <a:srgbClr val="000000"/>
                </a:solidFill>
                <a:latin typeface="Lucida Grande" pitchFamily="1" charset="0"/>
              </a:rPr>
              <a:t>Chemical precursors - nylon, polymers - probably the best petroleum substitute.</a:t>
            </a:r>
          </a:p>
          <a:p>
            <a:pPr>
              <a:lnSpc>
                <a:spcPct val="90000"/>
              </a:lnSpc>
            </a:pPr>
            <a:r>
              <a:rPr lang="en-US">
                <a:solidFill>
                  <a:srgbClr val="000000"/>
                </a:solidFill>
                <a:latin typeface="Lucida Grande" pitchFamily="1" charset="0"/>
              </a:rPr>
              <a:t>Press cake is usually used for livestock feed</a:t>
            </a:r>
          </a:p>
          <a:p>
            <a:pPr>
              <a:lnSpc>
                <a:spcPct val="90000"/>
              </a:lnSpc>
            </a:pPr>
            <a:r>
              <a:rPr lang="en-US">
                <a:solidFill>
                  <a:srgbClr val="000000"/>
                </a:solidFill>
                <a:latin typeface="Lucida Grande" pitchFamily="1" charset="0"/>
              </a:rPr>
              <a:t>Biofuels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Edible Oil Scenario in Pakistan</a:t>
            </a:r>
            <a:endParaRPr lang="en-US" b="1" dirty="0"/>
          </a:p>
        </p:txBody>
      </p:sp>
      <p:sp>
        <p:nvSpPr>
          <p:cNvPr id="3" name="Content Placeholder 2"/>
          <p:cNvSpPr>
            <a:spLocks noGrp="1"/>
          </p:cNvSpPr>
          <p:nvPr>
            <p:ph idx="1"/>
          </p:nvPr>
        </p:nvSpPr>
        <p:spPr/>
        <p:txBody>
          <a:bodyPr>
            <a:normAutofit fontScale="55000" lnSpcReduction="20000"/>
          </a:bodyPr>
          <a:lstStyle/>
          <a:p>
            <a:r>
              <a:rPr lang="en-US" dirty="0" smtClean="0"/>
              <a:t>Pakistan imports (84%) of oilseed or edible oil</a:t>
            </a:r>
          </a:p>
          <a:p>
            <a:endParaRPr lang="en-US" dirty="0" smtClean="0"/>
          </a:p>
          <a:p>
            <a:r>
              <a:rPr lang="en-US" dirty="0" smtClean="0"/>
              <a:t>Cottonseed major source of edible oil </a:t>
            </a:r>
          </a:p>
          <a:p>
            <a:pPr>
              <a:buNone/>
            </a:pPr>
            <a:endParaRPr lang="en-US" dirty="0" smtClean="0"/>
          </a:p>
          <a:p>
            <a:r>
              <a:rPr lang="en-US" dirty="0" smtClean="0"/>
              <a:t>Per Capita edible oil consumption 19 kg</a:t>
            </a:r>
          </a:p>
          <a:p>
            <a:endParaRPr lang="en-US" dirty="0" smtClean="0"/>
          </a:p>
          <a:p>
            <a:r>
              <a:rPr lang="en-US" dirty="0" smtClean="0"/>
              <a:t>Edible oil import bill of Pakistan US$ 2.426 billion.</a:t>
            </a:r>
          </a:p>
          <a:p>
            <a:endParaRPr lang="en-US" dirty="0" smtClean="0"/>
          </a:p>
          <a:p>
            <a:r>
              <a:rPr lang="en-GB" dirty="0" smtClean="0"/>
              <a:t>Seed meal import about 450 billion tonnes (FAO, 2017).</a:t>
            </a:r>
          </a:p>
          <a:p>
            <a:endParaRPr lang="en-GB" dirty="0" smtClean="0"/>
          </a:p>
          <a:p>
            <a:r>
              <a:rPr lang="en-GB" dirty="0" smtClean="0"/>
              <a:t>Total Seed meal import worth 500 million $</a:t>
            </a:r>
          </a:p>
          <a:p>
            <a:endParaRPr lang="en-GB" dirty="0" smtClean="0"/>
          </a:p>
          <a:p>
            <a:r>
              <a:rPr lang="en-GB" dirty="0" smtClean="0"/>
              <a:t>Import of sunflower meal was 5,20,000 tonnes @ 215 to 218$ per tones,  (FAO, 2016)</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5400" y="1066801"/>
            <a:ext cx="1371600" cy="246221"/>
          </a:xfrm>
          <a:prstGeom prst="rect">
            <a:avLst/>
          </a:prstGeom>
          <a:noFill/>
          <a:ln>
            <a:solidFill>
              <a:schemeClr val="tx1"/>
            </a:solidFill>
          </a:ln>
        </p:spPr>
        <p:txBody>
          <a:bodyPr wrap="square" rtlCol="0">
            <a:spAutoFit/>
          </a:bodyPr>
          <a:lstStyle/>
          <a:p>
            <a:r>
              <a:rPr lang="en-US" sz="1000" dirty="0" smtClean="0">
                <a:latin typeface="Times New Roman" pitchFamily="18" charset="0"/>
                <a:cs typeface="Times New Roman" pitchFamily="18" charset="0"/>
              </a:rPr>
              <a:t>Oleic acid   (18:1)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9</a:t>
            </a:r>
            <a:endParaRPr lang="en-US" sz="1000" baseline="30000" dirty="0">
              <a:latin typeface="Times New Roman" pitchFamily="18" charset="0"/>
              <a:cs typeface="Times New Roman" pitchFamily="18" charset="0"/>
            </a:endParaRPr>
          </a:p>
        </p:txBody>
      </p:sp>
      <p:cxnSp>
        <p:nvCxnSpPr>
          <p:cNvPr id="8" name="Straight Arrow Connector 7"/>
          <p:cNvCxnSpPr/>
          <p:nvPr/>
        </p:nvCxnSpPr>
        <p:spPr>
          <a:xfrm rot="5400000">
            <a:off x="1640938" y="1752204"/>
            <a:ext cx="609600" cy="79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47482" y="2133600"/>
            <a:ext cx="1600200" cy="246221"/>
          </a:xfrm>
          <a:prstGeom prst="rect">
            <a:avLst/>
          </a:prstGeom>
          <a:noFill/>
          <a:ln>
            <a:solidFill>
              <a:schemeClr val="tx1"/>
            </a:solidFill>
          </a:ln>
        </p:spPr>
        <p:txBody>
          <a:bodyPr wrap="square" rtlCol="0">
            <a:spAutoFit/>
          </a:bodyPr>
          <a:lstStyle/>
          <a:p>
            <a:r>
              <a:rPr lang="en-US" sz="1000" dirty="0" err="1" smtClean="0">
                <a:latin typeface="Times New Roman" pitchFamily="18" charset="0"/>
                <a:cs typeface="Times New Roman" pitchFamily="18" charset="0"/>
              </a:rPr>
              <a:t>Linoleic</a:t>
            </a:r>
            <a:r>
              <a:rPr lang="en-US" sz="1000" dirty="0" smtClean="0">
                <a:latin typeface="Times New Roman" pitchFamily="18" charset="0"/>
                <a:cs typeface="Times New Roman" pitchFamily="18" charset="0"/>
              </a:rPr>
              <a:t> acid (18:2)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9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12</a:t>
            </a:r>
            <a:endParaRPr lang="en-US" sz="1000" dirty="0">
              <a:latin typeface="Times New Roman" pitchFamily="18" charset="0"/>
              <a:cs typeface="Times New Roman" pitchFamily="18" charset="0"/>
            </a:endParaRPr>
          </a:p>
        </p:txBody>
      </p:sp>
      <p:cxnSp>
        <p:nvCxnSpPr>
          <p:cNvPr id="11" name="Straight Arrow Connector 10"/>
          <p:cNvCxnSpPr/>
          <p:nvPr/>
        </p:nvCxnSpPr>
        <p:spPr>
          <a:xfrm>
            <a:off x="2895600" y="2420472"/>
            <a:ext cx="16002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48200" y="2160495"/>
            <a:ext cx="2057400" cy="246221"/>
          </a:xfrm>
          <a:prstGeom prst="rect">
            <a:avLst/>
          </a:prstGeom>
          <a:noFill/>
          <a:ln>
            <a:solidFill>
              <a:schemeClr val="tx1"/>
            </a:solidFill>
          </a:ln>
        </p:spPr>
        <p:txBody>
          <a:bodyPr wrap="square" rtlCol="0">
            <a:spAutoFit/>
          </a:bodyPr>
          <a:lstStyle/>
          <a:p>
            <a:r>
              <a:rPr lang="en-US" sz="1000" dirty="0">
                <a:latin typeface="Times New Roman" pitchFamily="18" charset="0"/>
                <a:cs typeface="Times New Roman" pitchFamily="18" charset="0"/>
              </a:rPr>
              <a:t>α- </a:t>
            </a:r>
            <a:r>
              <a:rPr lang="en-US" sz="1000" dirty="0" err="1" smtClean="0">
                <a:latin typeface="Times New Roman" pitchFamily="18" charset="0"/>
                <a:cs typeface="Times New Roman" pitchFamily="18" charset="0"/>
              </a:rPr>
              <a:t>Linolenic</a:t>
            </a:r>
            <a:r>
              <a:rPr lang="en-US" sz="1000" dirty="0" smtClean="0">
                <a:latin typeface="Times New Roman" pitchFamily="18" charset="0"/>
                <a:cs typeface="Times New Roman" pitchFamily="18" charset="0"/>
              </a:rPr>
              <a:t> acid (18:3)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9,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12,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15 </a:t>
            </a:r>
            <a:endParaRPr lang="en-US" sz="1000" dirty="0">
              <a:latin typeface="Times New Roman" pitchFamily="18" charset="0"/>
              <a:cs typeface="Times New Roman" pitchFamily="18" charset="0"/>
            </a:endParaRPr>
          </a:p>
        </p:txBody>
      </p:sp>
      <p:sp>
        <p:nvSpPr>
          <p:cNvPr id="14" name="TextBox 13"/>
          <p:cNvSpPr txBox="1"/>
          <p:nvPr/>
        </p:nvSpPr>
        <p:spPr>
          <a:xfrm>
            <a:off x="1295400" y="152400"/>
            <a:ext cx="1371600" cy="253916"/>
          </a:xfrm>
          <a:prstGeom prst="rect">
            <a:avLst/>
          </a:prstGeom>
          <a:noFill/>
          <a:ln>
            <a:solidFill>
              <a:schemeClr val="tx1"/>
            </a:solidFill>
          </a:ln>
        </p:spPr>
        <p:txBody>
          <a:bodyPr wrap="square" rtlCol="0">
            <a:spAutoFit/>
          </a:bodyPr>
          <a:lstStyle/>
          <a:p>
            <a:r>
              <a:rPr lang="en-US" sz="1050" dirty="0" err="1" smtClean="0">
                <a:latin typeface="Times New Roman" pitchFamily="18" charset="0"/>
                <a:ea typeface="Tahoma" pitchFamily="34" charset="0"/>
                <a:cs typeface="Times New Roman" pitchFamily="18" charset="0"/>
              </a:rPr>
              <a:t>Stearic</a:t>
            </a:r>
            <a:r>
              <a:rPr lang="en-US" sz="1050" dirty="0" smtClean="0">
                <a:latin typeface="Times New Roman" pitchFamily="18" charset="0"/>
                <a:ea typeface="Tahoma" pitchFamily="34" charset="0"/>
                <a:cs typeface="Times New Roman" pitchFamily="18" charset="0"/>
              </a:rPr>
              <a:t> acid  (18:0)</a:t>
            </a:r>
            <a:endParaRPr lang="en-US" sz="1050" baseline="30000" dirty="0">
              <a:latin typeface="Times New Roman" pitchFamily="18" charset="0"/>
              <a:ea typeface="Tahoma" pitchFamily="34" charset="0"/>
              <a:cs typeface="Times New Roman" pitchFamily="18" charset="0"/>
            </a:endParaRPr>
          </a:p>
        </p:txBody>
      </p:sp>
      <p:cxnSp>
        <p:nvCxnSpPr>
          <p:cNvPr id="15" name="Straight Arrow Connector 14"/>
          <p:cNvCxnSpPr/>
          <p:nvPr/>
        </p:nvCxnSpPr>
        <p:spPr>
          <a:xfrm rot="5400000">
            <a:off x="1764600" y="772412"/>
            <a:ext cx="434788"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08528" y="1510554"/>
            <a:ext cx="1066801" cy="400110"/>
          </a:xfrm>
          <a:prstGeom prst="rect">
            <a:avLst/>
          </a:prstGeom>
          <a:noFill/>
          <a:ln>
            <a:noFill/>
          </a:ln>
        </p:spPr>
        <p:txBody>
          <a:bodyPr wrap="square" rtlCol="0">
            <a:spAutoFit/>
          </a:bodyPr>
          <a:lstStyle/>
          <a:p>
            <a:r>
              <a:rPr lang="en-US" sz="1000" dirty="0" smtClean="0">
                <a:latin typeface="Times New Roman" pitchFamily="18" charset="0"/>
                <a:cs typeface="Times New Roman" pitchFamily="18" charset="0"/>
              </a:rPr>
              <a:t>Δ12 </a:t>
            </a:r>
            <a:r>
              <a:rPr lang="en-US" sz="1000" dirty="0" err="1" smtClean="0">
                <a:latin typeface="Times New Roman" pitchFamily="18" charset="0"/>
                <a:cs typeface="Times New Roman" pitchFamily="18" charset="0"/>
              </a:rPr>
              <a:t>desaturase</a:t>
            </a:r>
            <a:endParaRPr lang="en-US" sz="1000" dirty="0" smtClean="0">
              <a:latin typeface="Times New Roman" pitchFamily="18" charset="0"/>
              <a:cs typeface="Times New Roman" pitchFamily="18" charset="0"/>
            </a:endParaRPr>
          </a:p>
          <a:p>
            <a:r>
              <a:rPr lang="en-US" sz="1000" dirty="0" smtClean="0">
                <a:latin typeface="Times New Roman" pitchFamily="18" charset="0"/>
                <a:cs typeface="Times New Roman" pitchFamily="18" charset="0"/>
              </a:rPr>
              <a:t>CoD12 gene</a:t>
            </a:r>
            <a:endParaRPr lang="en-US" sz="1000" dirty="0">
              <a:latin typeface="Times New Roman" pitchFamily="18" charset="0"/>
              <a:cs typeface="Times New Roman" pitchFamily="18" charset="0"/>
            </a:endParaRPr>
          </a:p>
        </p:txBody>
      </p:sp>
      <p:sp>
        <p:nvSpPr>
          <p:cNvPr id="20" name="TextBox 19"/>
          <p:cNvSpPr txBox="1"/>
          <p:nvPr/>
        </p:nvSpPr>
        <p:spPr>
          <a:xfrm>
            <a:off x="1093693" y="502024"/>
            <a:ext cx="990599" cy="400110"/>
          </a:xfrm>
          <a:prstGeom prst="rect">
            <a:avLst/>
          </a:prstGeom>
          <a:noFill/>
          <a:ln>
            <a:noFill/>
          </a:ln>
        </p:spPr>
        <p:txBody>
          <a:bodyPr wrap="square" rtlCol="0">
            <a:spAutoFit/>
          </a:bodyPr>
          <a:lstStyle/>
          <a:p>
            <a:r>
              <a:rPr lang="en-US" sz="1000" dirty="0" smtClean="0">
                <a:latin typeface="Times New Roman" pitchFamily="18" charset="0"/>
                <a:cs typeface="Times New Roman" pitchFamily="18" charset="0"/>
              </a:rPr>
              <a:t>Δ9 </a:t>
            </a:r>
            <a:r>
              <a:rPr lang="en-US" sz="1000" dirty="0" err="1" smtClean="0">
                <a:latin typeface="Times New Roman" pitchFamily="18" charset="0"/>
                <a:cs typeface="Times New Roman" pitchFamily="18" charset="0"/>
              </a:rPr>
              <a:t>desaturase</a:t>
            </a:r>
            <a:endParaRPr lang="en-US" sz="1000" dirty="0" smtClean="0">
              <a:latin typeface="Times New Roman" pitchFamily="18" charset="0"/>
              <a:cs typeface="Times New Roman" pitchFamily="18" charset="0"/>
            </a:endParaRPr>
          </a:p>
          <a:p>
            <a:r>
              <a:rPr lang="en-US" sz="1000" dirty="0" smtClean="0">
                <a:latin typeface="Times New Roman" pitchFamily="18" charset="0"/>
                <a:cs typeface="Times New Roman" pitchFamily="18" charset="0"/>
              </a:rPr>
              <a:t>SAD gene</a:t>
            </a:r>
            <a:endParaRPr lang="en-US" sz="1000" dirty="0">
              <a:latin typeface="Times New Roman" pitchFamily="18" charset="0"/>
              <a:cs typeface="Times New Roman" pitchFamily="18" charset="0"/>
            </a:endParaRPr>
          </a:p>
        </p:txBody>
      </p:sp>
      <p:sp>
        <p:nvSpPr>
          <p:cNvPr id="24" name="TextBox 23"/>
          <p:cNvSpPr txBox="1"/>
          <p:nvPr/>
        </p:nvSpPr>
        <p:spPr>
          <a:xfrm>
            <a:off x="2895600" y="2043954"/>
            <a:ext cx="1371600" cy="400110"/>
          </a:xfrm>
          <a:prstGeom prst="rect">
            <a:avLst/>
          </a:prstGeom>
          <a:noFill/>
          <a:ln>
            <a:noFill/>
          </a:ln>
        </p:spPr>
        <p:txBody>
          <a:bodyPr wrap="square" rtlCol="0">
            <a:spAutoFit/>
          </a:bodyPr>
          <a:lstStyle/>
          <a:p>
            <a:r>
              <a:rPr lang="en-US" sz="1000" dirty="0" smtClean="0">
                <a:latin typeface="Times New Roman" pitchFamily="18" charset="0"/>
                <a:cs typeface="Times New Roman" pitchFamily="18" charset="0"/>
              </a:rPr>
              <a:t>ῲ-3 and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15 </a:t>
            </a:r>
            <a:r>
              <a:rPr lang="en-US" sz="1000" dirty="0" smtClean="0">
                <a:latin typeface="Times New Roman" pitchFamily="18" charset="0"/>
                <a:cs typeface="Times New Roman" pitchFamily="18" charset="0"/>
              </a:rPr>
              <a:t> </a:t>
            </a:r>
            <a:r>
              <a:rPr lang="en-US" sz="1000" dirty="0" err="1" smtClean="0">
                <a:latin typeface="Times New Roman" pitchFamily="18" charset="0"/>
                <a:cs typeface="Times New Roman" pitchFamily="18" charset="0"/>
              </a:rPr>
              <a:t>desaturase</a:t>
            </a:r>
            <a:endParaRPr lang="en-US" sz="1000" dirty="0" smtClean="0">
              <a:latin typeface="Times New Roman" pitchFamily="18" charset="0"/>
              <a:cs typeface="Times New Roman" pitchFamily="18" charset="0"/>
            </a:endParaRPr>
          </a:p>
          <a:p>
            <a:r>
              <a:rPr lang="en-US" sz="1000" dirty="0" smtClean="0">
                <a:latin typeface="Times New Roman" pitchFamily="18" charset="0"/>
                <a:cs typeface="Times New Roman" pitchFamily="18" charset="0"/>
              </a:rPr>
              <a:t>D-15 gene</a:t>
            </a:r>
          </a:p>
        </p:txBody>
      </p:sp>
      <p:cxnSp>
        <p:nvCxnSpPr>
          <p:cNvPr id="27" name="Straight Arrow Connector 26"/>
          <p:cNvCxnSpPr/>
          <p:nvPr/>
        </p:nvCxnSpPr>
        <p:spPr>
          <a:xfrm rot="5400000">
            <a:off x="1728741" y="2699825"/>
            <a:ext cx="3810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033433" y="2602007"/>
            <a:ext cx="1600200" cy="246221"/>
          </a:xfrm>
          <a:prstGeom prst="rect">
            <a:avLst/>
          </a:prstGeom>
          <a:noFill/>
          <a:ln>
            <a:noFill/>
          </a:ln>
        </p:spPr>
        <p:txBody>
          <a:bodyPr wrap="square" rtlCol="0">
            <a:spAutoFit/>
          </a:bodyPr>
          <a:lstStyle/>
          <a:p>
            <a:r>
              <a:rPr lang="en-US" sz="1000" dirty="0" smtClean="0">
                <a:latin typeface="Times New Roman" pitchFamily="18" charset="0"/>
                <a:cs typeface="Times New Roman" pitchFamily="18" charset="0"/>
              </a:rPr>
              <a:t> </a:t>
            </a:r>
            <a:r>
              <a:rPr lang="el-GR" sz="1000" baseline="30000" dirty="0" smtClean="0">
                <a:latin typeface="Times New Roman" pitchFamily="18" charset="0"/>
                <a:cs typeface="Times New Roman" pitchFamily="18" charset="0"/>
              </a:rPr>
              <a:t>Δ</a:t>
            </a:r>
            <a:r>
              <a:rPr lang="en-US" sz="1000" baseline="30000" dirty="0">
                <a:latin typeface="Times New Roman" pitchFamily="18" charset="0"/>
                <a:cs typeface="Times New Roman" pitchFamily="18" charset="0"/>
              </a:rPr>
              <a:t>6</a:t>
            </a:r>
            <a:r>
              <a:rPr lang="en-US" sz="1000" baseline="30000" dirty="0" smtClean="0">
                <a:latin typeface="Times New Roman" pitchFamily="18" charset="0"/>
                <a:cs typeface="Times New Roman" pitchFamily="18" charset="0"/>
              </a:rPr>
              <a:t> </a:t>
            </a:r>
            <a:r>
              <a:rPr lang="en-US" sz="1000" dirty="0" smtClean="0">
                <a:latin typeface="Times New Roman" pitchFamily="18" charset="0"/>
                <a:cs typeface="Times New Roman" pitchFamily="18" charset="0"/>
              </a:rPr>
              <a:t> </a:t>
            </a:r>
            <a:r>
              <a:rPr lang="en-US" sz="1000" dirty="0" err="1" smtClean="0">
                <a:latin typeface="Times New Roman" pitchFamily="18" charset="0"/>
                <a:cs typeface="Times New Roman" pitchFamily="18" charset="0"/>
              </a:rPr>
              <a:t>desaturase</a:t>
            </a:r>
            <a:r>
              <a:rPr lang="en-US" sz="1000" dirty="0" smtClean="0">
                <a:latin typeface="Times New Roman" pitchFamily="18" charset="0"/>
                <a:cs typeface="Times New Roman" pitchFamily="18" charset="0"/>
              </a:rPr>
              <a:t> , PiD6 gene</a:t>
            </a:r>
          </a:p>
        </p:txBody>
      </p:sp>
      <p:sp>
        <p:nvSpPr>
          <p:cNvPr id="33" name="TextBox 32"/>
          <p:cNvSpPr txBox="1"/>
          <p:nvPr/>
        </p:nvSpPr>
        <p:spPr>
          <a:xfrm>
            <a:off x="923364" y="2994213"/>
            <a:ext cx="1981200" cy="246221"/>
          </a:xfrm>
          <a:prstGeom prst="rect">
            <a:avLst/>
          </a:prstGeom>
          <a:noFill/>
          <a:ln>
            <a:solidFill>
              <a:schemeClr val="tx1"/>
            </a:solidFill>
          </a:ln>
        </p:spPr>
        <p:txBody>
          <a:bodyPr wrap="square" rtlCol="0">
            <a:spAutoFit/>
          </a:bodyPr>
          <a:lstStyle/>
          <a:p>
            <a:r>
              <a:rPr lang="en-US" sz="1000" dirty="0">
                <a:latin typeface="Times New Roman" pitchFamily="18" charset="0"/>
                <a:cs typeface="Times New Roman" pitchFamily="18" charset="0"/>
              </a:rPr>
              <a:t>γ- </a:t>
            </a:r>
            <a:r>
              <a:rPr lang="en-US" sz="1000" dirty="0" err="1" smtClean="0">
                <a:latin typeface="Times New Roman" pitchFamily="18" charset="0"/>
                <a:cs typeface="Times New Roman" pitchFamily="18" charset="0"/>
              </a:rPr>
              <a:t>Linolenic</a:t>
            </a:r>
            <a:r>
              <a:rPr lang="en-US" sz="1000" dirty="0" smtClean="0">
                <a:latin typeface="Times New Roman" pitchFamily="18" charset="0"/>
                <a:cs typeface="Times New Roman" pitchFamily="18" charset="0"/>
              </a:rPr>
              <a:t> acid (18:3)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6,</a:t>
            </a:r>
            <a:r>
              <a:rPr lang="en-US" sz="1000" dirty="0" smtClean="0">
                <a:latin typeface="Times New Roman" pitchFamily="18" charset="0"/>
                <a:cs typeface="Times New Roman" pitchFamily="18" charset="0"/>
              </a:rPr>
              <a:t>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9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12</a:t>
            </a:r>
            <a:endParaRPr lang="en-US" sz="1000" dirty="0">
              <a:latin typeface="Times New Roman" pitchFamily="18" charset="0"/>
              <a:cs typeface="Times New Roman" pitchFamily="18" charset="0"/>
            </a:endParaRPr>
          </a:p>
        </p:txBody>
      </p:sp>
      <p:sp>
        <p:nvSpPr>
          <p:cNvPr id="37" name="TextBox 36"/>
          <p:cNvSpPr txBox="1"/>
          <p:nvPr/>
        </p:nvSpPr>
        <p:spPr>
          <a:xfrm>
            <a:off x="748553" y="3814484"/>
            <a:ext cx="2362200" cy="246221"/>
          </a:xfrm>
          <a:prstGeom prst="rect">
            <a:avLst/>
          </a:prstGeom>
          <a:noFill/>
          <a:ln>
            <a:solidFill>
              <a:schemeClr val="tx1"/>
            </a:solidFill>
          </a:ln>
        </p:spPr>
        <p:txBody>
          <a:bodyPr wrap="square" rtlCol="0">
            <a:spAutoFit/>
          </a:bodyPr>
          <a:lstStyle/>
          <a:p>
            <a:r>
              <a:rPr lang="en-US" sz="1000" dirty="0" err="1" smtClean="0">
                <a:latin typeface="Times New Roman" pitchFamily="18" charset="0"/>
                <a:cs typeface="Times New Roman" pitchFamily="18" charset="0"/>
              </a:rPr>
              <a:t>Dihomo</a:t>
            </a:r>
            <a:r>
              <a:rPr lang="en-US" sz="1000" dirty="0" smtClean="0">
                <a:latin typeface="Times New Roman" pitchFamily="18" charset="0"/>
                <a:cs typeface="Times New Roman" pitchFamily="18" charset="0"/>
              </a:rPr>
              <a:t>-γ- </a:t>
            </a:r>
            <a:r>
              <a:rPr lang="en-US" sz="1000" dirty="0" err="1" smtClean="0">
                <a:latin typeface="Times New Roman" pitchFamily="18" charset="0"/>
                <a:cs typeface="Times New Roman" pitchFamily="18" charset="0"/>
              </a:rPr>
              <a:t>Linolenic</a:t>
            </a:r>
            <a:r>
              <a:rPr lang="en-US" sz="1000" dirty="0" smtClean="0">
                <a:latin typeface="Times New Roman" pitchFamily="18" charset="0"/>
                <a:cs typeface="Times New Roman" pitchFamily="18" charset="0"/>
              </a:rPr>
              <a:t> acid (20:3)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8,</a:t>
            </a:r>
            <a:r>
              <a:rPr lang="en-US" sz="1000" dirty="0" smtClean="0">
                <a:latin typeface="Times New Roman" pitchFamily="18" charset="0"/>
                <a:cs typeface="Times New Roman" pitchFamily="18" charset="0"/>
              </a:rPr>
              <a:t>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11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14</a:t>
            </a:r>
            <a:endParaRPr lang="en-US" sz="1000" baseline="30000" dirty="0">
              <a:latin typeface="Times New Roman" pitchFamily="18" charset="0"/>
              <a:cs typeface="Times New Roman" pitchFamily="18" charset="0"/>
            </a:endParaRPr>
          </a:p>
        </p:txBody>
      </p:sp>
      <p:cxnSp>
        <p:nvCxnSpPr>
          <p:cNvPr id="17" name="Straight Arrow Connector 16"/>
          <p:cNvCxnSpPr/>
          <p:nvPr/>
        </p:nvCxnSpPr>
        <p:spPr>
          <a:xfrm rot="5400000">
            <a:off x="1715294" y="3542506"/>
            <a:ext cx="3810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979083" y="3414994"/>
            <a:ext cx="1905000" cy="246221"/>
          </a:xfrm>
          <a:prstGeom prst="rect">
            <a:avLst/>
          </a:prstGeom>
          <a:noFill/>
          <a:ln>
            <a:noFill/>
          </a:ln>
        </p:spPr>
        <p:txBody>
          <a:bodyPr wrap="square" rtlCol="0">
            <a:spAutoFit/>
          </a:bodyPr>
          <a:lstStyle/>
          <a:p>
            <a:r>
              <a:rPr lang="en-US" sz="1000" dirty="0" smtClean="0">
                <a:latin typeface="Times New Roman" pitchFamily="18" charset="0"/>
                <a:cs typeface="Times New Roman" pitchFamily="18" charset="0"/>
              </a:rPr>
              <a:t> </a:t>
            </a:r>
            <a:r>
              <a:rPr lang="el-GR" sz="1000" baseline="30000" dirty="0" smtClean="0">
                <a:latin typeface="Times New Roman" pitchFamily="18" charset="0"/>
                <a:cs typeface="Times New Roman" pitchFamily="18" charset="0"/>
              </a:rPr>
              <a:t>Δ</a:t>
            </a:r>
            <a:r>
              <a:rPr lang="en-US" sz="1000" baseline="30000" dirty="0">
                <a:latin typeface="Times New Roman" pitchFamily="18" charset="0"/>
                <a:cs typeface="Times New Roman" pitchFamily="18" charset="0"/>
              </a:rPr>
              <a:t>6</a:t>
            </a:r>
            <a:r>
              <a:rPr lang="en-US" sz="1000" baseline="30000" dirty="0" smtClean="0">
                <a:latin typeface="Times New Roman" pitchFamily="18" charset="0"/>
                <a:cs typeface="Times New Roman" pitchFamily="18" charset="0"/>
              </a:rPr>
              <a:t> </a:t>
            </a:r>
            <a:r>
              <a:rPr lang="en-US" sz="1000" dirty="0" smtClean="0">
                <a:latin typeface="Times New Roman" pitchFamily="18" charset="0"/>
                <a:cs typeface="Times New Roman" pitchFamily="18" charset="0"/>
              </a:rPr>
              <a:t> </a:t>
            </a:r>
            <a:r>
              <a:rPr lang="en-US" sz="1000" dirty="0" err="1" smtClean="0">
                <a:latin typeface="Times New Roman" pitchFamily="18" charset="0"/>
                <a:cs typeface="Times New Roman" pitchFamily="18" charset="0"/>
              </a:rPr>
              <a:t>elongase</a:t>
            </a:r>
            <a:r>
              <a:rPr lang="en-US" sz="1000" dirty="0" smtClean="0">
                <a:latin typeface="Times New Roman" pitchFamily="18" charset="0"/>
                <a:cs typeface="Times New Roman" pitchFamily="18" charset="0"/>
              </a:rPr>
              <a:t>, PSE1gene</a:t>
            </a:r>
          </a:p>
        </p:txBody>
      </p:sp>
      <p:cxnSp>
        <p:nvCxnSpPr>
          <p:cNvPr id="19" name="Straight Arrow Connector 18"/>
          <p:cNvCxnSpPr/>
          <p:nvPr/>
        </p:nvCxnSpPr>
        <p:spPr>
          <a:xfrm rot="5400000">
            <a:off x="5525294" y="2690860"/>
            <a:ext cx="3810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733365" y="2931460"/>
            <a:ext cx="1981200" cy="246221"/>
          </a:xfrm>
          <a:prstGeom prst="rect">
            <a:avLst/>
          </a:prstGeom>
          <a:noFill/>
          <a:ln>
            <a:solidFill>
              <a:schemeClr val="tx1"/>
            </a:solidFill>
          </a:ln>
        </p:spPr>
        <p:txBody>
          <a:bodyPr wrap="square" rtlCol="0">
            <a:spAutoFit/>
          </a:bodyPr>
          <a:lstStyle/>
          <a:p>
            <a:r>
              <a:rPr lang="en-US" sz="1000" dirty="0" err="1" smtClean="0">
                <a:latin typeface="Times New Roman" pitchFamily="18" charset="0"/>
                <a:cs typeface="Times New Roman" pitchFamily="18" charset="0"/>
              </a:rPr>
              <a:t>Stearidonic</a:t>
            </a:r>
            <a:r>
              <a:rPr lang="en-US" sz="1000" dirty="0" smtClean="0">
                <a:latin typeface="Times New Roman" pitchFamily="18" charset="0"/>
                <a:cs typeface="Times New Roman" pitchFamily="18" charset="0"/>
              </a:rPr>
              <a:t>  (18:4)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6,</a:t>
            </a:r>
            <a:r>
              <a:rPr lang="en-US" sz="1000" dirty="0" smtClean="0">
                <a:latin typeface="Times New Roman" pitchFamily="18" charset="0"/>
                <a:cs typeface="Times New Roman" pitchFamily="18" charset="0"/>
              </a:rPr>
              <a:t>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9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12,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15</a:t>
            </a:r>
            <a:endParaRPr lang="en-US" sz="1000" dirty="0">
              <a:latin typeface="Times New Roman" pitchFamily="18" charset="0"/>
              <a:cs typeface="Times New Roman" pitchFamily="18" charset="0"/>
            </a:endParaRPr>
          </a:p>
        </p:txBody>
      </p:sp>
      <p:cxnSp>
        <p:nvCxnSpPr>
          <p:cNvPr id="22" name="Straight Arrow Connector 21"/>
          <p:cNvCxnSpPr/>
          <p:nvPr/>
        </p:nvCxnSpPr>
        <p:spPr>
          <a:xfrm rot="5400000">
            <a:off x="5525294" y="3466306"/>
            <a:ext cx="3810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04765" y="3796554"/>
            <a:ext cx="2469775" cy="246221"/>
          </a:xfrm>
          <a:prstGeom prst="rect">
            <a:avLst/>
          </a:prstGeom>
          <a:noFill/>
          <a:ln>
            <a:solidFill>
              <a:schemeClr val="tx1"/>
            </a:solidFill>
          </a:ln>
        </p:spPr>
        <p:txBody>
          <a:bodyPr wrap="square" rtlCol="0">
            <a:spAutoFit/>
          </a:bodyPr>
          <a:lstStyle/>
          <a:p>
            <a:r>
              <a:rPr lang="en-US" sz="1000" dirty="0" err="1" smtClean="0">
                <a:latin typeface="Times New Roman" pitchFamily="18" charset="0"/>
                <a:ea typeface="Tahoma" pitchFamily="34" charset="0"/>
                <a:cs typeface="Times New Roman" pitchFamily="18" charset="0"/>
              </a:rPr>
              <a:t>Eicosatetraenoic</a:t>
            </a:r>
            <a:r>
              <a:rPr lang="en-US" sz="1000" dirty="0" smtClean="0">
                <a:latin typeface="Times New Roman" pitchFamily="18" charset="0"/>
                <a:ea typeface="Tahoma" pitchFamily="34" charset="0"/>
                <a:cs typeface="Times New Roman" pitchFamily="18" charset="0"/>
              </a:rPr>
              <a:t> acid  </a:t>
            </a:r>
            <a:r>
              <a:rPr lang="en-US" sz="1000" dirty="0" smtClean="0">
                <a:latin typeface="Times New Roman" pitchFamily="18" charset="0"/>
                <a:cs typeface="Times New Roman" pitchFamily="18" charset="0"/>
              </a:rPr>
              <a:t>(20:4)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8,</a:t>
            </a:r>
            <a:r>
              <a:rPr lang="en-US" sz="1000" dirty="0" smtClean="0">
                <a:latin typeface="Times New Roman" pitchFamily="18" charset="0"/>
                <a:cs typeface="Times New Roman" pitchFamily="18" charset="0"/>
              </a:rPr>
              <a:t>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11,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14,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17</a:t>
            </a:r>
            <a:endParaRPr lang="en-US" sz="1000" dirty="0">
              <a:latin typeface="Times New Roman" pitchFamily="18" charset="0"/>
              <a:cs typeface="Times New Roman" pitchFamily="18" charset="0"/>
            </a:endParaRPr>
          </a:p>
        </p:txBody>
      </p:sp>
      <p:sp>
        <p:nvSpPr>
          <p:cNvPr id="25" name="TextBox 24"/>
          <p:cNvSpPr txBox="1"/>
          <p:nvPr/>
        </p:nvSpPr>
        <p:spPr>
          <a:xfrm>
            <a:off x="2971800" y="4316507"/>
            <a:ext cx="1600200" cy="246221"/>
          </a:xfrm>
          <a:prstGeom prst="rect">
            <a:avLst/>
          </a:prstGeom>
          <a:noFill/>
          <a:ln>
            <a:noFill/>
          </a:ln>
        </p:spPr>
        <p:txBody>
          <a:bodyPr wrap="square" rtlCol="0">
            <a:spAutoFit/>
          </a:bodyPr>
          <a:lstStyle/>
          <a:p>
            <a:r>
              <a:rPr lang="en-US" sz="1000" dirty="0" smtClean="0">
                <a:latin typeface="Times New Roman" pitchFamily="18" charset="0"/>
                <a:cs typeface="Times New Roman" pitchFamily="18" charset="0"/>
              </a:rPr>
              <a:t>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5 </a:t>
            </a:r>
            <a:r>
              <a:rPr lang="en-US" sz="1000" dirty="0" smtClean="0">
                <a:latin typeface="Times New Roman" pitchFamily="18" charset="0"/>
                <a:cs typeface="Times New Roman" pitchFamily="18" charset="0"/>
              </a:rPr>
              <a:t> </a:t>
            </a:r>
            <a:r>
              <a:rPr lang="en-US" sz="1000" dirty="0" err="1" smtClean="0">
                <a:latin typeface="Times New Roman" pitchFamily="18" charset="0"/>
                <a:cs typeface="Times New Roman" pitchFamily="18" charset="0"/>
              </a:rPr>
              <a:t>desaturase</a:t>
            </a:r>
            <a:r>
              <a:rPr lang="en-US" sz="1000" dirty="0" smtClean="0">
                <a:latin typeface="Times New Roman" pitchFamily="18" charset="0"/>
                <a:cs typeface="Times New Roman" pitchFamily="18" charset="0"/>
              </a:rPr>
              <a:t> , TcD5 gene</a:t>
            </a:r>
          </a:p>
        </p:txBody>
      </p:sp>
      <p:cxnSp>
        <p:nvCxnSpPr>
          <p:cNvPr id="26" name="Straight Arrow Connector 25"/>
          <p:cNvCxnSpPr/>
          <p:nvPr/>
        </p:nvCxnSpPr>
        <p:spPr>
          <a:xfrm rot="5400000">
            <a:off x="1728741" y="4385190"/>
            <a:ext cx="3810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5552188" y="4340366"/>
            <a:ext cx="3810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48553" y="4706472"/>
            <a:ext cx="2362200" cy="246221"/>
          </a:xfrm>
          <a:prstGeom prst="rect">
            <a:avLst/>
          </a:prstGeom>
          <a:noFill/>
          <a:ln>
            <a:solidFill>
              <a:schemeClr val="tx1"/>
            </a:solidFill>
          </a:ln>
        </p:spPr>
        <p:txBody>
          <a:bodyPr wrap="square" rtlCol="0">
            <a:spAutoFit/>
          </a:bodyPr>
          <a:lstStyle/>
          <a:p>
            <a:r>
              <a:rPr lang="en-US" sz="1000" dirty="0" err="1" smtClean="0">
                <a:latin typeface="Times New Roman" pitchFamily="18" charset="0"/>
                <a:cs typeface="Times New Roman" pitchFamily="18" charset="0"/>
              </a:rPr>
              <a:t>Archidonic</a:t>
            </a:r>
            <a:r>
              <a:rPr lang="en-US" sz="1000" dirty="0" smtClean="0">
                <a:latin typeface="Times New Roman" pitchFamily="18" charset="0"/>
                <a:cs typeface="Times New Roman" pitchFamily="18" charset="0"/>
              </a:rPr>
              <a:t> (20:4)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5,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8,</a:t>
            </a:r>
            <a:r>
              <a:rPr lang="en-US" sz="1000" dirty="0" smtClean="0">
                <a:latin typeface="Times New Roman" pitchFamily="18" charset="0"/>
                <a:cs typeface="Times New Roman" pitchFamily="18" charset="0"/>
              </a:rPr>
              <a:t>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11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14</a:t>
            </a:r>
            <a:endParaRPr lang="en-US" sz="1000" baseline="30000" dirty="0">
              <a:latin typeface="Times New Roman" pitchFamily="18" charset="0"/>
              <a:cs typeface="Times New Roman" pitchFamily="18" charset="0"/>
            </a:endParaRPr>
          </a:p>
        </p:txBody>
      </p:sp>
      <p:sp>
        <p:nvSpPr>
          <p:cNvPr id="30" name="TextBox 29"/>
          <p:cNvSpPr txBox="1"/>
          <p:nvPr/>
        </p:nvSpPr>
        <p:spPr>
          <a:xfrm>
            <a:off x="4177555" y="4697507"/>
            <a:ext cx="3124200" cy="246221"/>
          </a:xfrm>
          <a:prstGeom prst="rect">
            <a:avLst/>
          </a:prstGeom>
          <a:noFill/>
          <a:ln>
            <a:solidFill>
              <a:schemeClr val="tx1"/>
            </a:solidFill>
          </a:ln>
        </p:spPr>
        <p:txBody>
          <a:bodyPr wrap="square" rtlCol="0">
            <a:spAutoFit/>
          </a:bodyPr>
          <a:lstStyle/>
          <a:p>
            <a:r>
              <a:rPr lang="en-US" sz="1000" dirty="0" err="1" smtClean="0">
                <a:latin typeface="Times New Roman" pitchFamily="18" charset="0"/>
                <a:ea typeface="Tahoma" pitchFamily="34" charset="0"/>
                <a:cs typeface="Times New Roman" pitchFamily="18" charset="0"/>
              </a:rPr>
              <a:t>Eicosapentaenoic</a:t>
            </a:r>
            <a:r>
              <a:rPr lang="en-US" sz="1000" dirty="0" smtClean="0">
                <a:latin typeface="Times New Roman" pitchFamily="18" charset="0"/>
                <a:ea typeface="Tahoma" pitchFamily="34" charset="0"/>
                <a:cs typeface="Times New Roman" pitchFamily="18" charset="0"/>
              </a:rPr>
              <a:t> acid  </a:t>
            </a:r>
            <a:r>
              <a:rPr lang="en-US" sz="1000" dirty="0" smtClean="0">
                <a:latin typeface="Times New Roman" pitchFamily="18" charset="0"/>
                <a:cs typeface="Times New Roman" pitchFamily="18" charset="0"/>
              </a:rPr>
              <a:t>(20:5)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5,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8,</a:t>
            </a:r>
            <a:r>
              <a:rPr lang="en-US" sz="1000" dirty="0" smtClean="0">
                <a:latin typeface="Times New Roman" pitchFamily="18" charset="0"/>
                <a:cs typeface="Times New Roman" pitchFamily="18" charset="0"/>
              </a:rPr>
              <a:t>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11,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14,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17</a:t>
            </a:r>
            <a:endParaRPr lang="en-US" sz="1000" dirty="0">
              <a:latin typeface="Times New Roman" pitchFamily="18" charset="0"/>
              <a:cs typeface="Times New Roman" pitchFamily="18" charset="0"/>
            </a:endParaRPr>
          </a:p>
        </p:txBody>
      </p:sp>
      <p:sp>
        <p:nvSpPr>
          <p:cNvPr id="34" name="TextBox 33"/>
          <p:cNvSpPr txBox="1"/>
          <p:nvPr/>
        </p:nvSpPr>
        <p:spPr>
          <a:xfrm>
            <a:off x="2971800" y="5105400"/>
            <a:ext cx="1752600" cy="246221"/>
          </a:xfrm>
          <a:prstGeom prst="rect">
            <a:avLst/>
          </a:prstGeom>
          <a:noFill/>
          <a:ln>
            <a:noFill/>
          </a:ln>
        </p:spPr>
        <p:txBody>
          <a:bodyPr wrap="square" rtlCol="0">
            <a:spAutoFit/>
          </a:bodyPr>
          <a:lstStyle/>
          <a:p>
            <a:r>
              <a:rPr lang="en-US" sz="1000" dirty="0" smtClean="0">
                <a:latin typeface="Times New Roman" pitchFamily="18" charset="0"/>
                <a:cs typeface="Times New Roman" pitchFamily="18" charset="0"/>
              </a:rPr>
              <a:t>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5 </a:t>
            </a:r>
            <a:r>
              <a:rPr lang="en-US" sz="1000" dirty="0" smtClean="0">
                <a:latin typeface="Times New Roman" pitchFamily="18" charset="0"/>
                <a:cs typeface="Times New Roman" pitchFamily="18" charset="0"/>
              </a:rPr>
              <a:t> </a:t>
            </a:r>
            <a:r>
              <a:rPr lang="en-US" sz="1000" dirty="0" err="1" smtClean="0">
                <a:latin typeface="Times New Roman" pitchFamily="18" charset="0"/>
                <a:cs typeface="Times New Roman" pitchFamily="18" charset="0"/>
              </a:rPr>
              <a:t>elongase</a:t>
            </a:r>
            <a:r>
              <a:rPr lang="en-US" sz="1000" dirty="0" smtClean="0">
                <a:latin typeface="Times New Roman" pitchFamily="18" charset="0"/>
                <a:cs typeface="Times New Roman" pitchFamily="18" charset="0"/>
              </a:rPr>
              <a:t> , </a:t>
            </a:r>
            <a:r>
              <a:rPr lang="en-US" sz="1000" dirty="0" err="1" smtClean="0">
                <a:latin typeface="Times New Roman" pitchFamily="18" charset="0"/>
                <a:cs typeface="Times New Roman" pitchFamily="18" charset="0"/>
              </a:rPr>
              <a:t>OmElo</a:t>
            </a:r>
            <a:r>
              <a:rPr lang="en-US" sz="1000" dirty="0" smtClean="0">
                <a:latin typeface="Times New Roman" pitchFamily="18" charset="0"/>
                <a:cs typeface="Times New Roman" pitchFamily="18" charset="0"/>
              </a:rPr>
              <a:t> gene</a:t>
            </a:r>
          </a:p>
        </p:txBody>
      </p:sp>
      <p:sp>
        <p:nvSpPr>
          <p:cNvPr id="35" name="TextBox 34"/>
          <p:cNvSpPr txBox="1"/>
          <p:nvPr/>
        </p:nvSpPr>
        <p:spPr>
          <a:xfrm>
            <a:off x="1013012" y="5459506"/>
            <a:ext cx="1828800" cy="246221"/>
          </a:xfrm>
          <a:prstGeom prst="rect">
            <a:avLst/>
          </a:prstGeom>
          <a:noFill/>
          <a:ln>
            <a:solidFill>
              <a:schemeClr val="tx1"/>
            </a:solidFill>
          </a:ln>
        </p:spPr>
        <p:txBody>
          <a:bodyPr wrap="square" rtlCol="0">
            <a:spAutoFit/>
          </a:bodyPr>
          <a:lstStyle/>
          <a:p>
            <a:r>
              <a:rPr lang="en-US" sz="1000" dirty="0" err="1" smtClean="0">
                <a:latin typeface="Times New Roman" pitchFamily="18" charset="0"/>
                <a:cs typeface="Times New Roman" pitchFamily="18" charset="0"/>
              </a:rPr>
              <a:t>Ardenic</a:t>
            </a:r>
            <a:r>
              <a:rPr lang="en-US" sz="1000" dirty="0" smtClean="0">
                <a:latin typeface="Times New Roman" pitchFamily="18" charset="0"/>
                <a:cs typeface="Times New Roman" pitchFamily="18" charset="0"/>
              </a:rPr>
              <a:t> (22:4)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7,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10,</a:t>
            </a:r>
            <a:r>
              <a:rPr lang="en-US" sz="1000" dirty="0" smtClean="0">
                <a:latin typeface="Times New Roman" pitchFamily="18" charset="0"/>
                <a:cs typeface="Times New Roman" pitchFamily="18" charset="0"/>
              </a:rPr>
              <a:t>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13,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16</a:t>
            </a:r>
            <a:endParaRPr lang="en-US" sz="1000" baseline="30000" dirty="0">
              <a:latin typeface="Times New Roman" pitchFamily="18" charset="0"/>
              <a:cs typeface="Times New Roman" pitchFamily="18" charset="0"/>
            </a:endParaRPr>
          </a:p>
        </p:txBody>
      </p:sp>
      <p:sp>
        <p:nvSpPr>
          <p:cNvPr id="38" name="TextBox 37"/>
          <p:cNvSpPr txBox="1"/>
          <p:nvPr/>
        </p:nvSpPr>
        <p:spPr>
          <a:xfrm>
            <a:off x="4231341" y="5486400"/>
            <a:ext cx="3124200" cy="246221"/>
          </a:xfrm>
          <a:prstGeom prst="rect">
            <a:avLst/>
          </a:prstGeom>
          <a:noFill/>
          <a:ln>
            <a:solidFill>
              <a:schemeClr val="tx1"/>
            </a:solidFill>
          </a:ln>
        </p:spPr>
        <p:txBody>
          <a:bodyPr wrap="square" rtlCol="0">
            <a:spAutoFit/>
          </a:bodyPr>
          <a:lstStyle/>
          <a:p>
            <a:r>
              <a:rPr lang="en-US" sz="1000" dirty="0" err="1" smtClean="0">
                <a:latin typeface="Times New Roman" pitchFamily="18" charset="0"/>
                <a:ea typeface="Tahoma" pitchFamily="34" charset="0"/>
                <a:cs typeface="Times New Roman" pitchFamily="18" charset="0"/>
              </a:rPr>
              <a:t>Docosapentaenoic</a:t>
            </a:r>
            <a:r>
              <a:rPr lang="en-US" sz="1000" dirty="0" smtClean="0">
                <a:latin typeface="Times New Roman" pitchFamily="18" charset="0"/>
                <a:ea typeface="Tahoma" pitchFamily="34" charset="0"/>
                <a:cs typeface="Times New Roman" pitchFamily="18" charset="0"/>
              </a:rPr>
              <a:t> acid  </a:t>
            </a:r>
            <a:r>
              <a:rPr lang="en-US" sz="1000" dirty="0" smtClean="0">
                <a:latin typeface="Times New Roman" pitchFamily="18" charset="0"/>
                <a:cs typeface="Times New Roman" pitchFamily="18" charset="0"/>
              </a:rPr>
              <a:t>(22:5)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7,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10,</a:t>
            </a:r>
            <a:r>
              <a:rPr lang="en-US" sz="1000" dirty="0" smtClean="0">
                <a:latin typeface="Times New Roman" pitchFamily="18" charset="0"/>
                <a:cs typeface="Times New Roman" pitchFamily="18" charset="0"/>
              </a:rPr>
              <a:t>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13,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16,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19</a:t>
            </a:r>
            <a:endParaRPr lang="en-US" sz="1000" dirty="0">
              <a:latin typeface="Times New Roman" pitchFamily="18" charset="0"/>
              <a:cs typeface="Times New Roman" pitchFamily="18" charset="0"/>
            </a:endParaRPr>
          </a:p>
        </p:txBody>
      </p:sp>
      <p:cxnSp>
        <p:nvCxnSpPr>
          <p:cNvPr id="39" name="Straight Arrow Connector 38"/>
          <p:cNvCxnSpPr/>
          <p:nvPr/>
        </p:nvCxnSpPr>
        <p:spPr>
          <a:xfrm rot="5400000">
            <a:off x="1715294" y="5218906"/>
            <a:ext cx="3810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5601494" y="5218906"/>
            <a:ext cx="3810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1715294" y="5980906"/>
            <a:ext cx="3810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5601494" y="5980906"/>
            <a:ext cx="3810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39272" y="6275294"/>
            <a:ext cx="2971800" cy="246221"/>
          </a:xfrm>
          <a:prstGeom prst="rect">
            <a:avLst/>
          </a:prstGeom>
          <a:noFill/>
          <a:ln>
            <a:solidFill>
              <a:schemeClr val="tx1"/>
            </a:solidFill>
          </a:ln>
        </p:spPr>
        <p:txBody>
          <a:bodyPr wrap="square" rtlCol="0">
            <a:spAutoFit/>
          </a:bodyPr>
          <a:lstStyle/>
          <a:p>
            <a:r>
              <a:rPr lang="en-US" sz="1000" dirty="0" smtClean="0">
                <a:latin typeface="Times New Roman" pitchFamily="18" charset="0"/>
                <a:cs typeface="Times New Roman" pitchFamily="18" charset="0"/>
              </a:rPr>
              <a:t> ῲ-6 </a:t>
            </a:r>
            <a:r>
              <a:rPr lang="en-US" sz="1000" dirty="0" err="1" smtClean="0">
                <a:latin typeface="Times New Roman" pitchFamily="18" charset="0"/>
                <a:cs typeface="Times New Roman" pitchFamily="18" charset="0"/>
              </a:rPr>
              <a:t>Docosapentaenoic</a:t>
            </a:r>
            <a:r>
              <a:rPr lang="en-US" sz="1000" dirty="0" smtClean="0">
                <a:latin typeface="Times New Roman" pitchFamily="18" charset="0"/>
                <a:cs typeface="Times New Roman" pitchFamily="18" charset="0"/>
              </a:rPr>
              <a:t> acid (22:5)</a:t>
            </a:r>
            <a:r>
              <a:rPr lang="el-GR" sz="1000" baseline="30000" dirty="0" smtClean="0">
                <a:latin typeface="Times New Roman" pitchFamily="18" charset="0"/>
                <a:cs typeface="Times New Roman" pitchFamily="18" charset="0"/>
              </a:rPr>
              <a:t> Δ</a:t>
            </a:r>
            <a:r>
              <a:rPr lang="en-US" sz="1000" baseline="30000" dirty="0" smtClean="0">
                <a:latin typeface="Times New Roman" pitchFamily="18" charset="0"/>
                <a:cs typeface="Times New Roman" pitchFamily="18" charset="0"/>
              </a:rPr>
              <a:t>4</a:t>
            </a:r>
            <a:r>
              <a:rPr lang="en-US" sz="1000" dirty="0" smtClean="0">
                <a:latin typeface="Times New Roman" pitchFamily="18" charset="0"/>
                <a:cs typeface="Times New Roman" pitchFamily="18" charset="0"/>
              </a:rPr>
              <a:t>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7,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10,</a:t>
            </a:r>
            <a:r>
              <a:rPr lang="en-US" sz="1000" dirty="0" smtClean="0">
                <a:latin typeface="Times New Roman" pitchFamily="18" charset="0"/>
                <a:cs typeface="Times New Roman" pitchFamily="18" charset="0"/>
              </a:rPr>
              <a:t>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13,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16</a:t>
            </a:r>
            <a:endParaRPr lang="en-US" sz="1000" baseline="30000" dirty="0">
              <a:latin typeface="Times New Roman" pitchFamily="18" charset="0"/>
              <a:cs typeface="Times New Roman" pitchFamily="18" charset="0"/>
            </a:endParaRPr>
          </a:p>
        </p:txBody>
      </p:sp>
      <p:sp>
        <p:nvSpPr>
          <p:cNvPr id="44" name="TextBox 43"/>
          <p:cNvSpPr txBox="1"/>
          <p:nvPr/>
        </p:nvSpPr>
        <p:spPr>
          <a:xfrm>
            <a:off x="4217894" y="6248400"/>
            <a:ext cx="3124200" cy="246221"/>
          </a:xfrm>
          <a:prstGeom prst="rect">
            <a:avLst/>
          </a:prstGeom>
          <a:noFill/>
          <a:ln>
            <a:solidFill>
              <a:schemeClr val="tx1"/>
            </a:solidFill>
          </a:ln>
        </p:spPr>
        <p:txBody>
          <a:bodyPr wrap="square" rtlCol="0">
            <a:spAutoFit/>
          </a:bodyPr>
          <a:lstStyle/>
          <a:p>
            <a:r>
              <a:rPr lang="en-US" sz="1000" dirty="0" err="1" smtClean="0">
                <a:latin typeface="Times New Roman" pitchFamily="18" charset="0"/>
                <a:ea typeface="Tahoma" pitchFamily="34" charset="0"/>
                <a:cs typeface="Times New Roman" pitchFamily="18" charset="0"/>
              </a:rPr>
              <a:t>Docosahexaenoic</a:t>
            </a:r>
            <a:r>
              <a:rPr lang="en-US" sz="1000" dirty="0" smtClean="0">
                <a:latin typeface="Times New Roman" pitchFamily="18" charset="0"/>
                <a:ea typeface="Tahoma" pitchFamily="34" charset="0"/>
                <a:cs typeface="Times New Roman" pitchFamily="18" charset="0"/>
              </a:rPr>
              <a:t> acid  </a:t>
            </a:r>
            <a:r>
              <a:rPr lang="en-US" sz="1000" dirty="0" smtClean="0">
                <a:latin typeface="Times New Roman" pitchFamily="18" charset="0"/>
                <a:cs typeface="Times New Roman" pitchFamily="18" charset="0"/>
              </a:rPr>
              <a:t>(22:6)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4,</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7,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10,</a:t>
            </a:r>
            <a:r>
              <a:rPr lang="en-US" sz="1000" dirty="0" smtClean="0">
                <a:latin typeface="Times New Roman" pitchFamily="18" charset="0"/>
                <a:cs typeface="Times New Roman" pitchFamily="18" charset="0"/>
              </a:rPr>
              <a:t>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13,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16,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19</a:t>
            </a:r>
            <a:endParaRPr lang="en-US" sz="1000" dirty="0">
              <a:latin typeface="Times New Roman" pitchFamily="18" charset="0"/>
              <a:cs typeface="Times New Roman" pitchFamily="18" charset="0"/>
            </a:endParaRPr>
          </a:p>
        </p:txBody>
      </p:sp>
      <p:sp>
        <p:nvSpPr>
          <p:cNvPr id="45" name="TextBox 44"/>
          <p:cNvSpPr txBox="1"/>
          <p:nvPr/>
        </p:nvSpPr>
        <p:spPr>
          <a:xfrm>
            <a:off x="2819400" y="5867400"/>
            <a:ext cx="1600200" cy="246221"/>
          </a:xfrm>
          <a:prstGeom prst="rect">
            <a:avLst/>
          </a:prstGeom>
          <a:noFill/>
          <a:ln>
            <a:noFill/>
          </a:ln>
        </p:spPr>
        <p:txBody>
          <a:bodyPr wrap="square" rtlCol="0">
            <a:spAutoFit/>
          </a:bodyPr>
          <a:lstStyle/>
          <a:p>
            <a:r>
              <a:rPr lang="en-US" sz="1000" dirty="0" smtClean="0">
                <a:latin typeface="Times New Roman" pitchFamily="18" charset="0"/>
                <a:cs typeface="Times New Roman" pitchFamily="18" charset="0"/>
              </a:rPr>
              <a:t> </a:t>
            </a:r>
            <a:r>
              <a:rPr lang="el-GR" sz="1000" baseline="30000" dirty="0" smtClean="0">
                <a:latin typeface="Times New Roman" pitchFamily="18" charset="0"/>
                <a:cs typeface="Times New Roman" pitchFamily="18" charset="0"/>
              </a:rPr>
              <a:t>Δ</a:t>
            </a:r>
            <a:r>
              <a:rPr lang="en-US" sz="1000" baseline="30000" dirty="0" smtClean="0">
                <a:latin typeface="Times New Roman" pitchFamily="18" charset="0"/>
                <a:cs typeface="Times New Roman" pitchFamily="18" charset="0"/>
              </a:rPr>
              <a:t>4 </a:t>
            </a:r>
            <a:r>
              <a:rPr lang="en-US" sz="1000" dirty="0" smtClean="0">
                <a:latin typeface="Times New Roman" pitchFamily="18" charset="0"/>
                <a:cs typeface="Times New Roman" pitchFamily="18" charset="0"/>
              </a:rPr>
              <a:t> </a:t>
            </a:r>
            <a:r>
              <a:rPr lang="en-US" sz="1000" dirty="0" err="1" smtClean="0">
                <a:latin typeface="Times New Roman" pitchFamily="18" charset="0"/>
                <a:cs typeface="Times New Roman" pitchFamily="18" charset="0"/>
              </a:rPr>
              <a:t>desaturase</a:t>
            </a:r>
            <a:r>
              <a:rPr lang="en-US" sz="1000" dirty="0" smtClean="0">
                <a:latin typeface="Times New Roman" pitchFamily="18" charset="0"/>
                <a:cs typeface="Times New Roman" pitchFamily="18" charset="0"/>
              </a:rPr>
              <a:t> , TcD4 gene</a:t>
            </a:r>
          </a:p>
        </p:txBody>
      </p:sp>
      <p:sp>
        <p:nvSpPr>
          <p:cNvPr id="46" name="TextBox 45"/>
          <p:cNvSpPr txBox="1"/>
          <p:nvPr/>
        </p:nvSpPr>
        <p:spPr>
          <a:xfrm>
            <a:off x="3505200" y="914400"/>
            <a:ext cx="5053948" cy="523220"/>
          </a:xfrm>
          <a:prstGeom prst="rect">
            <a:avLst/>
          </a:prstGeom>
          <a:noFill/>
        </p:spPr>
        <p:txBody>
          <a:bodyPr wrap="none" rtlCol="0">
            <a:spAutoFit/>
          </a:bodyPr>
          <a:lstStyle/>
          <a:p>
            <a:r>
              <a:rPr lang="en-US" sz="2800" b="1" dirty="0" smtClean="0"/>
              <a:t>Fatty acid Biosynthesis Pathways</a:t>
            </a:r>
            <a:endParaRPr lang="en-US" sz="28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bodies</a:t>
            </a:r>
            <a:endParaRPr lang="en-US" dirty="0"/>
          </a:p>
        </p:txBody>
      </p:sp>
      <p:sp>
        <p:nvSpPr>
          <p:cNvPr id="3" name="Content Placeholder 2"/>
          <p:cNvSpPr>
            <a:spLocks noGrp="1"/>
          </p:cNvSpPr>
          <p:nvPr>
            <p:ph idx="1"/>
          </p:nvPr>
        </p:nvSpPr>
        <p:spPr/>
        <p:txBody>
          <a:bodyPr/>
          <a:lstStyle/>
          <a:p>
            <a:r>
              <a:rPr lang="en-US" sz="2000" dirty="0" smtClean="0"/>
              <a:t>Oil bodies (</a:t>
            </a:r>
            <a:r>
              <a:rPr lang="en-US" sz="2000" dirty="0" err="1" smtClean="0"/>
              <a:t>oleosomes</a:t>
            </a:r>
            <a:r>
              <a:rPr lang="en-US" sz="2000" dirty="0" smtClean="0"/>
              <a:t>) microscopically visible oil bearing structures in mature seeds.</a:t>
            </a:r>
          </a:p>
          <a:p>
            <a:r>
              <a:rPr lang="en-US" sz="2000" dirty="0" smtClean="0"/>
              <a:t>Fatty acid synthesis is located in plastids of cells</a:t>
            </a:r>
          </a:p>
          <a:p>
            <a:r>
              <a:rPr lang="en-US" sz="2000" dirty="0" smtClean="0"/>
              <a:t>Modification under </a:t>
            </a:r>
            <a:r>
              <a:rPr lang="en-US" sz="2000" dirty="0" err="1" smtClean="0"/>
              <a:t>endoplasmatic</a:t>
            </a:r>
            <a:r>
              <a:rPr lang="en-US" sz="2000" dirty="0" smtClean="0"/>
              <a:t> reticulum, </a:t>
            </a:r>
          </a:p>
          <a:p>
            <a:r>
              <a:rPr lang="en-US" sz="2000" dirty="0" smtClean="0"/>
              <a:t>Hydrophobic accumulation in bulges</a:t>
            </a:r>
          </a:p>
          <a:p>
            <a:r>
              <a:rPr lang="en-US" sz="2000" dirty="0" smtClean="0"/>
              <a:t>the diameter of oil bodies is</a:t>
            </a:r>
          </a:p>
          <a:p>
            <a:r>
              <a:rPr lang="en-US" sz="2000" dirty="0" smtClean="0"/>
              <a:t>between 0.3 and 0.8 mm in </a:t>
            </a:r>
            <a:r>
              <a:rPr lang="en-US" sz="2000" dirty="0" err="1" smtClean="0"/>
              <a:t>Brassicaceae</a:t>
            </a:r>
            <a:r>
              <a:rPr lang="en-US" sz="2000" dirty="0" smtClean="0"/>
              <a:t> oilseeds, between 0.5 and 2.0 mm in cotton, linseed and maize, and often above 2 mm in poppy, sunflower and sesame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l="21250" t="27778" r="22500" b="16667"/>
          <a:stretch>
            <a:fillRect/>
          </a:stretch>
        </p:blipFill>
        <p:spPr bwMode="auto">
          <a:xfrm>
            <a:off x="609600" y="228600"/>
            <a:ext cx="7924800"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contents</a:t>
            </a:r>
            <a:endParaRPr lang="en-US" dirty="0"/>
          </a:p>
        </p:txBody>
      </p:sp>
      <p:sp>
        <p:nvSpPr>
          <p:cNvPr id="3" name="Content Placeholder 2"/>
          <p:cNvSpPr>
            <a:spLocks noGrp="1"/>
          </p:cNvSpPr>
          <p:nvPr>
            <p:ph idx="1"/>
          </p:nvPr>
        </p:nvSpPr>
        <p:spPr/>
        <p:txBody>
          <a:bodyPr>
            <a:normAutofit lnSpcReduction="10000"/>
          </a:bodyPr>
          <a:lstStyle/>
          <a:p>
            <a:r>
              <a:rPr lang="en-US" dirty="0" smtClean="0"/>
              <a:t>oil bodies are concentrated in embryonic tissues, i.e. </a:t>
            </a:r>
            <a:r>
              <a:rPr lang="en-US" dirty="0" err="1" smtClean="0"/>
              <a:t>parenchymatic</a:t>
            </a:r>
            <a:r>
              <a:rPr lang="en-US" dirty="0" smtClean="0"/>
              <a:t> cells of cotyledons and the</a:t>
            </a:r>
          </a:p>
          <a:p>
            <a:r>
              <a:rPr lang="en-US" dirty="0" smtClean="0"/>
              <a:t>embryo axis in oilseeds, </a:t>
            </a:r>
          </a:p>
          <a:p>
            <a:r>
              <a:rPr lang="en-US" dirty="0" smtClean="0"/>
              <a:t>or in the embryo (mainly the </a:t>
            </a:r>
            <a:r>
              <a:rPr lang="en-US" dirty="0" err="1" smtClean="0"/>
              <a:t>scutellum</a:t>
            </a:r>
            <a:r>
              <a:rPr lang="en-US" dirty="0" smtClean="0"/>
              <a:t>) of cereals,</a:t>
            </a:r>
          </a:p>
          <a:p>
            <a:r>
              <a:rPr lang="en-US" dirty="0" smtClean="0"/>
              <a:t>endosperm tissue is devoid of storage lipids except for castor and few other species.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contents</a:t>
            </a:r>
            <a:endParaRPr lang="en-US" dirty="0"/>
          </a:p>
        </p:txBody>
      </p:sp>
      <p:sp>
        <p:nvSpPr>
          <p:cNvPr id="3" name="Content Placeholder 2"/>
          <p:cNvSpPr>
            <a:spLocks noGrp="1"/>
          </p:cNvSpPr>
          <p:nvPr>
            <p:ph idx="1"/>
          </p:nvPr>
        </p:nvSpPr>
        <p:spPr/>
        <p:txBody>
          <a:bodyPr>
            <a:normAutofit fontScale="77500" lnSpcReduction="20000"/>
          </a:bodyPr>
          <a:lstStyle/>
          <a:p>
            <a:r>
              <a:rPr lang="en-US" sz="2800" dirty="0" smtClean="0"/>
              <a:t>Embryo </a:t>
            </a:r>
            <a:r>
              <a:rPr lang="en-US" sz="2800" dirty="0"/>
              <a:t>size and </a:t>
            </a:r>
            <a:r>
              <a:rPr lang="en-US" sz="2800" dirty="0" err="1"/>
              <a:t>testa</a:t>
            </a:r>
            <a:r>
              <a:rPr lang="en-US" sz="2800" dirty="0"/>
              <a:t> </a:t>
            </a:r>
            <a:r>
              <a:rPr lang="en-US" sz="2800" dirty="0" smtClean="0"/>
              <a:t>thickness</a:t>
            </a:r>
          </a:p>
          <a:p>
            <a:r>
              <a:rPr lang="en-US" sz="2800" dirty="0" err="1" smtClean="0"/>
              <a:t>Testa</a:t>
            </a:r>
            <a:r>
              <a:rPr lang="en-US" sz="2800" dirty="0" smtClean="0"/>
              <a:t> </a:t>
            </a:r>
            <a:r>
              <a:rPr lang="en-US" sz="2800" dirty="0" err="1" smtClean="0"/>
              <a:t>colour</a:t>
            </a:r>
            <a:endParaRPr lang="en-US" sz="2800" dirty="0" smtClean="0"/>
          </a:p>
          <a:p>
            <a:r>
              <a:rPr lang="en-US" sz="2800" dirty="0" smtClean="0"/>
              <a:t>Embryo : </a:t>
            </a:r>
            <a:r>
              <a:rPr lang="en-US" sz="2800" dirty="0" err="1" smtClean="0"/>
              <a:t>achene</a:t>
            </a:r>
            <a:r>
              <a:rPr lang="en-US" sz="2800" dirty="0" smtClean="0"/>
              <a:t> </a:t>
            </a:r>
            <a:r>
              <a:rPr lang="en-US" sz="2800" dirty="0"/>
              <a:t>ratio </a:t>
            </a:r>
            <a:r>
              <a:rPr lang="en-US" sz="2800" dirty="0" smtClean="0"/>
              <a:t> </a:t>
            </a:r>
          </a:p>
          <a:p>
            <a:r>
              <a:rPr lang="en-US" sz="2800" dirty="0" smtClean="0"/>
              <a:t>Differential rate of oil accumulation (</a:t>
            </a:r>
            <a:r>
              <a:rPr lang="en-US" sz="2800" dirty="0" err="1" smtClean="0"/>
              <a:t>Rondanini</a:t>
            </a:r>
            <a:r>
              <a:rPr lang="en-US" sz="2800" dirty="0" smtClean="0"/>
              <a:t> et al., 2003). </a:t>
            </a:r>
          </a:p>
          <a:p>
            <a:r>
              <a:rPr lang="en-US" sz="2800" dirty="0" smtClean="0"/>
              <a:t>Size of the storage tissue vs. concentration of oil bodies per unit area (Murphy, 2001). </a:t>
            </a:r>
          </a:p>
          <a:p>
            <a:r>
              <a:rPr lang="en-US" sz="2800" dirty="0" smtClean="0"/>
              <a:t>Oil bodies</a:t>
            </a:r>
          </a:p>
          <a:p>
            <a:r>
              <a:rPr lang="en-US" sz="2800" dirty="0" smtClean="0"/>
              <a:t>Variable rate oil bodies deposition (</a:t>
            </a:r>
            <a:r>
              <a:rPr lang="en-US" sz="2800" dirty="0" err="1" smtClean="0"/>
              <a:t>Mantese</a:t>
            </a:r>
            <a:r>
              <a:rPr lang="en-US" sz="2800" dirty="0" smtClean="0"/>
              <a:t> et al., 2006). </a:t>
            </a:r>
          </a:p>
          <a:p>
            <a:r>
              <a:rPr lang="en-US" sz="2800" dirty="0" smtClean="0"/>
              <a:t>Negative relationship between the protein and oil bodies.</a:t>
            </a:r>
          </a:p>
          <a:p>
            <a:r>
              <a:rPr lang="en-US" sz="2800" dirty="0" smtClean="0"/>
              <a:t>Oil bodies diameter of 0.65 to 2.0 µm (</a:t>
            </a:r>
            <a:r>
              <a:rPr lang="en-US" sz="2800" dirty="0" err="1" smtClean="0"/>
              <a:t>Mantese</a:t>
            </a:r>
            <a:r>
              <a:rPr lang="en-US" sz="2800" dirty="0" smtClean="0"/>
              <a:t> et al., 2006).</a:t>
            </a:r>
          </a:p>
          <a:p>
            <a:pPr>
              <a:buNone/>
            </a:pPr>
            <a:endParaRPr lang="en-US" sz="2800" dirty="0" smtClean="0"/>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7" name="Rectangle 3"/>
          <p:cNvSpPr>
            <a:spLocks noGrp="1" noChangeArrowheads="1"/>
          </p:cNvSpPr>
          <p:nvPr>
            <p:ph type="body" idx="1"/>
          </p:nvPr>
        </p:nvSpPr>
        <p:spPr>
          <a:xfrm>
            <a:off x="685800" y="533400"/>
            <a:ext cx="7772400" cy="5867400"/>
          </a:xfrm>
        </p:spPr>
        <p:txBody>
          <a:bodyPr/>
          <a:lstStyle/>
          <a:p>
            <a:pPr>
              <a:lnSpc>
                <a:spcPct val="90000"/>
              </a:lnSpc>
              <a:buFontTx/>
              <a:buNone/>
            </a:pPr>
            <a:r>
              <a:rPr lang="en-US" sz="2800" dirty="0">
                <a:solidFill>
                  <a:srgbClr val="000000"/>
                </a:solidFill>
                <a:latin typeface="Lucida Grande" pitchFamily="1" charset="0"/>
              </a:rPr>
              <a:t>Chemistry</a:t>
            </a:r>
          </a:p>
          <a:p>
            <a:pPr>
              <a:lnSpc>
                <a:spcPct val="90000"/>
              </a:lnSpc>
              <a:buFontTx/>
              <a:buNone/>
            </a:pPr>
            <a:r>
              <a:rPr lang="en-US" sz="2800" dirty="0">
                <a:solidFill>
                  <a:srgbClr val="000000"/>
                </a:solidFill>
                <a:latin typeface="Lucida Grande" pitchFamily="1" charset="0"/>
              </a:rPr>
              <a:t>	o  Triglycerides</a:t>
            </a:r>
          </a:p>
          <a:p>
            <a:pPr>
              <a:lnSpc>
                <a:spcPct val="90000"/>
              </a:lnSpc>
              <a:buFontTx/>
              <a:buNone/>
            </a:pPr>
            <a:r>
              <a:rPr lang="en-US" sz="2800" dirty="0">
                <a:solidFill>
                  <a:srgbClr val="000000"/>
                </a:solidFill>
                <a:latin typeface="Lucida Grande" pitchFamily="1" charset="0"/>
              </a:rPr>
              <a:t>	o  Short </a:t>
            </a:r>
            <a:r>
              <a:rPr lang="en-US" sz="2800" dirty="0" err="1">
                <a:solidFill>
                  <a:srgbClr val="000000"/>
                </a:solidFill>
                <a:latin typeface="Lucida Grande" pitchFamily="1" charset="0"/>
              </a:rPr>
              <a:t>vs</a:t>
            </a:r>
            <a:r>
              <a:rPr lang="en-US" sz="2800" dirty="0">
                <a:solidFill>
                  <a:srgbClr val="000000"/>
                </a:solidFill>
                <a:latin typeface="Lucida Grande" pitchFamily="1" charset="0"/>
              </a:rPr>
              <a:t> long chain fatty acids</a:t>
            </a:r>
          </a:p>
          <a:p>
            <a:pPr>
              <a:lnSpc>
                <a:spcPct val="90000"/>
              </a:lnSpc>
              <a:buFontTx/>
              <a:buNone/>
            </a:pPr>
            <a:r>
              <a:rPr lang="en-US" sz="2800" dirty="0">
                <a:solidFill>
                  <a:srgbClr val="000000"/>
                </a:solidFill>
                <a:latin typeface="Lucida Grande" pitchFamily="1" charset="0"/>
              </a:rPr>
              <a:t>	o  Unsaturated </a:t>
            </a:r>
            <a:r>
              <a:rPr lang="en-US" sz="2800" dirty="0" err="1">
                <a:solidFill>
                  <a:srgbClr val="000000"/>
                </a:solidFill>
                <a:latin typeface="Lucida Grande" pitchFamily="1" charset="0"/>
              </a:rPr>
              <a:t>vs</a:t>
            </a:r>
            <a:r>
              <a:rPr lang="en-US" sz="2800" dirty="0">
                <a:solidFill>
                  <a:srgbClr val="000000"/>
                </a:solidFill>
                <a:latin typeface="Lucida Grande" pitchFamily="1" charset="0"/>
              </a:rPr>
              <a:t> saturated fatty acids</a:t>
            </a:r>
          </a:p>
          <a:p>
            <a:pPr>
              <a:lnSpc>
                <a:spcPct val="90000"/>
              </a:lnSpc>
              <a:buFontTx/>
              <a:buNone/>
            </a:pPr>
            <a:r>
              <a:rPr lang="en-US" sz="2800" dirty="0">
                <a:solidFill>
                  <a:srgbClr val="000000"/>
                </a:solidFill>
                <a:latin typeface="Lucida Grande" pitchFamily="1" charset="0"/>
              </a:rPr>
              <a:t>	o  Soaps-</a:t>
            </a:r>
            <a:r>
              <a:rPr lang="en-US" sz="2800" dirty="0" err="1">
                <a:solidFill>
                  <a:srgbClr val="000000"/>
                </a:solidFill>
                <a:latin typeface="Lucida Grande" pitchFamily="1" charset="0"/>
              </a:rPr>
              <a:t>saponification</a:t>
            </a:r>
            <a:endParaRPr lang="en-US" sz="2800" dirty="0">
              <a:solidFill>
                <a:srgbClr val="000000"/>
              </a:solidFill>
              <a:latin typeface="Lucida Grande" pitchFamily="1" charset="0"/>
            </a:endParaRPr>
          </a:p>
          <a:p>
            <a:pPr>
              <a:lnSpc>
                <a:spcPct val="90000"/>
              </a:lnSpc>
              <a:buFontTx/>
              <a:buNone/>
            </a:pPr>
            <a:r>
              <a:rPr lang="en-US" sz="2800" dirty="0">
                <a:solidFill>
                  <a:srgbClr val="000000"/>
                </a:solidFill>
                <a:latin typeface="Lucida Grande" pitchFamily="1" charset="0"/>
              </a:rPr>
              <a:t>	o  Polymerization - paints</a:t>
            </a:r>
          </a:p>
          <a:p>
            <a:pPr>
              <a:lnSpc>
                <a:spcPct val="90000"/>
              </a:lnSpc>
              <a:buFontTx/>
              <a:buNone/>
            </a:pPr>
            <a:r>
              <a:rPr lang="en-US" sz="2800" dirty="0">
                <a:solidFill>
                  <a:srgbClr val="000000"/>
                </a:solidFill>
                <a:latin typeface="Lucida Grande" pitchFamily="1" charset="0"/>
              </a:rPr>
              <a:t>  		+ Non-drying</a:t>
            </a:r>
          </a:p>
          <a:p>
            <a:pPr>
              <a:lnSpc>
                <a:spcPct val="90000"/>
              </a:lnSpc>
              <a:buFontTx/>
              <a:buNone/>
            </a:pPr>
            <a:r>
              <a:rPr lang="en-US" sz="2800" dirty="0">
                <a:solidFill>
                  <a:srgbClr val="000000"/>
                </a:solidFill>
                <a:latin typeface="Lucida Grande" pitchFamily="1" charset="0"/>
              </a:rPr>
              <a:t>   		+ Drying</a:t>
            </a:r>
          </a:p>
          <a:p>
            <a:pPr>
              <a:lnSpc>
                <a:spcPct val="90000"/>
              </a:lnSpc>
              <a:buFontTx/>
              <a:buNone/>
            </a:pPr>
            <a:r>
              <a:rPr lang="en-US" sz="2800" dirty="0">
                <a:solidFill>
                  <a:srgbClr val="000000"/>
                </a:solidFill>
                <a:latin typeface="Lucida Grande" pitchFamily="1" charset="0"/>
              </a:rPr>
              <a:t>		+ Semi-drying </a:t>
            </a:r>
          </a:p>
          <a:p>
            <a:pPr>
              <a:lnSpc>
                <a:spcPct val="90000"/>
              </a:lnSpc>
              <a:buFontTx/>
              <a:buNone/>
            </a:pP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contents</a:t>
            </a:r>
            <a:endParaRPr lang="en-US" dirty="0"/>
          </a:p>
        </p:txBody>
      </p:sp>
      <p:sp>
        <p:nvSpPr>
          <p:cNvPr id="3" name="Content Placeholder 2"/>
          <p:cNvSpPr>
            <a:spLocks noGrp="1"/>
          </p:cNvSpPr>
          <p:nvPr>
            <p:ph idx="1"/>
          </p:nvPr>
        </p:nvSpPr>
        <p:spPr/>
        <p:txBody>
          <a:bodyPr/>
          <a:lstStyle/>
          <a:p>
            <a:r>
              <a:rPr lang="en-US" sz="2000" dirty="0" smtClean="0"/>
              <a:t>Confectionary sunflower </a:t>
            </a:r>
            <a:r>
              <a:rPr lang="en-US" sz="2000" dirty="0" err="1" smtClean="0"/>
              <a:t>achenes</a:t>
            </a:r>
            <a:r>
              <a:rPr lang="en-US" sz="2000" dirty="0" smtClean="0"/>
              <a:t> with a</a:t>
            </a:r>
          </a:p>
          <a:p>
            <a:r>
              <a:rPr lang="en-US" sz="2000" dirty="0" smtClean="0"/>
              <a:t> thick </a:t>
            </a:r>
            <a:r>
              <a:rPr lang="en-US" sz="2000" dirty="0" err="1" smtClean="0"/>
              <a:t>pericarp</a:t>
            </a:r>
            <a:r>
              <a:rPr lang="en-US" sz="2000" dirty="0" smtClean="0"/>
              <a:t> (hull) had oil content  200–300 g/kg</a:t>
            </a:r>
          </a:p>
          <a:p>
            <a:r>
              <a:rPr lang="en-US" sz="2000" dirty="0" smtClean="0"/>
              <a:t>Small </a:t>
            </a:r>
            <a:r>
              <a:rPr lang="en-US" sz="2000" dirty="0" err="1" smtClean="0"/>
              <a:t>achenes</a:t>
            </a:r>
            <a:r>
              <a:rPr lang="en-US" sz="2000" dirty="0" smtClean="0"/>
              <a:t> with thinner </a:t>
            </a:r>
            <a:r>
              <a:rPr lang="en-US" sz="2000" dirty="0" err="1" smtClean="0"/>
              <a:t>pericarp</a:t>
            </a:r>
            <a:r>
              <a:rPr lang="en-US" sz="2000" dirty="0" smtClean="0"/>
              <a:t> had oil content of 400–550 g/kg</a:t>
            </a:r>
          </a:p>
          <a:p>
            <a:r>
              <a:rPr lang="en-US" sz="2000" dirty="0" smtClean="0"/>
              <a:t>ratio of kernel</a:t>
            </a:r>
          </a:p>
          <a:p>
            <a:r>
              <a:rPr lang="en-US" sz="2000" dirty="0" err="1" smtClean="0"/>
              <a:t>Achene</a:t>
            </a:r>
            <a:r>
              <a:rPr lang="en-US" sz="2000" dirty="0" smtClean="0"/>
              <a:t> weight was increased from 0.6 to 0.8 b</a:t>
            </a:r>
          </a:p>
          <a:p>
            <a:r>
              <a:rPr lang="en-US" sz="2000" dirty="0" smtClean="0"/>
              <a:t>Yellow seed character was introduced through </a:t>
            </a:r>
            <a:r>
              <a:rPr lang="en-US" sz="2000" dirty="0" err="1" smtClean="0"/>
              <a:t>resynthesis</a:t>
            </a:r>
            <a:r>
              <a:rPr lang="en-US" sz="2000" dirty="0" smtClean="0"/>
              <a:t> from a </a:t>
            </a:r>
            <a:r>
              <a:rPr lang="en-US" sz="2000" dirty="0" err="1" smtClean="0"/>
              <a:t>Brassica</a:t>
            </a:r>
            <a:r>
              <a:rPr lang="en-US" sz="2000" dirty="0" smtClean="0"/>
              <a:t> </a:t>
            </a:r>
            <a:r>
              <a:rPr lang="en-US" sz="2000" dirty="0" err="1" smtClean="0"/>
              <a:t>rapa</a:t>
            </a:r>
            <a:endParaRPr lang="en-US" sz="2000" dirty="0" smtClean="0"/>
          </a:p>
          <a:p>
            <a:r>
              <a:rPr lang="en-US" sz="2000" dirty="0" smtClean="0"/>
              <a:t>445 g/kg, in comparable lines with black seeds an oil content of 399 g/kg</a:t>
            </a:r>
          </a:p>
          <a:p>
            <a:r>
              <a:rPr lang="en-US" sz="2000" dirty="0" smtClean="0"/>
              <a:t>Lin yellow seed character is known to be associated with higher oil content and larger seed weight</a:t>
            </a: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526789"/>
          <a:ext cx="7848599" cy="6502782"/>
        </p:xfrm>
        <a:graphic>
          <a:graphicData uri="http://schemas.openxmlformats.org/drawingml/2006/table">
            <a:tbl>
              <a:tblPr/>
              <a:tblGrid>
                <a:gridCol w="2739939">
                  <a:extLst>
                    <a:ext uri="{9D8B030D-6E8A-4147-A177-3AD203B41FA5}">
                      <a16:colId xmlns:a16="http://schemas.microsoft.com/office/drawing/2014/main" val="20000"/>
                    </a:ext>
                  </a:extLst>
                </a:gridCol>
                <a:gridCol w="3180464">
                  <a:extLst>
                    <a:ext uri="{9D8B030D-6E8A-4147-A177-3AD203B41FA5}">
                      <a16:colId xmlns:a16="http://schemas.microsoft.com/office/drawing/2014/main" val="20001"/>
                    </a:ext>
                  </a:extLst>
                </a:gridCol>
                <a:gridCol w="1928196">
                  <a:extLst>
                    <a:ext uri="{9D8B030D-6E8A-4147-A177-3AD203B41FA5}">
                      <a16:colId xmlns:a16="http://schemas.microsoft.com/office/drawing/2014/main" val="20002"/>
                    </a:ext>
                  </a:extLst>
                </a:gridCol>
              </a:tblGrid>
              <a:tr h="174338">
                <a:tc>
                  <a:txBody>
                    <a:bodyPr/>
                    <a:lstStyle/>
                    <a:p>
                      <a:pPr marL="0" marR="0" algn="just">
                        <a:lnSpc>
                          <a:spcPct val="115000"/>
                        </a:lnSpc>
                        <a:spcBef>
                          <a:spcPts val="0"/>
                        </a:spcBef>
                        <a:spcAft>
                          <a:spcPts val="1000"/>
                        </a:spcAft>
                      </a:pPr>
                      <a:r>
                        <a:rPr lang="en-US" sz="1200" b="1" dirty="0">
                          <a:latin typeface="Times New Roman"/>
                          <a:ea typeface="Times New Roman"/>
                          <a:cs typeface="Times New Roman"/>
                        </a:rPr>
                        <a:t>Gene</a:t>
                      </a:r>
                      <a:endParaRPr lang="en-US" sz="1200" dirty="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200" b="1">
                          <a:latin typeface="Times New Roman"/>
                          <a:ea typeface="Times New Roman"/>
                          <a:cs typeface="Times New Roman"/>
                        </a:rPr>
                        <a:t>Effect</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200" b="1">
                          <a:latin typeface="Times New Roman"/>
                          <a:ea typeface="Times New Roman"/>
                          <a:cs typeface="Times New Roman"/>
                        </a:rPr>
                        <a:t>Reference</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4338">
                <a:tc>
                  <a:txBody>
                    <a:bodyPr/>
                    <a:lstStyle/>
                    <a:p>
                      <a:pPr marL="0" marR="0" algn="just">
                        <a:lnSpc>
                          <a:spcPct val="115000"/>
                        </a:lnSpc>
                        <a:spcBef>
                          <a:spcPts val="0"/>
                        </a:spcBef>
                        <a:spcAft>
                          <a:spcPts val="0"/>
                        </a:spcAft>
                      </a:pPr>
                      <a:r>
                        <a:rPr lang="en-US" sz="1200" dirty="0">
                          <a:latin typeface="Times New Roman"/>
                          <a:ea typeface="Times New Roman"/>
                          <a:cs typeface="Times New Roman"/>
                        </a:rPr>
                        <a:t>Classical breeding methods</a:t>
                      </a:r>
                      <a:endParaRPr lang="en-US" sz="1200" dirty="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latin typeface="Times New Roman"/>
                          <a:ea typeface="Times New Roman"/>
                          <a:cs typeface="Times New Roman"/>
                        </a:rPr>
                        <a:t>Improved oil contents 30% to 54%</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latin typeface="Times New Roman"/>
                          <a:ea typeface="Times New Roman"/>
                          <a:cs typeface="Times New Roman"/>
                        </a:rPr>
                        <a:t>Kaya (2016)</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4338">
                <a:tc>
                  <a:txBody>
                    <a:bodyPr/>
                    <a:lstStyle/>
                    <a:p>
                      <a:pPr marL="0" marR="0" algn="just">
                        <a:lnSpc>
                          <a:spcPct val="115000"/>
                        </a:lnSpc>
                        <a:spcBef>
                          <a:spcPts val="0"/>
                        </a:spcBef>
                        <a:spcAft>
                          <a:spcPts val="1000"/>
                        </a:spcAft>
                      </a:pPr>
                      <a:r>
                        <a:rPr lang="en-US" sz="1200" dirty="0">
                          <a:latin typeface="Times New Roman"/>
                          <a:ea typeface="Times New Roman"/>
                          <a:cs typeface="Times New Roman"/>
                        </a:rPr>
                        <a:t>HaLACS1 and HaLACS2</a:t>
                      </a:r>
                      <a:endParaRPr lang="en-US" sz="1200" dirty="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200">
                          <a:latin typeface="Times New Roman"/>
                          <a:ea typeface="Times New Roman"/>
                          <a:cs typeface="Times New Roman"/>
                        </a:rPr>
                        <a:t>Transportation of fatty acid into tracylglycerol</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200">
                          <a:latin typeface="Times New Roman"/>
                          <a:ea typeface="Times New Roman"/>
                          <a:cs typeface="Times New Roman"/>
                        </a:rPr>
                        <a:t>Aznar</a:t>
                      </a:r>
                      <a:r>
                        <a:rPr lang="en-US" sz="1200">
                          <a:latin typeface="Cambria Math"/>
                          <a:ea typeface="Times New Roman"/>
                          <a:cs typeface="Times New Roman"/>
                        </a:rPr>
                        <a:t>‐</a:t>
                      </a:r>
                      <a:r>
                        <a:rPr lang="en-US" sz="1200">
                          <a:latin typeface="Times New Roman"/>
                          <a:ea typeface="Times New Roman"/>
                          <a:cs typeface="Times New Roman"/>
                        </a:rPr>
                        <a:t>Moreno et al. (2014)</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8679">
                <a:tc>
                  <a:txBody>
                    <a:bodyPr/>
                    <a:lstStyle/>
                    <a:p>
                      <a:pPr marL="0" marR="0" algn="just">
                        <a:lnSpc>
                          <a:spcPct val="115000"/>
                        </a:lnSpc>
                        <a:spcBef>
                          <a:spcPts val="0"/>
                        </a:spcBef>
                        <a:spcAft>
                          <a:spcPts val="1000"/>
                        </a:spcAft>
                      </a:pPr>
                      <a:r>
                        <a:rPr lang="en-US" sz="1200" dirty="0">
                          <a:latin typeface="Times New Roman"/>
                          <a:ea typeface="Times New Roman"/>
                          <a:cs typeface="Times New Roman"/>
                        </a:rPr>
                        <a:t>DGAT </a:t>
                      </a:r>
                      <a:r>
                        <a:rPr lang="en-US" sz="1200" dirty="0" err="1">
                          <a:latin typeface="Times New Roman"/>
                          <a:ea typeface="Times New Roman"/>
                          <a:cs typeface="Times New Roman"/>
                        </a:rPr>
                        <a:t>cDNA</a:t>
                      </a:r>
                      <a:r>
                        <a:rPr lang="en-US" sz="1200" dirty="0">
                          <a:latin typeface="Times New Roman"/>
                          <a:ea typeface="Times New Roman"/>
                          <a:cs typeface="Times New Roman"/>
                        </a:rPr>
                        <a:t> over expression in seed</a:t>
                      </a:r>
                      <a:endParaRPr lang="en-US" sz="1200" dirty="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200">
                          <a:latin typeface="Times New Roman"/>
                          <a:ea typeface="Times New Roman"/>
                          <a:cs typeface="Times New Roman"/>
                        </a:rPr>
                        <a:t>Enhanced oil deposition and seed weight</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200">
                          <a:latin typeface="Times New Roman"/>
                          <a:ea typeface="Times New Roman"/>
                          <a:cs typeface="Times New Roman"/>
                        </a:rPr>
                        <a:t>Jako et al. (2001)</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8679">
                <a:tc>
                  <a:txBody>
                    <a:bodyPr/>
                    <a:lstStyle/>
                    <a:p>
                      <a:pPr marL="0" marR="0" fontAlgn="base">
                        <a:lnSpc>
                          <a:spcPct val="115000"/>
                        </a:lnSpc>
                        <a:spcBef>
                          <a:spcPts val="525"/>
                        </a:spcBef>
                        <a:spcAft>
                          <a:spcPts val="1050"/>
                        </a:spcAft>
                      </a:pPr>
                      <a:r>
                        <a:rPr lang="en-US" sz="1200" kern="1800" spc="45">
                          <a:latin typeface="Times New Roman"/>
                          <a:ea typeface="Times New Roman"/>
                          <a:cs typeface="Times New Roman"/>
                        </a:rPr>
                        <a:t>Yeast </a:t>
                      </a:r>
                      <a:r>
                        <a:rPr lang="en-US" sz="1200" i="1" kern="1800" spc="45">
                          <a:latin typeface="Times New Roman"/>
                          <a:ea typeface="Times New Roman"/>
                          <a:cs typeface="Times New Roman"/>
                        </a:rPr>
                        <a:t>SLC1</a:t>
                      </a:r>
                      <a:r>
                        <a:rPr lang="en-US" sz="1200" kern="1800" spc="45">
                          <a:latin typeface="Times New Roman"/>
                          <a:ea typeface="Times New Roman"/>
                          <a:cs typeface="Times New Roman"/>
                        </a:rPr>
                        <a:t>Gene in soybean</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200" dirty="0">
                          <a:latin typeface="Times New Roman"/>
                          <a:ea typeface="Times New Roman"/>
                          <a:cs typeface="Times New Roman"/>
                        </a:rPr>
                        <a:t>1.5% increase in triglyceride values in somatic embryo and 3.2% increase in seed oil content</a:t>
                      </a:r>
                      <a:endParaRPr lang="en-US" sz="1200" dirty="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200">
                          <a:latin typeface="Times New Roman"/>
                          <a:ea typeface="Times New Roman"/>
                          <a:cs typeface="Times New Roman"/>
                        </a:rPr>
                        <a:t>Rao and Hildebrand (2009)</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6764">
                <a:tc>
                  <a:txBody>
                    <a:bodyPr/>
                    <a:lstStyle/>
                    <a:p>
                      <a:pPr marL="0" marR="0" algn="just">
                        <a:lnSpc>
                          <a:spcPct val="115000"/>
                        </a:lnSpc>
                        <a:spcBef>
                          <a:spcPts val="0"/>
                        </a:spcBef>
                        <a:spcAft>
                          <a:spcPts val="1000"/>
                        </a:spcAft>
                      </a:pPr>
                      <a:r>
                        <a:rPr lang="en-US" sz="1200">
                          <a:latin typeface="Times New Roman"/>
                          <a:ea typeface="Times New Roman"/>
                          <a:cs typeface="Times New Roman"/>
                        </a:rPr>
                        <a:t>SLC1 (</a:t>
                      </a:r>
                      <a:r>
                        <a:rPr lang="en-US" sz="1200" i="1">
                          <a:latin typeface="Times New Roman"/>
                          <a:ea typeface="Times New Roman"/>
                          <a:cs typeface="Times New Roman"/>
                        </a:rPr>
                        <a:t>Arabidopsis</a:t>
                      </a:r>
                      <a:r>
                        <a:rPr lang="en-US" sz="1200">
                          <a:latin typeface="Times New Roman"/>
                          <a:ea typeface="Times New Roman"/>
                          <a:cs typeface="Times New Roman"/>
                        </a:rPr>
                        <a:t> and </a:t>
                      </a:r>
                      <a:r>
                        <a:rPr lang="en-US" sz="1200" i="1">
                          <a:latin typeface="Times New Roman"/>
                          <a:ea typeface="Times New Roman"/>
                          <a:cs typeface="Times New Roman"/>
                        </a:rPr>
                        <a:t>Brassica napus</a:t>
                      </a:r>
                      <a:r>
                        <a:rPr lang="en-US" sz="1200">
                          <a:latin typeface="Times New Roman"/>
                          <a:ea typeface="Times New Roman"/>
                          <a:cs typeface="Times New Roman"/>
                        </a:rPr>
                        <a:t>)</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200" dirty="0" err="1">
                          <a:latin typeface="Times New Roman"/>
                          <a:ea typeface="Times New Roman"/>
                          <a:cs typeface="Times New Roman"/>
                        </a:rPr>
                        <a:t>Enocde</a:t>
                      </a:r>
                      <a:r>
                        <a:rPr lang="en-US" sz="1200" dirty="0">
                          <a:latin typeface="Times New Roman"/>
                          <a:ea typeface="Times New Roman"/>
                          <a:cs typeface="Times New Roman"/>
                        </a:rPr>
                        <a:t> Sn-2 </a:t>
                      </a:r>
                      <a:r>
                        <a:rPr lang="en-US" sz="1200" dirty="0" err="1">
                          <a:latin typeface="Times New Roman"/>
                          <a:ea typeface="Times New Roman"/>
                          <a:cs typeface="Times New Roman"/>
                        </a:rPr>
                        <a:t>acyltransferase</a:t>
                      </a:r>
                      <a:r>
                        <a:rPr lang="en-US" sz="1200" dirty="0">
                          <a:latin typeface="Times New Roman"/>
                          <a:ea typeface="Times New Roman"/>
                          <a:cs typeface="Times New Roman"/>
                        </a:rPr>
                        <a:t> gene. Increase in oil content 8 to 48%</a:t>
                      </a:r>
                      <a:endParaRPr lang="en-US" sz="1200" dirty="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200">
                          <a:latin typeface="Times New Roman"/>
                          <a:ea typeface="Times New Roman"/>
                          <a:cs typeface="Times New Roman"/>
                        </a:rPr>
                        <a:t>Zou et al. (1997)</a:t>
                      </a:r>
                      <a:endParaRPr lang="en-US" sz="1200">
                        <a:latin typeface="Calibri"/>
                        <a:ea typeface="Times New Roman"/>
                        <a:cs typeface="Times New Roman"/>
                      </a:endParaRPr>
                    </a:p>
                    <a:p>
                      <a:pPr marL="0" marR="0" algn="just">
                        <a:lnSpc>
                          <a:spcPct val="115000"/>
                        </a:lnSpc>
                        <a:spcBef>
                          <a:spcPts val="0"/>
                        </a:spcBef>
                        <a:spcAft>
                          <a:spcPts val="1000"/>
                        </a:spcAft>
                      </a:pPr>
                      <a:r>
                        <a:rPr lang="en-US" sz="1200">
                          <a:latin typeface="Times New Roman"/>
                          <a:ea typeface="Times New Roman"/>
                          <a:cs typeface="Times New Roman"/>
                        </a:rPr>
                        <a:t>Taylor et al. (2002)</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23017">
                <a:tc>
                  <a:txBody>
                    <a:bodyPr/>
                    <a:lstStyle/>
                    <a:p>
                      <a:pPr marL="0" marR="0" algn="just">
                        <a:lnSpc>
                          <a:spcPct val="115000"/>
                        </a:lnSpc>
                        <a:spcBef>
                          <a:spcPts val="0"/>
                        </a:spcBef>
                        <a:spcAft>
                          <a:spcPts val="1000"/>
                        </a:spcAft>
                      </a:pPr>
                      <a:r>
                        <a:rPr lang="en-US" sz="1200">
                          <a:latin typeface="Times New Roman"/>
                          <a:ea typeface="Times New Roman"/>
                          <a:cs typeface="Times New Roman"/>
                        </a:rPr>
                        <a:t>DGAT1-2 transformed (Maize)</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200" dirty="0" err="1">
                          <a:latin typeface="Times New Roman"/>
                          <a:ea typeface="Times New Roman"/>
                          <a:cs typeface="Times New Roman"/>
                        </a:rPr>
                        <a:t>Acyl-CoA</a:t>
                      </a:r>
                      <a:r>
                        <a:rPr lang="en-US" sz="1200" dirty="0">
                          <a:latin typeface="Times New Roman"/>
                          <a:ea typeface="Times New Roman"/>
                          <a:cs typeface="Times New Roman"/>
                        </a:rPr>
                        <a:t> (</a:t>
                      </a:r>
                      <a:r>
                        <a:rPr lang="en-US" sz="1200" dirty="0" err="1">
                          <a:latin typeface="Times New Roman"/>
                          <a:ea typeface="Times New Roman"/>
                          <a:cs typeface="Times New Roman"/>
                        </a:rPr>
                        <a:t>diacylglycerol</a:t>
                      </a:r>
                      <a:r>
                        <a:rPr lang="en-US" sz="1200" dirty="0">
                          <a:latin typeface="Times New Roman"/>
                          <a:ea typeface="Times New Roman"/>
                          <a:cs typeface="Times New Roman"/>
                        </a:rPr>
                        <a:t> </a:t>
                      </a:r>
                      <a:r>
                        <a:rPr lang="en-US" sz="1200" dirty="0" err="1">
                          <a:latin typeface="Times New Roman"/>
                          <a:ea typeface="Times New Roman"/>
                          <a:cs typeface="Times New Roman"/>
                        </a:rPr>
                        <a:t>acyltransferase</a:t>
                      </a:r>
                      <a:r>
                        <a:rPr lang="en-US" sz="1200" dirty="0">
                          <a:latin typeface="Times New Roman"/>
                          <a:ea typeface="Times New Roman"/>
                          <a:cs typeface="Times New Roman"/>
                        </a:rPr>
                        <a:t>)</a:t>
                      </a:r>
                      <a:r>
                        <a:rPr lang="en-US" sz="1200" i="1" dirty="0">
                          <a:latin typeface="Times New Roman"/>
                          <a:ea typeface="Times New Roman"/>
                          <a:cs typeface="Times New Roman"/>
                        </a:rPr>
                        <a:t>DGAT1-2</a:t>
                      </a:r>
                      <a:r>
                        <a:rPr lang="en-US" sz="1200" dirty="0">
                          <a:latin typeface="Times New Roman"/>
                          <a:ea typeface="Times New Roman"/>
                          <a:cs typeface="Times New Roman"/>
                        </a:rPr>
                        <a:t> allele increased oil and oleic-acid contents by 41% and 107% </a:t>
                      </a:r>
                      <a:endParaRPr lang="en-US" sz="1200" dirty="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200">
                          <a:latin typeface="Times New Roman"/>
                          <a:ea typeface="Times New Roman"/>
                          <a:cs typeface="Times New Roman"/>
                        </a:rPr>
                        <a:t>Zhen et al. (2008)</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4338">
                <a:tc>
                  <a:txBody>
                    <a:bodyPr/>
                    <a:lstStyle/>
                    <a:p>
                      <a:pPr marL="0" marR="0" algn="just">
                        <a:lnSpc>
                          <a:spcPct val="115000"/>
                        </a:lnSpc>
                        <a:spcBef>
                          <a:spcPts val="0"/>
                        </a:spcBef>
                        <a:spcAft>
                          <a:spcPts val="1000"/>
                        </a:spcAft>
                      </a:pPr>
                      <a:r>
                        <a:rPr lang="en-US" sz="1200" i="1">
                          <a:latin typeface="Calibri"/>
                          <a:ea typeface="Times New Roman"/>
                          <a:cs typeface="Times New Roman"/>
                        </a:rPr>
                        <a:t>DGAT1 transformed (Canola)</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200">
                          <a:latin typeface="Times New Roman"/>
                          <a:ea typeface="Times New Roman"/>
                          <a:cs typeface="Times New Roman"/>
                        </a:rPr>
                        <a:t>Oil contents increased from 2.5 to 7%</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200">
                          <a:latin typeface="Times New Roman"/>
                          <a:ea typeface="Times New Roman"/>
                          <a:cs typeface="Times New Roman"/>
                        </a:rPr>
                        <a:t>Taylor et al. (2009)</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8679">
                <a:tc>
                  <a:txBody>
                    <a:bodyPr/>
                    <a:lstStyle/>
                    <a:p>
                      <a:pPr marL="0" marR="0" algn="just">
                        <a:lnSpc>
                          <a:spcPct val="115000"/>
                        </a:lnSpc>
                        <a:spcBef>
                          <a:spcPts val="0"/>
                        </a:spcBef>
                        <a:spcAft>
                          <a:spcPts val="1000"/>
                        </a:spcAft>
                      </a:pPr>
                      <a:r>
                        <a:rPr lang="en-US" sz="1200" i="1">
                          <a:latin typeface="Calibri"/>
                          <a:ea typeface="Times New Roman"/>
                          <a:cs typeface="Times New Roman"/>
                        </a:rPr>
                        <a:t>DGAT1 transformed (Brassica napus)</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200" dirty="0">
                          <a:latin typeface="Times New Roman"/>
                          <a:ea typeface="Times New Roman"/>
                          <a:cs typeface="Times New Roman"/>
                        </a:rPr>
                        <a:t>Oil contents increased 14%</a:t>
                      </a:r>
                      <a:endParaRPr lang="en-US" sz="1200" dirty="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200">
                          <a:latin typeface="Times New Roman"/>
                          <a:ea typeface="Times New Roman"/>
                          <a:cs typeface="Times New Roman"/>
                        </a:rPr>
                        <a:t>Weselake et al. (2008)</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23017">
                <a:tc>
                  <a:txBody>
                    <a:bodyPr/>
                    <a:lstStyle/>
                    <a:p>
                      <a:pPr marL="0" marR="0" algn="just">
                        <a:lnSpc>
                          <a:spcPct val="115000"/>
                        </a:lnSpc>
                        <a:spcBef>
                          <a:spcPts val="0"/>
                        </a:spcBef>
                        <a:spcAft>
                          <a:spcPts val="1000"/>
                        </a:spcAft>
                      </a:pPr>
                      <a:r>
                        <a:rPr lang="en-US" sz="1200" i="1">
                          <a:latin typeface="Calibri"/>
                          <a:ea typeface="Times New Roman"/>
                          <a:cs typeface="Times New Roman"/>
                        </a:rPr>
                        <a:t>GLABRA2</a:t>
                      </a:r>
                      <a:r>
                        <a:rPr lang="en-US" sz="1200">
                          <a:latin typeface="Times New Roman"/>
                          <a:ea typeface="Times New Roman"/>
                          <a:cs typeface="Times New Roman"/>
                        </a:rPr>
                        <a:t> gene (</a:t>
                      </a:r>
                      <a:r>
                        <a:rPr lang="en-US" sz="1200" i="1">
                          <a:latin typeface="Times New Roman"/>
                          <a:ea typeface="Times New Roman"/>
                          <a:cs typeface="Times New Roman"/>
                        </a:rPr>
                        <a:t>Arabidopsis</a:t>
                      </a:r>
                      <a:r>
                        <a:rPr lang="en-US" sz="1200">
                          <a:latin typeface="Times New Roman"/>
                          <a:ea typeface="Times New Roman"/>
                          <a:cs typeface="Times New Roman"/>
                        </a:rPr>
                        <a:t>)</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200" dirty="0">
                          <a:latin typeface="Times New Roman"/>
                          <a:ea typeface="Times New Roman"/>
                          <a:cs typeface="Times New Roman"/>
                        </a:rPr>
                        <a:t>Disruption of gene led to 6% increase in oil contents than wild type without increasing the seed size</a:t>
                      </a:r>
                      <a:endParaRPr lang="en-US" sz="1200" dirty="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200" dirty="0" err="1">
                          <a:latin typeface="Times New Roman"/>
                          <a:ea typeface="Times New Roman"/>
                          <a:cs typeface="Times New Roman"/>
                        </a:rPr>
                        <a:t>Shen</a:t>
                      </a:r>
                      <a:r>
                        <a:rPr lang="en-US" sz="1200" dirty="0">
                          <a:latin typeface="Times New Roman"/>
                          <a:ea typeface="Times New Roman"/>
                          <a:cs typeface="Times New Roman"/>
                        </a:rPr>
                        <a:t> et al. 2006</a:t>
                      </a:r>
                      <a:endParaRPr lang="en-US" sz="1200" dirty="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23017">
                <a:tc>
                  <a:txBody>
                    <a:bodyPr/>
                    <a:lstStyle/>
                    <a:p>
                      <a:pPr marL="0" marR="0" algn="just">
                        <a:lnSpc>
                          <a:spcPct val="115000"/>
                        </a:lnSpc>
                        <a:spcBef>
                          <a:spcPts val="0"/>
                        </a:spcBef>
                        <a:spcAft>
                          <a:spcPts val="1000"/>
                        </a:spcAft>
                      </a:pPr>
                      <a:r>
                        <a:rPr lang="en-US" sz="1200" i="1">
                          <a:latin typeface="Calibri"/>
                          <a:ea typeface="Times New Roman"/>
                          <a:cs typeface="Times New Roman"/>
                        </a:rPr>
                        <a:t>Gpd1(glycerol-3-dehyrogenase)(Brassica napus)</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200">
                          <a:latin typeface="Times New Roman"/>
                          <a:ea typeface="Times New Roman"/>
                          <a:cs typeface="Times New Roman"/>
                        </a:rPr>
                        <a:t>Gene led to 3 to 4 fold in the glycerol-3-phosphate  which increased 40% increase in oil content</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200" dirty="0" err="1">
                          <a:latin typeface="Times New Roman"/>
                          <a:ea typeface="Times New Roman"/>
                          <a:cs typeface="Times New Roman"/>
                        </a:rPr>
                        <a:t>Vigeolas</a:t>
                      </a:r>
                      <a:r>
                        <a:rPr lang="en-US" sz="1200" dirty="0">
                          <a:latin typeface="Times New Roman"/>
                          <a:ea typeface="Times New Roman"/>
                          <a:cs typeface="Times New Roman"/>
                        </a:rPr>
                        <a:t> et al. (2007)</a:t>
                      </a:r>
                      <a:endParaRPr lang="en-US" sz="1200" dirty="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48679">
                <a:tc>
                  <a:txBody>
                    <a:bodyPr/>
                    <a:lstStyle/>
                    <a:p>
                      <a:pPr marL="0" marR="0" algn="just">
                        <a:lnSpc>
                          <a:spcPct val="115000"/>
                        </a:lnSpc>
                        <a:spcBef>
                          <a:spcPts val="0"/>
                        </a:spcBef>
                        <a:spcAft>
                          <a:spcPts val="1000"/>
                        </a:spcAft>
                      </a:pPr>
                      <a:r>
                        <a:rPr lang="en-US" sz="1200">
                          <a:latin typeface="Times New Roman"/>
                          <a:ea typeface="Times New Roman"/>
                          <a:cs typeface="Times New Roman"/>
                        </a:rPr>
                        <a:t>glycerol-3-phosphate acyltransferase (</a:t>
                      </a:r>
                      <a:r>
                        <a:rPr lang="en-US" sz="1200" i="1">
                          <a:latin typeface="Times New Roman"/>
                          <a:ea typeface="Times New Roman"/>
                          <a:cs typeface="Times New Roman"/>
                        </a:rPr>
                        <a:t>spgpat</a:t>
                      </a:r>
                      <a:r>
                        <a:rPr lang="en-US" sz="1200">
                          <a:latin typeface="Times New Roman"/>
                          <a:ea typeface="Times New Roman"/>
                          <a:cs typeface="Times New Roman"/>
                        </a:rPr>
                        <a:t>)</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200">
                          <a:latin typeface="Times New Roman"/>
                          <a:ea typeface="Times New Roman"/>
                          <a:cs typeface="Times New Roman"/>
                        </a:rPr>
                        <a:t>22% increase in oil contents</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200">
                          <a:latin typeface="Times New Roman"/>
                          <a:ea typeface="Times New Roman"/>
                          <a:cs typeface="Times New Roman"/>
                        </a:rPr>
                        <a:t>Jain et al. (2000)</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4338">
                <a:tc>
                  <a:txBody>
                    <a:bodyPr/>
                    <a:lstStyle/>
                    <a:p>
                      <a:pPr marL="0" marR="0" algn="just">
                        <a:lnSpc>
                          <a:spcPct val="115000"/>
                        </a:lnSpc>
                        <a:spcBef>
                          <a:spcPts val="0"/>
                        </a:spcBef>
                        <a:spcAft>
                          <a:spcPts val="1000"/>
                        </a:spcAft>
                      </a:pPr>
                      <a:r>
                        <a:rPr lang="en-US" sz="1200">
                          <a:latin typeface="Times New Roman"/>
                          <a:ea typeface="Times New Roman"/>
                          <a:cs typeface="Times New Roman"/>
                        </a:rPr>
                        <a:t> </a:t>
                      </a:r>
                      <a:r>
                        <a:rPr lang="en-US" sz="1200" i="1">
                          <a:latin typeface="Calibri"/>
                          <a:ea typeface="Times New Roman"/>
                          <a:cs typeface="Times New Roman"/>
                        </a:rPr>
                        <a:t>Bnwri1</a:t>
                      </a:r>
                      <a:r>
                        <a:rPr lang="en-US" sz="1200">
                          <a:latin typeface="Times New Roman"/>
                          <a:ea typeface="Times New Roman"/>
                          <a:cs typeface="Times New Roman"/>
                        </a:rPr>
                        <a:t> cDNA ( </a:t>
                      </a:r>
                      <a:r>
                        <a:rPr lang="en-US" sz="1200" i="1">
                          <a:latin typeface="Times New Roman"/>
                          <a:ea typeface="Times New Roman"/>
                          <a:cs typeface="Times New Roman"/>
                        </a:rPr>
                        <a:t>A. thaliana</a:t>
                      </a:r>
                      <a:r>
                        <a:rPr lang="en-US" sz="1200">
                          <a:latin typeface="Times New Roman"/>
                          <a:ea typeface="Times New Roman"/>
                          <a:cs typeface="Times New Roman"/>
                        </a:rPr>
                        <a:t>)</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200">
                          <a:latin typeface="Times New Roman"/>
                          <a:ea typeface="Times New Roman"/>
                          <a:cs typeface="Times New Roman"/>
                        </a:rPr>
                        <a:t>10-40% increase</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200" dirty="0">
                          <a:latin typeface="Times New Roman"/>
                          <a:ea typeface="Times New Roman"/>
                          <a:cs typeface="Times New Roman"/>
                        </a:rPr>
                        <a:t>Liu et al. (2010)</a:t>
                      </a:r>
                      <a:endParaRPr lang="en-US" sz="1200" dirty="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523017">
                <a:tc>
                  <a:txBody>
                    <a:bodyPr/>
                    <a:lstStyle/>
                    <a:p>
                      <a:pPr marL="0" marR="0" algn="just">
                        <a:lnSpc>
                          <a:spcPct val="115000"/>
                        </a:lnSpc>
                        <a:spcBef>
                          <a:spcPts val="0"/>
                        </a:spcBef>
                        <a:spcAft>
                          <a:spcPts val="1000"/>
                        </a:spcAft>
                      </a:pPr>
                      <a:r>
                        <a:rPr lang="en-US" sz="1200">
                          <a:latin typeface="Times New Roman"/>
                          <a:ea typeface="Times New Roman"/>
                          <a:cs typeface="Times New Roman"/>
                        </a:rPr>
                        <a:t>SSR marker for oil contents in RIL population</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200">
                          <a:latin typeface="Times New Roman"/>
                          <a:ea typeface="Times New Roman"/>
                          <a:cs typeface="Times New Roman"/>
                        </a:rPr>
                        <a:t>SSR marker on linkage group 3. QTLs 2.OC.3.1 and 4.SA.3.1) of oil contents and stearic contents was closely associated.</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200" dirty="0" err="1">
                          <a:latin typeface="Times New Roman"/>
                          <a:ea typeface="Times New Roman"/>
                          <a:cs typeface="Times New Roman"/>
                        </a:rPr>
                        <a:t>Ebrahimi</a:t>
                      </a:r>
                      <a:r>
                        <a:rPr lang="en-US" sz="1200" dirty="0">
                          <a:latin typeface="Times New Roman"/>
                          <a:ea typeface="Times New Roman"/>
                          <a:cs typeface="Times New Roman"/>
                        </a:rPr>
                        <a:t> et al. 2008</a:t>
                      </a:r>
                      <a:endParaRPr lang="en-US" sz="1200" dirty="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697356">
                <a:tc>
                  <a:txBody>
                    <a:bodyPr/>
                    <a:lstStyle/>
                    <a:p>
                      <a:pPr marL="0" marR="0" algn="just">
                        <a:lnSpc>
                          <a:spcPct val="115000"/>
                        </a:lnSpc>
                        <a:spcBef>
                          <a:spcPts val="0"/>
                        </a:spcBef>
                        <a:spcAft>
                          <a:spcPts val="1000"/>
                        </a:spcAft>
                      </a:pPr>
                      <a:r>
                        <a:rPr lang="en-US" sz="1200">
                          <a:latin typeface="Times New Roman"/>
                          <a:ea typeface="Times New Roman"/>
                          <a:cs typeface="Times New Roman"/>
                        </a:rPr>
                        <a:t>RFLP mapping of oil contents in F2 Population</a:t>
                      </a:r>
                      <a:endParaRPr lang="en-US" sz="120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200" dirty="0">
                          <a:latin typeface="Times New Roman"/>
                          <a:ea typeface="Times New Roman"/>
                          <a:cs typeface="Times New Roman"/>
                        </a:rPr>
                        <a:t>Six regions explained 57% variation in oil contents. Additive gene action was associated with oil contents. Two region was associate with kernel oil percentage</a:t>
                      </a:r>
                      <a:endParaRPr lang="en-US" sz="1200" dirty="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200" dirty="0">
                          <a:latin typeface="Times New Roman"/>
                          <a:ea typeface="Times New Roman"/>
                          <a:cs typeface="Times New Roman"/>
                        </a:rPr>
                        <a:t>Leon et al. 1994</a:t>
                      </a:r>
                      <a:endParaRPr lang="en-US" sz="1200" dirty="0">
                        <a:latin typeface="Calibri"/>
                        <a:ea typeface="Times New Roman"/>
                        <a:cs typeface="Times New Roman"/>
                      </a:endParaRPr>
                    </a:p>
                  </a:txBody>
                  <a:tcPr marL="50127" marR="50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3" name="Rectangle 3"/>
          <p:cNvSpPr>
            <a:spLocks noGrp="1" noChangeArrowheads="1"/>
          </p:cNvSpPr>
          <p:nvPr>
            <p:ph type="body" idx="1"/>
          </p:nvPr>
        </p:nvSpPr>
        <p:spPr>
          <a:xfrm>
            <a:off x="685800" y="1219200"/>
            <a:ext cx="7772400" cy="5410200"/>
          </a:xfrm>
        </p:spPr>
        <p:txBody>
          <a:bodyPr/>
          <a:lstStyle/>
          <a:p>
            <a:pPr>
              <a:lnSpc>
                <a:spcPct val="90000"/>
              </a:lnSpc>
            </a:pPr>
            <a:r>
              <a:rPr lang="en-US" sz="2800">
                <a:solidFill>
                  <a:srgbClr val="000000"/>
                </a:solidFill>
                <a:latin typeface="Lucida Grande" pitchFamily="1" charset="0"/>
              </a:rPr>
              <a:t>Table pages 230-231.</a:t>
            </a:r>
          </a:p>
          <a:p>
            <a:pPr>
              <a:lnSpc>
                <a:spcPct val="90000"/>
              </a:lnSpc>
            </a:pPr>
            <a:r>
              <a:rPr lang="en-US" sz="2800">
                <a:solidFill>
                  <a:srgbClr val="000000"/>
                </a:solidFill>
                <a:latin typeface="Lucida Grande" pitchFamily="1" charset="0"/>
              </a:rPr>
              <a:t>Linseed oil</a:t>
            </a:r>
          </a:p>
          <a:p>
            <a:pPr>
              <a:lnSpc>
                <a:spcPct val="90000"/>
              </a:lnSpc>
            </a:pPr>
            <a:r>
              <a:rPr lang="en-US" sz="2800">
                <a:solidFill>
                  <a:srgbClr val="000000"/>
                </a:solidFill>
                <a:latin typeface="Lucida Grande" pitchFamily="1" charset="0"/>
              </a:rPr>
              <a:t>This is probably the oldest domesticated oil seed crop. Flax or linseed (</a:t>
            </a:r>
            <a:r>
              <a:rPr lang="en-US" sz="2800" i="1">
                <a:solidFill>
                  <a:srgbClr val="000000"/>
                </a:solidFill>
                <a:latin typeface="Lucida Grande" pitchFamily="1" charset="0"/>
              </a:rPr>
              <a:t>Linum usitatissimum</a:t>
            </a:r>
            <a:r>
              <a:rPr lang="en-US" sz="2800">
                <a:solidFill>
                  <a:srgbClr val="000000"/>
                </a:solidFill>
                <a:latin typeface="Lucida Grande" pitchFamily="1" charset="0"/>
              </a:rPr>
              <a:t>, Linaceae) is from the Near Eastern Center. Fossil linseed shows signs of selection by 6000 B.C.</a:t>
            </a:r>
          </a:p>
          <a:p>
            <a:pPr>
              <a:lnSpc>
                <a:spcPct val="90000"/>
              </a:lnSpc>
            </a:pPr>
            <a:r>
              <a:rPr lang="en-US" sz="2800">
                <a:solidFill>
                  <a:srgbClr val="000000"/>
                </a:solidFill>
                <a:latin typeface="Lucida Grande" pitchFamily="1" charset="0"/>
              </a:rPr>
              <a:t>In the time of the Egyptians, coffins were painted with mixtures of linseed oil and resin.</a:t>
            </a:r>
          </a:p>
          <a:p>
            <a:pPr>
              <a:lnSpc>
                <a:spcPct val="90000"/>
              </a:lnSpc>
            </a:pPr>
            <a:r>
              <a:rPr lang="en-US" sz="2800">
                <a:solidFill>
                  <a:srgbClr val="000000"/>
                </a:solidFill>
                <a:latin typeface="Lucida Grande" pitchFamily="1" charset="0"/>
              </a:rPr>
              <a:t>The plant is also used for fiber.</a:t>
            </a:r>
          </a:p>
          <a:p>
            <a:pPr>
              <a:lnSpc>
                <a:spcPct val="90000"/>
              </a:lnSpc>
            </a:pPr>
            <a:endParaRPr lang="en-US" sz="2800">
              <a:solidFill>
                <a:srgbClr val="000000"/>
              </a:solidFill>
              <a:latin typeface="Lucida Grande" pitchFamily="1" charset="0"/>
            </a:endParaRPr>
          </a:p>
          <a:p>
            <a:pPr>
              <a:lnSpc>
                <a:spcPct val="90000"/>
              </a:lnSpc>
            </a:pPr>
            <a:endParaRPr lang="en-US" sz="2800"/>
          </a:p>
          <a:p>
            <a:pPr>
              <a:lnSpc>
                <a:spcPct val="90000"/>
              </a:lnSpc>
            </a:pPr>
            <a:endParaRPr lang="en-US" sz="2800"/>
          </a:p>
        </p:txBody>
      </p:sp>
      <p:sp>
        <p:nvSpPr>
          <p:cNvPr id="491525" name="Rectangle 5"/>
          <p:cNvSpPr>
            <a:spLocks noGrp="1" noChangeArrowheads="1"/>
          </p:cNvSpPr>
          <p:nvPr>
            <p:ph type="title"/>
          </p:nvPr>
        </p:nvSpPr>
        <p:spPr>
          <a:xfrm>
            <a:off x="685800" y="228600"/>
            <a:ext cx="7772400" cy="762000"/>
          </a:xfrm>
          <a:noFill/>
          <a:ln/>
        </p:spPr>
        <p:txBody>
          <a:bodyPr/>
          <a:lstStyle/>
          <a:p>
            <a:r>
              <a:rPr lang="en-US" sz="3200" b="1">
                <a:solidFill>
                  <a:srgbClr val="000000"/>
                </a:solidFill>
                <a:latin typeface="Lucida Grande" pitchFamily="1" charset="0"/>
              </a:rPr>
              <a:t>Major oilseed crops</a:t>
            </a:r>
            <a:endParaRPr lang="en-US">
              <a:solidFill>
                <a:srgbClr val="000000"/>
              </a:solidFill>
              <a:latin typeface="Lucida Grande" pitchFamily="1"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7" name="Rectangle 3"/>
          <p:cNvSpPr>
            <a:spLocks noGrp="1" noChangeArrowheads="1"/>
          </p:cNvSpPr>
          <p:nvPr>
            <p:ph type="body" idx="1"/>
          </p:nvPr>
        </p:nvSpPr>
        <p:spPr>
          <a:xfrm>
            <a:off x="685800" y="1295400"/>
            <a:ext cx="7772400" cy="5257800"/>
          </a:xfrm>
        </p:spPr>
        <p:txBody>
          <a:bodyPr/>
          <a:lstStyle/>
          <a:p>
            <a:r>
              <a:rPr lang="en-US">
                <a:solidFill>
                  <a:srgbClr val="000000"/>
                </a:solidFill>
                <a:latin typeface="Lucida Grande" pitchFamily="1" charset="0"/>
              </a:rPr>
              <a:t>Linseed oil alone still used to finish many wood products. Linseed oil is used as an edible oil in some parts of the world, but has largely been replaced by other oils.</a:t>
            </a:r>
          </a:p>
          <a:p>
            <a:r>
              <a:rPr lang="en-US">
                <a:solidFill>
                  <a:srgbClr val="000000"/>
                </a:solidFill>
                <a:latin typeface="Lucida Grande" pitchFamily="1" charset="0"/>
              </a:rPr>
              <a:t>Flax seed a major source of omega-3-fatty acids and may be valuable in human diets.</a:t>
            </a:r>
          </a:p>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9764" name="Picture 4"/>
          <p:cNvPicPr>
            <a:picLocks noChangeAspect="1" noChangeArrowheads="1"/>
          </p:cNvPicPr>
          <p:nvPr/>
        </p:nvPicPr>
        <p:blipFill>
          <a:blip r:embed="rId2"/>
          <a:srcRect/>
          <a:stretch>
            <a:fillRect/>
          </a:stretch>
        </p:blipFill>
        <p:spPr bwMode="auto">
          <a:xfrm>
            <a:off x="0" y="0"/>
            <a:ext cx="9144000" cy="6096000"/>
          </a:xfrm>
          <a:prstGeom prst="rect">
            <a:avLst/>
          </a:prstGeom>
          <a:noFill/>
        </p:spPr>
      </p:pic>
      <p:sp>
        <p:nvSpPr>
          <p:cNvPr id="629765" name="Rectangle 5"/>
          <p:cNvSpPr>
            <a:spLocks noChangeArrowheads="1"/>
          </p:cNvSpPr>
          <p:nvPr/>
        </p:nvSpPr>
        <p:spPr bwMode="auto">
          <a:xfrm>
            <a:off x="609600" y="6172200"/>
            <a:ext cx="7772400" cy="533400"/>
          </a:xfrm>
          <a:prstGeom prst="rect">
            <a:avLst/>
          </a:prstGeom>
          <a:noFill/>
          <a:ln w="9525">
            <a:noFill/>
            <a:miter lim="800000"/>
            <a:headEnd/>
            <a:tailEnd/>
          </a:ln>
          <a:effectLst/>
        </p:spPr>
        <p:txBody>
          <a:bodyPr anchor="ctr"/>
          <a:lstStyle/>
          <a:p>
            <a:pPr eaLnBrk="1" hangingPunct="1"/>
            <a:r>
              <a:rPr lang="en-US" sz="2800" b="1">
                <a:solidFill>
                  <a:schemeClr val="tx2"/>
                </a:solidFill>
              </a:rPr>
              <a:t>Flax in the Pampas of Argentina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2292" name="Picture 4"/>
          <p:cNvPicPr>
            <a:picLocks noChangeAspect="1" noChangeArrowheads="1"/>
          </p:cNvPicPr>
          <p:nvPr/>
        </p:nvPicPr>
        <p:blipFill>
          <a:blip r:embed="rId2"/>
          <a:srcRect/>
          <a:stretch>
            <a:fillRect/>
          </a:stretch>
        </p:blipFill>
        <p:spPr bwMode="auto">
          <a:xfrm>
            <a:off x="0" y="1370013"/>
            <a:ext cx="3657600" cy="5487987"/>
          </a:xfrm>
          <a:prstGeom prst="rect">
            <a:avLst/>
          </a:prstGeom>
          <a:noFill/>
        </p:spPr>
      </p:pic>
      <p:pic>
        <p:nvPicPr>
          <p:cNvPr id="652293" name="Picture 5"/>
          <p:cNvPicPr>
            <a:picLocks noChangeAspect="1" noChangeArrowheads="1"/>
          </p:cNvPicPr>
          <p:nvPr/>
        </p:nvPicPr>
        <p:blipFill>
          <a:blip r:embed="rId3"/>
          <a:srcRect/>
          <a:stretch>
            <a:fillRect/>
          </a:stretch>
        </p:blipFill>
        <p:spPr bwMode="auto">
          <a:xfrm>
            <a:off x="3657600" y="3200400"/>
            <a:ext cx="5486400" cy="3657600"/>
          </a:xfrm>
          <a:prstGeom prst="rect">
            <a:avLst/>
          </a:prstGeom>
          <a:noFill/>
        </p:spPr>
      </p:pic>
      <p:sp>
        <p:nvSpPr>
          <p:cNvPr id="652295" name="Rectangle 7"/>
          <p:cNvSpPr>
            <a:spLocks noGrp="1" noChangeArrowheads="1"/>
          </p:cNvSpPr>
          <p:nvPr>
            <p:ph type="title"/>
          </p:nvPr>
        </p:nvSpPr>
        <p:spPr>
          <a:xfrm>
            <a:off x="685800" y="228600"/>
            <a:ext cx="7772400" cy="685800"/>
          </a:xfrm>
          <a:noFill/>
          <a:ln/>
        </p:spPr>
        <p:txBody>
          <a:bodyPr/>
          <a:lstStyle/>
          <a:p>
            <a:r>
              <a:rPr lang="en-US" sz="2800" b="1"/>
              <a:t>Flax, </a:t>
            </a:r>
            <a:r>
              <a:rPr lang="en-US" sz="2800" b="1" i="1"/>
              <a:t>Linum usitatissimum</a:t>
            </a:r>
            <a:r>
              <a:rPr lang="en-US" sz="2800" b="1"/>
              <a:t>, Linaceae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685800" y="685800"/>
            <a:ext cx="7772400" cy="457200"/>
          </a:xfrm>
        </p:spPr>
        <p:txBody>
          <a:bodyPr/>
          <a:lstStyle/>
          <a:p>
            <a:r>
              <a:rPr lang="en-US" sz="2800" b="1">
                <a:solidFill>
                  <a:srgbClr val="000000"/>
                </a:solidFill>
                <a:latin typeface="Lucida Grande" pitchFamily="1" charset="0"/>
              </a:rPr>
              <a:t>Tung oil, </a:t>
            </a:r>
            <a:r>
              <a:rPr lang="en-US" sz="2800" b="1" i="1">
                <a:solidFill>
                  <a:srgbClr val="000000"/>
                </a:solidFill>
                <a:latin typeface="Lucida Grande" pitchFamily="1" charset="0"/>
              </a:rPr>
              <a:t>Aleurites fordii</a:t>
            </a:r>
            <a:r>
              <a:rPr lang="en-US" sz="2800" b="1">
                <a:solidFill>
                  <a:srgbClr val="000000"/>
                </a:solidFill>
                <a:latin typeface="Lucida Grande" pitchFamily="1" charset="0"/>
              </a:rPr>
              <a:t>, Euphorbiaceae</a:t>
            </a:r>
            <a:endParaRPr lang="en-US">
              <a:solidFill>
                <a:srgbClr val="000000"/>
              </a:solidFill>
              <a:latin typeface="Lucida Grande" pitchFamily="1" charset="0"/>
            </a:endParaRPr>
          </a:p>
        </p:txBody>
      </p:sp>
      <p:sp>
        <p:nvSpPr>
          <p:cNvPr id="493571" name="Rectangle 3"/>
          <p:cNvSpPr>
            <a:spLocks noGrp="1" noChangeArrowheads="1"/>
          </p:cNvSpPr>
          <p:nvPr>
            <p:ph type="body" idx="1"/>
          </p:nvPr>
        </p:nvSpPr>
        <p:spPr>
          <a:xfrm>
            <a:off x="685800" y="1371600"/>
            <a:ext cx="7772400" cy="4572000"/>
          </a:xfrm>
        </p:spPr>
        <p:txBody>
          <a:bodyPr/>
          <a:lstStyle/>
          <a:p>
            <a:pPr>
              <a:lnSpc>
                <a:spcPct val="90000"/>
              </a:lnSpc>
            </a:pPr>
            <a:endParaRPr lang="en-US">
              <a:solidFill>
                <a:srgbClr val="000000"/>
              </a:solidFill>
              <a:latin typeface="Lucida Grande" pitchFamily="1" charset="0"/>
            </a:endParaRPr>
          </a:p>
          <a:p>
            <a:pPr>
              <a:lnSpc>
                <a:spcPct val="90000"/>
              </a:lnSpc>
            </a:pPr>
            <a:r>
              <a:rPr lang="en-US">
                <a:solidFill>
                  <a:srgbClr val="000000"/>
                </a:solidFill>
                <a:latin typeface="Lucida Grande" pitchFamily="1" charset="0"/>
              </a:rPr>
              <a:t>Tung oil is mostly from China.</a:t>
            </a:r>
          </a:p>
          <a:p>
            <a:pPr>
              <a:lnSpc>
                <a:spcPct val="90000"/>
              </a:lnSpc>
            </a:pPr>
            <a:r>
              <a:rPr lang="en-US">
                <a:solidFill>
                  <a:srgbClr val="000000"/>
                </a:solidFill>
                <a:latin typeface="Lucida Grande" pitchFamily="1" charset="0"/>
              </a:rPr>
              <a:t>This small tree has fruits that contain a highly unsaturated but inedible oil.</a:t>
            </a:r>
          </a:p>
          <a:p>
            <a:pPr>
              <a:lnSpc>
                <a:spcPct val="90000"/>
              </a:lnSpc>
            </a:pPr>
            <a:r>
              <a:rPr lang="en-US">
                <a:solidFill>
                  <a:srgbClr val="000000"/>
                </a:solidFill>
                <a:latin typeface="Lucida Grande" pitchFamily="1" charset="0"/>
              </a:rPr>
              <a:t>Tung oil one of the best quality furniture finishing oils.</a:t>
            </a:r>
          </a:p>
          <a:p>
            <a:pPr>
              <a:lnSpc>
                <a:spcPct val="90000"/>
              </a:lnSpc>
            </a:pPr>
            <a:r>
              <a:rPr lang="en-US">
                <a:solidFill>
                  <a:srgbClr val="000000"/>
                </a:solidFill>
                <a:latin typeface="Lucida Grande" pitchFamily="1" charset="0"/>
              </a:rPr>
              <a:t>The press cake is highly toxic.</a:t>
            </a:r>
          </a:p>
          <a:p>
            <a:pPr>
              <a:lnSpc>
                <a:spcPct val="90000"/>
              </a:lnSpc>
            </a:pPr>
            <a:endParaRPr lang="en-US">
              <a:solidFill>
                <a:srgbClr val="000000"/>
              </a:solidFill>
              <a:latin typeface="Lucida Grande" pitchFamily="1"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a:xfrm>
            <a:off x="4953000" y="4572000"/>
            <a:ext cx="4419600" cy="1143000"/>
          </a:xfrm>
        </p:spPr>
        <p:txBody>
          <a:bodyPr/>
          <a:lstStyle/>
          <a:p>
            <a:r>
              <a:rPr lang="en-US" sz="2800" b="1"/>
              <a:t>Tung, </a:t>
            </a:r>
            <a:r>
              <a:rPr lang="en-US" sz="2800" b="1" i="1"/>
              <a:t>Aleurites fordii</a:t>
            </a:r>
            <a:r>
              <a:rPr lang="en-US" sz="2800" b="1"/>
              <a:t>, Euphorbiaceae</a:t>
            </a:r>
          </a:p>
        </p:txBody>
      </p:sp>
      <p:pic>
        <p:nvPicPr>
          <p:cNvPr id="626692" name="Picture 4"/>
          <p:cNvPicPr>
            <a:picLocks noChangeAspect="1" noChangeArrowheads="1"/>
          </p:cNvPicPr>
          <p:nvPr/>
        </p:nvPicPr>
        <p:blipFill>
          <a:blip r:embed="rId2"/>
          <a:srcRect/>
          <a:stretch>
            <a:fillRect/>
          </a:stretch>
        </p:blipFill>
        <p:spPr bwMode="auto">
          <a:xfrm>
            <a:off x="0" y="3505200"/>
            <a:ext cx="5029200" cy="3352800"/>
          </a:xfrm>
          <a:prstGeom prst="rect">
            <a:avLst/>
          </a:prstGeom>
          <a:noFill/>
        </p:spPr>
      </p:pic>
      <p:pic>
        <p:nvPicPr>
          <p:cNvPr id="626693" name="Picture 5"/>
          <p:cNvPicPr>
            <a:picLocks noChangeAspect="1" noChangeArrowheads="1"/>
          </p:cNvPicPr>
          <p:nvPr/>
        </p:nvPicPr>
        <p:blipFill>
          <a:blip r:embed="rId3"/>
          <a:srcRect/>
          <a:stretch>
            <a:fillRect/>
          </a:stretch>
        </p:blipFill>
        <p:spPr bwMode="auto">
          <a:xfrm>
            <a:off x="3886200" y="0"/>
            <a:ext cx="5257800" cy="35052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a:xfrm>
            <a:off x="304800" y="609600"/>
            <a:ext cx="8534400" cy="914400"/>
          </a:xfrm>
        </p:spPr>
        <p:txBody>
          <a:bodyPr/>
          <a:lstStyle/>
          <a:p>
            <a:r>
              <a:rPr lang="en-US" sz="2800" b="1">
                <a:solidFill>
                  <a:srgbClr val="000000"/>
                </a:solidFill>
                <a:latin typeface="Lucida Grande" pitchFamily="1" charset="0"/>
              </a:rPr>
              <a:t>Safflower oil, </a:t>
            </a:r>
            <a:r>
              <a:rPr lang="en-US" sz="2800" b="1" i="1">
                <a:solidFill>
                  <a:srgbClr val="000000"/>
                </a:solidFill>
                <a:latin typeface="Lucida Grande" pitchFamily="1" charset="0"/>
              </a:rPr>
              <a:t>Carthamus tinctorius</a:t>
            </a:r>
            <a:r>
              <a:rPr lang="en-US" sz="2800" b="1">
                <a:solidFill>
                  <a:srgbClr val="000000"/>
                </a:solidFill>
                <a:latin typeface="Lucida Grande" pitchFamily="1" charset="0"/>
              </a:rPr>
              <a:t>, Asteraceae or Compositae</a:t>
            </a:r>
            <a:endParaRPr lang="en-US">
              <a:solidFill>
                <a:srgbClr val="000000"/>
              </a:solidFill>
              <a:latin typeface="Lucida Grande" pitchFamily="1" charset="0"/>
            </a:endParaRPr>
          </a:p>
        </p:txBody>
      </p:sp>
      <p:sp>
        <p:nvSpPr>
          <p:cNvPr id="494595" name="Rectangle 3"/>
          <p:cNvSpPr>
            <a:spLocks noGrp="1" noChangeArrowheads="1"/>
          </p:cNvSpPr>
          <p:nvPr>
            <p:ph type="body" idx="1"/>
          </p:nvPr>
        </p:nvSpPr>
        <p:spPr>
          <a:xfrm>
            <a:off x="685800" y="2057400"/>
            <a:ext cx="7772400" cy="3581400"/>
          </a:xfrm>
        </p:spPr>
        <p:txBody>
          <a:bodyPr/>
          <a:lstStyle/>
          <a:p>
            <a:pPr>
              <a:lnSpc>
                <a:spcPct val="90000"/>
              </a:lnSpc>
            </a:pPr>
            <a:r>
              <a:rPr lang="en-US" sz="2800">
                <a:solidFill>
                  <a:srgbClr val="000000"/>
                </a:solidFill>
                <a:latin typeface="Lucida Grande" pitchFamily="1" charset="0"/>
              </a:rPr>
              <a:t>Safflower oil is unsaturated and is considered to be a good quality salad oil.</a:t>
            </a:r>
          </a:p>
          <a:p>
            <a:pPr>
              <a:lnSpc>
                <a:spcPct val="90000"/>
              </a:lnSpc>
            </a:pPr>
            <a:r>
              <a:rPr lang="en-US" sz="2800">
                <a:solidFill>
                  <a:srgbClr val="000000"/>
                </a:solidFill>
                <a:latin typeface="Lucida Grande" pitchFamily="1" charset="0"/>
              </a:rPr>
              <a:t>Safflower was domesticated in the Mediterranean area. This species is only known in cultivation.</a:t>
            </a:r>
          </a:p>
          <a:p>
            <a:pPr>
              <a:lnSpc>
                <a:spcPct val="90000"/>
              </a:lnSpc>
            </a:pPr>
            <a:r>
              <a:rPr lang="en-US" sz="2800">
                <a:solidFill>
                  <a:srgbClr val="000000"/>
                </a:solidFill>
                <a:latin typeface="Lucida Grande" pitchFamily="1" charset="0"/>
              </a:rPr>
              <a:t>Safflower was probably first grown for the yellow dye it produces.</a:t>
            </a:r>
          </a:p>
          <a:p>
            <a:pPr>
              <a:lnSpc>
                <a:spcPct val="90000"/>
              </a:lnSpc>
            </a:pPr>
            <a:endParaRPr lang="en-US" sz="2800">
              <a:solidFill>
                <a:srgbClr val="000000"/>
              </a:solidFill>
              <a:latin typeface="Lucida Grande" pitchFamily="1" charset="0"/>
            </a:endParaRPr>
          </a:p>
          <a:p>
            <a:pPr>
              <a:lnSpc>
                <a:spcPct val="90000"/>
              </a:lnSpc>
            </a:pPr>
            <a:endParaRPr lang="en-US" sz="2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a:xfrm>
            <a:off x="1143000" y="228600"/>
            <a:ext cx="6858000" cy="762000"/>
          </a:xfrm>
        </p:spPr>
        <p:txBody>
          <a:bodyPr/>
          <a:lstStyle/>
          <a:p>
            <a:r>
              <a:rPr lang="en-US" sz="2800" b="1"/>
              <a:t>Safflower, </a:t>
            </a:r>
            <a:r>
              <a:rPr lang="en-US" sz="2800" b="1" i="1"/>
              <a:t>Carthamus tinctorius</a:t>
            </a:r>
            <a:r>
              <a:rPr lang="en-US" sz="2800" b="1"/>
              <a:t>, Asteraceae</a:t>
            </a:r>
          </a:p>
        </p:txBody>
      </p:sp>
      <p:pic>
        <p:nvPicPr>
          <p:cNvPr id="641028" name="Picture 4"/>
          <p:cNvPicPr>
            <a:picLocks noChangeAspect="1" noChangeArrowheads="1"/>
          </p:cNvPicPr>
          <p:nvPr/>
        </p:nvPicPr>
        <p:blipFill>
          <a:blip r:embed="rId2"/>
          <a:srcRect/>
          <a:stretch>
            <a:fillRect/>
          </a:stretch>
        </p:blipFill>
        <p:spPr bwMode="auto">
          <a:xfrm>
            <a:off x="366713" y="1066800"/>
            <a:ext cx="3824287" cy="5791200"/>
          </a:xfrm>
          <a:prstGeom prst="rect">
            <a:avLst/>
          </a:prstGeom>
          <a:noFill/>
        </p:spPr>
      </p:pic>
      <p:pic>
        <p:nvPicPr>
          <p:cNvPr id="641029" name="Picture 5"/>
          <p:cNvPicPr>
            <a:picLocks noGrp="1" noChangeAspect="1" noChangeArrowheads="1"/>
          </p:cNvPicPr>
          <p:nvPr>
            <p:ph type="body" idx="1"/>
          </p:nvPr>
        </p:nvPicPr>
        <p:blipFill>
          <a:blip r:embed="rId3"/>
          <a:srcRect/>
          <a:stretch>
            <a:fillRect/>
          </a:stretch>
        </p:blipFill>
        <p:spPr>
          <a:xfrm>
            <a:off x="4800600" y="1066800"/>
            <a:ext cx="3860800" cy="57912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Oil </a:t>
            </a:r>
            <a:endParaRPr lang="en-US" b="1" dirty="0"/>
          </a:p>
        </p:txBody>
      </p:sp>
      <p:sp>
        <p:nvSpPr>
          <p:cNvPr id="3" name="Content Placeholder 2"/>
          <p:cNvSpPr>
            <a:spLocks noGrp="1"/>
          </p:cNvSpPr>
          <p:nvPr>
            <p:ph idx="1"/>
          </p:nvPr>
        </p:nvSpPr>
        <p:spPr>
          <a:xfrm>
            <a:off x="685800" y="1600200"/>
            <a:ext cx="7772400" cy="4495800"/>
          </a:xfrm>
        </p:spPr>
        <p:txBody>
          <a:bodyPr/>
          <a:lstStyle/>
          <a:p>
            <a:r>
              <a:rPr lang="en-US" sz="3000" dirty="0" smtClean="0">
                <a:latin typeface="Times New Roman" pitchFamily="18" charset="0"/>
                <a:cs typeface="Times New Roman" pitchFamily="18" charset="0"/>
              </a:rPr>
              <a:t>An </a:t>
            </a:r>
            <a:r>
              <a:rPr lang="en-US" sz="3000" b="1" dirty="0" smtClean="0">
                <a:latin typeface="Times New Roman" pitchFamily="18" charset="0"/>
                <a:cs typeface="Times New Roman" pitchFamily="18" charset="0"/>
              </a:rPr>
              <a:t>oil</a:t>
            </a:r>
            <a:r>
              <a:rPr lang="en-US" sz="3000" dirty="0" smtClean="0">
                <a:latin typeface="Times New Roman" pitchFamily="18" charset="0"/>
                <a:cs typeface="Times New Roman" pitchFamily="18" charset="0"/>
              </a:rPr>
              <a:t> is any non polar chemical substance that is a viscous liquid at ambient temperatures. </a:t>
            </a:r>
          </a:p>
          <a:p>
            <a:r>
              <a:rPr lang="en-US" sz="3000" dirty="0" smtClean="0">
                <a:latin typeface="Times New Roman" pitchFamily="18" charset="0"/>
                <a:cs typeface="Times New Roman" pitchFamily="18" charset="0"/>
              </a:rPr>
              <a:t>Both hydrophobic (does not mix with water, literally "water fearing") and lipophilic (mixes with other oils, literally "fat loving"). </a:t>
            </a:r>
          </a:p>
          <a:p>
            <a:r>
              <a:rPr lang="en-US" sz="3000" dirty="0" smtClean="0">
                <a:latin typeface="Times New Roman" pitchFamily="18" charset="0"/>
                <a:cs typeface="Times New Roman" pitchFamily="18" charset="0"/>
              </a:rPr>
              <a:t>Oils have a high carbon and hydrogen content and are usually flammable and surface active.</a:t>
            </a:r>
          </a:p>
          <a:p>
            <a:pPr>
              <a:buNone/>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685800" y="304800"/>
            <a:ext cx="7772400" cy="914400"/>
          </a:xfrm>
        </p:spPr>
        <p:txBody>
          <a:bodyPr/>
          <a:lstStyle/>
          <a:p>
            <a:r>
              <a:rPr lang="en-US" sz="3200" b="1">
                <a:solidFill>
                  <a:srgbClr val="000000"/>
                </a:solidFill>
                <a:latin typeface="Lucida Grande" pitchFamily="1" charset="0"/>
              </a:rPr>
              <a:t>Soybeans (</a:t>
            </a:r>
            <a:r>
              <a:rPr lang="en-US" sz="3200" b="1" i="1">
                <a:solidFill>
                  <a:srgbClr val="000000"/>
                </a:solidFill>
                <a:latin typeface="Lucida Grande" pitchFamily="1" charset="0"/>
              </a:rPr>
              <a:t>Glycine max</a:t>
            </a:r>
            <a:r>
              <a:rPr lang="en-US" sz="3200" b="1">
                <a:solidFill>
                  <a:srgbClr val="000000"/>
                </a:solidFill>
                <a:latin typeface="Lucida Grande" pitchFamily="1" charset="0"/>
              </a:rPr>
              <a:t>)</a:t>
            </a:r>
            <a:endParaRPr lang="en-US">
              <a:solidFill>
                <a:srgbClr val="000000"/>
              </a:solidFill>
              <a:latin typeface="Lucida Grande" pitchFamily="1" charset="0"/>
            </a:endParaRPr>
          </a:p>
        </p:txBody>
      </p:sp>
      <p:sp>
        <p:nvSpPr>
          <p:cNvPr id="495619" name="Rectangle 3"/>
          <p:cNvSpPr>
            <a:spLocks noGrp="1" noChangeArrowheads="1"/>
          </p:cNvSpPr>
          <p:nvPr>
            <p:ph type="body" idx="1"/>
          </p:nvPr>
        </p:nvSpPr>
        <p:spPr>
          <a:xfrm>
            <a:off x="685800" y="1524000"/>
            <a:ext cx="7772400" cy="4343400"/>
          </a:xfrm>
        </p:spPr>
        <p:txBody>
          <a:bodyPr/>
          <a:lstStyle/>
          <a:p>
            <a:pPr>
              <a:lnSpc>
                <a:spcPct val="90000"/>
              </a:lnSpc>
            </a:pPr>
            <a:r>
              <a:rPr lang="en-US" sz="2800">
                <a:solidFill>
                  <a:srgbClr val="000000"/>
                </a:solidFill>
                <a:latin typeface="Lucida Grande" pitchFamily="1" charset="0"/>
              </a:rPr>
              <a:t>Soybeans are, of course, an ancient crop as previously described.</a:t>
            </a:r>
          </a:p>
          <a:p>
            <a:pPr>
              <a:lnSpc>
                <a:spcPct val="90000"/>
              </a:lnSpc>
            </a:pPr>
            <a:r>
              <a:rPr lang="en-US" sz="2800">
                <a:solidFill>
                  <a:srgbClr val="000000"/>
                </a:solidFill>
                <a:latin typeface="Lucida Grande" pitchFamily="1" charset="0"/>
              </a:rPr>
              <a:t>In the Orient they are not usually used for oil purposes. Europeans began to press them back in the 1700's.</a:t>
            </a:r>
          </a:p>
          <a:p>
            <a:pPr>
              <a:lnSpc>
                <a:spcPct val="90000"/>
              </a:lnSpc>
            </a:pPr>
            <a:r>
              <a:rPr lang="en-US" sz="2800">
                <a:solidFill>
                  <a:srgbClr val="000000"/>
                </a:solidFill>
                <a:latin typeface="Lucida Grande" pitchFamily="1" charset="0"/>
              </a:rPr>
              <a:t>Today, almost all soybeans used in the U.S. are pressed for oil. The soybean is about 13-25% oil.</a:t>
            </a:r>
          </a:p>
          <a:p>
            <a:pPr>
              <a:lnSpc>
                <a:spcPct val="90000"/>
              </a:lnSpc>
            </a:pPr>
            <a:r>
              <a:rPr lang="en-US" sz="2800">
                <a:solidFill>
                  <a:srgbClr val="000000"/>
                </a:solidFill>
                <a:latin typeface="Lucida Grande" pitchFamily="1" charset="0"/>
              </a:rPr>
              <a:t>The press cake is used for feeding livestock and as a human food additive. </a:t>
            </a:r>
          </a:p>
          <a:p>
            <a:pPr>
              <a:lnSpc>
                <a:spcPct val="90000"/>
              </a:lnSpc>
            </a:pPr>
            <a:endParaRPr lang="en-US" sz="2800">
              <a:solidFill>
                <a:srgbClr val="000000"/>
              </a:solidFill>
              <a:latin typeface="Lucida Grande" pitchFamily="1" charset="0"/>
            </a:endParaRPr>
          </a:p>
          <a:p>
            <a:pPr>
              <a:lnSpc>
                <a:spcPct val="90000"/>
              </a:lnSpc>
            </a:pPr>
            <a:endParaRPr lang="en-US" sz="2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a:xfrm>
            <a:off x="5181600" y="0"/>
            <a:ext cx="3505200" cy="1143000"/>
          </a:xfrm>
        </p:spPr>
        <p:txBody>
          <a:bodyPr/>
          <a:lstStyle/>
          <a:p>
            <a:r>
              <a:rPr lang="en-US" sz="2800" b="1" i="1"/>
              <a:t>Glycine max</a:t>
            </a:r>
            <a:r>
              <a:rPr lang="en-US" sz="2800" b="1"/>
              <a:t>, soybean</a:t>
            </a:r>
            <a:endParaRPr lang="en-US" i="1"/>
          </a:p>
        </p:txBody>
      </p:sp>
      <p:pic>
        <p:nvPicPr>
          <p:cNvPr id="561156" name="Picture 4"/>
          <p:cNvPicPr>
            <a:picLocks noChangeAspect="1" noChangeArrowheads="1"/>
          </p:cNvPicPr>
          <p:nvPr/>
        </p:nvPicPr>
        <p:blipFill>
          <a:blip r:embed="rId2"/>
          <a:srcRect/>
          <a:stretch>
            <a:fillRect/>
          </a:stretch>
        </p:blipFill>
        <p:spPr bwMode="auto">
          <a:xfrm>
            <a:off x="0" y="0"/>
            <a:ext cx="4570413" cy="6858000"/>
          </a:xfrm>
          <a:prstGeom prst="rect">
            <a:avLst/>
          </a:prstGeom>
          <a:noFill/>
        </p:spPr>
      </p:pic>
      <p:pic>
        <p:nvPicPr>
          <p:cNvPr id="561157" name="Picture 5"/>
          <p:cNvPicPr>
            <a:picLocks noChangeAspect="1" noChangeArrowheads="1"/>
          </p:cNvPicPr>
          <p:nvPr/>
        </p:nvPicPr>
        <p:blipFill>
          <a:blip r:embed="rId3"/>
          <a:srcRect/>
          <a:stretch>
            <a:fillRect/>
          </a:stretch>
        </p:blipFill>
        <p:spPr bwMode="auto">
          <a:xfrm>
            <a:off x="5029200" y="1371600"/>
            <a:ext cx="3616325" cy="54864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5105400" y="228600"/>
            <a:ext cx="4038600" cy="609600"/>
          </a:xfrm>
        </p:spPr>
        <p:txBody>
          <a:bodyPr/>
          <a:lstStyle/>
          <a:p>
            <a:r>
              <a:rPr lang="en-US" sz="2800" b="1"/>
              <a:t>Soybean harvest</a:t>
            </a:r>
          </a:p>
        </p:txBody>
      </p:sp>
      <p:sp>
        <p:nvSpPr>
          <p:cNvPr id="559107" name="Rectangle 3"/>
          <p:cNvSpPr>
            <a:spLocks noGrp="1" noChangeArrowheads="1"/>
          </p:cNvSpPr>
          <p:nvPr>
            <p:ph type="body" idx="1"/>
          </p:nvPr>
        </p:nvSpPr>
        <p:spPr/>
        <p:txBody>
          <a:bodyPr/>
          <a:lstStyle/>
          <a:p>
            <a:endParaRPr lang="en-US"/>
          </a:p>
        </p:txBody>
      </p:sp>
      <p:pic>
        <p:nvPicPr>
          <p:cNvPr id="559108" name="Picture 4"/>
          <p:cNvPicPr>
            <a:picLocks noChangeAspect="1" noChangeArrowheads="1"/>
          </p:cNvPicPr>
          <p:nvPr/>
        </p:nvPicPr>
        <p:blipFill>
          <a:blip r:embed="rId2"/>
          <a:srcRect/>
          <a:stretch>
            <a:fillRect/>
          </a:stretch>
        </p:blipFill>
        <p:spPr bwMode="auto">
          <a:xfrm>
            <a:off x="0" y="889000"/>
            <a:ext cx="9144000" cy="6096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a:xfrm>
            <a:off x="0" y="-152400"/>
            <a:ext cx="2743200" cy="1143000"/>
          </a:xfrm>
        </p:spPr>
        <p:txBody>
          <a:bodyPr/>
          <a:lstStyle/>
          <a:p>
            <a:r>
              <a:rPr lang="en-US" sz="2800" b="1"/>
              <a:t>soybeans</a:t>
            </a:r>
          </a:p>
        </p:txBody>
      </p:sp>
      <p:sp>
        <p:nvSpPr>
          <p:cNvPr id="560131" name="Rectangle 3"/>
          <p:cNvSpPr>
            <a:spLocks noGrp="1" noChangeArrowheads="1"/>
          </p:cNvSpPr>
          <p:nvPr>
            <p:ph type="body" idx="1"/>
          </p:nvPr>
        </p:nvSpPr>
        <p:spPr/>
        <p:txBody>
          <a:bodyPr/>
          <a:lstStyle/>
          <a:p>
            <a:endParaRPr lang="en-US"/>
          </a:p>
        </p:txBody>
      </p:sp>
      <p:pic>
        <p:nvPicPr>
          <p:cNvPr id="560132" name="Picture 4"/>
          <p:cNvPicPr>
            <a:picLocks noChangeAspect="1" noChangeArrowheads="1"/>
          </p:cNvPicPr>
          <p:nvPr/>
        </p:nvPicPr>
        <p:blipFill>
          <a:blip r:embed="rId2"/>
          <a:srcRect/>
          <a:stretch>
            <a:fillRect/>
          </a:stretch>
        </p:blipFill>
        <p:spPr bwMode="auto">
          <a:xfrm>
            <a:off x="0" y="900113"/>
            <a:ext cx="9144000" cy="625157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3" name="Rectangle 3"/>
          <p:cNvSpPr>
            <a:spLocks noGrp="1" noChangeArrowheads="1"/>
          </p:cNvSpPr>
          <p:nvPr>
            <p:ph type="body" idx="1"/>
          </p:nvPr>
        </p:nvSpPr>
        <p:spPr>
          <a:xfrm>
            <a:off x="685800" y="1981200"/>
            <a:ext cx="7772400" cy="4343400"/>
          </a:xfrm>
        </p:spPr>
        <p:txBody>
          <a:bodyPr/>
          <a:lstStyle/>
          <a:p>
            <a:pPr>
              <a:lnSpc>
                <a:spcPct val="90000"/>
              </a:lnSpc>
            </a:pPr>
            <a:r>
              <a:rPr lang="en-US" sz="2800">
                <a:solidFill>
                  <a:srgbClr val="000000"/>
                </a:solidFill>
                <a:latin typeface="Lucida Grande" pitchFamily="1" charset="0"/>
              </a:rPr>
              <a:t>The sunflower was domesticated about 5000 years ago in Mexico and has become a major crop.</a:t>
            </a:r>
          </a:p>
          <a:p>
            <a:pPr>
              <a:lnSpc>
                <a:spcPct val="90000"/>
              </a:lnSpc>
            </a:pPr>
            <a:r>
              <a:rPr lang="en-US" sz="2800">
                <a:solidFill>
                  <a:srgbClr val="000000"/>
                </a:solidFill>
                <a:latin typeface="Lucida Grande" pitchFamily="1" charset="0"/>
              </a:rPr>
              <a:t>The seeds were widely eaten by the American Indians.</a:t>
            </a:r>
          </a:p>
          <a:p>
            <a:pPr>
              <a:lnSpc>
                <a:spcPct val="90000"/>
              </a:lnSpc>
            </a:pPr>
            <a:r>
              <a:rPr lang="en-US" sz="2800">
                <a:solidFill>
                  <a:srgbClr val="000000"/>
                </a:solidFill>
                <a:latin typeface="Lucida Grande" pitchFamily="1" charset="0"/>
              </a:rPr>
              <a:t>The crop was highly modified in Europe, however.  It is an especially an important crop in the former Soviet Union.</a:t>
            </a:r>
          </a:p>
          <a:p>
            <a:pPr>
              <a:lnSpc>
                <a:spcPct val="90000"/>
              </a:lnSpc>
            </a:pPr>
            <a:endParaRPr lang="en-US" sz="2800">
              <a:solidFill>
                <a:srgbClr val="000000"/>
              </a:solidFill>
              <a:latin typeface="Lucida Grande" pitchFamily="1" charset="0"/>
            </a:endParaRPr>
          </a:p>
          <a:p>
            <a:pPr>
              <a:lnSpc>
                <a:spcPct val="90000"/>
              </a:lnSpc>
            </a:pPr>
            <a:endParaRPr lang="en-US" sz="2800"/>
          </a:p>
        </p:txBody>
      </p:sp>
      <p:sp>
        <p:nvSpPr>
          <p:cNvPr id="496644" name="Rectangle 4"/>
          <p:cNvSpPr>
            <a:spLocks noGrp="1" noChangeArrowheads="1"/>
          </p:cNvSpPr>
          <p:nvPr>
            <p:ph type="title"/>
          </p:nvPr>
        </p:nvSpPr>
        <p:spPr>
          <a:xfrm>
            <a:off x="685800" y="533400"/>
            <a:ext cx="7772400" cy="914400"/>
          </a:xfrm>
          <a:noFill/>
          <a:ln/>
        </p:spPr>
        <p:txBody>
          <a:bodyPr/>
          <a:lstStyle/>
          <a:p>
            <a:r>
              <a:rPr lang="en-US" sz="3200" b="1">
                <a:solidFill>
                  <a:srgbClr val="000000"/>
                </a:solidFill>
                <a:latin typeface="Lucida Grande" pitchFamily="1" charset="0"/>
              </a:rPr>
              <a:t>Sunflower (</a:t>
            </a:r>
            <a:r>
              <a:rPr lang="en-US" sz="3200" b="1" i="1">
                <a:solidFill>
                  <a:srgbClr val="000000"/>
                </a:solidFill>
                <a:latin typeface="Lucida Grande" pitchFamily="1" charset="0"/>
              </a:rPr>
              <a:t>Helianthus annuus</a:t>
            </a:r>
            <a:r>
              <a:rPr lang="en-US" sz="3200" b="1">
                <a:solidFill>
                  <a:srgbClr val="000000"/>
                </a:solidFill>
                <a:latin typeface="Lucida Grande" pitchFamily="1" charset="0"/>
              </a:rPr>
              <a:t>) Asteraceae</a:t>
            </a:r>
            <a:endParaRPr lang="en-US">
              <a:solidFill>
                <a:srgbClr val="000000"/>
              </a:solidFill>
              <a:latin typeface="Lucida Grande" pitchFamily="1"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a:xfrm>
            <a:off x="1219200" y="1066800"/>
            <a:ext cx="3352800" cy="1143000"/>
          </a:xfrm>
        </p:spPr>
        <p:txBody>
          <a:bodyPr/>
          <a:lstStyle/>
          <a:p>
            <a:r>
              <a:rPr lang="en-US" sz="2800" b="1"/>
              <a:t>Sunflowers, </a:t>
            </a:r>
            <a:r>
              <a:rPr lang="en-US" sz="2800" b="1" i="1"/>
              <a:t>Helianthus annuus</a:t>
            </a:r>
            <a:r>
              <a:rPr lang="en-US" sz="2800" b="1"/>
              <a:t>, Asteraceae</a:t>
            </a:r>
          </a:p>
        </p:txBody>
      </p:sp>
      <p:pic>
        <p:nvPicPr>
          <p:cNvPr id="615428" name="Picture 4"/>
          <p:cNvPicPr>
            <a:picLocks noChangeAspect="1" noChangeArrowheads="1"/>
          </p:cNvPicPr>
          <p:nvPr/>
        </p:nvPicPr>
        <p:blipFill>
          <a:blip r:embed="rId2"/>
          <a:srcRect/>
          <a:stretch>
            <a:fillRect/>
          </a:stretch>
        </p:blipFill>
        <p:spPr bwMode="auto">
          <a:xfrm>
            <a:off x="0" y="2844800"/>
            <a:ext cx="6019800" cy="4013200"/>
          </a:xfrm>
          <a:prstGeom prst="rect">
            <a:avLst/>
          </a:prstGeom>
          <a:noFill/>
        </p:spPr>
      </p:pic>
      <p:pic>
        <p:nvPicPr>
          <p:cNvPr id="615429" name="Picture 5"/>
          <p:cNvPicPr>
            <a:picLocks noChangeAspect="1" noChangeArrowheads="1"/>
          </p:cNvPicPr>
          <p:nvPr/>
        </p:nvPicPr>
        <p:blipFill>
          <a:blip r:embed="rId3"/>
          <a:srcRect/>
          <a:stretch>
            <a:fillRect/>
          </a:stretch>
        </p:blipFill>
        <p:spPr bwMode="auto">
          <a:xfrm>
            <a:off x="6046788" y="0"/>
            <a:ext cx="3097212" cy="46482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7" name="Rectangle 3"/>
          <p:cNvSpPr>
            <a:spLocks noGrp="1" noChangeArrowheads="1"/>
          </p:cNvSpPr>
          <p:nvPr>
            <p:ph type="body" idx="1"/>
          </p:nvPr>
        </p:nvSpPr>
        <p:spPr>
          <a:xfrm>
            <a:off x="685800" y="1524000"/>
            <a:ext cx="7772400" cy="4114800"/>
          </a:xfrm>
        </p:spPr>
        <p:txBody>
          <a:bodyPr/>
          <a:lstStyle/>
          <a:p>
            <a:r>
              <a:rPr lang="en-US">
                <a:solidFill>
                  <a:srgbClr val="000000"/>
                </a:solidFill>
                <a:latin typeface="Lucida Grande" pitchFamily="1" charset="0"/>
              </a:rPr>
              <a:t>The cultivated types of sunflowers today are much larger than the wild ones. The plant is still a common weedy species in much of the Midwest.</a:t>
            </a:r>
          </a:p>
          <a:p>
            <a:r>
              <a:rPr lang="en-US">
                <a:solidFill>
                  <a:srgbClr val="000000"/>
                </a:solidFill>
                <a:latin typeface="Lucida Grande" pitchFamily="1" charset="0"/>
              </a:rPr>
              <a:t>See sunflower diagram on pg. 234.</a:t>
            </a:r>
          </a:p>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a:xfrm>
            <a:off x="685800" y="609600"/>
            <a:ext cx="7772400" cy="914400"/>
          </a:xfrm>
        </p:spPr>
        <p:txBody>
          <a:bodyPr/>
          <a:lstStyle/>
          <a:p>
            <a:r>
              <a:rPr lang="en-US" sz="3200" b="1">
                <a:solidFill>
                  <a:srgbClr val="000000"/>
                </a:solidFill>
                <a:latin typeface="Lucida Grande" pitchFamily="1" charset="0"/>
              </a:rPr>
              <a:t>Corn or maize (</a:t>
            </a:r>
            <a:r>
              <a:rPr lang="en-US" sz="3200" b="1" i="1">
                <a:solidFill>
                  <a:srgbClr val="000000"/>
                </a:solidFill>
                <a:latin typeface="Lucida Grande" pitchFamily="1" charset="0"/>
              </a:rPr>
              <a:t>Zea mays</a:t>
            </a:r>
            <a:r>
              <a:rPr lang="en-US" sz="3200" b="1">
                <a:solidFill>
                  <a:srgbClr val="000000"/>
                </a:solidFill>
                <a:latin typeface="Lucida Grande" pitchFamily="1" charset="0"/>
              </a:rPr>
              <a:t>)</a:t>
            </a:r>
            <a:endParaRPr lang="en-US">
              <a:solidFill>
                <a:srgbClr val="000000"/>
              </a:solidFill>
              <a:latin typeface="Lucida Grande" pitchFamily="1" charset="0"/>
            </a:endParaRPr>
          </a:p>
        </p:txBody>
      </p:sp>
      <p:sp>
        <p:nvSpPr>
          <p:cNvPr id="498691" name="Rectangle 3"/>
          <p:cNvSpPr>
            <a:spLocks noGrp="1" noChangeArrowheads="1"/>
          </p:cNvSpPr>
          <p:nvPr>
            <p:ph type="body" idx="1"/>
          </p:nvPr>
        </p:nvSpPr>
        <p:spPr>
          <a:xfrm>
            <a:off x="533400" y="1828800"/>
            <a:ext cx="7772400" cy="4724400"/>
          </a:xfrm>
        </p:spPr>
        <p:txBody>
          <a:bodyPr/>
          <a:lstStyle/>
          <a:p>
            <a:pPr>
              <a:lnSpc>
                <a:spcPct val="90000"/>
              </a:lnSpc>
            </a:pPr>
            <a:r>
              <a:rPr lang="en-US" sz="2800">
                <a:solidFill>
                  <a:srgbClr val="000000"/>
                </a:solidFill>
                <a:latin typeface="Lucida Grande" pitchFamily="1" charset="0"/>
              </a:rPr>
              <a:t>Corn, of course, is cultivated for other purposes, but also for oil. The oil is a minor by-product of corn milling to isolate starch. The corn is steeped in sulfurous acid and then lightly macerated to separate the embryo from the endosperm.</a:t>
            </a:r>
          </a:p>
          <a:p>
            <a:pPr>
              <a:lnSpc>
                <a:spcPct val="90000"/>
              </a:lnSpc>
            </a:pPr>
            <a:r>
              <a:rPr lang="en-US" sz="2800">
                <a:solidFill>
                  <a:srgbClr val="000000"/>
                </a:solidFill>
                <a:latin typeface="Lucida Grande" pitchFamily="1" charset="0"/>
              </a:rPr>
              <a:t>Diagram pg. 235.</a:t>
            </a:r>
          </a:p>
          <a:p>
            <a:pPr>
              <a:lnSpc>
                <a:spcPct val="90000"/>
              </a:lnSpc>
            </a:pPr>
            <a:r>
              <a:rPr lang="en-US" sz="2800">
                <a:solidFill>
                  <a:srgbClr val="000000"/>
                </a:solidFill>
                <a:latin typeface="Lucida Grande" pitchFamily="1" charset="0"/>
              </a:rPr>
              <a:t>The oil is isolated from the embryos. Most refined corn oil used for margarine and salad oils.</a:t>
            </a:r>
          </a:p>
          <a:p>
            <a:pPr>
              <a:lnSpc>
                <a:spcPct val="90000"/>
              </a:lnSpc>
            </a:pPr>
            <a:endParaRPr lang="en-US" sz="28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6" name="Picture 4"/>
          <p:cNvPicPr>
            <a:picLocks noChangeAspect="1" noChangeArrowheads="1"/>
          </p:cNvPicPr>
          <p:nvPr/>
        </p:nvPicPr>
        <p:blipFill>
          <a:blip r:embed="rId2"/>
          <a:srcRect/>
          <a:stretch>
            <a:fillRect/>
          </a:stretch>
        </p:blipFill>
        <p:spPr bwMode="auto">
          <a:xfrm>
            <a:off x="0" y="-17463"/>
            <a:ext cx="9144000" cy="6853238"/>
          </a:xfrm>
          <a:prstGeom prst="rect">
            <a:avLst/>
          </a:prstGeom>
          <a:noFill/>
          <a:ln w="9525">
            <a:noFill/>
            <a:miter lim="800000"/>
            <a:headEnd/>
            <a:tailEnd/>
          </a:ln>
          <a:effectLst/>
        </p:spPr>
      </p:pic>
      <p:sp>
        <p:nvSpPr>
          <p:cNvPr id="673797" name="Text Box 5"/>
          <p:cNvSpPr txBox="1">
            <a:spLocks noChangeArrowheads="1"/>
          </p:cNvSpPr>
          <p:nvPr/>
        </p:nvSpPr>
        <p:spPr bwMode="auto">
          <a:xfrm>
            <a:off x="5410200" y="6042025"/>
            <a:ext cx="2425700" cy="304800"/>
          </a:xfrm>
          <a:prstGeom prst="rect">
            <a:avLst/>
          </a:prstGeom>
          <a:noFill/>
          <a:ln w="9525">
            <a:noFill/>
            <a:miter lim="800000"/>
            <a:headEnd/>
            <a:tailEnd/>
          </a:ln>
          <a:effectLst/>
        </p:spPr>
        <p:txBody>
          <a:bodyPr wrap="none">
            <a:spAutoFit/>
          </a:bodyPr>
          <a:lstStyle/>
          <a:p>
            <a:r>
              <a:rPr lang="en-US"/>
              <a:t>Carolina Biological Supply Co.</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4708" name="Picture 4"/>
          <p:cNvPicPr>
            <a:picLocks noChangeAspect="1" noChangeArrowheads="1"/>
          </p:cNvPicPr>
          <p:nvPr/>
        </p:nvPicPr>
        <p:blipFill>
          <a:blip r:embed="rId2"/>
          <a:srcRect/>
          <a:stretch>
            <a:fillRect/>
          </a:stretch>
        </p:blipFill>
        <p:spPr bwMode="auto">
          <a:xfrm>
            <a:off x="0" y="-17463"/>
            <a:ext cx="9144000" cy="685323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Oil</a:t>
            </a:r>
            <a:endParaRPr lang="en-US" b="1" dirty="0"/>
          </a:p>
        </p:txBody>
      </p:sp>
      <p:sp>
        <p:nvSpPr>
          <p:cNvPr id="3" name="Content Placeholder 2"/>
          <p:cNvSpPr>
            <a:spLocks noGrp="1"/>
          </p:cNvSpPr>
          <p:nvPr>
            <p:ph idx="1"/>
          </p:nvPr>
        </p:nvSpPr>
        <p:spPr>
          <a:xfrm>
            <a:off x="685800" y="1524000"/>
            <a:ext cx="7772400" cy="4114800"/>
          </a:xfrm>
        </p:spPr>
        <p:txBody>
          <a:bodyPr/>
          <a:lstStyle/>
          <a:p>
            <a:r>
              <a:rPr lang="en-US" dirty="0" smtClean="0"/>
              <a:t>Oils may be animal, vegetable, or petrochemical in origin, and may be volatile or non-volatile.</a:t>
            </a:r>
            <a:r>
              <a:rPr lang="en-US" baseline="30000" dirty="0" smtClean="0"/>
              <a:t> </a:t>
            </a:r>
            <a:r>
              <a:rPr lang="en-US" dirty="0" smtClean="0"/>
              <a:t> </a:t>
            </a:r>
          </a:p>
          <a:p>
            <a:r>
              <a:rPr lang="en-US" dirty="0" smtClean="0"/>
              <a:t>They are used for food (e.g., olive oil), fuel (e.g., heating oil), </a:t>
            </a:r>
          </a:p>
          <a:p>
            <a:r>
              <a:rPr lang="en-US" dirty="0" smtClean="0"/>
              <a:t>medical purposes (e.g., mineral oil), lubrication (e.g. motor oil)</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r>
              <a:rPr lang="en-US" sz="2800" b="1">
                <a:solidFill>
                  <a:srgbClr val="000000"/>
                </a:solidFill>
                <a:latin typeface="Lucida Grande" pitchFamily="1" charset="0"/>
              </a:rPr>
              <a:t>Sesame (</a:t>
            </a:r>
            <a:r>
              <a:rPr lang="en-US" sz="2800" b="1" i="1">
                <a:solidFill>
                  <a:srgbClr val="000000"/>
                </a:solidFill>
                <a:latin typeface="Lucida Grande" pitchFamily="1" charset="0"/>
              </a:rPr>
              <a:t>Sesamum indicum</a:t>
            </a:r>
            <a:r>
              <a:rPr lang="en-US" sz="2800" b="1">
                <a:solidFill>
                  <a:srgbClr val="000000"/>
                </a:solidFill>
                <a:latin typeface="Lucida Grande" pitchFamily="1" charset="0"/>
              </a:rPr>
              <a:t>, Pedaliaceae)</a:t>
            </a:r>
            <a:endParaRPr lang="en-US">
              <a:solidFill>
                <a:srgbClr val="000000"/>
              </a:solidFill>
              <a:latin typeface="Lucida Grande" pitchFamily="1" charset="0"/>
            </a:endParaRPr>
          </a:p>
        </p:txBody>
      </p:sp>
      <p:sp>
        <p:nvSpPr>
          <p:cNvPr id="499715" name="Rectangle 3"/>
          <p:cNvSpPr>
            <a:spLocks noGrp="1" noChangeArrowheads="1"/>
          </p:cNvSpPr>
          <p:nvPr>
            <p:ph type="body" idx="1"/>
          </p:nvPr>
        </p:nvSpPr>
        <p:spPr/>
        <p:txBody>
          <a:bodyPr/>
          <a:lstStyle/>
          <a:p>
            <a:pPr>
              <a:lnSpc>
                <a:spcPct val="90000"/>
              </a:lnSpc>
            </a:pPr>
            <a:r>
              <a:rPr lang="en-US" sz="2800">
                <a:solidFill>
                  <a:srgbClr val="000000"/>
                </a:solidFill>
                <a:latin typeface="Lucida Grande" pitchFamily="1" charset="0"/>
              </a:rPr>
              <a:t>Sesame oil an ancient crop. It probably arose in India.</a:t>
            </a:r>
          </a:p>
          <a:p>
            <a:pPr>
              <a:lnSpc>
                <a:spcPct val="90000"/>
              </a:lnSpc>
            </a:pPr>
            <a:r>
              <a:rPr lang="en-US" sz="2800">
                <a:solidFill>
                  <a:srgbClr val="000000"/>
                </a:solidFill>
                <a:latin typeface="Lucida Grande" pitchFamily="1" charset="0"/>
              </a:rPr>
              <a:t>On the other hand, the close relatives of sesame are mostly from Africa.</a:t>
            </a:r>
          </a:p>
          <a:p>
            <a:pPr>
              <a:lnSpc>
                <a:spcPct val="90000"/>
              </a:lnSpc>
            </a:pPr>
            <a:r>
              <a:rPr lang="en-US" sz="2800">
                <a:solidFill>
                  <a:srgbClr val="000000"/>
                </a:solidFill>
                <a:latin typeface="Lucida Grande" pitchFamily="1" charset="0"/>
              </a:rPr>
              <a:t>The oil has a relatively strong flavor and is much used in Chinese cooking.</a:t>
            </a:r>
          </a:p>
          <a:p>
            <a:pPr>
              <a:lnSpc>
                <a:spcPct val="90000"/>
              </a:lnSpc>
            </a:pPr>
            <a:r>
              <a:rPr lang="en-US" sz="2800">
                <a:solidFill>
                  <a:srgbClr val="000000"/>
                </a:solidFill>
                <a:latin typeface="Lucida Grande" pitchFamily="1" charset="0"/>
              </a:rPr>
              <a:t>Sesame oil commonly used in Africa, the Middle East, India, and China.</a:t>
            </a:r>
          </a:p>
          <a:p>
            <a:pPr>
              <a:lnSpc>
                <a:spcPct val="90000"/>
              </a:lnSpc>
            </a:pPr>
            <a:r>
              <a:rPr lang="en-US" sz="2800">
                <a:solidFill>
                  <a:srgbClr val="000000"/>
                </a:solidFill>
                <a:latin typeface="Lucida Grande" pitchFamily="1" charset="0"/>
              </a:rPr>
              <a:t>The seeds themselves are also widely eaten.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a:xfrm>
            <a:off x="685800" y="228600"/>
            <a:ext cx="7772400" cy="685800"/>
          </a:xfrm>
        </p:spPr>
        <p:txBody>
          <a:bodyPr/>
          <a:lstStyle/>
          <a:p>
            <a:r>
              <a:rPr lang="en-US" sz="2800" b="1"/>
              <a:t>Sesame, </a:t>
            </a:r>
            <a:r>
              <a:rPr lang="en-US" sz="2800" b="1" i="1"/>
              <a:t>Sesamum indicum</a:t>
            </a:r>
            <a:r>
              <a:rPr lang="en-US" sz="2800" b="1"/>
              <a:t>, Pedaliaceae</a:t>
            </a:r>
          </a:p>
        </p:txBody>
      </p:sp>
      <p:pic>
        <p:nvPicPr>
          <p:cNvPr id="567300" name="Picture 4"/>
          <p:cNvPicPr>
            <a:picLocks noChangeAspect="1" noChangeArrowheads="1"/>
          </p:cNvPicPr>
          <p:nvPr/>
        </p:nvPicPr>
        <p:blipFill>
          <a:blip r:embed="rId2"/>
          <a:srcRect/>
          <a:stretch>
            <a:fillRect/>
          </a:stretch>
        </p:blipFill>
        <p:spPr bwMode="auto">
          <a:xfrm>
            <a:off x="1027113" y="1066800"/>
            <a:ext cx="3697287" cy="5105400"/>
          </a:xfrm>
          <a:prstGeom prst="rect">
            <a:avLst/>
          </a:prstGeom>
          <a:noFill/>
        </p:spPr>
      </p:pic>
      <p:pic>
        <p:nvPicPr>
          <p:cNvPr id="567301" name="Picture 5"/>
          <p:cNvPicPr>
            <a:picLocks noGrp="1" noChangeAspect="1" noChangeArrowheads="1"/>
          </p:cNvPicPr>
          <p:nvPr>
            <p:ph type="body" idx="1"/>
          </p:nvPr>
        </p:nvPicPr>
        <p:blipFill>
          <a:blip r:embed="rId3"/>
          <a:srcRect/>
          <a:stretch>
            <a:fillRect/>
          </a:stretch>
        </p:blipFill>
        <p:spPr>
          <a:xfrm>
            <a:off x="4724400" y="1066800"/>
            <a:ext cx="3482975" cy="5105400"/>
          </a:xfrm>
        </p:spPr>
      </p:pic>
      <p:sp>
        <p:nvSpPr>
          <p:cNvPr id="567302" name="Text Box 6"/>
          <p:cNvSpPr txBox="1">
            <a:spLocks noChangeArrowheads="1"/>
          </p:cNvSpPr>
          <p:nvPr/>
        </p:nvSpPr>
        <p:spPr bwMode="auto">
          <a:xfrm>
            <a:off x="5581650" y="6400800"/>
            <a:ext cx="2495550" cy="304800"/>
          </a:xfrm>
          <a:prstGeom prst="rect">
            <a:avLst/>
          </a:prstGeom>
          <a:noFill/>
          <a:ln w="9525">
            <a:noFill/>
            <a:miter lim="800000"/>
            <a:headEnd/>
            <a:tailEnd/>
          </a:ln>
          <a:effectLst/>
        </p:spPr>
        <p:txBody>
          <a:bodyPr wrap="none">
            <a:spAutoFit/>
          </a:bodyPr>
          <a:lstStyle/>
          <a:p>
            <a:r>
              <a:rPr lang="en-US"/>
              <a:t>Courtesy Dr. Dorothea Bedigian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8916" name="Picture 4"/>
          <p:cNvPicPr>
            <a:picLocks noChangeAspect="1" noChangeArrowheads="1"/>
          </p:cNvPicPr>
          <p:nvPr/>
        </p:nvPicPr>
        <p:blipFill>
          <a:blip r:embed="rId2"/>
          <a:srcRect/>
          <a:stretch>
            <a:fillRect/>
          </a:stretch>
        </p:blipFill>
        <p:spPr bwMode="auto">
          <a:xfrm>
            <a:off x="152400" y="381000"/>
            <a:ext cx="8839200" cy="5892800"/>
          </a:xfrm>
          <a:prstGeom prst="rect">
            <a:avLst/>
          </a:prstGeom>
          <a:noFill/>
        </p:spPr>
      </p:pic>
      <p:sp>
        <p:nvSpPr>
          <p:cNvPr id="678917" name="Text Box 5"/>
          <p:cNvSpPr txBox="1">
            <a:spLocks noChangeArrowheads="1"/>
          </p:cNvSpPr>
          <p:nvPr/>
        </p:nvSpPr>
        <p:spPr bwMode="auto">
          <a:xfrm>
            <a:off x="5581650" y="6400800"/>
            <a:ext cx="2495550" cy="304800"/>
          </a:xfrm>
          <a:prstGeom prst="rect">
            <a:avLst/>
          </a:prstGeom>
          <a:noFill/>
          <a:ln w="9525">
            <a:noFill/>
            <a:miter lim="800000"/>
            <a:headEnd/>
            <a:tailEnd/>
          </a:ln>
          <a:effectLst/>
        </p:spPr>
        <p:txBody>
          <a:bodyPr wrap="none">
            <a:spAutoFit/>
          </a:bodyPr>
          <a:lstStyle/>
          <a:p>
            <a:r>
              <a:rPr lang="en-US"/>
              <a:t>Courtesy Dr. Dorothea Bedigian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a:xfrm>
            <a:off x="685800" y="0"/>
            <a:ext cx="7772400" cy="838200"/>
          </a:xfrm>
        </p:spPr>
        <p:txBody>
          <a:bodyPr/>
          <a:lstStyle/>
          <a:p>
            <a:r>
              <a:rPr lang="en-US" sz="2800" b="1"/>
              <a:t>Sesame seed</a:t>
            </a:r>
          </a:p>
        </p:txBody>
      </p:sp>
      <p:pic>
        <p:nvPicPr>
          <p:cNvPr id="606212" name="Picture 4"/>
          <p:cNvPicPr>
            <a:picLocks noChangeAspect="1" noChangeArrowheads="1"/>
          </p:cNvPicPr>
          <p:nvPr/>
        </p:nvPicPr>
        <p:blipFill>
          <a:blip r:embed="rId2"/>
          <a:srcRect/>
          <a:stretch>
            <a:fillRect/>
          </a:stretch>
        </p:blipFill>
        <p:spPr bwMode="auto">
          <a:xfrm>
            <a:off x="0" y="762000"/>
            <a:ext cx="9144000" cy="60960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685800" y="228600"/>
            <a:ext cx="7772400" cy="762000"/>
          </a:xfrm>
        </p:spPr>
        <p:txBody>
          <a:bodyPr/>
          <a:lstStyle/>
          <a:p>
            <a:r>
              <a:rPr lang="en-US" sz="2800" b="1">
                <a:solidFill>
                  <a:srgbClr val="000000"/>
                </a:solidFill>
                <a:latin typeface="Lucida Grande" pitchFamily="1" charset="0"/>
              </a:rPr>
              <a:t>Cotton (</a:t>
            </a:r>
            <a:r>
              <a:rPr lang="en-US" sz="2800" b="1" i="1">
                <a:solidFill>
                  <a:srgbClr val="000000"/>
                </a:solidFill>
                <a:latin typeface="Lucida Grande" pitchFamily="1" charset="0"/>
              </a:rPr>
              <a:t>Gossypium hirsutum</a:t>
            </a:r>
            <a:r>
              <a:rPr lang="en-US" sz="2800" b="1">
                <a:solidFill>
                  <a:srgbClr val="000000"/>
                </a:solidFill>
                <a:latin typeface="Lucida Grande" pitchFamily="1" charset="0"/>
              </a:rPr>
              <a:t>, Malvaceae)</a:t>
            </a:r>
            <a:r>
              <a:rPr lang="en-US">
                <a:solidFill>
                  <a:srgbClr val="000000"/>
                </a:solidFill>
                <a:latin typeface="Lucida Grande" pitchFamily="1" charset="0"/>
              </a:rPr>
              <a:t> </a:t>
            </a:r>
          </a:p>
        </p:txBody>
      </p:sp>
      <p:sp>
        <p:nvSpPr>
          <p:cNvPr id="500739" name="Rectangle 3"/>
          <p:cNvSpPr>
            <a:spLocks noGrp="1" noChangeArrowheads="1"/>
          </p:cNvSpPr>
          <p:nvPr>
            <p:ph type="body" idx="1"/>
          </p:nvPr>
        </p:nvSpPr>
        <p:spPr>
          <a:xfrm>
            <a:off x="685800" y="1371600"/>
            <a:ext cx="7772400" cy="5181600"/>
          </a:xfrm>
        </p:spPr>
        <p:txBody>
          <a:bodyPr/>
          <a:lstStyle/>
          <a:p>
            <a:pPr>
              <a:lnSpc>
                <a:spcPct val="90000"/>
              </a:lnSpc>
            </a:pPr>
            <a:r>
              <a:rPr lang="en-US" sz="2800">
                <a:solidFill>
                  <a:srgbClr val="000000"/>
                </a:solidFill>
                <a:latin typeface="Lucida Grande" pitchFamily="1" charset="0"/>
              </a:rPr>
              <a:t>Cotton widely grown for fiber.</a:t>
            </a:r>
          </a:p>
          <a:p>
            <a:pPr>
              <a:lnSpc>
                <a:spcPct val="90000"/>
              </a:lnSpc>
            </a:pPr>
            <a:r>
              <a:rPr lang="en-US" sz="2800">
                <a:solidFill>
                  <a:srgbClr val="000000"/>
                </a:solidFill>
                <a:latin typeface="Lucida Grande" pitchFamily="1" charset="0"/>
              </a:rPr>
              <a:t>The seeds used as a source of edible oil for thousands of years.</a:t>
            </a:r>
          </a:p>
          <a:p>
            <a:pPr>
              <a:lnSpc>
                <a:spcPct val="90000"/>
              </a:lnSpc>
            </a:pPr>
            <a:r>
              <a:rPr lang="en-US" sz="2800">
                <a:solidFill>
                  <a:srgbClr val="000000"/>
                </a:solidFill>
                <a:latin typeface="Lucida Grande" pitchFamily="1" charset="0"/>
              </a:rPr>
              <a:t>Cotton seed contains a toxic compound, gossypol.  A problem in utilizing the press cake.</a:t>
            </a:r>
          </a:p>
          <a:p>
            <a:pPr>
              <a:lnSpc>
                <a:spcPct val="90000"/>
              </a:lnSpc>
            </a:pPr>
            <a:r>
              <a:rPr lang="en-US" sz="2800">
                <a:solidFill>
                  <a:srgbClr val="000000"/>
                </a:solidFill>
                <a:latin typeface="Lucida Grande" pitchFamily="1" charset="0"/>
              </a:rPr>
              <a:t>David Wesson's process of purification with caustic soda, steam and fuller's earth removed much of the gossypol.</a:t>
            </a:r>
          </a:p>
          <a:p>
            <a:pPr>
              <a:lnSpc>
                <a:spcPct val="90000"/>
              </a:lnSpc>
            </a:pPr>
            <a:r>
              <a:rPr lang="en-US" sz="2800">
                <a:solidFill>
                  <a:srgbClr val="000000"/>
                </a:solidFill>
                <a:latin typeface="Lucida Grande" pitchFamily="1" charset="0"/>
              </a:rPr>
              <a:t>Shortening was first made by hydrogenation of cottonseed oil.</a:t>
            </a:r>
          </a:p>
          <a:p>
            <a:pPr>
              <a:lnSpc>
                <a:spcPct val="90000"/>
              </a:lnSpc>
            </a:pPr>
            <a:endParaRPr lang="en-US" sz="28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a:xfrm>
            <a:off x="685800" y="76200"/>
            <a:ext cx="7772400" cy="685800"/>
          </a:xfrm>
        </p:spPr>
        <p:txBody>
          <a:bodyPr/>
          <a:lstStyle/>
          <a:p>
            <a:r>
              <a:rPr lang="en-US" sz="2800" b="1"/>
              <a:t>Cotton, </a:t>
            </a:r>
            <a:r>
              <a:rPr lang="en-US" sz="2800" b="1" i="1"/>
              <a:t>Gossypium hirsitum</a:t>
            </a:r>
            <a:r>
              <a:rPr lang="en-US" sz="2800" b="1"/>
              <a:t>, Malvaceae</a:t>
            </a:r>
          </a:p>
        </p:txBody>
      </p:sp>
      <p:pic>
        <p:nvPicPr>
          <p:cNvPr id="590852" name="Picture 4"/>
          <p:cNvPicPr>
            <a:picLocks noChangeAspect="1" noChangeArrowheads="1"/>
          </p:cNvPicPr>
          <p:nvPr/>
        </p:nvPicPr>
        <p:blipFill>
          <a:blip r:embed="rId2"/>
          <a:srcRect/>
          <a:stretch>
            <a:fillRect/>
          </a:stretch>
        </p:blipFill>
        <p:spPr bwMode="auto">
          <a:xfrm>
            <a:off x="0" y="733425"/>
            <a:ext cx="9144000" cy="6124575"/>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a:xfrm>
            <a:off x="0" y="5715000"/>
            <a:ext cx="4724400" cy="1143000"/>
          </a:xfrm>
        </p:spPr>
        <p:txBody>
          <a:bodyPr/>
          <a:lstStyle/>
          <a:p>
            <a:r>
              <a:rPr lang="en-US" sz="2800" b="1"/>
              <a:t>Cotton field and cotton boll</a:t>
            </a:r>
          </a:p>
        </p:txBody>
      </p:sp>
      <p:pic>
        <p:nvPicPr>
          <p:cNvPr id="589828" name="Picture 4"/>
          <p:cNvPicPr>
            <a:picLocks noChangeAspect="1" noChangeArrowheads="1"/>
          </p:cNvPicPr>
          <p:nvPr/>
        </p:nvPicPr>
        <p:blipFill>
          <a:blip r:embed="rId2"/>
          <a:srcRect/>
          <a:stretch>
            <a:fillRect/>
          </a:stretch>
        </p:blipFill>
        <p:spPr bwMode="auto">
          <a:xfrm>
            <a:off x="381000" y="0"/>
            <a:ext cx="3657600" cy="5487988"/>
          </a:xfrm>
          <a:prstGeom prst="rect">
            <a:avLst/>
          </a:prstGeom>
          <a:noFill/>
        </p:spPr>
      </p:pic>
      <p:pic>
        <p:nvPicPr>
          <p:cNvPr id="589829" name="Picture 5"/>
          <p:cNvPicPr>
            <a:picLocks noChangeAspect="1" noChangeArrowheads="1"/>
          </p:cNvPicPr>
          <p:nvPr/>
        </p:nvPicPr>
        <p:blipFill>
          <a:blip r:embed="rId3"/>
          <a:srcRect/>
          <a:stretch>
            <a:fillRect/>
          </a:stretch>
        </p:blipFill>
        <p:spPr bwMode="auto">
          <a:xfrm>
            <a:off x="4652963" y="0"/>
            <a:ext cx="4491037" cy="68580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85800" y="685800"/>
            <a:ext cx="7772400" cy="914400"/>
          </a:xfrm>
        </p:spPr>
        <p:txBody>
          <a:bodyPr/>
          <a:lstStyle/>
          <a:p>
            <a:r>
              <a:rPr lang="en-US" sz="2800" b="1">
                <a:solidFill>
                  <a:srgbClr val="000000"/>
                </a:solidFill>
                <a:latin typeface="Lucida Grande" pitchFamily="1" charset="0"/>
              </a:rPr>
              <a:t>Rape or canola, </a:t>
            </a:r>
            <a:r>
              <a:rPr lang="en-US" sz="2800" b="1" i="1">
                <a:solidFill>
                  <a:srgbClr val="000000"/>
                </a:solidFill>
                <a:latin typeface="Lucida Grande" pitchFamily="1" charset="0"/>
              </a:rPr>
              <a:t>Brassica napus</a:t>
            </a:r>
            <a:r>
              <a:rPr lang="en-US" sz="2800" b="1">
                <a:solidFill>
                  <a:srgbClr val="000000"/>
                </a:solidFill>
                <a:latin typeface="Lucida Grande" pitchFamily="1" charset="0"/>
              </a:rPr>
              <a:t>, Brassicaceae or Cruciferae</a:t>
            </a:r>
            <a:endParaRPr lang="en-US">
              <a:solidFill>
                <a:srgbClr val="000000"/>
              </a:solidFill>
              <a:latin typeface="Lucida Grande" pitchFamily="1" charset="0"/>
            </a:endParaRPr>
          </a:p>
        </p:txBody>
      </p:sp>
      <p:sp>
        <p:nvSpPr>
          <p:cNvPr id="501763" name="Rectangle 3"/>
          <p:cNvSpPr>
            <a:spLocks noGrp="1" noChangeArrowheads="1"/>
          </p:cNvSpPr>
          <p:nvPr>
            <p:ph type="body" idx="1"/>
          </p:nvPr>
        </p:nvSpPr>
        <p:spPr>
          <a:xfrm>
            <a:off x="685800" y="1828800"/>
            <a:ext cx="7772400" cy="4876800"/>
          </a:xfrm>
        </p:spPr>
        <p:txBody>
          <a:bodyPr/>
          <a:lstStyle/>
          <a:p>
            <a:pPr>
              <a:lnSpc>
                <a:spcPct val="90000"/>
              </a:lnSpc>
            </a:pPr>
            <a:r>
              <a:rPr lang="en-US" sz="2800">
                <a:solidFill>
                  <a:srgbClr val="000000"/>
                </a:solidFill>
                <a:latin typeface="Lucida Grande" pitchFamily="1" charset="0"/>
              </a:rPr>
              <a:t>Rapeseed or canola commonly grown in Canada and in Europe.</a:t>
            </a:r>
          </a:p>
          <a:p>
            <a:pPr>
              <a:lnSpc>
                <a:spcPct val="90000"/>
              </a:lnSpc>
            </a:pPr>
            <a:r>
              <a:rPr lang="en-US" sz="2800">
                <a:solidFill>
                  <a:srgbClr val="000000"/>
                </a:solidFill>
                <a:latin typeface="Lucida Grande" pitchFamily="1" charset="0"/>
              </a:rPr>
              <a:t>The oil used for both a lubricant and as an edible oil. It is largely used to make margarine in Europe.</a:t>
            </a:r>
          </a:p>
          <a:p>
            <a:pPr>
              <a:lnSpc>
                <a:spcPct val="90000"/>
              </a:lnSpc>
            </a:pPr>
            <a:r>
              <a:rPr lang="en-US" sz="2800">
                <a:solidFill>
                  <a:srgbClr val="000000"/>
                </a:solidFill>
                <a:latin typeface="Lucida Grande" pitchFamily="1" charset="0"/>
              </a:rPr>
              <a:t>Selection for low erucic acid lines (canola) for edible purposes and cultivation of erucic acid lines for lubricant purposes.</a:t>
            </a:r>
          </a:p>
          <a:p>
            <a:pPr>
              <a:lnSpc>
                <a:spcPct val="90000"/>
              </a:lnSpc>
            </a:pPr>
            <a:r>
              <a:rPr lang="en-US" sz="2800">
                <a:solidFill>
                  <a:srgbClr val="000000"/>
                </a:solidFill>
                <a:latin typeface="Lucida Grande" pitchFamily="1" charset="0"/>
              </a:rPr>
              <a:t>The press cake of limited value for feeding livestock.</a:t>
            </a:r>
          </a:p>
          <a:p>
            <a:pPr>
              <a:lnSpc>
                <a:spcPct val="90000"/>
              </a:lnSpc>
            </a:pPr>
            <a:endParaRPr lang="en-US" sz="2800">
              <a:solidFill>
                <a:srgbClr val="000000"/>
              </a:solidFill>
              <a:latin typeface="Lucida Grande" pitchFamily="1" charset="0"/>
            </a:endParaRPr>
          </a:p>
          <a:p>
            <a:pPr>
              <a:lnSpc>
                <a:spcPct val="90000"/>
              </a:lnSpc>
            </a:pPr>
            <a:endParaRPr lang="en-US" sz="28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a:xfrm>
            <a:off x="762000" y="152400"/>
            <a:ext cx="7772400" cy="1143000"/>
          </a:xfrm>
        </p:spPr>
        <p:txBody>
          <a:bodyPr/>
          <a:lstStyle/>
          <a:p>
            <a:r>
              <a:rPr lang="en-US" sz="2800" b="1">
                <a:solidFill>
                  <a:srgbClr val="000000"/>
                </a:solidFill>
                <a:latin typeface="Lucida Grande" pitchFamily="1" charset="0"/>
              </a:rPr>
              <a:t>Canola, </a:t>
            </a:r>
            <a:r>
              <a:rPr lang="en-US" sz="2800" b="1" i="1">
                <a:solidFill>
                  <a:srgbClr val="000000"/>
                </a:solidFill>
                <a:latin typeface="Lucida Grande" pitchFamily="1" charset="0"/>
              </a:rPr>
              <a:t>Brassica napus</a:t>
            </a:r>
            <a:r>
              <a:rPr lang="en-US" sz="2800" b="1">
                <a:solidFill>
                  <a:srgbClr val="000000"/>
                </a:solidFill>
                <a:latin typeface="Lucida Grande" pitchFamily="1" charset="0"/>
              </a:rPr>
              <a:t>, Brassicaceae or Cruciferae, in Ontario</a:t>
            </a:r>
          </a:p>
        </p:txBody>
      </p:sp>
      <p:pic>
        <p:nvPicPr>
          <p:cNvPr id="621572" name="Picture 4"/>
          <p:cNvPicPr>
            <a:picLocks noChangeAspect="1" noChangeArrowheads="1"/>
          </p:cNvPicPr>
          <p:nvPr/>
        </p:nvPicPr>
        <p:blipFill>
          <a:blip r:embed="rId2"/>
          <a:srcRect/>
          <a:stretch>
            <a:fillRect/>
          </a:stretch>
        </p:blipFill>
        <p:spPr bwMode="auto">
          <a:xfrm>
            <a:off x="685800" y="1320800"/>
            <a:ext cx="7543800" cy="5029200"/>
          </a:xfrm>
          <a:prstGeom prst="rect">
            <a:avLst/>
          </a:prstGeom>
          <a:noFill/>
        </p:spPr>
      </p:pic>
      <p:sp>
        <p:nvSpPr>
          <p:cNvPr id="621573" name="Text Box 5"/>
          <p:cNvSpPr txBox="1">
            <a:spLocks noChangeArrowheads="1"/>
          </p:cNvSpPr>
          <p:nvPr/>
        </p:nvSpPr>
        <p:spPr bwMode="auto">
          <a:xfrm>
            <a:off x="6172200" y="6477000"/>
            <a:ext cx="2139950" cy="304800"/>
          </a:xfrm>
          <a:prstGeom prst="rect">
            <a:avLst/>
          </a:prstGeom>
          <a:noFill/>
          <a:ln w="9525">
            <a:noFill/>
            <a:miter lim="800000"/>
            <a:headEnd/>
            <a:tailEnd/>
          </a:ln>
          <a:effectLst/>
        </p:spPr>
        <p:txBody>
          <a:bodyPr wrap="none">
            <a:spAutoFit/>
          </a:bodyPr>
          <a:lstStyle/>
          <a:p>
            <a:r>
              <a:rPr lang="en-US"/>
              <a:t>Courtesy Dr. Clint Chapple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a:xfrm>
            <a:off x="685800" y="152400"/>
            <a:ext cx="7772400" cy="533400"/>
          </a:xfrm>
        </p:spPr>
        <p:txBody>
          <a:bodyPr/>
          <a:lstStyle/>
          <a:p>
            <a:r>
              <a:rPr lang="en-US" sz="2800" b="1"/>
              <a:t>Flax and canola in Manitoba</a:t>
            </a:r>
          </a:p>
        </p:txBody>
      </p:sp>
      <p:pic>
        <p:nvPicPr>
          <p:cNvPr id="642052" name="Picture 4"/>
          <p:cNvPicPr>
            <a:picLocks noChangeAspect="1" noChangeArrowheads="1"/>
          </p:cNvPicPr>
          <p:nvPr/>
        </p:nvPicPr>
        <p:blipFill>
          <a:blip r:embed="rId2"/>
          <a:srcRect/>
          <a:stretch>
            <a:fillRect/>
          </a:stretch>
        </p:blipFill>
        <p:spPr bwMode="auto">
          <a:xfrm>
            <a:off x="304800" y="762000"/>
            <a:ext cx="8458200" cy="5510213"/>
          </a:xfrm>
          <a:prstGeom prst="rect">
            <a:avLst/>
          </a:prstGeom>
          <a:noFill/>
        </p:spPr>
      </p:pic>
      <p:sp>
        <p:nvSpPr>
          <p:cNvPr id="642053" name="Text Box 5"/>
          <p:cNvSpPr txBox="1">
            <a:spLocks noChangeArrowheads="1"/>
          </p:cNvSpPr>
          <p:nvPr/>
        </p:nvSpPr>
        <p:spPr bwMode="auto">
          <a:xfrm>
            <a:off x="6553200" y="6400800"/>
            <a:ext cx="2119313" cy="304800"/>
          </a:xfrm>
          <a:prstGeom prst="rect">
            <a:avLst/>
          </a:prstGeom>
          <a:noFill/>
          <a:ln w="9525">
            <a:noFill/>
            <a:miter lim="800000"/>
            <a:headEnd/>
            <a:tailEnd/>
          </a:ln>
          <a:effectLst/>
        </p:spPr>
        <p:txBody>
          <a:bodyPr wrap="none">
            <a:spAutoFit/>
          </a:bodyPr>
          <a:lstStyle/>
          <a:p>
            <a:r>
              <a:rPr lang="en-US"/>
              <a:t>Courtesy Dr. Ellis McLeod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685800" y="457200"/>
            <a:ext cx="7772400" cy="838200"/>
          </a:xfrm>
        </p:spPr>
        <p:txBody>
          <a:bodyPr/>
          <a:lstStyle/>
          <a:p>
            <a:r>
              <a:rPr lang="en-US" sz="3200" b="1">
                <a:solidFill>
                  <a:srgbClr val="000000"/>
                </a:solidFill>
                <a:latin typeface="Lucida Grande" pitchFamily="1" charset="0"/>
              </a:rPr>
              <a:t>Introduction</a:t>
            </a:r>
            <a:endParaRPr lang="en-US">
              <a:solidFill>
                <a:srgbClr val="000000"/>
              </a:solidFill>
              <a:latin typeface="Lucida Grande" pitchFamily="1" charset="0"/>
            </a:endParaRPr>
          </a:p>
        </p:txBody>
      </p:sp>
      <p:sp>
        <p:nvSpPr>
          <p:cNvPr id="480259" name="Rectangle 3"/>
          <p:cNvSpPr>
            <a:spLocks noGrp="1" noChangeArrowheads="1"/>
          </p:cNvSpPr>
          <p:nvPr>
            <p:ph type="body" idx="1"/>
          </p:nvPr>
        </p:nvSpPr>
        <p:spPr>
          <a:xfrm>
            <a:off x="685800" y="1676400"/>
            <a:ext cx="7772400" cy="3733800"/>
          </a:xfrm>
        </p:spPr>
        <p:txBody>
          <a:bodyPr/>
          <a:lstStyle/>
          <a:p>
            <a:pPr>
              <a:lnSpc>
                <a:spcPct val="90000"/>
              </a:lnSpc>
            </a:pPr>
            <a:r>
              <a:rPr lang="en-US" dirty="0">
                <a:solidFill>
                  <a:srgbClr val="000000"/>
                </a:solidFill>
                <a:latin typeface="Lucida Grande" pitchFamily="1" charset="0"/>
              </a:rPr>
              <a:t>Oils (liquid) and fats (solid) common and important items in the diet of humans</a:t>
            </a:r>
            <a:r>
              <a:rPr lang="en-US" dirty="0" smtClean="0">
                <a:solidFill>
                  <a:srgbClr val="000000"/>
                </a:solidFill>
                <a:latin typeface="Lucida Grande" pitchFamily="1" charset="0"/>
              </a:rPr>
              <a:t>.</a:t>
            </a:r>
          </a:p>
          <a:p>
            <a:pPr>
              <a:lnSpc>
                <a:spcPct val="90000"/>
              </a:lnSpc>
            </a:pPr>
            <a:r>
              <a:rPr lang="en-US" dirty="0" smtClean="0">
                <a:solidFill>
                  <a:srgbClr val="000000"/>
                </a:solidFill>
                <a:latin typeface="Lucida Grande" pitchFamily="1" charset="0"/>
              </a:rPr>
              <a:t>Rich source of energy.</a:t>
            </a:r>
          </a:p>
          <a:p>
            <a:pPr>
              <a:lnSpc>
                <a:spcPct val="90000"/>
              </a:lnSpc>
            </a:pPr>
            <a:r>
              <a:rPr lang="en-US" dirty="0" smtClean="0">
                <a:solidFill>
                  <a:srgbClr val="000000"/>
                </a:solidFill>
                <a:latin typeface="Lucida Grande" pitchFamily="1" charset="0"/>
              </a:rPr>
              <a:t>Minimum daily intake about 30g/day</a:t>
            </a:r>
          </a:p>
          <a:p>
            <a:pPr>
              <a:lnSpc>
                <a:spcPct val="90000"/>
              </a:lnSpc>
            </a:pPr>
            <a:r>
              <a:rPr lang="en-US" dirty="0" smtClean="0">
                <a:solidFill>
                  <a:srgbClr val="000000"/>
                </a:solidFill>
                <a:latin typeface="Lucida Grande" pitchFamily="1" charset="0"/>
              </a:rPr>
              <a:t>Many industrial applications.</a:t>
            </a:r>
            <a:endParaRPr lang="en-US" dirty="0">
              <a:solidFill>
                <a:srgbClr val="000000"/>
              </a:solidFill>
              <a:latin typeface="Lucida Grande" pitchFamily="1" charset="0"/>
            </a:endParaRPr>
          </a:p>
          <a:p>
            <a:pPr>
              <a:lnSpc>
                <a:spcPct val="90000"/>
              </a:lnSpc>
            </a:pPr>
            <a:r>
              <a:rPr lang="en-US" dirty="0">
                <a:solidFill>
                  <a:srgbClr val="000000"/>
                </a:solidFill>
                <a:latin typeface="Lucida Grande" pitchFamily="1" charset="0"/>
              </a:rPr>
              <a:t>Most of the ones we use come from </a:t>
            </a:r>
            <a:r>
              <a:rPr lang="en-US" dirty="0" smtClean="0">
                <a:solidFill>
                  <a:srgbClr val="000000"/>
                </a:solidFill>
                <a:latin typeface="Lucida Grande" pitchFamily="1" charset="0"/>
              </a:rPr>
              <a:t>seeds.</a:t>
            </a:r>
            <a:endParaRPr lang="en-US" dirty="0">
              <a:solidFill>
                <a:srgbClr val="000000"/>
              </a:solidFill>
              <a:latin typeface="Lucida Grande" pitchFamily="1" charset="0"/>
            </a:endParaRPr>
          </a:p>
          <a:p>
            <a:pPr>
              <a:lnSpc>
                <a:spcPct val="90000"/>
              </a:lnSpc>
            </a:pPr>
            <a:r>
              <a:rPr lang="en-US" dirty="0">
                <a:solidFill>
                  <a:srgbClr val="000000"/>
                </a:solidFill>
                <a:latin typeface="Lucida Grande" pitchFamily="1" charset="0"/>
              </a:rPr>
              <a:t>The use of seed oils is ancient.</a:t>
            </a:r>
          </a:p>
          <a:p>
            <a:pPr>
              <a:lnSpc>
                <a:spcPct val="90000"/>
              </a:lnSpc>
            </a:pP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a:xfrm>
            <a:off x="304800" y="762000"/>
            <a:ext cx="4953000" cy="685800"/>
          </a:xfrm>
        </p:spPr>
        <p:txBody>
          <a:bodyPr/>
          <a:lstStyle/>
          <a:p>
            <a:r>
              <a:rPr lang="en-US" sz="2800" b="1"/>
              <a:t>Rapeseed in Germany</a:t>
            </a:r>
          </a:p>
        </p:txBody>
      </p:sp>
      <p:pic>
        <p:nvPicPr>
          <p:cNvPr id="603140" name="Picture 4"/>
          <p:cNvPicPr>
            <a:picLocks noChangeAspect="1" noChangeArrowheads="1"/>
          </p:cNvPicPr>
          <p:nvPr/>
        </p:nvPicPr>
        <p:blipFill>
          <a:blip r:embed="rId2"/>
          <a:srcRect/>
          <a:stretch>
            <a:fillRect/>
          </a:stretch>
        </p:blipFill>
        <p:spPr bwMode="auto">
          <a:xfrm>
            <a:off x="0" y="3200400"/>
            <a:ext cx="5486400" cy="3657600"/>
          </a:xfrm>
          <a:prstGeom prst="rect">
            <a:avLst/>
          </a:prstGeom>
          <a:noFill/>
        </p:spPr>
      </p:pic>
      <p:pic>
        <p:nvPicPr>
          <p:cNvPr id="603141" name="Picture 5"/>
          <p:cNvPicPr>
            <a:picLocks noChangeAspect="1" noChangeArrowheads="1"/>
          </p:cNvPicPr>
          <p:nvPr/>
        </p:nvPicPr>
        <p:blipFill>
          <a:blip r:embed="rId3"/>
          <a:srcRect/>
          <a:stretch>
            <a:fillRect/>
          </a:stretch>
        </p:blipFill>
        <p:spPr bwMode="auto">
          <a:xfrm>
            <a:off x="5486400" y="1370013"/>
            <a:ext cx="3657600" cy="5487987"/>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381000" y="914400"/>
            <a:ext cx="8229600" cy="1143000"/>
          </a:xfrm>
        </p:spPr>
        <p:txBody>
          <a:bodyPr/>
          <a:lstStyle/>
          <a:p>
            <a:r>
              <a:rPr lang="en-US" sz="2800" b="1">
                <a:solidFill>
                  <a:srgbClr val="000000"/>
                </a:solidFill>
                <a:latin typeface="Lucida Grande" pitchFamily="1" charset="0"/>
              </a:rPr>
              <a:t>Peanut oil, </a:t>
            </a:r>
            <a:r>
              <a:rPr lang="en-US" sz="2800" b="1" i="1">
                <a:solidFill>
                  <a:srgbClr val="000000"/>
                </a:solidFill>
                <a:latin typeface="Lucida Grande" pitchFamily="1" charset="0"/>
              </a:rPr>
              <a:t>Arachis hypogaea</a:t>
            </a:r>
            <a:r>
              <a:rPr lang="en-US" sz="2800" b="1">
                <a:solidFill>
                  <a:srgbClr val="000000"/>
                </a:solidFill>
                <a:latin typeface="Lucida Grande" pitchFamily="1" charset="0"/>
              </a:rPr>
              <a:t>,  Fabaceae or Leguminosae</a:t>
            </a:r>
            <a:endParaRPr lang="en-US">
              <a:solidFill>
                <a:srgbClr val="000000"/>
              </a:solidFill>
              <a:latin typeface="Lucida Grande" pitchFamily="1" charset="0"/>
            </a:endParaRPr>
          </a:p>
        </p:txBody>
      </p:sp>
      <p:sp>
        <p:nvSpPr>
          <p:cNvPr id="502787" name="Rectangle 3"/>
          <p:cNvSpPr>
            <a:spLocks noGrp="1" noChangeArrowheads="1"/>
          </p:cNvSpPr>
          <p:nvPr>
            <p:ph type="body" idx="1"/>
          </p:nvPr>
        </p:nvSpPr>
        <p:spPr>
          <a:xfrm>
            <a:off x="685800" y="2438400"/>
            <a:ext cx="7772400" cy="2971800"/>
          </a:xfrm>
        </p:spPr>
        <p:txBody>
          <a:bodyPr/>
          <a:lstStyle/>
          <a:p>
            <a:pPr>
              <a:lnSpc>
                <a:spcPct val="90000"/>
              </a:lnSpc>
            </a:pPr>
            <a:r>
              <a:rPr lang="en-US" sz="2800">
                <a:solidFill>
                  <a:srgbClr val="000000"/>
                </a:solidFill>
                <a:latin typeface="Lucida Grande" pitchFamily="1" charset="0"/>
              </a:rPr>
              <a:t>Peanut oil widely used in the tropics.</a:t>
            </a:r>
          </a:p>
          <a:p>
            <a:pPr>
              <a:lnSpc>
                <a:spcPct val="90000"/>
              </a:lnSpc>
            </a:pPr>
            <a:r>
              <a:rPr lang="en-US" sz="2800">
                <a:solidFill>
                  <a:srgbClr val="000000"/>
                </a:solidFill>
                <a:latin typeface="Lucida Grande" pitchFamily="1" charset="0"/>
              </a:rPr>
              <a:t>It is especially common in Africa and in France.</a:t>
            </a:r>
          </a:p>
          <a:p>
            <a:pPr>
              <a:lnSpc>
                <a:spcPct val="90000"/>
              </a:lnSpc>
            </a:pPr>
            <a:r>
              <a:rPr lang="en-US" sz="2800">
                <a:solidFill>
                  <a:srgbClr val="000000"/>
                </a:solidFill>
                <a:latin typeface="Lucida Grande" pitchFamily="1" charset="0"/>
              </a:rPr>
              <a:t>Peanut oil higher boiling than most other oils and imparts a pleasant taste to the food.</a:t>
            </a:r>
          </a:p>
          <a:p>
            <a:pPr>
              <a:lnSpc>
                <a:spcPct val="90000"/>
              </a:lnSpc>
            </a:pPr>
            <a:endParaRPr lang="en-US" sz="28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a:xfrm>
            <a:off x="1905000" y="6096000"/>
            <a:ext cx="5943600" cy="762000"/>
          </a:xfrm>
        </p:spPr>
        <p:txBody>
          <a:bodyPr/>
          <a:lstStyle/>
          <a:p>
            <a:r>
              <a:rPr lang="en-US" sz="2800" b="1" i="1"/>
              <a:t>Arachis hypogaea</a:t>
            </a:r>
            <a:r>
              <a:rPr lang="en-US" sz="2800" b="1"/>
              <a:t>, peanut in flower</a:t>
            </a:r>
            <a:endParaRPr lang="en-US" sz="2800" b="1" i="1"/>
          </a:p>
        </p:txBody>
      </p:sp>
      <p:pic>
        <p:nvPicPr>
          <p:cNvPr id="532484" name="Picture 4"/>
          <p:cNvPicPr>
            <a:picLocks noChangeAspect="1" noChangeArrowheads="1"/>
          </p:cNvPicPr>
          <p:nvPr/>
        </p:nvPicPr>
        <p:blipFill>
          <a:blip r:embed="rId2"/>
          <a:srcRect/>
          <a:stretch>
            <a:fillRect/>
          </a:stretch>
        </p:blipFill>
        <p:spPr bwMode="auto">
          <a:xfrm>
            <a:off x="0" y="0"/>
            <a:ext cx="9144000" cy="60960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a:xfrm>
            <a:off x="685800" y="152400"/>
            <a:ext cx="7772400" cy="609600"/>
          </a:xfrm>
        </p:spPr>
        <p:txBody>
          <a:bodyPr/>
          <a:lstStyle/>
          <a:p>
            <a:r>
              <a:rPr lang="en-US" sz="2800" b="1"/>
              <a:t>Pollinated ovary going under the soil</a:t>
            </a:r>
          </a:p>
        </p:txBody>
      </p:sp>
      <p:pic>
        <p:nvPicPr>
          <p:cNvPr id="596996" name="Picture 4"/>
          <p:cNvPicPr>
            <a:picLocks noChangeAspect="1" noChangeArrowheads="1"/>
          </p:cNvPicPr>
          <p:nvPr/>
        </p:nvPicPr>
        <p:blipFill>
          <a:blip r:embed="rId2"/>
          <a:srcRect/>
          <a:stretch>
            <a:fillRect/>
          </a:stretch>
        </p:blipFill>
        <p:spPr bwMode="auto">
          <a:xfrm>
            <a:off x="0" y="762000"/>
            <a:ext cx="9144000" cy="60960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3508" name="Picture 4"/>
          <p:cNvPicPr>
            <a:picLocks noChangeAspect="1" noChangeArrowheads="1"/>
          </p:cNvPicPr>
          <p:nvPr/>
        </p:nvPicPr>
        <p:blipFill>
          <a:blip r:embed="rId2"/>
          <a:srcRect/>
          <a:stretch>
            <a:fillRect/>
          </a:stretch>
        </p:blipFill>
        <p:spPr bwMode="auto">
          <a:xfrm>
            <a:off x="0" y="304800"/>
            <a:ext cx="9144000" cy="60960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a:xfrm>
            <a:off x="457200" y="6172200"/>
            <a:ext cx="7772400" cy="533400"/>
          </a:xfrm>
        </p:spPr>
        <p:txBody>
          <a:bodyPr/>
          <a:lstStyle/>
          <a:p>
            <a:r>
              <a:rPr lang="en-US" sz="2800" b="1"/>
              <a:t>Primitive peanut relative - </a:t>
            </a:r>
            <a:r>
              <a:rPr lang="en-US" sz="2800" b="1" i="1"/>
              <a:t>Arachis villosa</a:t>
            </a:r>
            <a:endParaRPr lang="en-US" sz="2800" b="1"/>
          </a:p>
        </p:txBody>
      </p:sp>
      <p:pic>
        <p:nvPicPr>
          <p:cNvPr id="601092" name="Picture 4"/>
          <p:cNvPicPr>
            <a:picLocks noChangeAspect="1" noChangeArrowheads="1"/>
          </p:cNvPicPr>
          <p:nvPr/>
        </p:nvPicPr>
        <p:blipFill>
          <a:blip r:embed="rId2"/>
          <a:srcRect/>
          <a:stretch>
            <a:fillRect/>
          </a:stretch>
        </p:blipFill>
        <p:spPr bwMode="auto">
          <a:xfrm>
            <a:off x="0" y="0"/>
            <a:ext cx="9144000" cy="60960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685800" y="762000"/>
            <a:ext cx="7772400" cy="990600"/>
          </a:xfrm>
        </p:spPr>
        <p:txBody>
          <a:bodyPr/>
          <a:lstStyle/>
          <a:p>
            <a:r>
              <a:rPr lang="en-US" sz="2800" b="1">
                <a:solidFill>
                  <a:srgbClr val="000000"/>
                </a:solidFill>
                <a:latin typeface="Lucida Grande" pitchFamily="1" charset="0"/>
              </a:rPr>
              <a:t>Olive oil (</a:t>
            </a:r>
            <a:r>
              <a:rPr lang="en-US" sz="2800" b="1" i="1">
                <a:solidFill>
                  <a:srgbClr val="000000"/>
                </a:solidFill>
                <a:latin typeface="Lucida Grande" pitchFamily="1" charset="0"/>
              </a:rPr>
              <a:t>Olea europaea</a:t>
            </a:r>
            <a:r>
              <a:rPr lang="en-US" sz="2800" b="1">
                <a:solidFill>
                  <a:srgbClr val="000000"/>
                </a:solidFill>
                <a:latin typeface="Lucida Grande" pitchFamily="1" charset="0"/>
              </a:rPr>
              <a:t>, Oleaceae)</a:t>
            </a:r>
            <a:endParaRPr lang="en-US">
              <a:solidFill>
                <a:srgbClr val="000000"/>
              </a:solidFill>
              <a:latin typeface="Lucida Grande" pitchFamily="1" charset="0"/>
            </a:endParaRPr>
          </a:p>
        </p:txBody>
      </p:sp>
      <p:sp>
        <p:nvSpPr>
          <p:cNvPr id="503811" name="Rectangle 3"/>
          <p:cNvSpPr>
            <a:spLocks noGrp="1" noChangeArrowheads="1"/>
          </p:cNvSpPr>
          <p:nvPr>
            <p:ph type="body" idx="1"/>
          </p:nvPr>
        </p:nvSpPr>
        <p:spPr>
          <a:xfrm>
            <a:off x="609600" y="1981200"/>
            <a:ext cx="7772400" cy="4114800"/>
          </a:xfrm>
        </p:spPr>
        <p:txBody>
          <a:bodyPr/>
          <a:lstStyle/>
          <a:p>
            <a:pPr>
              <a:lnSpc>
                <a:spcPct val="90000"/>
              </a:lnSpc>
            </a:pPr>
            <a:r>
              <a:rPr lang="en-US" sz="2800">
                <a:solidFill>
                  <a:srgbClr val="000000"/>
                </a:solidFill>
                <a:latin typeface="Lucida Grande" pitchFamily="1" charset="0"/>
              </a:rPr>
              <a:t>Olive oil is another ancient crop from the Near East. At least 3500 B.C. in Crete. </a:t>
            </a:r>
          </a:p>
          <a:p>
            <a:pPr>
              <a:lnSpc>
                <a:spcPct val="90000"/>
              </a:lnSpc>
            </a:pPr>
            <a:r>
              <a:rPr lang="en-US" sz="2800">
                <a:solidFill>
                  <a:srgbClr val="000000"/>
                </a:solidFill>
                <a:latin typeface="Lucida Grande" pitchFamily="1" charset="0"/>
              </a:rPr>
              <a:t>Olive oil was also used as a cleanser, for annointing, as a lamp oil, for medicine, and as a food stuff.</a:t>
            </a:r>
          </a:p>
          <a:p>
            <a:pPr>
              <a:lnSpc>
                <a:spcPct val="90000"/>
              </a:lnSpc>
            </a:pPr>
            <a:r>
              <a:rPr lang="en-US" sz="2800">
                <a:solidFill>
                  <a:srgbClr val="000000"/>
                </a:solidFill>
                <a:latin typeface="Lucida Grande" pitchFamily="1" charset="0"/>
              </a:rPr>
              <a:t>Olive oil comes from both the fruit pulp and from the seed.</a:t>
            </a:r>
          </a:p>
          <a:p>
            <a:pPr>
              <a:lnSpc>
                <a:spcPct val="90000"/>
              </a:lnSpc>
            </a:pPr>
            <a:r>
              <a:rPr lang="en-US" sz="2800">
                <a:solidFill>
                  <a:srgbClr val="000000"/>
                </a:solidFill>
                <a:latin typeface="Lucida Grande" pitchFamily="1" charset="0"/>
              </a:rPr>
              <a:t>There are many different grades of olive oil.</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p:nvPr>
        </p:nvSpPr>
        <p:spPr>
          <a:xfrm>
            <a:off x="152400" y="5562600"/>
            <a:ext cx="4267200" cy="1143000"/>
          </a:xfrm>
        </p:spPr>
        <p:txBody>
          <a:bodyPr/>
          <a:lstStyle/>
          <a:p>
            <a:r>
              <a:rPr lang="en-US" sz="2800" b="1"/>
              <a:t>Olives, </a:t>
            </a:r>
            <a:r>
              <a:rPr lang="en-US" sz="2800" b="1" i="1"/>
              <a:t>Olea europaea</a:t>
            </a:r>
            <a:r>
              <a:rPr lang="en-US" sz="2800" b="1"/>
              <a:t>, Oleaceae</a:t>
            </a:r>
          </a:p>
        </p:txBody>
      </p:sp>
      <p:pic>
        <p:nvPicPr>
          <p:cNvPr id="594948" name="Picture 4"/>
          <p:cNvPicPr>
            <a:picLocks noChangeAspect="1" noChangeArrowheads="1"/>
          </p:cNvPicPr>
          <p:nvPr/>
        </p:nvPicPr>
        <p:blipFill>
          <a:blip r:embed="rId2"/>
          <a:srcRect/>
          <a:stretch>
            <a:fillRect/>
          </a:stretch>
        </p:blipFill>
        <p:spPr bwMode="auto">
          <a:xfrm>
            <a:off x="457200" y="0"/>
            <a:ext cx="3657600" cy="5487988"/>
          </a:xfrm>
          <a:prstGeom prst="rect">
            <a:avLst/>
          </a:prstGeom>
          <a:noFill/>
        </p:spPr>
      </p:pic>
      <p:pic>
        <p:nvPicPr>
          <p:cNvPr id="594949" name="Picture 5"/>
          <p:cNvPicPr>
            <a:picLocks noGrp="1" noChangeAspect="1" noChangeArrowheads="1"/>
          </p:cNvPicPr>
          <p:nvPr>
            <p:ph type="body" idx="1"/>
          </p:nvPr>
        </p:nvPicPr>
        <p:blipFill>
          <a:blip r:embed="rId3"/>
          <a:srcRect/>
          <a:stretch>
            <a:fillRect/>
          </a:stretch>
        </p:blipFill>
        <p:spPr>
          <a:xfrm>
            <a:off x="4572000" y="0"/>
            <a:ext cx="4572000" cy="6858000"/>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a:xfrm>
            <a:off x="685800" y="914400"/>
            <a:ext cx="7772400" cy="838200"/>
          </a:xfrm>
        </p:spPr>
        <p:txBody>
          <a:bodyPr/>
          <a:lstStyle/>
          <a:p>
            <a:r>
              <a:rPr lang="en-US" sz="2800" b="1">
                <a:solidFill>
                  <a:srgbClr val="000000"/>
                </a:solidFill>
                <a:latin typeface="Lucida Grande" pitchFamily="1" charset="0"/>
              </a:rPr>
              <a:t>Castor bean (</a:t>
            </a:r>
            <a:r>
              <a:rPr lang="en-US" sz="2800" b="1" i="1">
                <a:solidFill>
                  <a:srgbClr val="000000"/>
                </a:solidFill>
                <a:latin typeface="Lucida Grande" pitchFamily="1" charset="0"/>
              </a:rPr>
              <a:t>Ricinus communis</a:t>
            </a:r>
            <a:r>
              <a:rPr lang="en-US" sz="2800" b="1">
                <a:solidFill>
                  <a:srgbClr val="000000"/>
                </a:solidFill>
                <a:latin typeface="Lucida Grande" pitchFamily="1" charset="0"/>
              </a:rPr>
              <a:t>, Euphorbiaceae)</a:t>
            </a:r>
            <a:endParaRPr lang="en-US">
              <a:solidFill>
                <a:srgbClr val="000000"/>
              </a:solidFill>
              <a:latin typeface="Lucida Grande" pitchFamily="1" charset="0"/>
            </a:endParaRPr>
          </a:p>
        </p:txBody>
      </p:sp>
      <p:sp>
        <p:nvSpPr>
          <p:cNvPr id="505859" name="Rectangle 3"/>
          <p:cNvSpPr>
            <a:spLocks noGrp="1" noChangeArrowheads="1"/>
          </p:cNvSpPr>
          <p:nvPr>
            <p:ph type="body" idx="1"/>
          </p:nvPr>
        </p:nvSpPr>
        <p:spPr>
          <a:xfrm>
            <a:off x="685800" y="2286000"/>
            <a:ext cx="7772400" cy="3581400"/>
          </a:xfrm>
        </p:spPr>
        <p:txBody>
          <a:bodyPr/>
          <a:lstStyle/>
          <a:p>
            <a:pPr>
              <a:lnSpc>
                <a:spcPct val="90000"/>
              </a:lnSpc>
            </a:pPr>
            <a:r>
              <a:rPr lang="en-US" sz="2800">
                <a:solidFill>
                  <a:srgbClr val="000000"/>
                </a:solidFill>
                <a:latin typeface="Lucida Grande" pitchFamily="1" charset="0"/>
              </a:rPr>
              <a:t>Castor bean probably grew in both Asia and Africa when it was domesticated.</a:t>
            </a:r>
          </a:p>
          <a:p>
            <a:pPr>
              <a:lnSpc>
                <a:spcPct val="90000"/>
              </a:lnSpc>
            </a:pPr>
            <a:r>
              <a:rPr lang="en-US" sz="2800">
                <a:solidFill>
                  <a:srgbClr val="000000"/>
                </a:solidFill>
                <a:latin typeface="Lucida Grande" pitchFamily="1" charset="0"/>
              </a:rPr>
              <a:t>Seeds at least 6000 years old have been found in Egyptian tombs.</a:t>
            </a:r>
          </a:p>
          <a:p>
            <a:pPr>
              <a:lnSpc>
                <a:spcPct val="90000"/>
              </a:lnSpc>
            </a:pPr>
            <a:r>
              <a:rPr lang="en-US" sz="2800">
                <a:solidFill>
                  <a:srgbClr val="000000"/>
                </a:solidFill>
                <a:latin typeface="Lucida Grande" pitchFamily="1" charset="0"/>
              </a:rPr>
              <a:t>The oil was probably used in medicine and as a lamp oil.</a:t>
            </a:r>
          </a:p>
          <a:p>
            <a:pPr>
              <a:lnSpc>
                <a:spcPct val="90000"/>
              </a:lnSpc>
            </a:pPr>
            <a:r>
              <a:rPr lang="en-US" sz="2800">
                <a:solidFill>
                  <a:srgbClr val="000000"/>
                </a:solidFill>
                <a:latin typeface="Lucida Grande" pitchFamily="1" charset="0"/>
              </a:rPr>
              <a:t>Castor oil is also a precursor for plastics.</a:t>
            </a:r>
          </a:p>
          <a:p>
            <a:pPr>
              <a:lnSpc>
                <a:spcPct val="90000"/>
              </a:lnSpc>
            </a:pPr>
            <a:endParaRPr lang="en-US" sz="28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title"/>
          </p:nvPr>
        </p:nvSpPr>
        <p:spPr>
          <a:xfrm>
            <a:off x="5257800" y="228600"/>
            <a:ext cx="3733800" cy="2133600"/>
          </a:xfrm>
        </p:spPr>
        <p:txBody>
          <a:bodyPr/>
          <a:lstStyle/>
          <a:p>
            <a:r>
              <a:rPr lang="en-US" sz="2800" b="1">
                <a:solidFill>
                  <a:srgbClr val="000000"/>
                </a:solidFill>
                <a:latin typeface="Lucida Grande" pitchFamily="1" charset="0"/>
              </a:rPr>
              <a:t>Castor bean (</a:t>
            </a:r>
            <a:r>
              <a:rPr lang="en-US" sz="2800" b="1" i="1">
                <a:solidFill>
                  <a:srgbClr val="000000"/>
                </a:solidFill>
                <a:latin typeface="Lucida Grande" pitchFamily="1" charset="0"/>
              </a:rPr>
              <a:t>Ricinus communis</a:t>
            </a:r>
            <a:r>
              <a:rPr lang="en-US" sz="2800" b="1">
                <a:solidFill>
                  <a:srgbClr val="000000"/>
                </a:solidFill>
                <a:latin typeface="Lucida Grande" pitchFamily="1" charset="0"/>
              </a:rPr>
              <a:t>, Euphorbiaceae)</a:t>
            </a:r>
          </a:p>
        </p:txBody>
      </p:sp>
      <p:pic>
        <p:nvPicPr>
          <p:cNvPr id="605188" name="Picture 4"/>
          <p:cNvPicPr>
            <a:picLocks noChangeAspect="1" noChangeArrowheads="1"/>
          </p:cNvPicPr>
          <p:nvPr/>
        </p:nvPicPr>
        <p:blipFill>
          <a:blip r:embed="rId2"/>
          <a:srcRect/>
          <a:stretch>
            <a:fillRect/>
          </a:stretch>
        </p:blipFill>
        <p:spPr bwMode="auto">
          <a:xfrm>
            <a:off x="0" y="0"/>
            <a:ext cx="5141913"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3" name="Rectangle 3"/>
          <p:cNvSpPr>
            <a:spLocks noGrp="1" noChangeArrowheads="1"/>
          </p:cNvSpPr>
          <p:nvPr>
            <p:ph type="body" idx="1"/>
          </p:nvPr>
        </p:nvSpPr>
        <p:spPr>
          <a:xfrm>
            <a:off x="685800" y="1066800"/>
            <a:ext cx="7772400" cy="5257800"/>
          </a:xfrm>
        </p:spPr>
        <p:txBody>
          <a:bodyPr/>
          <a:lstStyle/>
          <a:p>
            <a:pPr>
              <a:lnSpc>
                <a:spcPct val="90000"/>
              </a:lnSpc>
            </a:pPr>
            <a:endParaRPr lang="en-US" sz="2800" dirty="0">
              <a:solidFill>
                <a:srgbClr val="000000"/>
              </a:solidFill>
              <a:latin typeface="Lucida Grande" pitchFamily="1" charset="0"/>
            </a:endParaRPr>
          </a:p>
          <a:p>
            <a:pPr>
              <a:lnSpc>
                <a:spcPct val="90000"/>
              </a:lnSpc>
            </a:pPr>
            <a:r>
              <a:rPr lang="en-US" sz="2800" dirty="0" smtClean="0">
                <a:solidFill>
                  <a:srgbClr val="000000"/>
                </a:solidFill>
                <a:latin typeface="Lucida Grande" pitchFamily="1" charset="0"/>
              </a:rPr>
              <a:t>Oil </a:t>
            </a:r>
            <a:r>
              <a:rPr lang="en-US" sz="2800" dirty="0">
                <a:solidFill>
                  <a:srgbClr val="000000"/>
                </a:solidFill>
                <a:latin typeface="Lucida Grande" pitchFamily="1" charset="0"/>
              </a:rPr>
              <a:t>are made up of triglycerides and are not volatile.</a:t>
            </a:r>
          </a:p>
          <a:p>
            <a:pPr>
              <a:lnSpc>
                <a:spcPct val="90000"/>
              </a:lnSpc>
            </a:pPr>
            <a:endParaRPr lang="en-US" sz="2800" dirty="0" smtClean="0">
              <a:solidFill>
                <a:srgbClr val="000000"/>
              </a:solidFill>
              <a:latin typeface="Lucida Grande" pitchFamily="1" charset="0"/>
            </a:endParaRPr>
          </a:p>
          <a:p>
            <a:pPr>
              <a:lnSpc>
                <a:spcPct val="90000"/>
              </a:lnSpc>
            </a:pPr>
            <a:r>
              <a:rPr lang="en-US" sz="2800" dirty="0" smtClean="0">
                <a:solidFill>
                  <a:srgbClr val="000000"/>
                </a:solidFill>
                <a:latin typeface="Lucida Grande" pitchFamily="1" charset="0"/>
              </a:rPr>
              <a:t>Triglycerides </a:t>
            </a:r>
            <a:r>
              <a:rPr lang="en-US" sz="2800" dirty="0">
                <a:solidFill>
                  <a:srgbClr val="000000"/>
                </a:solidFill>
                <a:latin typeface="Lucida Grande" pitchFamily="1" charset="0"/>
              </a:rPr>
              <a:t>contain fatty acids and glycerol.</a:t>
            </a:r>
          </a:p>
          <a:p>
            <a:pPr>
              <a:lnSpc>
                <a:spcPct val="90000"/>
              </a:lnSpc>
            </a:pPr>
            <a:endParaRPr lang="en-US" sz="2800" dirty="0" smtClean="0">
              <a:solidFill>
                <a:srgbClr val="000000"/>
              </a:solidFill>
              <a:latin typeface="Lucida Grande" pitchFamily="1" charset="0"/>
            </a:endParaRPr>
          </a:p>
          <a:p>
            <a:pPr>
              <a:lnSpc>
                <a:spcPct val="90000"/>
              </a:lnSpc>
            </a:pPr>
            <a:r>
              <a:rPr lang="en-US" sz="2800" dirty="0" smtClean="0">
                <a:solidFill>
                  <a:srgbClr val="000000"/>
                </a:solidFill>
                <a:latin typeface="Lucida Grande" pitchFamily="1" charset="0"/>
              </a:rPr>
              <a:t>The </a:t>
            </a:r>
            <a:r>
              <a:rPr lang="en-US" sz="2800" dirty="0">
                <a:solidFill>
                  <a:srgbClr val="000000"/>
                </a:solidFill>
                <a:latin typeface="Lucida Grande" pitchFamily="1" charset="0"/>
              </a:rPr>
              <a:t>structures of the fatty acids determine many of the properties of the oils and fats.</a:t>
            </a:r>
          </a:p>
          <a:p>
            <a:pPr>
              <a:lnSpc>
                <a:spcPct val="90000"/>
              </a:lnSpc>
            </a:pPr>
            <a:endParaRPr lang="en-US" sz="28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64" name="Picture 4"/>
          <p:cNvPicPr>
            <a:picLocks noChangeAspect="1" noChangeArrowheads="1"/>
          </p:cNvPicPr>
          <p:nvPr/>
        </p:nvPicPr>
        <p:blipFill>
          <a:blip r:embed="rId2"/>
          <a:srcRect/>
          <a:stretch>
            <a:fillRect/>
          </a:stretch>
        </p:blipFill>
        <p:spPr bwMode="auto">
          <a:xfrm>
            <a:off x="0" y="3481388"/>
            <a:ext cx="5029200" cy="3376612"/>
          </a:xfrm>
          <a:prstGeom prst="rect">
            <a:avLst/>
          </a:prstGeom>
          <a:noFill/>
        </p:spPr>
      </p:pic>
      <p:pic>
        <p:nvPicPr>
          <p:cNvPr id="604165" name="Picture 5"/>
          <p:cNvPicPr>
            <a:picLocks noChangeAspect="1" noChangeArrowheads="1"/>
          </p:cNvPicPr>
          <p:nvPr/>
        </p:nvPicPr>
        <p:blipFill>
          <a:blip r:embed="rId3"/>
          <a:srcRect/>
          <a:stretch>
            <a:fillRect/>
          </a:stretch>
        </p:blipFill>
        <p:spPr bwMode="auto">
          <a:xfrm>
            <a:off x="3886200" y="0"/>
            <a:ext cx="5257800" cy="3505200"/>
          </a:xfrm>
          <a:prstGeom prst="rect">
            <a:avLst/>
          </a:prstGeom>
          <a:noFill/>
        </p:spPr>
      </p:pic>
      <p:sp>
        <p:nvSpPr>
          <p:cNvPr id="604166" name="Rectangle 6"/>
          <p:cNvSpPr>
            <a:spLocks noGrp="1" noChangeArrowheads="1"/>
          </p:cNvSpPr>
          <p:nvPr>
            <p:ph type="title"/>
          </p:nvPr>
        </p:nvSpPr>
        <p:spPr>
          <a:xfrm>
            <a:off x="0" y="304800"/>
            <a:ext cx="3733800" cy="2133600"/>
          </a:xfrm>
          <a:noFill/>
          <a:ln/>
        </p:spPr>
        <p:txBody>
          <a:bodyPr/>
          <a:lstStyle/>
          <a:p>
            <a:r>
              <a:rPr lang="en-US" sz="2800" b="1">
                <a:solidFill>
                  <a:srgbClr val="000000"/>
                </a:solidFill>
                <a:latin typeface="Lucida Grande" pitchFamily="1" charset="0"/>
              </a:rPr>
              <a:t>Castor bean (</a:t>
            </a:r>
            <a:r>
              <a:rPr lang="en-US" sz="2800" b="1" i="1">
                <a:solidFill>
                  <a:srgbClr val="000000"/>
                </a:solidFill>
                <a:latin typeface="Lucida Grande" pitchFamily="1" charset="0"/>
              </a:rPr>
              <a:t>Ricinus communis</a:t>
            </a:r>
            <a:r>
              <a:rPr lang="en-US" sz="2800" b="1">
                <a:solidFill>
                  <a:srgbClr val="000000"/>
                </a:solidFill>
                <a:latin typeface="Lucida Grande" pitchFamily="1" charset="0"/>
              </a:rPr>
              <a:t>, Euphorbiaceae)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5" name="Rectangle 3"/>
          <p:cNvSpPr>
            <a:spLocks noGrp="1" noChangeArrowheads="1"/>
          </p:cNvSpPr>
          <p:nvPr>
            <p:ph type="body" idx="1"/>
          </p:nvPr>
        </p:nvSpPr>
        <p:spPr/>
        <p:txBody>
          <a:bodyPr/>
          <a:lstStyle/>
          <a:p>
            <a:pPr>
              <a:lnSpc>
                <a:spcPct val="90000"/>
              </a:lnSpc>
            </a:pPr>
            <a:r>
              <a:rPr lang="en-US" sz="2800">
                <a:solidFill>
                  <a:srgbClr val="000000"/>
                </a:solidFill>
                <a:latin typeface="Lucida Grande" pitchFamily="1" charset="0"/>
              </a:rPr>
              <a:t>Castor oil is still used as a laxative. The seeds are highly toxic but the compounds responsible are not soluble in the oil.  Pg. 239.</a:t>
            </a:r>
          </a:p>
          <a:p>
            <a:pPr>
              <a:lnSpc>
                <a:spcPct val="90000"/>
              </a:lnSpc>
            </a:pPr>
            <a:r>
              <a:rPr lang="en-US" sz="2800">
                <a:solidFill>
                  <a:srgbClr val="000000"/>
                </a:solidFill>
                <a:latin typeface="Lucida Grande" pitchFamily="1" charset="0"/>
              </a:rPr>
              <a:t>Today most castor oil is used for soaps, paints, and Turkey red oil. It is also used widely as a lubricant.</a:t>
            </a:r>
          </a:p>
          <a:p>
            <a:pPr>
              <a:lnSpc>
                <a:spcPct val="90000"/>
              </a:lnSpc>
            </a:pPr>
            <a:r>
              <a:rPr lang="en-US" sz="2800">
                <a:solidFill>
                  <a:srgbClr val="000000"/>
                </a:solidFill>
                <a:latin typeface="Lucida Grande" pitchFamily="1" charset="0"/>
              </a:rPr>
              <a:t>The press cake is too toxic for any use except fertilizer.</a:t>
            </a:r>
          </a:p>
          <a:p>
            <a:pPr>
              <a:lnSpc>
                <a:spcPct val="90000"/>
              </a:lnSpc>
            </a:pPr>
            <a:endParaRPr lang="en-US" sz="2800"/>
          </a:p>
          <a:p>
            <a:pPr>
              <a:lnSpc>
                <a:spcPct val="90000"/>
              </a:lnSpc>
            </a:pPr>
            <a:endParaRPr lang="en-US" sz="28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685800" y="1143000"/>
            <a:ext cx="7772400" cy="762000"/>
          </a:xfrm>
        </p:spPr>
        <p:txBody>
          <a:bodyPr/>
          <a:lstStyle/>
          <a:p>
            <a:r>
              <a:rPr lang="en-US" sz="2800" b="1">
                <a:solidFill>
                  <a:srgbClr val="000000"/>
                </a:solidFill>
                <a:latin typeface="Lucida Grande" pitchFamily="1" charset="0"/>
              </a:rPr>
              <a:t>Palm and palm kernel oils</a:t>
            </a:r>
            <a:endParaRPr lang="en-US">
              <a:solidFill>
                <a:srgbClr val="000000"/>
              </a:solidFill>
              <a:latin typeface="Lucida Grande" pitchFamily="1" charset="0"/>
            </a:endParaRPr>
          </a:p>
        </p:txBody>
      </p:sp>
      <p:sp>
        <p:nvSpPr>
          <p:cNvPr id="508931" name="Rectangle 3"/>
          <p:cNvSpPr>
            <a:spLocks noGrp="1" noChangeArrowheads="1"/>
          </p:cNvSpPr>
          <p:nvPr>
            <p:ph type="body" idx="1"/>
          </p:nvPr>
        </p:nvSpPr>
        <p:spPr>
          <a:xfrm>
            <a:off x="685800" y="2209800"/>
            <a:ext cx="7772400" cy="3276600"/>
          </a:xfrm>
        </p:spPr>
        <p:txBody>
          <a:bodyPr/>
          <a:lstStyle/>
          <a:p>
            <a:pPr>
              <a:lnSpc>
                <a:spcPct val="90000"/>
              </a:lnSpc>
            </a:pPr>
            <a:r>
              <a:rPr lang="en-US" sz="2800">
                <a:solidFill>
                  <a:srgbClr val="000000"/>
                </a:solidFill>
                <a:latin typeface="Lucida Grande" pitchFamily="1" charset="0"/>
              </a:rPr>
              <a:t>Oil palms (</a:t>
            </a:r>
            <a:r>
              <a:rPr lang="en-US" sz="2800" i="1">
                <a:solidFill>
                  <a:srgbClr val="000000"/>
                </a:solidFill>
                <a:latin typeface="Lucida Grande" pitchFamily="1" charset="0"/>
              </a:rPr>
              <a:t>Elaeis guineensis</a:t>
            </a:r>
            <a:r>
              <a:rPr lang="en-US" sz="2800">
                <a:solidFill>
                  <a:srgbClr val="000000"/>
                </a:solidFill>
                <a:latin typeface="Lucida Grande" pitchFamily="1" charset="0"/>
              </a:rPr>
              <a:t>, Arecaceae) differ from most other oil seeds in that both the fruit pulp and the seed are used.</a:t>
            </a:r>
          </a:p>
          <a:p>
            <a:pPr>
              <a:lnSpc>
                <a:spcPct val="90000"/>
              </a:lnSpc>
            </a:pPr>
            <a:r>
              <a:rPr lang="en-US" sz="2800">
                <a:solidFill>
                  <a:srgbClr val="000000"/>
                </a:solidFill>
                <a:latin typeface="Lucida Grande" pitchFamily="1" charset="0"/>
              </a:rPr>
              <a:t>Actually a series of palms are used.  Another one is </a:t>
            </a:r>
            <a:r>
              <a:rPr lang="en-US" sz="2800" i="1">
                <a:solidFill>
                  <a:srgbClr val="000000"/>
                </a:solidFill>
                <a:latin typeface="Lucida Grande" pitchFamily="1" charset="0"/>
              </a:rPr>
              <a:t>Oribignya oleifera</a:t>
            </a:r>
            <a:r>
              <a:rPr lang="en-US" sz="2800">
                <a:solidFill>
                  <a:srgbClr val="000000"/>
                </a:solidFill>
                <a:latin typeface="Lucida Grande" pitchFamily="1" charset="0"/>
              </a:rPr>
              <a:t> (native to S. America). There is also a comparable Asian species.</a:t>
            </a:r>
          </a:p>
          <a:p>
            <a:pPr>
              <a:lnSpc>
                <a:spcPct val="90000"/>
              </a:lnSpc>
            </a:pPr>
            <a:endParaRPr lang="en-US" sz="2800">
              <a:solidFill>
                <a:srgbClr val="000000"/>
              </a:solidFill>
              <a:latin typeface="Lucida Grande" pitchFamily="1"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ChangeArrowheads="1"/>
          </p:cNvSpPr>
          <p:nvPr>
            <p:ph type="title"/>
          </p:nvPr>
        </p:nvSpPr>
        <p:spPr>
          <a:xfrm>
            <a:off x="685800" y="152400"/>
            <a:ext cx="7772400" cy="914400"/>
          </a:xfrm>
        </p:spPr>
        <p:txBody>
          <a:bodyPr/>
          <a:lstStyle/>
          <a:p>
            <a:r>
              <a:rPr lang="en-US" sz="2800" b="1">
                <a:solidFill>
                  <a:srgbClr val="000000"/>
                </a:solidFill>
                <a:latin typeface="Lucida Grande" pitchFamily="1" charset="0"/>
              </a:rPr>
              <a:t>African oil palm (Elaeis guineensis, Arecaceae)</a:t>
            </a:r>
            <a:endParaRPr lang="en-US">
              <a:solidFill>
                <a:srgbClr val="000000"/>
              </a:solidFill>
              <a:latin typeface="Lucida Grande" pitchFamily="1" charset="0"/>
            </a:endParaRPr>
          </a:p>
        </p:txBody>
      </p:sp>
      <p:pic>
        <p:nvPicPr>
          <p:cNvPr id="650244" name="Picture 4"/>
          <p:cNvPicPr>
            <a:picLocks noChangeAspect="1" noChangeArrowheads="1"/>
          </p:cNvPicPr>
          <p:nvPr/>
        </p:nvPicPr>
        <p:blipFill>
          <a:blip r:embed="rId2"/>
          <a:srcRect/>
          <a:stretch>
            <a:fillRect/>
          </a:stretch>
        </p:blipFill>
        <p:spPr bwMode="auto">
          <a:xfrm>
            <a:off x="609600" y="1295400"/>
            <a:ext cx="3402013" cy="5105400"/>
          </a:xfrm>
          <a:prstGeom prst="rect">
            <a:avLst/>
          </a:prstGeom>
          <a:noFill/>
        </p:spPr>
      </p:pic>
      <p:pic>
        <p:nvPicPr>
          <p:cNvPr id="650245" name="Picture 5"/>
          <p:cNvPicPr>
            <a:picLocks noGrp="1" noChangeAspect="1" noChangeArrowheads="1"/>
          </p:cNvPicPr>
          <p:nvPr>
            <p:ph type="body" idx="1"/>
          </p:nvPr>
        </p:nvPicPr>
        <p:blipFill>
          <a:blip r:embed="rId3"/>
          <a:srcRect/>
          <a:stretch>
            <a:fillRect/>
          </a:stretch>
        </p:blipFill>
        <p:spPr>
          <a:xfrm>
            <a:off x="4800600" y="1295400"/>
            <a:ext cx="3403600" cy="5105400"/>
          </a:xfrm>
        </p:spPr>
      </p:pic>
      <p:sp>
        <p:nvSpPr>
          <p:cNvPr id="650246" name="Text Box 6"/>
          <p:cNvSpPr txBox="1">
            <a:spLocks noChangeArrowheads="1"/>
          </p:cNvSpPr>
          <p:nvPr/>
        </p:nvSpPr>
        <p:spPr bwMode="auto">
          <a:xfrm>
            <a:off x="7169150" y="6477000"/>
            <a:ext cx="1670050" cy="304800"/>
          </a:xfrm>
          <a:prstGeom prst="rect">
            <a:avLst/>
          </a:prstGeom>
          <a:noFill/>
          <a:ln w="9525">
            <a:noFill/>
            <a:miter lim="800000"/>
            <a:headEnd/>
            <a:tailEnd/>
          </a:ln>
          <a:effectLst/>
        </p:spPr>
        <p:txBody>
          <a:bodyPr wrap="none">
            <a:spAutoFit/>
          </a:bodyPr>
          <a:lstStyle/>
          <a:p>
            <a:r>
              <a:rPr lang="en-US"/>
              <a:t>National Geographic</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3" name="Rectangle 3"/>
          <p:cNvSpPr>
            <a:spLocks noGrp="1" noChangeArrowheads="1"/>
          </p:cNvSpPr>
          <p:nvPr>
            <p:ph type="body" idx="1"/>
          </p:nvPr>
        </p:nvSpPr>
        <p:spPr>
          <a:xfrm>
            <a:off x="685800" y="914400"/>
            <a:ext cx="7772400" cy="5334000"/>
          </a:xfrm>
        </p:spPr>
        <p:txBody>
          <a:bodyPr/>
          <a:lstStyle/>
          <a:p>
            <a:pPr>
              <a:lnSpc>
                <a:spcPct val="90000"/>
              </a:lnSpc>
            </a:pPr>
            <a:r>
              <a:rPr lang="en-US" sz="2800">
                <a:solidFill>
                  <a:srgbClr val="000000"/>
                </a:solidFill>
                <a:latin typeface="Lucida Grande" pitchFamily="1" charset="0"/>
              </a:rPr>
              <a:t>The African oil palm is probably the most widely cultivated today.</a:t>
            </a:r>
          </a:p>
          <a:p>
            <a:pPr>
              <a:lnSpc>
                <a:spcPct val="90000"/>
              </a:lnSpc>
            </a:pPr>
            <a:r>
              <a:rPr lang="en-US" sz="2800">
                <a:solidFill>
                  <a:srgbClr val="000000"/>
                </a:solidFill>
                <a:latin typeface="Lucida Grande" pitchFamily="1" charset="0"/>
              </a:rPr>
              <a:t>Pg. 240. The plant is only semicultivated. The fruits are harvested when ripe.</a:t>
            </a:r>
          </a:p>
          <a:p>
            <a:pPr>
              <a:lnSpc>
                <a:spcPct val="90000"/>
              </a:lnSpc>
            </a:pPr>
            <a:r>
              <a:rPr lang="en-US" sz="2800">
                <a:solidFill>
                  <a:srgbClr val="000000"/>
                </a:solidFill>
                <a:latin typeface="Lucida Grande" pitchFamily="1" charset="0"/>
              </a:rPr>
              <a:t>Most consumers in isolated, rural areas make their own oil by boiling the fruits and collect the oil as it floats to the top.</a:t>
            </a:r>
          </a:p>
          <a:p>
            <a:pPr>
              <a:lnSpc>
                <a:spcPct val="90000"/>
              </a:lnSpc>
            </a:pPr>
            <a:r>
              <a:rPr lang="en-US" sz="2800">
                <a:solidFill>
                  <a:srgbClr val="000000"/>
                </a:solidFill>
                <a:latin typeface="Lucida Grande" pitchFamily="1" charset="0"/>
              </a:rPr>
              <a:t>Commercially, the fruits are pressed quickly after cooking with steam. The kernels are extracted later.</a:t>
            </a:r>
          </a:p>
          <a:p>
            <a:pPr>
              <a:lnSpc>
                <a:spcPct val="90000"/>
              </a:lnSpc>
            </a:pPr>
            <a:r>
              <a:rPr lang="en-US" sz="2800">
                <a:solidFill>
                  <a:srgbClr val="000000"/>
                </a:solidFill>
                <a:latin typeface="Lucida Grande" pitchFamily="1" charset="0"/>
              </a:rPr>
              <a:t>Palm oils are used for soap and candles, but also in margarine and for shortening.</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a:xfrm>
            <a:off x="4953000" y="609600"/>
            <a:ext cx="3810000" cy="1143000"/>
          </a:xfrm>
        </p:spPr>
        <p:txBody>
          <a:bodyPr/>
          <a:lstStyle/>
          <a:p>
            <a:r>
              <a:rPr lang="en-US" sz="2800" b="1"/>
              <a:t>Cooking dende oil from oil palms</a:t>
            </a:r>
          </a:p>
        </p:txBody>
      </p:sp>
      <p:pic>
        <p:nvPicPr>
          <p:cNvPr id="679941" name="Picture 5"/>
          <p:cNvPicPr>
            <a:picLocks noChangeAspect="1" noChangeArrowheads="1"/>
          </p:cNvPicPr>
          <p:nvPr/>
        </p:nvPicPr>
        <p:blipFill>
          <a:blip r:embed="rId2"/>
          <a:srcRect/>
          <a:stretch>
            <a:fillRect/>
          </a:stretch>
        </p:blipFill>
        <p:spPr bwMode="auto">
          <a:xfrm>
            <a:off x="0" y="0"/>
            <a:ext cx="4572000" cy="6858000"/>
          </a:xfrm>
          <a:prstGeom prst="rect">
            <a:avLst/>
          </a:prstGeom>
          <a:noFill/>
        </p:spPr>
      </p:pic>
      <p:sp>
        <p:nvSpPr>
          <p:cNvPr id="679942" name="Text Box 6"/>
          <p:cNvSpPr txBox="1">
            <a:spLocks noChangeArrowheads="1"/>
          </p:cNvSpPr>
          <p:nvPr/>
        </p:nvSpPr>
        <p:spPr bwMode="auto">
          <a:xfrm>
            <a:off x="7092950" y="6346825"/>
            <a:ext cx="1833563" cy="304800"/>
          </a:xfrm>
          <a:prstGeom prst="rect">
            <a:avLst/>
          </a:prstGeom>
          <a:noFill/>
          <a:ln w="9525">
            <a:noFill/>
            <a:miter lim="800000"/>
            <a:headEnd/>
            <a:tailEnd/>
          </a:ln>
          <a:effectLst/>
        </p:spPr>
        <p:txBody>
          <a:bodyPr wrap="none">
            <a:spAutoFit/>
          </a:bodyPr>
          <a:lstStyle/>
          <a:p>
            <a:r>
              <a:rPr lang="en-US"/>
              <a:t>Courtesy Axel Walther</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7" name="Rectangle 3"/>
          <p:cNvSpPr>
            <a:spLocks noGrp="1" noChangeArrowheads="1"/>
          </p:cNvSpPr>
          <p:nvPr>
            <p:ph type="body" idx="1"/>
          </p:nvPr>
        </p:nvSpPr>
        <p:spPr>
          <a:xfrm>
            <a:off x="685800" y="1219200"/>
            <a:ext cx="7772400" cy="5105400"/>
          </a:xfrm>
        </p:spPr>
        <p:txBody>
          <a:bodyPr/>
          <a:lstStyle/>
          <a:p>
            <a:r>
              <a:rPr lang="en-US" sz="2800">
                <a:solidFill>
                  <a:srgbClr val="000000"/>
                </a:solidFill>
                <a:latin typeface="Lucida Grande" pitchFamily="1" charset="0"/>
              </a:rPr>
              <a:t>Coconut oil is isolated from copra, the “meat” that is removed from the seeds and dried.  Coconuts are widely used in the tropics for just about everything.</a:t>
            </a:r>
          </a:p>
          <a:p>
            <a:r>
              <a:rPr lang="en-US" sz="2800">
                <a:solidFill>
                  <a:srgbClr val="000000"/>
                </a:solidFill>
                <a:latin typeface="Lucida Grande" pitchFamily="1" charset="0"/>
              </a:rPr>
              <a:t>Coconuts originated in southeastern Asia. </a:t>
            </a:r>
          </a:p>
          <a:p>
            <a:r>
              <a:rPr lang="en-US" sz="2800">
                <a:solidFill>
                  <a:srgbClr val="000000"/>
                </a:solidFill>
                <a:latin typeface="Lucida Grande" pitchFamily="1" charset="0"/>
              </a:rPr>
              <a:t>In the 1800's, people started to use coconut oils to make soap.</a:t>
            </a:r>
          </a:p>
          <a:p>
            <a:r>
              <a:rPr lang="en-US" sz="2800">
                <a:solidFill>
                  <a:srgbClr val="000000"/>
                </a:solidFill>
                <a:latin typeface="Lucida Grande" pitchFamily="1" charset="0"/>
              </a:rPr>
              <a:t>Coconut oil also mixes with many other oils and has a pleasant taste.</a:t>
            </a:r>
          </a:p>
          <a:p>
            <a:endParaRPr lang="en-US" sz="2800"/>
          </a:p>
        </p:txBody>
      </p:sp>
      <p:sp>
        <p:nvSpPr>
          <p:cNvPr id="507908" name="Rectangle 4"/>
          <p:cNvSpPr>
            <a:spLocks noGrp="1" noChangeArrowheads="1"/>
          </p:cNvSpPr>
          <p:nvPr>
            <p:ph type="title"/>
          </p:nvPr>
        </p:nvSpPr>
        <p:spPr>
          <a:xfrm>
            <a:off x="685800" y="304800"/>
            <a:ext cx="7772400" cy="914400"/>
          </a:xfrm>
          <a:noFill/>
          <a:ln/>
        </p:spPr>
        <p:txBody>
          <a:bodyPr/>
          <a:lstStyle/>
          <a:p>
            <a:r>
              <a:rPr lang="en-US" sz="2800" b="1">
                <a:solidFill>
                  <a:srgbClr val="000000"/>
                </a:solidFill>
                <a:latin typeface="Lucida Grande" pitchFamily="1" charset="0"/>
              </a:rPr>
              <a:t>Coconuts (</a:t>
            </a:r>
            <a:r>
              <a:rPr lang="en-US" sz="2800" b="1" i="1">
                <a:solidFill>
                  <a:srgbClr val="000000"/>
                </a:solidFill>
                <a:latin typeface="Lucida Grande" pitchFamily="1" charset="0"/>
              </a:rPr>
              <a:t>Cocos nucifera</a:t>
            </a:r>
            <a:r>
              <a:rPr lang="en-US" sz="2800" b="1">
                <a:solidFill>
                  <a:srgbClr val="000000"/>
                </a:solidFill>
                <a:latin typeface="Lucida Grande" pitchFamily="1" charset="0"/>
              </a:rPr>
              <a:t>, Arecaceae)</a:t>
            </a:r>
            <a:endParaRPr lang="en-US">
              <a:solidFill>
                <a:srgbClr val="000000"/>
              </a:solidFill>
              <a:latin typeface="Lucida Grande" pitchFamily="1"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8500" name="Picture 4"/>
          <p:cNvPicPr>
            <a:picLocks noChangeAspect="1" noChangeArrowheads="1"/>
          </p:cNvPicPr>
          <p:nvPr/>
        </p:nvPicPr>
        <p:blipFill>
          <a:blip r:embed="rId2"/>
          <a:srcRect/>
          <a:stretch>
            <a:fillRect/>
          </a:stretch>
        </p:blipFill>
        <p:spPr bwMode="auto">
          <a:xfrm>
            <a:off x="0" y="0"/>
            <a:ext cx="5410200" cy="3606800"/>
          </a:xfrm>
          <a:prstGeom prst="rect">
            <a:avLst/>
          </a:prstGeom>
          <a:noFill/>
        </p:spPr>
      </p:pic>
      <p:pic>
        <p:nvPicPr>
          <p:cNvPr id="618501" name="Picture 5"/>
          <p:cNvPicPr>
            <a:picLocks noChangeAspect="1" noChangeArrowheads="1"/>
          </p:cNvPicPr>
          <p:nvPr/>
        </p:nvPicPr>
        <p:blipFill>
          <a:blip r:embed="rId3"/>
          <a:srcRect/>
          <a:stretch>
            <a:fillRect/>
          </a:stretch>
        </p:blipFill>
        <p:spPr bwMode="auto">
          <a:xfrm>
            <a:off x="5397500" y="1370013"/>
            <a:ext cx="3746500" cy="5487987"/>
          </a:xfrm>
          <a:prstGeom prst="rect">
            <a:avLst/>
          </a:prstGeom>
          <a:noFill/>
        </p:spPr>
      </p:pic>
      <p:sp>
        <p:nvSpPr>
          <p:cNvPr id="618502" name="Rectangle 6"/>
          <p:cNvSpPr>
            <a:spLocks noChangeArrowheads="1"/>
          </p:cNvSpPr>
          <p:nvPr/>
        </p:nvSpPr>
        <p:spPr bwMode="auto">
          <a:xfrm>
            <a:off x="228600" y="4495800"/>
            <a:ext cx="4800600" cy="946150"/>
          </a:xfrm>
          <a:prstGeom prst="rect">
            <a:avLst/>
          </a:prstGeom>
          <a:noFill/>
          <a:ln w="9525">
            <a:noFill/>
            <a:miter lim="800000"/>
            <a:headEnd/>
            <a:tailEnd/>
          </a:ln>
          <a:effectLst/>
        </p:spPr>
        <p:txBody>
          <a:bodyPr>
            <a:spAutoFit/>
          </a:bodyPr>
          <a:lstStyle/>
          <a:p>
            <a:r>
              <a:rPr lang="en-US" sz="2800" b="1">
                <a:solidFill>
                  <a:srgbClr val="000000"/>
                </a:solidFill>
                <a:latin typeface="Lucida Grande" pitchFamily="1" charset="0"/>
              </a:rPr>
              <a:t>Coconuts (</a:t>
            </a:r>
            <a:r>
              <a:rPr lang="en-US" sz="2800" b="1" i="1">
                <a:solidFill>
                  <a:srgbClr val="000000"/>
                </a:solidFill>
                <a:latin typeface="Lucida Grande" pitchFamily="1" charset="0"/>
              </a:rPr>
              <a:t>Cocos nucifera</a:t>
            </a:r>
            <a:r>
              <a:rPr lang="en-US" sz="2800" b="1">
                <a:solidFill>
                  <a:srgbClr val="000000"/>
                </a:solidFill>
                <a:latin typeface="Lucida Grande" pitchFamily="1" charset="0"/>
              </a:rPr>
              <a:t>, Arecaceae)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a:xfrm>
            <a:off x="533400" y="6019800"/>
            <a:ext cx="7772400" cy="609600"/>
          </a:xfrm>
        </p:spPr>
        <p:txBody>
          <a:bodyPr/>
          <a:lstStyle/>
          <a:p>
            <a:r>
              <a:rPr lang="en-US" sz="2800" b="1"/>
              <a:t>Extracting copra from coconuts in Oceania</a:t>
            </a:r>
          </a:p>
        </p:txBody>
      </p:sp>
      <p:pic>
        <p:nvPicPr>
          <p:cNvPr id="632836" name="Picture 4"/>
          <p:cNvPicPr>
            <a:picLocks noChangeAspect="1" noChangeArrowheads="1"/>
          </p:cNvPicPr>
          <p:nvPr/>
        </p:nvPicPr>
        <p:blipFill>
          <a:blip r:embed="rId2"/>
          <a:srcRect/>
          <a:stretch>
            <a:fillRect/>
          </a:stretch>
        </p:blipFill>
        <p:spPr bwMode="auto">
          <a:xfrm>
            <a:off x="0" y="0"/>
            <a:ext cx="9144000" cy="6096000"/>
          </a:xfrm>
          <a:prstGeom prst="rect">
            <a:avLst/>
          </a:prstGeom>
          <a:noFill/>
        </p:spPr>
      </p:pic>
      <p:sp>
        <p:nvSpPr>
          <p:cNvPr id="632837" name="Text Box 5"/>
          <p:cNvSpPr txBox="1">
            <a:spLocks noChangeArrowheads="1"/>
          </p:cNvSpPr>
          <p:nvPr/>
        </p:nvSpPr>
        <p:spPr bwMode="auto">
          <a:xfrm>
            <a:off x="6954838" y="6477000"/>
            <a:ext cx="2036762" cy="304800"/>
          </a:xfrm>
          <a:prstGeom prst="rect">
            <a:avLst/>
          </a:prstGeom>
          <a:noFill/>
          <a:ln w="9525">
            <a:noFill/>
            <a:miter lim="800000"/>
            <a:headEnd/>
            <a:tailEnd/>
          </a:ln>
          <a:effectLst/>
        </p:spPr>
        <p:txBody>
          <a:bodyPr wrap="none">
            <a:spAutoFit/>
          </a:bodyPr>
          <a:lstStyle/>
          <a:p>
            <a:r>
              <a:rPr lang="en-US"/>
              <a:t>Courtesy Dr. S. Glassman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5" name="Rectangle 3"/>
          <p:cNvSpPr>
            <a:spLocks noGrp="1" noChangeArrowheads="1"/>
          </p:cNvSpPr>
          <p:nvPr>
            <p:ph type="body" idx="1"/>
          </p:nvPr>
        </p:nvSpPr>
        <p:spPr/>
        <p:txBody>
          <a:bodyPr/>
          <a:lstStyle/>
          <a:p>
            <a:r>
              <a:rPr lang="en-US">
                <a:solidFill>
                  <a:srgbClr val="000000"/>
                </a:solidFill>
                <a:latin typeface="Lucida Grande" pitchFamily="1" charset="0"/>
              </a:rPr>
              <a:t>The press cake also used as a cattle feed. </a:t>
            </a:r>
          </a:p>
          <a:p>
            <a:r>
              <a:rPr lang="en-US">
                <a:solidFill>
                  <a:srgbClr val="000000"/>
                </a:solidFill>
                <a:latin typeface="Lucida Grande" pitchFamily="1" charset="0"/>
              </a:rPr>
              <a:t>Coconut oil used in shampoos, hand lotions, suntan creams, non-dairy products, cosmetics.</a:t>
            </a:r>
          </a:p>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3" name="Rectangle 3"/>
          <p:cNvSpPr>
            <a:spLocks noGrp="1" noChangeArrowheads="1"/>
          </p:cNvSpPr>
          <p:nvPr>
            <p:ph type="body" idx="1"/>
          </p:nvPr>
        </p:nvSpPr>
        <p:spPr>
          <a:xfrm>
            <a:off x="685800" y="685800"/>
            <a:ext cx="7772400" cy="5105400"/>
          </a:xfrm>
        </p:spPr>
        <p:txBody>
          <a:bodyPr/>
          <a:lstStyle/>
          <a:p>
            <a:pPr>
              <a:lnSpc>
                <a:spcPct val="90000"/>
              </a:lnSpc>
            </a:pPr>
            <a:r>
              <a:rPr lang="en-US" dirty="0">
                <a:solidFill>
                  <a:srgbClr val="000000"/>
                </a:solidFill>
                <a:latin typeface="Lucida Grande" pitchFamily="1" charset="0"/>
              </a:rPr>
              <a:t>Triglycerides are a food reserve for the germinating embryo.</a:t>
            </a:r>
          </a:p>
          <a:p>
            <a:pPr>
              <a:lnSpc>
                <a:spcPct val="90000"/>
              </a:lnSpc>
            </a:pPr>
            <a:r>
              <a:rPr lang="en-US" dirty="0">
                <a:solidFill>
                  <a:srgbClr val="000000"/>
                </a:solidFill>
                <a:latin typeface="Lucida Grande" pitchFamily="1" charset="0"/>
              </a:rPr>
              <a:t>Similar oils and fats are obtained from animals.</a:t>
            </a:r>
          </a:p>
          <a:p>
            <a:pPr>
              <a:lnSpc>
                <a:spcPct val="90000"/>
              </a:lnSpc>
            </a:pPr>
            <a:r>
              <a:rPr lang="en-US" dirty="0" smtClean="0">
                <a:solidFill>
                  <a:srgbClr val="000000"/>
                </a:solidFill>
                <a:latin typeface="Lucida Grande" pitchFamily="1" charset="0"/>
              </a:rPr>
              <a:t>The </a:t>
            </a:r>
            <a:r>
              <a:rPr lang="en-US" dirty="0">
                <a:solidFill>
                  <a:srgbClr val="000000"/>
                </a:solidFill>
                <a:latin typeface="Lucida Grande" pitchFamily="1" charset="0"/>
              </a:rPr>
              <a:t>longer the chains of the fatty acids, the higher boiling the oils or fats are</a:t>
            </a:r>
            <a:r>
              <a:rPr lang="en-US" dirty="0" smtClean="0">
                <a:solidFill>
                  <a:srgbClr val="000000"/>
                </a:solidFill>
                <a:latin typeface="Lucida Grande" pitchFamily="1" charset="0"/>
              </a:rPr>
              <a:t>.</a:t>
            </a:r>
          </a:p>
          <a:p>
            <a:pPr>
              <a:lnSpc>
                <a:spcPct val="90000"/>
              </a:lnSpc>
            </a:pPr>
            <a:r>
              <a:rPr lang="en-US" dirty="0" smtClean="0">
                <a:solidFill>
                  <a:srgbClr val="000000"/>
                </a:solidFill>
                <a:latin typeface="Lucida Grande" pitchFamily="1" charset="0"/>
              </a:rPr>
              <a:t>Increase in double bonds led to the decrease in the melting point</a:t>
            </a:r>
            <a:endParaRPr lang="en-US" dirty="0">
              <a:solidFill>
                <a:srgbClr val="000000"/>
              </a:solidFill>
              <a:latin typeface="Lucida Grande" pitchFamily="1" charset="0"/>
            </a:endParaRPr>
          </a:p>
          <a:p>
            <a:pPr>
              <a:lnSpc>
                <a:spcPct val="90000"/>
              </a:lnSpc>
            </a:pPr>
            <a:r>
              <a:rPr lang="en-US" dirty="0">
                <a:solidFill>
                  <a:srgbClr val="000000"/>
                </a:solidFill>
                <a:latin typeface="Lucida Grande" pitchFamily="1" charset="0"/>
              </a:rPr>
              <a:t>Peanut oil has lots of C</a:t>
            </a:r>
            <a:r>
              <a:rPr lang="en-US" baseline="-25000" dirty="0">
                <a:solidFill>
                  <a:srgbClr val="000000"/>
                </a:solidFill>
                <a:latin typeface="Lucida Grande" pitchFamily="1" charset="0"/>
              </a:rPr>
              <a:t>20</a:t>
            </a:r>
            <a:r>
              <a:rPr lang="en-US" dirty="0">
                <a:solidFill>
                  <a:srgbClr val="000000"/>
                </a:solidFill>
                <a:latin typeface="Lucida Grande" pitchFamily="1" charset="0"/>
              </a:rPr>
              <a:t> fatty acids and is high boiling.</a:t>
            </a:r>
          </a:p>
          <a:p>
            <a:pPr>
              <a:lnSpc>
                <a:spcPct val="90000"/>
              </a:lnSpc>
            </a:pP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762000" y="609600"/>
            <a:ext cx="7772400" cy="914400"/>
          </a:xfrm>
        </p:spPr>
        <p:txBody>
          <a:bodyPr/>
          <a:lstStyle/>
          <a:p>
            <a:r>
              <a:rPr lang="en-US" sz="2800" b="1">
                <a:solidFill>
                  <a:srgbClr val="000000"/>
                </a:solidFill>
                <a:latin typeface="Lucida Grande" pitchFamily="1" charset="0"/>
              </a:rPr>
              <a:t>Other oilseeds</a:t>
            </a:r>
            <a:endParaRPr lang="en-US">
              <a:solidFill>
                <a:srgbClr val="000000"/>
              </a:solidFill>
              <a:latin typeface="Lucida Grande" pitchFamily="1" charset="0"/>
            </a:endParaRPr>
          </a:p>
        </p:txBody>
      </p:sp>
      <p:sp>
        <p:nvSpPr>
          <p:cNvPr id="510979" name="Rectangle 3"/>
          <p:cNvSpPr>
            <a:spLocks noGrp="1" noChangeArrowheads="1"/>
          </p:cNvSpPr>
          <p:nvPr>
            <p:ph type="body" idx="1"/>
          </p:nvPr>
        </p:nvSpPr>
        <p:spPr>
          <a:xfrm>
            <a:off x="685800" y="1981200"/>
            <a:ext cx="7772400" cy="3657600"/>
          </a:xfrm>
        </p:spPr>
        <p:txBody>
          <a:bodyPr/>
          <a:lstStyle/>
          <a:p>
            <a:pPr>
              <a:lnSpc>
                <a:spcPct val="90000"/>
              </a:lnSpc>
            </a:pPr>
            <a:r>
              <a:rPr lang="en-US" sz="2800">
                <a:solidFill>
                  <a:srgbClr val="000000"/>
                </a:solidFill>
                <a:latin typeface="Lucida Grande" pitchFamily="1" charset="0"/>
              </a:rPr>
              <a:t>In some countries, crambe (</a:t>
            </a:r>
            <a:r>
              <a:rPr lang="en-US" sz="2800" i="1">
                <a:solidFill>
                  <a:srgbClr val="000000"/>
                </a:solidFill>
                <a:latin typeface="Lucida Grande" pitchFamily="1" charset="0"/>
              </a:rPr>
              <a:t>Crambe abyssinica</a:t>
            </a:r>
            <a:r>
              <a:rPr lang="en-US" sz="2800">
                <a:solidFill>
                  <a:srgbClr val="000000"/>
                </a:solidFill>
                <a:latin typeface="Lucida Grande" pitchFamily="1" charset="0"/>
              </a:rPr>
              <a:t>, Brassicaceae or Cruciferae) is used. It is similar to rape seed oil.</a:t>
            </a:r>
          </a:p>
          <a:p>
            <a:pPr>
              <a:lnSpc>
                <a:spcPct val="90000"/>
              </a:lnSpc>
            </a:pPr>
            <a:r>
              <a:rPr lang="en-US" sz="2800">
                <a:solidFill>
                  <a:srgbClr val="000000"/>
                </a:solidFill>
                <a:latin typeface="Lucida Grande" pitchFamily="1" charset="0"/>
              </a:rPr>
              <a:t>Grapeseed oil (</a:t>
            </a:r>
            <a:r>
              <a:rPr lang="en-US" sz="2800" i="1">
                <a:solidFill>
                  <a:srgbClr val="000000"/>
                </a:solidFill>
                <a:latin typeface="Lucida Grande" pitchFamily="1" charset="0"/>
              </a:rPr>
              <a:t>Vitis vinifera</a:t>
            </a:r>
            <a:r>
              <a:rPr lang="en-US" sz="2800">
                <a:solidFill>
                  <a:srgbClr val="000000"/>
                </a:solidFill>
                <a:latin typeface="Lucida Grande" pitchFamily="1" charset="0"/>
              </a:rPr>
              <a:t>, Vitaceae) is used in countries where grapes are commonly grown for wine making.</a:t>
            </a:r>
          </a:p>
          <a:p>
            <a:pPr>
              <a:lnSpc>
                <a:spcPct val="90000"/>
              </a:lnSpc>
            </a:pPr>
            <a:r>
              <a:rPr lang="en-US" sz="2800">
                <a:solidFill>
                  <a:srgbClr val="000000"/>
                </a:solidFill>
                <a:latin typeface="Lucida Grande" pitchFamily="1" charset="0"/>
              </a:rPr>
              <a:t>Hempseed oil (</a:t>
            </a:r>
            <a:r>
              <a:rPr lang="en-US" sz="2800" i="1">
                <a:solidFill>
                  <a:srgbClr val="000000"/>
                </a:solidFill>
                <a:latin typeface="Lucida Grande" pitchFamily="1" charset="0"/>
              </a:rPr>
              <a:t>Cannabis sativa</a:t>
            </a:r>
            <a:r>
              <a:rPr lang="en-US" sz="2800">
                <a:solidFill>
                  <a:srgbClr val="000000"/>
                </a:solidFill>
                <a:latin typeface="Lucida Grande" pitchFamily="1" charset="0"/>
              </a:rPr>
              <a:t>, Cannabaceae) oil is used in some Near Eastern countries.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3657600" y="5105400"/>
            <a:ext cx="5410200" cy="1143000"/>
          </a:xfrm>
        </p:spPr>
        <p:txBody>
          <a:bodyPr/>
          <a:lstStyle/>
          <a:p>
            <a:r>
              <a:rPr lang="en-US" sz="2800" b="1"/>
              <a:t>Niger seed, </a:t>
            </a:r>
            <a:r>
              <a:rPr lang="en-US" sz="2800" b="1" i="1"/>
              <a:t>Guizotia abyssinica</a:t>
            </a:r>
            <a:r>
              <a:rPr lang="en-US" sz="2800" b="1"/>
              <a:t>, Asteraceae</a:t>
            </a:r>
          </a:p>
        </p:txBody>
      </p:sp>
      <p:pic>
        <p:nvPicPr>
          <p:cNvPr id="628740" name="Picture 4"/>
          <p:cNvPicPr>
            <a:picLocks noChangeAspect="1" noChangeArrowheads="1"/>
          </p:cNvPicPr>
          <p:nvPr/>
        </p:nvPicPr>
        <p:blipFill>
          <a:blip r:embed="rId2"/>
          <a:srcRect/>
          <a:stretch>
            <a:fillRect/>
          </a:stretch>
        </p:blipFill>
        <p:spPr bwMode="auto">
          <a:xfrm>
            <a:off x="0" y="0"/>
            <a:ext cx="3657600" cy="5487988"/>
          </a:xfrm>
          <a:prstGeom prst="rect">
            <a:avLst/>
          </a:prstGeom>
          <a:noFill/>
        </p:spPr>
      </p:pic>
      <p:pic>
        <p:nvPicPr>
          <p:cNvPr id="628741" name="Picture 5"/>
          <p:cNvPicPr>
            <a:picLocks noGrp="1" noChangeAspect="1" noChangeArrowheads="1"/>
          </p:cNvPicPr>
          <p:nvPr>
            <p:ph type="body" idx="1"/>
          </p:nvPr>
        </p:nvPicPr>
        <p:blipFill>
          <a:blip r:embed="rId3"/>
          <a:srcRect/>
          <a:stretch>
            <a:fillRect/>
          </a:stretch>
        </p:blipFill>
        <p:spPr>
          <a:xfrm>
            <a:off x="3657600" y="0"/>
            <a:ext cx="5486400" cy="3657600"/>
          </a:xfr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a:xfrm>
            <a:off x="3886200" y="76200"/>
            <a:ext cx="4876800" cy="2743200"/>
          </a:xfrm>
        </p:spPr>
        <p:txBody>
          <a:bodyPr/>
          <a:lstStyle/>
          <a:p>
            <a:r>
              <a:rPr lang="en-US" sz="2800" b="1"/>
              <a:t>Shea butter tree, </a:t>
            </a:r>
            <a:r>
              <a:rPr lang="en-US" sz="2800" b="1" i="1"/>
              <a:t>Butyrospermum parkii</a:t>
            </a:r>
            <a:r>
              <a:rPr lang="en-US" sz="2800" b="1"/>
              <a:t>, Sapotaceae</a:t>
            </a:r>
            <a:br>
              <a:rPr lang="en-US" sz="2800" b="1"/>
            </a:br>
            <a:r>
              <a:rPr lang="en-US" sz="2800">
                <a:latin typeface="Arial" charset="0"/>
              </a:rPr>
              <a:t>The fats from the fruits are used as a food in West Africa and in cosmetics worldwide</a:t>
            </a:r>
            <a:endParaRPr lang="en-US" sz="2800" b="1"/>
          </a:p>
        </p:txBody>
      </p:sp>
      <p:pic>
        <p:nvPicPr>
          <p:cNvPr id="654340" name="Picture 4"/>
          <p:cNvPicPr>
            <a:picLocks noChangeAspect="1" noChangeArrowheads="1"/>
          </p:cNvPicPr>
          <p:nvPr/>
        </p:nvPicPr>
        <p:blipFill>
          <a:blip r:embed="rId2"/>
          <a:srcRect/>
          <a:stretch>
            <a:fillRect/>
          </a:stretch>
        </p:blipFill>
        <p:spPr bwMode="auto">
          <a:xfrm>
            <a:off x="0" y="0"/>
            <a:ext cx="3746500" cy="5487988"/>
          </a:xfrm>
          <a:prstGeom prst="rect">
            <a:avLst/>
          </a:prstGeom>
          <a:noFill/>
        </p:spPr>
      </p:pic>
      <p:pic>
        <p:nvPicPr>
          <p:cNvPr id="654341" name="Picture 5"/>
          <p:cNvPicPr>
            <a:picLocks noGrp="1" noChangeAspect="1" noChangeArrowheads="1"/>
          </p:cNvPicPr>
          <p:nvPr>
            <p:ph type="body" idx="1"/>
          </p:nvPr>
        </p:nvPicPr>
        <p:blipFill>
          <a:blip r:embed="rId3"/>
          <a:srcRect/>
          <a:stretch>
            <a:fillRect/>
          </a:stretch>
        </p:blipFill>
        <p:spPr>
          <a:xfrm>
            <a:off x="3276600" y="2946400"/>
            <a:ext cx="5867400" cy="3911600"/>
          </a:xfr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a:xfrm>
            <a:off x="685800" y="381000"/>
            <a:ext cx="7772400" cy="762000"/>
          </a:xfrm>
        </p:spPr>
        <p:txBody>
          <a:bodyPr/>
          <a:lstStyle/>
          <a:p>
            <a:r>
              <a:rPr lang="en-US" sz="3200" b="1"/>
              <a:t>Soap</a:t>
            </a:r>
            <a:endParaRPr lang="en-US"/>
          </a:p>
        </p:txBody>
      </p:sp>
      <p:sp>
        <p:nvSpPr>
          <p:cNvPr id="580611" name="Rectangle 3"/>
          <p:cNvSpPr>
            <a:spLocks noGrp="1" noChangeArrowheads="1"/>
          </p:cNvSpPr>
          <p:nvPr>
            <p:ph type="body" idx="1"/>
          </p:nvPr>
        </p:nvSpPr>
        <p:spPr>
          <a:xfrm>
            <a:off x="685800" y="1371600"/>
            <a:ext cx="7772400" cy="5105400"/>
          </a:xfrm>
        </p:spPr>
        <p:txBody>
          <a:bodyPr/>
          <a:lstStyle/>
          <a:p>
            <a:pPr>
              <a:lnSpc>
                <a:spcPct val="90000"/>
              </a:lnSpc>
            </a:pPr>
            <a:r>
              <a:rPr lang="en-US" sz="2800">
                <a:solidFill>
                  <a:srgbClr val="000000"/>
                </a:solidFill>
                <a:latin typeface="Lucida Grande" pitchFamily="1" charset="0"/>
              </a:rPr>
              <a:t>Soaps are the salts of fatty acids. Potassium and sodium soaps are the most commonly used.</a:t>
            </a:r>
          </a:p>
          <a:p>
            <a:pPr>
              <a:lnSpc>
                <a:spcPct val="90000"/>
              </a:lnSpc>
            </a:pPr>
            <a:r>
              <a:rPr lang="en-US" sz="2800">
                <a:solidFill>
                  <a:srgbClr val="000000"/>
                </a:solidFill>
                <a:latin typeface="Lucida Grande" pitchFamily="1" charset="0"/>
              </a:rPr>
              <a:t>Magnesium and calcium soaps are found as bathtub ring.</a:t>
            </a:r>
          </a:p>
          <a:p>
            <a:pPr>
              <a:lnSpc>
                <a:spcPct val="90000"/>
              </a:lnSpc>
            </a:pPr>
            <a:r>
              <a:rPr lang="en-US" sz="2800">
                <a:solidFill>
                  <a:srgbClr val="000000"/>
                </a:solidFill>
                <a:latin typeface="Lucida Grande" pitchFamily="1" charset="0"/>
              </a:rPr>
              <a:t>Lead and zinc are used to make medicinal soaps</a:t>
            </a:r>
          </a:p>
          <a:p>
            <a:pPr>
              <a:lnSpc>
                <a:spcPct val="90000"/>
              </a:lnSpc>
            </a:pPr>
            <a:r>
              <a:rPr lang="en-US" sz="2800">
                <a:solidFill>
                  <a:srgbClr val="000000"/>
                </a:solidFill>
                <a:latin typeface="Lucida Grande" pitchFamily="1" charset="0"/>
              </a:rPr>
              <a:t>Lithium soaps are used to make lubricants.</a:t>
            </a:r>
          </a:p>
          <a:p>
            <a:pPr>
              <a:lnSpc>
                <a:spcPct val="90000"/>
              </a:lnSpc>
            </a:pPr>
            <a:r>
              <a:rPr lang="en-US" sz="2800">
                <a:solidFill>
                  <a:srgbClr val="000000"/>
                </a:solidFill>
                <a:latin typeface="Lucida Grande" pitchFamily="1" charset="0"/>
              </a:rPr>
              <a:t>Aluminum soaps are used for waterproofing.</a:t>
            </a:r>
          </a:p>
          <a:p>
            <a:pPr>
              <a:lnSpc>
                <a:spcPct val="90000"/>
              </a:lnSpc>
            </a:pPr>
            <a:endParaRPr lang="en-US" sz="28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7172" name="Picture 4"/>
          <p:cNvPicPr>
            <a:picLocks noChangeAspect="1" noChangeArrowheads="1"/>
          </p:cNvPicPr>
          <p:nvPr/>
        </p:nvPicPr>
        <p:blipFill>
          <a:blip r:embed="rId2"/>
          <a:srcRect/>
          <a:stretch>
            <a:fillRect/>
          </a:stretch>
        </p:blipFill>
        <p:spPr bwMode="auto">
          <a:xfrm>
            <a:off x="455613" y="533400"/>
            <a:ext cx="8231187" cy="5487988"/>
          </a:xfrm>
          <a:prstGeom prst="rect">
            <a:avLst/>
          </a:prstGeom>
          <a:noFill/>
        </p:spPr>
      </p:pic>
      <p:sp>
        <p:nvSpPr>
          <p:cNvPr id="647173" name="Text Box 5"/>
          <p:cNvSpPr txBox="1">
            <a:spLocks noChangeArrowheads="1"/>
          </p:cNvSpPr>
          <p:nvPr/>
        </p:nvSpPr>
        <p:spPr bwMode="auto">
          <a:xfrm>
            <a:off x="233363" y="6172200"/>
            <a:ext cx="8529637" cy="457200"/>
          </a:xfrm>
          <a:prstGeom prst="rect">
            <a:avLst/>
          </a:prstGeom>
          <a:noFill/>
          <a:ln w="9525">
            <a:noFill/>
            <a:miter lim="800000"/>
            <a:headEnd/>
            <a:tailEnd/>
          </a:ln>
          <a:effectLst/>
        </p:spPr>
        <p:txBody>
          <a:bodyPr wrap="none">
            <a:spAutoFit/>
          </a:bodyPr>
          <a:lstStyle/>
          <a:p>
            <a:r>
              <a:rPr lang="en-US" sz="2400"/>
              <a:t>Device for isolating “caustic” potassium carbonate from wood ashes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5" name="Rectangle 3"/>
          <p:cNvSpPr>
            <a:spLocks noGrp="1" noChangeArrowheads="1"/>
          </p:cNvSpPr>
          <p:nvPr>
            <p:ph type="body" idx="1"/>
          </p:nvPr>
        </p:nvSpPr>
        <p:spPr>
          <a:xfrm>
            <a:off x="685800" y="457200"/>
            <a:ext cx="7772400" cy="5943600"/>
          </a:xfrm>
        </p:spPr>
        <p:txBody>
          <a:bodyPr/>
          <a:lstStyle/>
          <a:p>
            <a:pPr>
              <a:lnSpc>
                <a:spcPct val="90000"/>
              </a:lnSpc>
            </a:pPr>
            <a:r>
              <a:rPr lang="en-US" sz="2800">
                <a:solidFill>
                  <a:srgbClr val="000000"/>
                </a:solidFill>
                <a:latin typeface="Lucida Grande" pitchFamily="1" charset="0"/>
              </a:rPr>
              <a:t>Oils and fats are treated with lye (sodium hydroxide or potassium hydroxide) to yield salt of the fatty acids. Formerly, extracts of wood ashes were used. Potassium gives soft soaps and sodium gives hard soaps.</a:t>
            </a:r>
          </a:p>
          <a:p>
            <a:pPr>
              <a:lnSpc>
                <a:spcPct val="90000"/>
              </a:lnSpc>
            </a:pPr>
            <a:r>
              <a:rPr lang="en-US" sz="2800">
                <a:solidFill>
                  <a:srgbClr val="000000"/>
                </a:solidFill>
                <a:latin typeface="Lucida Grande" pitchFamily="1" charset="0"/>
              </a:rPr>
              <a:t>Detergents often made by sulfonation of other types of organic molecules.</a:t>
            </a:r>
          </a:p>
          <a:p>
            <a:pPr>
              <a:lnSpc>
                <a:spcPct val="90000"/>
              </a:lnSpc>
            </a:pPr>
            <a:r>
              <a:rPr lang="en-US" sz="2800">
                <a:solidFill>
                  <a:srgbClr val="000000"/>
                </a:solidFill>
                <a:latin typeface="Lucida Grande" pitchFamily="1" charset="0"/>
              </a:rPr>
              <a:t>Saponins from plants used in some societies as soap or detergent substitutes.</a:t>
            </a:r>
          </a:p>
          <a:p>
            <a:pPr>
              <a:lnSpc>
                <a:spcPct val="90000"/>
              </a:lnSpc>
            </a:pPr>
            <a:r>
              <a:rPr lang="en-US" sz="2800">
                <a:solidFill>
                  <a:srgbClr val="000000"/>
                </a:solidFill>
                <a:latin typeface="Lucida Grande" pitchFamily="1" charset="0"/>
              </a:rPr>
              <a:t>Coconut oil is still the most commonly used oil for soap.</a:t>
            </a:r>
          </a:p>
          <a:p>
            <a:pPr>
              <a:lnSpc>
                <a:spcPct val="90000"/>
              </a:lnSpc>
            </a:pPr>
            <a:endParaRPr lang="en-US" sz="280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a:xfrm>
            <a:off x="685800" y="381000"/>
            <a:ext cx="7772400" cy="762000"/>
          </a:xfrm>
        </p:spPr>
        <p:txBody>
          <a:bodyPr/>
          <a:lstStyle/>
          <a:p>
            <a:r>
              <a:rPr lang="en-US" sz="2800" b="1"/>
              <a:t>Paints</a:t>
            </a:r>
            <a:endParaRPr lang="en-US"/>
          </a:p>
        </p:txBody>
      </p:sp>
      <p:sp>
        <p:nvSpPr>
          <p:cNvPr id="582659" name="Rectangle 3"/>
          <p:cNvSpPr>
            <a:spLocks noGrp="1" noChangeArrowheads="1"/>
          </p:cNvSpPr>
          <p:nvPr>
            <p:ph type="body" idx="1"/>
          </p:nvPr>
        </p:nvSpPr>
        <p:spPr>
          <a:xfrm>
            <a:off x="685800" y="1143000"/>
            <a:ext cx="7772400" cy="5105400"/>
          </a:xfrm>
        </p:spPr>
        <p:txBody>
          <a:bodyPr/>
          <a:lstStyle/>
          <a:p>
            <a:pPr>
              <a:lnSpc>
                <a:spcPct val="90000"/>
              </a:lnSpc>
            </a:pPr>
            <a:r>
              <a:rPr lang="en-US" sz="2800">
                <a:solidFill>
                  <a:srgbClr val="000000"/>
                </a:solidFill>
                <a:latin typeface="Lucida Grande" pitchFamily="1" charset="0"/>
              </a:rPr>
              <a:t>Many polyunsaturated oils are incorporated with pigments into paints and varnishes.</a:t>
            </a:r>
          </a:p>
          <a:p>
            <a:pPr>
              <a:lnSpc>
                <a:spcPct val="90000"/>
              </a:lnSpc>
            </a:pPr>
            <a:r>
              <a:rPr lang="en-US" sz="2800">
                <a:solidFill>
                  <a:srgbClr val="000000"/>
                </a:solidFill>
                <a:latin typeface="Lucida Grande" pitchFamily="1" charset="0"/>
              </a:rPr>
              <a:t>Linseed oil and tung are among the most common of this type.</a:t>
            </a:r>
          </a:p>
          <a:p>
            <a:pPr>
              <a:lnSpc>
                <a:spcPct val="90000"/>
              </a:lnSpc>
            </a:pPr>
            <a:r>
              <a:rPr lang="en-US" sz="2800">
                <a:solidFill>
                  <a:srgbClr val="000000"/>
                </a:solidFill>
                <a:latin typeface="Lucida Grande" pitchFamily="1" charset="0"/>
              </a:rPr>
              <a:t>The Flemish combined pigments and oils to make oil paints in the 15th century. They perfected technique of painting over the pictures with glazing, and translucent coatings over an undercoating in order to give an illusion of depth.</a:t>
            </a:r>
          </a:p>
          <a:p>
            <a:pPr>
              <a:lnSpc>
                <a:spcPct val="90000"/>
              </a:lnSpc>
            </a:pPr>
            <a:r>
              <a:rPr lang="en-US" sz="2800">
                <a:solidFill>
                  <a:srgbClr val="000000"/>
                </a:solidFill>
                <a:latin typeface="Lucida Grande" pitchFamily="1" charset="0"/>
              </a:rPr>
              <a:t>Pg. 223.</a:t>
            </a:r>
          </a:p>
          <a:p>
            <a:pPr>
              <a:lnSpc>
                <a:spcPct val="90000"/>
              </a:lnSpc>
            </a:pPr>
            <a:endParaRPr lang="en-US" sz="28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3" name="Rectangle 3"/>
          <p:cNvSpPr>
            <a:spLocks noGrp="1" noChangeArrowheads="1"/>
          </p:cNvSpPr>
          <p:nvPr>
            <p:ph type="body" idx="1"/>
          </p:nvPr>
        </p:nvSpPr>
        <p:spPr>
          <a:xfrm>
            <a:off x="685800" y="1143000"/>
            <a:ext cx="7772400" cy="4572000"/>
          </a:xfrm>
        </p:spPr>
        <p:txBody>
          <a:bodyPr/>
          <a:lstStyle/>
          <a:p>
            <a:r>
              <a:rPr lang="en-US">
                <a:solidFill>
                  <a:srgbClr val="000000"/>
                </a:solidFill>
                <a:latin typeface="Lucida Grande" pitchFamily="1" charset="0"/>
              </a:rPr>
              <a:t>Vegetable oils are heated with heavy metal salts to catalyze polymerization before being used in paints. These help the oil to absorb oxygen.</a:t>
            </a:r>
          </a:p>
          <a:p>
            <a:r>
              <a:rPr lang="en-US">
                <a:solidFill>
                  <a:srgbClr val="000000"/>
                </a:solidFill>
                <a:latin typeface="Lucida Grande" pitchFamily="1" charset="0"/>
              </a:rPr>
              <a:t>Varnishes also include resins.</a:t>
            </a:r>
          </a:p>
          <a:p>
            <a:r>
              <a:rPr lang="en-US">
                <a:solidFill>
                  <a:srgbClr val="000000"/>
                </a:solidFill>
                <a:latin typeface="Lucida Grande" pitchFamily="1" charset="0"/>
              </a:rPr>
              <a:t>In general, today, people have shifted to water-based paints.</a:t>
            </a:r>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p:txBody>
          <a:bodyPr/>
          <a:lstStyle/>
          <a:p>
            <a:endParaRPr lang="en-US"/>
          </a:p>
        </p:txBody>
      </p:sp>
      <p:sp>
        <p:nvSpPr>
          <p:cNvPr id="675843" name="Rectangle 3"/>
          <p:cNvSpPr>
            <a:spLocks noGrp="1" noChangeArrowheads="1"/>
          </p:cNvSpPr>
          <p:nvPr>
            <p:ph type="body"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Esterification</a:t>
            </a:r>
            <a:r>
              <a:rPr lang="en-US" dirty="0" smtClean="0"/>
              <a:t> of glycerol</a:t>
            </a:r>
            <a:endParaRPr lang="en-US" dirty="0"/>
          </a:p>
        </p:txBody>
      </p:sp>
      <p:sp>
        <p:nvSpPr>
          <p:cNvPr id="3" name="Content Placeholder 2"/>
          <p:cNvSpPr>
            <a:spLocks noGrp="1"/>
          </p:cNvSpPr>
          <p:nvPr>
            <p:ph idx="1"/>
          </p:nvPr>
        </p:nvSpPr>
        <p:spPr>
          <a:xfrm>
            <a:off x="228600" y="1981200"/>
            <a:ext cx="8534400" cy="4114800"/>
          </a:xfrm>
        </p:spPr>
        <p:txBody>
          <a:bodyPr/>
          <a:lstStyle/>
          <a:p>
            <a:endParaRPr lang="en-US" dirty="0" smtClean="0"/>
          </a:p>
          <a:p>
            <a:r>
              <a:rPr lang="en-US" dirty="0" smtClean="0"/>
              <a:t>CH</a:t>
            </a:r>
            <a:r>
              <a:rPr lang="en-US" baseline="-25000" dirty="0" smtClean="0"/>
              <a:t>2</a:t>
            </a:r>
            <a:r>
              <a:rPr lang="en-US" dirty="0" smtClean="0"/>
              <a:t>OH     R1---COOH              CH</a:t>
            </a:r>
            <a:r>
              <a:rPr lang="en-US" baseline="-25000" dirty="0" smtClean="0"/>
              <a:t>2</a:t>
            </a:r>
            <a:r>
              <a:rPr lang="en-US" dirty="0" smtClean="0"/>
              <a:t>OOC-R1</a:t>
            </a:r>
          </a:p>
          <a:p>
            <a:endParaRPr lang="en-US" dirty="0" smtClean="0"/>
          </a:p>
          <a:p>
            <a:pPr>
              <a:buNone/>
            </a:pPr>
            <a:r>
              <a:rPr lang="en-US" dirty="0" smtClean="0"/>
              <a:t>  CHOH   +  R2---COOH               CHOOC-R2</a:t>
            </a:r>
          </a:p>
          <a:p>
            <a:pPr>
              <a:buNone/>
            </a:pPr>
            <a:r>
              <a:rPr lang="en-US" dirty="0" smtClean="0"/>
              <a:t>                                         </a:t>
            </a:r>
            <a:r>
              <a:rPr lang="en-US" sz="1800" dirty="0" smtClean="0"/>
              <a:t>(</a:t>
            </a:r>
            <a:r>
              <a:rPr lang="en-US" sz="1800" dirty="0" err="1" smtClean="0"/>
              <a:t>Esterification</a:t>
            </a:r>
            <a:r>
              <a:rPr lang="en-US" sz="1800" dirty="0" smtClean="0"/>
              <a:t>)</a:t>
            </a:r>
            <a:endParaRPr lang="en-US" dirty="0" smtClean="0"/>
          </a:p>
          <a:p>
            <a:pPr>
              <a:buNone/>
            </a:pPr>
            <a:r>
              <a:rPr lang="en-US" dirty="0" smtClean="0"/>
              <a:t>   CH</a:t>
            </a:r>
            <a:r>
              <a:rPr lang="en-US" baseline="-25000" dirty="0" smtClean="0"/>
              <a:t>2</a:t>
            </a:r>
            <a:r>
              <a:rPr lang="en-US" dirty="0" smtClean="0"/>
              <a:t>OH    R3---COOH               CH</a:t>
            </a:r>
            <a:r>
              <a:rPr lang="en-US" baseline="-25000" dirty="0" smtClean="0"/>
              <a:t>2</a:t>
            </a:r>
            <a:r>
              <a:rPr lang="en-US" dirty="0" smtClean="0"/>
              <a:t>OOC-R3</a:t>
            </a:r>
          </a:p>
          <a:p>
            <a:pPr>
              <a:buNone/>
            </a:pPr>
            <a:r>
              <a:rPr lang="en-US" dirty="0" smtClean="0"/>
              <a:t>(Glycerol)     (Fatty acids)              Triglyceride</a:t>
            </a:r>
          </a:p>
          <a:p>
            <a:endParaRPr lang="en-US" dirty="0"/>
          </a:p>
        </p:txBody>
      </p:sp>
      <p:cxnSp>
        <p:nvCxnSpPr>
          <p:cNvPr id="5" name="Straight Connector 4"/>
          <p:cNvCxnSpPr/>
          <p:nvPr/>
        </p:nvCxnSpPr>
        <p:spPr bwMode="auto">
          <a:xfrm rot="5400000">
            <a:off x="991394" y="3429000"/>
            <a:ext cx="608806" cy="79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rot="5400000">
            <a:off x="1067594" y="4571206"/>
            <a:ext cx="6096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Arrow Connector 9"/>
          <p:cNvCxnSpPr/>
          <p:nvPr/>
        </p:nvCxnSpPr>
        <p:spPr bwMode="auto">
          <a:xfrm>
            <a:off x="4876800" y="4038600"/>
            <a:ext cx="1371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Connector 11"/>
          <p:cNvCxnSpPr/>
          <p:nvPr/>
        </p:nvCxnSpPr>
        <p:spPr bwMode="auto">
          <a:xfrm rot="5400000">
            <a:off x="6400800" y="3429000"/>
            <a:ext cx="6096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rot="5400000">
            <a:off x="6401594" y="4571206"/>
            <a:ext cx="6096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
      <a:dk1>
        <a:srgbClr val="000000"/>
      </a:dk1>
      <a:lt1>
        <a:srgbClr val="FFDD31"/>
      </a:lt1>
      <a:dk2>
        <a:srgbClr val="000000"/>
      </a:dk2>
      <a:lt2>
        <a:srgbClr val="777777"/>
      </a:lt2>
      <a:accent1>
        <a:srgbClr val="FFFFF7"/>
      </a:accent1>
      <a:accent2>
        <a:srgbClr val="33CCCC"/>
      </a:accent2>
      <a:accent3>
        <a:srgbClr val="FFEBAD"/>
      </a:accent3>
      <a:accent4>
        <a:srgbClr val="000000"/>
      </a:accent4>
      <a:accent5>
        <a:srgbClr val="FFFFFA"/>
      </a:accent5>
      <a:accent6>
        <a:srgbClr val="2DB9B9"/>
      </a:accent6>
      <a:hlink>
        <a:srgbClr val="FF5050"/>
      </a:hlink>
      <a:folHlink>
        <a:srgbClr val="FF99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Morgana:Microsoft Office 2001:Templates:Presentations:Designs:Blank</Template>
  <TotalTime>3821</TotalTime>
  <Words>3863</Words>
  <Application>Microsoft Office PowerPoint</Application>
  <PresentationFormat>On-screen Show (4:3)</PresentationFormat>
  <Paragraphs>545</Paragraphs>
  <Slides>88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88</vt:i4>
      </vt:variant>
    </vt:vector>
  </HeadingPairs>
  <TitlesOfParts>
    <vt:vector size="96" baseType="lpstr">
      <vt:lpstr>Arial</vt:lpstr>
      <vt:lpstr>Calibri</vt:lpstr>
      <vt:lpstr>Cambria Math</vt:lpstr>
      <vt:lpstr>Lucida Grande</vt:lpstr>
      <vt:lpstr>Tahoma</vt:lpstr>
      <vt:lpstr>Times</vt:lpstr>
      <vt:lpstr>Times New Roman</vt:lpstr>
      <vt:lpstr>Blank</vt:lpstr>
      <vt:lpstr>Saeed Rauf Department of Plant Breeding &amp; Genetics University College of Agriculture, University of Sargodha saeed_rauf2001@yahoo.com</vt:lpstr>
      <vt:lpstr>OUTLINE: OILS AND FATS</vt:lpstr>
      <vt:lpstr>PowerPoint Presentation</vt:lpstr>
      <vt:lpstr>Oil </vt:lpstr>
      <vt:lpstr>Oil</vt:lpstr>
      <vt:lpstr>Introduction</vt:lpstr>
      <vt:lpstr>PowerPoint Presentation</vt:lpstr>
      <vt:lpstr>PowerPoint Presentation</vt:lpstr>
      <vt:lpstr>Esterification of glycerol</vt:lpstr>
      <vt:lpstr>PowerPoint Presentation</vt:lpstr>
      <vt:lpstr>Table 1. List of major fatty acid</vt:lpstr>
      <vt:lpstr>PowerPoint Presentation</vt:lpstr>
      <vt:lpstr>Fatty acid composition of major oil seed crops</vt:lpstr>
      <vt:lpstr>Some successful examples of breeding for increased oil contents</vt:lpstr>
      <vt:lpstr>Development of low erucic acid lines and varieties of Brassica spp.</vt:lpstr>
      <vt:lpstr> Glucosinolate of Brassica spp.</vt:lpstr>
      <vt:lpstr>PowerPoint Presentation</vt:lpstr>
      <vt:lpstr>Extraction methods</vt:lpstr>
      <vt:lpstr>PowerPoint Presentation</vt:lpstr>
      <vt:lpstr>Subsequent treatment of oils</vt:lpstr>
      <vt:lpstr>PowerPoint Presentation</vt:lpstr>
      <vt:lpstr>Uses of fats and oils</vt:lpstr>
      <vt:lpstr>PowerPoint Presentation</vt:lpstr>
      <vt:lpstr>Edible Oil Scenario in Pakistan</vt:lpstr>
      <vt:lpstr>PowerPoint Presentation</vt:lpstr>
      <vt:lpstr>Oil bodies</vt:lpstr>
      <vt:lpstr>PowerPoint Presentation</vt:lpstr>
      <vt:lpstr>Oil contents</vt:lpstr>
      <vt:lpstr>Oil contents</vt:lpstr>
      <vt:lpstr>Oil contents</vt:lpstr>
      <vt:lpstr>PowerPoint Presentation</vt:lpstr>
      <vt:lpstr>Major oilseed crops</vt:lpstr>
      <vt:lpstr>PowerPoint Presentation</vt:lpstr>
      <vt:lpstr>PowerPoint Presentation</vt:lpstr>
      <vt:lpstr>Flax, Linum usitatissimum, Linaceae</vt:lpstr>
      <vt:lpstr>Tung oil, Aleurites fordii, Euphorbiaceae</vt:lpstr>
      <vt:lpstr>Tung, Aleurites fordii, Euphorbiaceae</vt:lpstr>
      <vt:lpstr>Safflower oil, Carthamus tinctorius, Asteraceae or Compositae</vt:lpstr>
      <vt:lpstr>Safflower, Carthamus tinctorius, Asteraceae</vt:lpstr>
      <vt:lpstr>Soybeans (Glycine max)</vt:lpstr>
      <vt:lpstr>Glycine max, soybean</vt:lpstr>
      <vt:lpstr>Soybean harvest</vt:lpstr>
      <vt:lpstr>soybeans</vt:lpstr>
      <vt:lpstr>Sunflower (Helianthus annuus) Asteraceae</vt:lpstr>
      <vt:lpstr>Sunflowers, Helianthus annuus, Asteraceae</vt:lpstr>
      <vt:lpstr>PowerPoint Presentation</vt:lpstr>
      <vt:lpstr>Corn or maize (Zea mays)</vt:lpstr>
      <vt:lpstr>PowerPoint Presentation</vt:lpstr>
      <vt:lpstr>PowerPoint Presentation</vt:lpstr>
      <vt:lpstr>Sesame (Sesamum indicum, Pedaliaceae)</vt:lpstr>
      <vt:lpstr>Sesame, Sesamum indicum, Pedaliaceae</vt:lpstr>
      <vt:lpstr>PowerPoint Presentation</vt:lpstr>
      <vt:lpstr>Sesame seed</vt:lpstr>
      <vt:lpstr>Cotton (Gossypium hirsutum, Malvaceae) </vt:lpstr>
      <vt:lpstr>Cotton, Gossypium hirsitum, Malvaceae</vt:lpstr>
      <vt:lpstr>Cotton field and cotton boll</vt:lpstr>
      <vt:lpstr>Rape or canola, Brassica napus, Brassicaceae or Cruciferae</vt:lpstr>
      <vt:lpstr>Canola, Brassica napus, Brassicaceae or Cruciferae, in Ontario</vt:lpstr>
      <vt:lpstr>Flax and canola in Manitoba</vt:lpstr>
      <vt:lpstr>Rapeseed in Germany</vt:lpstr>
      <vt:lpstr>Peanut oil, Arachis hypogaea,  Fabaceae or Leguminosae</vt:lpstr>
      <vt:lpstr>Arachis hypogaea, peanut in flower</vt:lpstr>
      <vt:lpstr>Pollinated ovary going under the soil</vt:lpstr>
      <vt:lpstr>PowerPoint Presentation</vt:lpstr>
      <vt:lpstr>Primitive peanut relative - Arachis villosa</vt:lpstr>
      <vt:lpstr>Olive oil (Olea europaea, Oleaceae)</vt:lpstr>
      <vt:lpstr>Olives, Olea europaea, Oleaceae</vt:lpstr>
      <vt:lpstr>Castor bean (Ricinus communis, Euphorbiaceae)</vt:lpstr>
      <vt:lpstr>Castor bean (Ricinus communis, Euphorbiaceae)</vt:lpstr>
      <vt:lpstr>Castor bean (Ricinus communis, Euphorbiaceae)</vt:lpstr>
      <vt:lpstr>PowerPoint Presentation</vt:lpstr>
      <vt:lpstr>Palm and palm kernel oils</vt:lpstr>
      <vt:lpstr>African oil palm (Elaeis guineensis, Arecaceae)</vt:lpstr>
      <vt:lpstr>PowerPoint Presentation</vt:lpstr>
      <vt:lpstr>Cooking dende oil from oil palms</vt:lpstr>
      <vt:lpstr>Coconuts (Cocos nucifera, Arecaceae)</vt:lpstr>
      <vt:lpstr>PowerPoint Presentation</vt:lpstr>
      <vt:lpstr>Extracting copra from coconuts in Oceania</vt:lpstr>
      <vt:lpstr>PowerPoint Presentation</vt:lpstr>
      <vt:lpstr>Other oilseeds</vt:lpstr>
      <vt:lpstr>Niger seed, Guizotia abyssinica, Asteraceae</vt:lpstr>
      <vt:lpstr>Shea butter tree, Butyrospermum parkii, Sapotaceae The fats from the fruits are used as a food in West Africa and in cosmetics worldwide</vt:lpstr>
      <vt:lpstr>Soap</vt:lpstr>
      <vt:lpstr>PowerPoint Presentation</vt:lpstr>
      <vt:lpstr>PowerPoint Presentation</vt:lpstr>
      <vt:lpstr>Paints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dc:title>
  <dc:subject>iridoid monoterpenes</dc:subject>
  <dc:creator>David  Seigler</dc:creator>
  <cp:lastModifiedBy>Saeed</cp:lastModifiedBy>
  <cp:revision>161</cp:revision>
  <cp:lastPrinted>2001-03-31T19:06:11Z</cp:lastPrinted>
  <dcterms:created xsi:type="dcterms:W3CDTF">2001-03-06T15:12:31Z</dcterms:created>
  <dcterms:modified xsi:type="dcterms:W3CDTF">2020-10-19T09:44:43Z</dcterms:modified>
</cp:coreProperties>
</file>