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57" r:id="rId4"/>
    <p:sldId id="270" r:id="rId5"/>
    <p:sldId id="262" r:id="rId6"/>
    <p:sldId id="264" r:id="rId7"/>
    <p:sldId id="263" r:id="rId8"/>
    <p:sldId id="258" r:id="rId9"/>
    <p:sldId id="259" r:id="rId10"/>
    <p:sldId id="265" r:id="rId11"/>
    <p:sldId id="266" r:id="rId12"/>
    <p:sldId id="267" r:id="rId13"/>
    <p:sldId id="260" r:id="rId14"/>
    <p:sldId id="268" r:id="rId15"/>
    <p:sldId id="26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7" d="100"/>
          <a:sy n="87" d="100"/>
        </p:scale>
        <p:origin x="-864" y="3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588DD11-C79E-4A77-9DAF-5C55DA49157B}" type="datetimeFigureOut">
              <a:rPr lang="en-US" smtClean="0"/>
              <a:pPr/>
              <a:t>6/23/2020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C080188-95C7-4C20-8FB7-CA77FF4F8A86}"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88DD11-C79E-4A77-9DAF-5C55DA49157B}" type="datetimeFigureOut">
              <a:rPr lang="en-US" smtClean="0"/>
              <a:pPr/>
              <a:t>6/23/2020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080188-95C7-4C20-8FB7-CA77FF4F8A8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88DD11-C79E-4A77-9DAF-5C55DA49157B}" type="datetimeFigureOut">
              <a:rPr lang="en-US" smtClean="0"/>
              <a:pPr/>
              <a:t>6/23/2020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080188-95C7-4C20-8FB7-CA77FF4F8A8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588DD11-C79E-4A77-9DAF-5C55DA49157B}" type="datetimeFigureOut">
              <a:rPr lang="en-US" smtClean="0"/>
              <a:pPr/>
              <a:t>6/23/2020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080188-95C7-4C20-8FB7-CA77FF4F8A86}"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588DD11-C79E-4A77-9DAF-5C55DA49157B}" type="datetimeFigureOut">
              <a:rPr lang="en-US" smtClean="0"/>
              <a:pPr/>
              <a:t>6/23/2020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C080188-95C7-4C20-8FB7-CA77FF4F8A8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588DD11-C79E-4A77-9DAF-5C55DA49157B}" type="datetimeFigureOut">
              <a:rPr lang="en-US" smtClean="0"/>
              <a:pPr/>
              <a:t>6/23/2020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080188-95C7-4C20-8FB7-CA77FF4F8A86}"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588DD11-C79E-4A77-9DAF-5C55DA49157B}" type="datetimeFigureOut">
              <a:rPr lang="en-US" smtClean="0"/>
              <a:pPr/>
              <a:t>6/23/2020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080188-95C7-4C20-8FB7-CA77FF4F8A86}"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588DD11-C79E-4A77-9DAF-5C55DA49157B}" type="datetimeFigureOut">
              <a:rPr lang="en-US" smtClean="0"/>
              <a:pPr/>
              <a:t>6/23/2020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080188-95C7-4C20-8FB7-CA77FF4F8A8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88DD11-C79E-4A77-9DAF-5C55DA49157B}" type="datetimeFigureOut">
              <a:rPr lang="en-US" smtClean="0"/>
              <a:pPr/>
              <a:t>6/23/2020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080188-95C7-4C20-8FB7-CA77FF4F8A8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588DD11-C79E-4A77-9DAF-5C55DA49157B}" type="datetimeFigureOut">
              <a:rPr lang="en-US" smtClean="0"/>
              <a:pPr/>
              <a:t>6/23/2020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080188-95C7-4C20-8FB7-CA77FF4F8A86}"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588DD11-C79E-4A77-9DAF-5C55DA49157B}" type="datetimeFigureOut">
              <a:rPr lang="en-US" smtClean="0"/>
              <a:pPr/>
              <a:t>6/23/2020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FC080188-95C7-4C20-8FB7-CA77FF4F8A86}"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588DD11-C79E-4A77-9DAF-5C55DA49157B}" type="datetimeFigureOut">
              <a:rPr lang="en-US" smtClean="0"/>
              <a:pPr/>
              <a:t>6/23/2020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C080188-95C7-4C20-8FB7-CA77FF4F8A8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smtClean="0"/>
          </a:p>
          <a:p>
            <a:endParaRPr lang="en-US" dirty="0" smtClean="0"/>
          </a:p>
          <a:p>
            <a:r>
              <a:rPr lang="en-US" dirty="0" smtClean="0"/>
              <a:t>Sofia khakwani </a:t>
            </a:r>
            <a:endParaRPr lang="en-US" dirty="0"/>
          </a:p>
        </p:txBody>
      </p:sp>
      <p:sp>
        <p:nvSpPr>
          <p:cNvPr id="2" name="Title 1"/>
          <p:cNvSpPr>
            <a:spLocks noGrp="1"/>
          </p:cNvSpPr>
          <p:nvPr>
            <p:ph type="ctrTitle"/>
          </p:nvPr>
        </p:nvSpPr>
        <p:spPr/>
        <p:txBody>
          <a:bodyPr/>
          <a:lstStyle/>
          <a:p>
            <a:r>
              <a:rPr lang="en-US" dirty="0" smtClean="0"/>
              <a:t>O</a:t>
            </a:r>
            <a:r>
              <a:rPr smtClean="0"/>
              <a:t>rganizational behaviour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357166"/>
            <a:ext cx="7772400" cy="2143140"/>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t>
            </a:r>
            <a:r>
              <a:rPr lang="en-US" b="1" dirty="0" smtClean="0"/>
              <a:t>The </a:t>
            </a:r>
            <a:r>
              <a:rPr lang="en-US" b="1" dirty="0" smtClean="0"/>
              <a:t>Process of Negotiation</a:t>
            </a:r>
            <a:br>
              <a:rPr lang="en-US" b="1" dirty="0" smtClean="0"/>
            </a:br>
            <a:r>
              <a:rPr lang="en-US" b="1" dirty="0" smtClean="0"/>
              <a:t> </a:t>
            </a:r>
            <a:br>
              <a:rPr lang="en-US" b="1" dirty="0" smtClean="0"/>
            </a:br>
            <a:r>
              <a:rPr lang="en-US" dirty="0" smtClean="0"/>
              <a:t/>
            </a:r>
            <a:br>
              <a:rPr lang="en-US" dirty="0" smtClean="0"/>
            </a:br>
            <a:endParaRPr lang="en-US" dirty="0"/>
          </a:p>
        </p:txBody>
      </p:sp>
      <p:sp>
        <p:nvSpPr>
          <p:cNvPr id="3" name="Content Placeholder 2"/>
          <p:cNvSpPr>
            <a:spLocks noGrp="1"/>
          </p:cNvSpPr>
          <p:nvPr>
            <p:ph sz="quarter" idx="1"/>
          </p:nvPr>
        </p:nvSpPr>
        <p:spPr>
          <a:xfrm>
            <a:off x="428596" y="1142984"/>
            <a:ext cx="8429684" cy="5195910"/>
          </a:xfrm>
        </p:spPr>
        <p:txBody>
          <a:bodyPr>
            <a:normAutofit fontScale="92500" lnSpcReduction="10000"/>
          </a:bodyPr>
          <a:lstStyle/>
          <a:p>
            <a:pPr algn="just">
              <a:buNone/>
            </a:pPr>
            <a:r>
              <a:rPr lang="en-US" dirty="0" smtClean="0"/>
              <a:t> 1</a:t>
            </a:r>
            <a:r>
              <a:rPr lang="en-US" u="sng" dirty="0" smtClean="0"/>
              <a:t>. </a:t>
            </a:r>
            <a:r>
              <a:rPr lang="en-US" b="1" u="sng" dirty="0" smtClean="0"/>
              <a:t>Preparation and planning: </a:t>
            </a:r>
          </a:p>
          <a:p>
            <a:pPr algn="just">
              <a:buNone/>
            </a:pPr>
            <a:r>
              <a:rPr lang="en-US" dirty="0" smtClean="0"/>
              <a:t>• Do your homework. What is the nature of the conflict? What is the history leading up to this negotiation? Who is involved, and what are their perceptions of the conflict? What do you want from the negotiation? What are your goals?  </a:t>
            </a:r>
          </a:p>
          <a:p>
            <a:pPr algn="just">
              <a:buNone/>
            </a:pPr>
            <a:r>
              <a:rPr lang="en-US" dirty="0" smtClean="0"/>
              <a:t>• You also want to prepare an assessment of what you think the other party to your negotiation’s goals are.  </a:t>
            </a:r>
          </a:p>
          <a:p>
            <a:pPr algn="just">
              <a:buNone/>
            </a:pPr>
            <a:r>
              <a:rPr lang="en-US" dirty="0" err="1" smtClean="0"/>
              <a:t>a.When</a:t>
            </a:r>
            <a:r>
              <a:rPr lang="en-US" dirty="0" smtClean="0"/>
              <a:t> </a:t>
            </a:r>
            <a:r>
              <a:rPr lang="en-US" dirty="0" smtClean="0"/>
              <a:t>you can anticipate your opponent’s position, you are better equipped to counter his or her arguments with the facts and figures that support your position. </a:t>
            </a:r>
          </a:p>
          <a:p>
            <a:pPr algn="just">
              <a:buNone/>
            </a:pPr>
            <a:r>
              <a:rPr lang="en-US" dirty="0" smtClean="0"/>
              <a:t>• Once you have gathered your information, use it to develop a strategy.  </a:t>
            </a:r>
          </a:p>
          <a:p>
            <a:pPr algn="just">
              <a:buNone/>
            </a:pPr>
            <a:r>
              <a:rPr lang="en-US" dirty="0" smtClean="0"/>
              <a:t>• Determine your and the other side’s Best Alternative To a Negotiated Agreement.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11156"/>
          </a:xfrm>
        </p:spPr>
        <p:txBody>
          <a:bodyPr>
            <a:normAutofit fontScale="90000"/>
          </a:bodyPr>
          <a:lstStyle/>
          <a:p>
            <a:r>
              <a:rPr lang="en-US" dirty="0" smtClean="0"/>
              <a:t>c</a:t>
            </a:r>
            <a:endParaRPr lang="en-US" dirty="0"/>
          </a:p>
        </p:txBody>
      </p:sp>
      <p:sp>
        <p:nvSpPr>
          <p:cNvPr id="3" name="Content Placeholder 2"/>
          <p:cNvSpPr>
            <a:spLocks noGrp="1"/>
          </p:cNvSpPr>
          <p:nvPr>
            <p:ph sz="quarter" idx="1"/>
          </p:nvPr>
        </p:nvSpPr>
        <p:spPr>
          <a:xfrm>
            <a:off x="500034" y="1071546"/>
            <a:ext cx="8286808" cy="4948254"/>
          </a:xfrm>
        </p:spPr>
        <p:txBody>
          <a:bodyPr>
            <a:normAutofit fontScale="92500" lnSpcReduction="10000"/>
          </a:bodyPr>
          <a:lstStyle/>
          <a:p>
            <a:pPr>
              <a:buNone/>
            </a:pPr>
            <a:r>
              <a:rPr lang="en-US" b="1" u="sng" dirty="0" smtClean="0"/>
              <a:t>2.  Definition of ground rules: </a:t>
            </a:r>
          </a:p>
          <a:p>
            <a:pPr algn="just">
              <a:buNone/>
            </a:pPr>
            <a:r>
              <a:rPr lang="en-US" dirty="0" smtClean="0"/>
              <a:t>• Who will do the negotiating? Where will it take place? What time constraints, if any, will apply?  </a:t>
            </a:r>
          </a:p>
          <a:p>
            <a:pPr algn="just">
              <a:buNone/>
            </a:pPr>
            <a:r>
              <a:rPr lang="en-US" dirty="0" smtClean="0"/>
              <a:t>• To what issues will negotiation be limited? Will there be a specific procedure to follow if an impasse is reached?  </a:t>
            </a:r>
          </a:p>
          <a:p>
            <a:pPr algn="just">
              <a:buNone/>
            </a:pPr>
            <a:r>
              <a:rPr lang="en-US" dirty="0" smtClean="0"/>
              <a:t>• During this phase, the parties will also exchange their initial proposals or demands. </a:t>
            </a:r>
          </a:p>
          <a:p>
            <a:pPr marL="514350" indent="-514350" algn="just">
              <a:buNone/>
            </a:pPr>
            <a:r>
              <a:rPr lang="en-US" b="1" u="sng" dirty="0" smtClean="0"/>
              <a:t>3. Clarification </a:t>
            </a:r>
            <a:r>
              <a:rPr lang="en-US" b="1" u="sng" dirty="0" smtClean="0"/>
              <a:t>and justification: </a:t>
            </a:r>
          </a:p>
          <a:p>
            <a:pPr marL="514350" indent="-514350" algn="just">
              <a:buNone/>
            </a:pPr>
            <a:r>
              <a:rPr lang="en-US" dirty="0" smtClean="0"/>
              <a:t>• When initial positions have been exchanged, explain, amplify, clarify, bolster, and justify your original demands  </a:t>
            </a:r>
          </a:p>
          <a:p>
            <a:pPr marL="514350" indent="-514350" algn="just">
              <a:buNone/>
            </a:pPr>
            <a:r>
              <a:rPr lang="en-US" dirty="0" smtClean="0"/>
              <a:t>• This need not be confrontational.  </a:t>
            </a:r>
          </a:p>
          <a:p>
            <a:pPr marL="514350" indent="-514350" algn="just">
              <a:buNone/>
            </a:pPr>
            <a:r>
              <a:rPr lang="en-US" dirty="0" smtClean="0"/>
              <a:t>• You might want to provide the other party with any documentation that helps support your position.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14356"/>
            <a:ext cx="7772400" cy="500066"/>
          </a:xfrm>
        </p:spPr>
        <p:txBody>
          <a:bodyPr>
            <a:normAutofit fontScale="90000"/>
          </a:bodyPr>
          <a:lstStyle/>
          <a:p>
            <a:pPr algn="ctr"/>
            <a:r>
              <a:rPr lang="en-US" b="1" dirty="0" smtClean="0"/>
              <a:t>Cont…</a:t>
            </a:r>
            <a:endParaRPr lang="en-US" b="1" dirty="0"/>
          </a:p>
        </p:txBody>
      </p:sp>
      <p:sp>
        <p:nvSpPr>
          <p:cNvPr id="3" name="Content Placeholder 2"/>
          <p:cNvSpPr>
            <a:spLocks noGrp="1"/>
          </p:cNvSpPr>
          <p:nvPr>
            <p:ph sz="quarter" idx="1"/>
          </p:nvPr>
        </p:nvSpPr>
        <p:spPr>
          <a:xfrm>
            <a:off x="428596" y="1447800"/>
            <a:ext cx="8429684" cy="4767282"/>
          </a:xfrm>
        </p:spPr>
        <p:txBody>
          <a:bodyPr>
            <a:normAutofit fontScale="92500" lnSpcReduction="10000"/>
          </a:bodyPr>
          <a:lstStyle/>
          <a:p>
            <a:pPr marL="514350" indent="-514350" algn="just">
              <a:buAutoNum type="arabicPeriod" startAt="4"/>
            </a:pPr>
            <a:r>
              <a:rPr lang="en-US" b="1" u="sng" dirty="0" smtClean="0"/>
              <a:t>Bargaining and problem solving: </a:t>
            </a:r>
          </a:p>
          <a:p>
            <a:pPr marL="514350" indent="-514350" algn="just">
              <a:buNone/>
            </a:pPr>
            <a:r>
              <a:rPr lang="en-US" dirty="0" smtClean="0"/>
              <a:t>• The essence of the negotiation process is the actual give and take in trying to hash out an agreement.  </a:t>
            </a:r>
          </a:p>
          <a:p>
            <a:pPr marL="514350" indent="-514350" algn="just">
              <a:buNone/>
            </a:pPr>
            <a:r>
              <a:rPr lang="en-US" dirty="0" smtClean="0"/>
              <a:t>• Concessions will undoubtedly need to be made by both parties. </a:t>
            </a:r>
          </a:p>
          <a:p>
            <a:pPr marL="514350" indent="-514350" algn="just">
              <a:buAutoNum type="arabicPeriod" startAt="5"/>
            </a:pPr>
            <a:r>
              <a:rPr lang="en-US" b="1" u="sng" dirty="0" smtClean="0"/>
              <a:t>Closure and implementation: </a:t>
            </a:r>
          </a:p>
          <a:p>
            <a:pPr marL="514350" indent="-514350" algn="just">
              <a:buNone/>
            </a:pPr>
            <a:r>
              <a:rPr lang="en-US" dirty="0" smtClean="0"/>
              <a:t>• The final step—formalizing the agreement that has been worked out and developing any procedures that are necessary for implementation and monitoring </a:t>
            </a:r>
          </a:p>
          <a:p>
            <a:pPr marL="514350" indent="-514350" algn="just">
              <a:buNone/>
            </a:pPr>
            <a:r>
              <a:rPr lang="en-US" dirty="0" smtClean="0"/>
              <a:t>• Major negotiations will require hammering out the specifics in a formal contract.  </a:t>
            </a:r>
          </a:p>
          <a:p>
            <a:pPr marL="514350" indent="-514350" algn="just">
              <a:buNone/>
            </a:pPr>
            <a:r>
              <a:rPr lang="en-US" dirty="0" smtClean="0"/>
              <a:t>• For most cases, however, closure of the negotiation process is nothing more formal than a handshake. </a:t>
            </a:r>
          </a:p>
          <a:p>
            <a:pPr>
              <a:buNone/>
            </a:pP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t>
            </a:r>
            <a:r>
              <a:rPr lang="en-US" sz="2800" b="1" dirty="0" smtClean="0">
                <a:latin typeface="Times New Roman" pitchFamily="18" charset="0"/>
                <a:cs typeface="Times New Roman" pitchFamily="18" charset="0"/>
              </a:rPr>
              <a:t>9.3. Bargaining strategies </a:t>
            </a:r>
            <a:endParaRPr lang="en-US" sz="2800"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14282" y="1447800"/>
            <a:ext cx="8786874" cy="4910158"/>
          </a:xfrm>
        </p:spPr>
        <p:txBody>
          <a:bodyPr>
            <a:normAutofit fontScale="77500" lnSpcReduction="20000"/>
          </a:bodyPr>
          <a:lstStyle/>
          <a:p>
            <a:pPr>
              <a:buNone/>
            </a:pPr>
            <a:r>
              <a:rPr lang="en-US" dirty="0" smtClean="0"/>
              <a:t>1. </a:t>
            </a:r>
            <a:r>
              <a:rPr lang="en-US" b="1" u="sng" dirty="0" smtClean="0"/>
              <a:t>Distributive bargaining </a:t>
            </a:r>
          </a:p>
          <a:p>
            <a:pPr algn="just">
              <a:buNone/>
            </a:pPr>
            <a:r>
              <a:rPr lang="en-US" dirty="0" smtClean="0"/>
              <a:t>• An example of distributive bargaining is buying a car: a.   You go out to see the car. It is great and you want it.  b.   The owner tells you the asking price. You do not want to pay that much.  c.   The two of you then negotiate over the price.  </a:t>
            </a:r>
          </a:p>
          <a:p>
            <a:pPr algn="just">
              <a:buNone/>
            </a:pPr>
            <a:r>
              <a:rPr lang="en-US" dirty="0" smtClean="0"/>
              <a:t>• Its most identifying feature is that it operates under zero-sum conditions. Any gain I make is at your expense, and vice versa. </a:t>
            </a:r>
          </a:p>
          <a:p>
            <a:pPr algn="just">
              <a:buNone/>
            </a:pPr>
            <a:r>
              <a:rPr lang="en-US" dirty="0" smtClean="0"/>
              <a:t>• The most widely cited example of distributive bargaining is in labor-management negotiations over wages.  </a:t>
            </a:r>
          </a:p>
          <a:p>
            <a:pPr marL="514350" indent="-514350" algn="just">
              <a:buAutoNum type="alphaLcPeriod"/>
            </a:pPr>
            <a:r>
              <a:rPr lang="en-US" dirty="0" smtClean="0"/>
              <a:t>Parties A and B represent two negotiators.  </a:t>
            </a:r>
          </a:p>
          <a:p>
            <a:pPr marL="514350" indent="-514350" algn="just">
              <a:buAutoNum type="alphaLcPeriod"/>
            </a:pPr>
            <a:r>
              <a:rPr lang="en-US" dirty="0" smtClean="0"/>
              <a:t>Each has a target point that defines what he or she would like to achieve.  </a:t>
            </a:r>
          </a:p>
          <a:p>
            <a:pPr marL="514350" indent="-514350" algn="just">
              <a:buAutoNum type="alphaLcPeriod"/>
            </a:pPr>
            <a:r>
              <a:rPr lang="en-US" dirty="0" smtClean="0"/>
              <a:t>Each also has a resistance point, which marks the lowest outcome that is acceptable. </a:t>
            </a:r>
          </a:p>
          <a:p>
            <a:pPr marL="514350" indent="-514350" algn="just">
              <a:buAutoNum type="alphaLcPeriod"/>
            </a:pPr>
            <a:r>
              <a:rPr lang="en-US" dirty="0" smtClean="0"/>
              <a:t>The area between these two points makes up each one’s aspiration range.  As long as there is some overlap between A and B’s aspiration ranges, there exists a settlement range where each one’s aspirations can be met.</a:t>
            </a:r>
          </a:p>
          <a:p>
            <a:pPr algn="just">
              <a:buNone/>
            </a:pPr>
            <a:r>
              <a:rPr lang="en-US" dirty="0" smtClean="0"/>
              <a:t>• When engaged in distributive bargaining, one’s tactics focus on trying to get one’s opponent to agree to one’s specific target point or to get as close to it as possible.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 </a:t>
            </a:r>
            <a:endParaRPr lang="en-US" dirty="0"/>
          </a:p>
        </p:txBody>
      </p:sp>
      <p:sp>
        <p:nvSpPr>
          <p:cNvPr id="3" name="Content Placeholder 2"/>
          <p:cNvSpPr>
            <a:spLocks noGrp="1"/>
          </p:cNvSpPr>
          <p:nvPr>
            <p:ph sz="quarter" idx="1"/>
          </p:nvPr>
        </p:nvSpPr>
        <p:spPr>
          <a:xfrm>
            <a:off x="914400" y="1714488"/>
            <a:ext cx="7772400" cy="4572000"/>
          </a:xfrm>
        </p:spPr>
        <p:txBody>
          <a:bodyPr>
            <a:normAutofit lnSpcReduction="10000"/>
          </a:bodyPr>
          <a:lstStyle/>
          <a:p>
            <a:pPr>
              <a:buNone/>
            </a:pPr>
            <a:r>
              <a:rPr lang="en-US" b="1" dirty="0" smtClean="0"/>
              <a:t>2 Integrative bargaining </a:t>
            </a:r>
          </a:p>
          <a:p>
            <a:pPr>
              <a:buNone/>
            </a:pPr>
            <a:r>
              <a:rPr lang="en-US" dirty="0" smtClean="0"/>
              <a:t>• An example:  A sales rep calls in the order and is told that the firm cannot approve credit to this customer because of a past slow-pay record.  </a:t>
            </a:r>
          </a:p>
          <a:p>
            <a:pPr>
              <a:buNone/>
            </a:pPr>
            <a:r>
              <a:rPr lang="en-US" dirty="0" smtClean="0"/>
              <a:t>a.   The next day, the sales rep and the firm’s credit manager meet to discuss the problem. They want to make the sale, but do not want to get stuck with uncollectable debt. </a:t>
            </a:r>
          </a:p>
          <a:p>
            <a:pPr>
              <a:buNone/>
            </a:pPr>
            <a:r>
              <a:rPr lang="en-US" dirty="0" smtClean="0"/>
              <a:t>b.   The two openly review their options.  c.   After considerable discussion, they agree on a solution that meets both their needs.  The sale will go through with a bank guarantee that will ensure payment if not made in 60 days.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9.4. </a:t>
            </a:r>
            <a:r>
              <a:rPr lang="en-US" dirty="0" smtClean="0"/>
              <a:t>Global implication</a:t>
            </a:r>
            <a:endParaRPr lang="en-US" dirty="0"/>
          </a:p>
        </p:txBody>
      </p:sp>
      <p:pic>
        <p:nvPicPr>
          <p:cNvPr id="2050" name="Picture 2"/>
          <p:cNvPicPr>
            <a:picLocks noGrp="1" noChangeAspect="1" noChangeArrowheads="1"/>
          </p:cNvPicPr>
          <p:nvPr>
            <p:ph sz="quarter" idx="1"/>
          </p:nvPr>
        </p:nvPicPr>
        <p:blipFill>
          <a:blip r:embed="rId2"/>
          <a:srcRect/>
          <a:stretch>
            <a:fillRect/>
          </a:stretch>
        </p:blipFill>
        <p:spPr bwMode="auto">
          <a:xfrm>
            <a:off x="1071538" y="1452562"/>
            <a:ext cx="7000924" cy="4562475"/>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bbas\Desktop\conflict-negotiation-1-638.jpg"/>
          <p:cNvPicPr>
            <a:picLocks noGrp="1" noChangeAspect="1" noChangeArrowheads="1"/>
          </p:cNvPicPr>
          <p:nvPr>
            <p:ph sz="quarter" idx="1"/>
          </p:nvPr>
        </p:nvPicPr>
        <p:blipFill>
          <a:blip r:embed="rId2"/>
          <a:srcRect/>
          <a:stretch>
            <a:fillRect/>
          </a:stretch>
        </p:blipFill>
        <p:spPr bwMode="auto">
          <a:xfrm>
            <a:off x="1762125" y="1452562"/>
            <a:ext cx="6076950" cy="456247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9</a:t>
            </a:r>
            <a:r>
              <a:rPr lang="en-US" dirty="0" smtClean="0"/>
              <a:t>. </a:t>
            </a:r>
            <a:r>
              <a:rPr lang="en-US" b="1" dirty="0" smtClean="0"/>
              <a:t>Conflict and Negotiations </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lnSpcReduction="10000"/>
          </a:bodyPr>
          <a:lstStyle/>
          <a:p>
            <a:pPr>
              <a:buNone/>
            </a:pPr>
            <a:r>
              <a:rPr lang="en-US" b="1" dirty="0" smtClean="0"/>
              <a:t>Conflict </a:t>
            </a:r>
          </a:p>
          <a:p>
            <a:pPr algn="just"/>
            <a:r>
              <a:rPr lang="en-US" dirty="0" smtClean="0">
                <a:latin typeface="Times New Roman" pitchFamily="18" charset="0"/>
                <a:cs typeface="Times New Roman" pitchFamily="18" charset="0"/>
              </a:rPr>
              <a:t>The process in which </a:t>
            </a:r>
            <a:r>
              <a:rPr lang="en-US" dirty="0" smtClean="0">
                <a:solidFill>
                  <a:schemeClr val="accent1"/>
                </a:solidFill>
                <a:latin typeface="Times New Roman" pitchFamily="18" charset="0"/>
                <a:cs typeface="Times New Roman" pitchFamily="18" charset="0"/>
              </a:rPr>
              <a:t>one party perceives that its interests are being opposed or negatively affected by another party </a:t>
            </a:r>
          </a:p>
          <a:p>
            <a:pPr algn="just"/>
            <a:r>
              <a:rPr lang="en-US" dirty="0" smtClean="0">
                <a:latin typeface="Times New Roman" pitchFamily="18" charset="0"/>
                <a:cs typeface="Times New Roman" pitchFamily="18" charset="0"/>
              </a:rPr>
              <a:t>"A process which begins when one party perceives that the other is frustrated, or is about to frustrate, some concern of his (or her)” </a:t>
            </a:r>
          </a:p>
          <a:p>
            <a:pPr algn="just"/>
            <a:r>
              <a:rPr lang="en-US" dirty="0" smtClean="0">
                <a:latin typeface="Times New Roman" pitchFamily="18" charset="0"/>
                <a:cs typeface="Times New Roman" pitchFamily="18" charset="0"/>
              </a:rPr>
              <a:t>Parties </a:t>
            </a:r>
            <a:r>
              <a:rPr lang="en-US" dirty="0" smtClean="0">
                <a:latin typeface="Times New Roman" pitchFamily="18" charset="0"/>
                <a:cs typeface="Times New Roman" pitchFamily="18" charset="0"/>
              </a:rPr>
              <a:t>are in opposition to one another • At least one party is blocking the goal attainment of the other </a:t>
            </a:r>
            <a:r>
              <a:rPr lang="en-US" dirty="0" smtClean="0">
                <a:latin typeface="Times New Roman" pitchFamily="18" charset="0"/>
                <a:cs typeface="Times New Roman" pitchFamily="18" charset="0"/>
              </a:rPr>
              <a:t>party.</a:t>
            </a:r>
          </a:p>
          <a:p>
            <a:pPr algn="just"/>
            <a:r>
              <a:rPr lang="en-US" dirty="0" smtClean="0">
                <a:latin typeface="Times New Roman" pitchFamily="18" charset="0"/>
                <a:cs typeface="Times New Roman" pitchFamily="18" charset="0"/>
              </a:rPr>
              <a:t>Goals </a:t>
            </a:r>
            <a:r>
              <a:rPr lang="en-US" dirty="0" smtClean="0">
                <a:latin typeface="Times New Roman" pitchFamily="18" charset="0"/>
                <a:cs typeface="Times New Roman" pitchFamily="18" charset="0"/>
              </a:rPr>
              <a:t>can be tangible or psychological – Money – Task Achievement – Happiness.  </a:t>
            </a: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bbas\Desktop\conflicts-and-negotiation-1-728.jpg"/>
          <p:cNvPicPr>
            <a:picLocks noGrp="1" noChangeAspect="1" noChangeArrowheads="1"/>
          </p:cNvPicPr>
          <p:nvPr>
            <p:ph sz="quarter" idx="1"/>
          </p:nvPr>
        </p:nvPicPr>
        <p:blipFill>
          <a:blip r:embed="rId2"/>
          <a:srcRect/>
          <a:stretch>
            <a:fillRect/>
          </a:stretch>
        </p:blipFill>
        <p:spPr bwMode="auto">
          <a:xfrm>
            <a:off x="1752600" y="1447800"/>
            <a:ext cx="6096000" cy="4572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a:t>
            </a:r>
            <a:endParaRPr lang="en-US" dirty="0"/>
          </a:p>
        </p:txBody>
      </p:sp>
      <p:sp>
        <p:nvSpPr>
          <p:cNvPr id="3" name="Content Placeholder 2"/>
          <p:cNvSpPr>
            <a:spLocks noGrp="1"/>
          </p:cNvSpPr>
          <p:nvPr>
            <p:ph sz="quarter" idx="1"/>
          </p:nvPr>
        </p:nvSpPr>
        <p:spPr>
          <a:xfrm>
            <a:off x="500034" y="1428736"/>
            <a:ext cx="8415342" cy="4572000"/>
          </a:xfrm>
        </p:spPr>
        <p:txBody>
          <a:bodyPr/>
          <a:lstStyle/>
          <a:p>
            <a:pPr>
              <a:buNone/>
            </a:pPr>
            <a:r>
              <a:rPr lang="en-US" b="1" dirty="0" smtClean="0"/>
              <a:t>Types of Conflict </a:t>
            </a:r>
          </a:p>
          <a:p>
            <a:pPr>
              <a:buNone/>
            </a:pPr>
            <a:endParaRPr lang="en-US" b="1" dirty="0" smtClean="0"/>
          </a:p>
          <a:p>
            <a:r>
              <a:rPr lang="en-US" b="1" dirty="0" smtClean="0"/>
              <a:t> Task conflict </a:t>
            </a:r>
          </a:p>
          <a:p>
            <a:pPr>
              <a:buNone/>
            </a:pPr>
            <a:r>
              <a:rPr lang="en-US" dirty="0" smtClean="0"/>
              <a:t>Conflict over content and goals of the work  </a:t>
            </a:r>
          </a:p>
          <a:p>
            <a:r>
              <a:rPr lang="en-US" b="1" dirty="0" smtClean="0"/>
              <a:t>Relationship conflict </a:t>
            </a:r>
          </a:p>
          <a:p>
            <a:pPr>
              <a:buNone/>
            </a:pPr>
            <a:r>
              <a:rPr lang="en-US" dirty="0" smtClean="0"/>
              <a:t>Conflict based on interpersonal relationships  </a:t>
            </a:r>
          </a:p>
          <a:p>
            <a:r>
              <a:rPr lang="en-US" b="1" dirty="0" smtClean="0"/>
              <a:t>Process conflict </a:t>
            </a:r>
          </a:p>
          <a:p>
            <a:pPr>
              <a:buNone/>
            </a:pPr>
            <a:r>
              <a:rPr lang="en-US" dirty="0" smtClean="0"/>
              <a:t>Conflict over how work gets done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57158" y="428604"/>
            <a:ext cx="8501122" cy="6143668"/>
          </a:xfrm>
        </p:spPr>
        <p:txBody>
          <a:bodyPr>
            <a:normAutofit fontScale="92500"/>
          </a:bodyPr>
          <a:lstStyle/>
          <a:p>
            <a:pPr>
              <a:buNone/>
            </a:pPr>
            <a:r>
              <a:rPr lang="en-US" b="1" dirty="0" smtClean="0"/>
              <a:t>Forms of Conflict in Organizations </a:t>
            </a:r>
          </a:p>
          <a:p>
            <a:pPr algn="just"/>
            <a:r>
              <a:rPr lang="en-US" sz="2200" b="1" dirty="0" smtClean="0">
                <a:latin typeface="Times New Roman" pitchFamily="18" charset="0"/>
                <a:cs typeface="Times New Roman" pitchFamily="18" charset="0"/>
              </a:rPr>
              <a:t>Interorganizational Conflict </a:t>
            </a:r>
          </a:p>
          <a:p>
            <a:pPr algn="just">
              <a:buFontTx/>
              <a:buChar char="-"/>
            </a:pPr>
            <a:r>
              <a:rPr lang="en-US" sz="2200" dirty="0" smtClean="0">
                <a:latin typeface="Times New Roman" pitchFamily="18" charset="0"/>
                <a:cs typeface="Times New Roman" pitchFamily="18" charset="0"/>
              </a:rPr>
              <a:t>conflict that occurs between two or more organizations </a:t>
            </a:r>
          </a:p>
          <a:p>
            <a:pPr algn="just"/>
            <a:r>
              <a:rPr lang="en-US" sz="2200" b="1" dirty="0" smtClean="0">
                <a:latin typeface="Times New Roman" pitchFamily="18" charset="0"/>
                <a:cs typeface="Times New Roman" pitchFamily="18" charset="0"/>
              </a:rPr>
              <a:t>Intergroup Conflict </a:t>
            </a:r>
            <a:r>
              <a:rPr lang="en-US" sz="2200" dirty="0" smtClean="0">
                <a:latin typeface="Times New Roman" pitchFamily="18" charset="0"/>
                <a:cs typeface="Times New Roman" pitchFamily="18" charset="0"/>
              </a:rPr>
              <a:t>- conflict that occurs between groups or teams in an organization  </a:t>
            </a:r>
          </a:p>
          <a:p>
            <a:pPr algn="just"/>
            <a:r>
              <a:rPr lang="en-US" sz="2200" b="1" dirty="0" smtClean="0">
                <a:latin typeface="Times New Roman" pitchFamily="18" charset="0"/>
                <a:cs typeface="Times New Roman" pitchFamily="18" charset="0"/>
              </a:rPr>
              <a:t>Interpersonal Conflict - </a:t>
            </a:r>
            <a:r>
              <a:rPr lang="en-US" sz="2200" dirty="0" smtClean="0">
                <a:latin typeface="Times New Roman" pitchFamily="18" charset="0"/>
                <a:cs typeface="Times New Roman" pitchFamily="18" charset="0"/>
              </a:rPr>
              <a:t>conflict that occurs between two or more individuals </a:t>
            </a:r>
          </a:p>
          <a:p>
            <a:pPr algn="just"/>
            <a:r>
              <a:rPr lang="en-US" sz="2200" b="1" dirty="0" smtClean="0">
                <a:latin typeface="Times New Roman" pitchFamily="18" charset="0"/>
                <a:cs typeface="Times New Roman" pitchFamily="18" charset="0"/>
              </a:rPr>
              <a:t>Intrapersonal Conflict </a:t>
            </a:r>
            <a:r>
              <a:rPr lang="en-US" sz="2200" dirty="0" smtClean="0">
                <a:latin typeface="Times New Roman" pitchFamily="18" charset="0"/>
                <a:cs typeface="Times New Roman" pitchFamily="18" charset="0"/>
              </a:rPr>
              <a:t>- conflict that occurs within an individual </a:t>
            </a:r>
          </a:p>
          <a:p>
            <a:pPr algn="just"/>
            <a:r>
              <a:rPr lang="en-US" sz="2200" b="1" dirty="0" smtClean="0">
                <a:latin typeface="Times New Roman" pitchFamily="18" charset="0"/>
                <a:cs typeface="Times New Roman" pitchFamily="18" charset="0"/>
              </a:rPr>
              <a:t>Interrole Conflict - </a:t>
            </a:r>
            <a:r>
              <a:rPr lang="en-US" sz="2200" dirty="0" smtClean="0">
                <a:latin typeface="Times New Roman" pitchFamily="18" charset="0"/>
                <a:cs typeface="Times New Roman" pitchFamily="18" charset="0"/>
              </a:rPr>
              <a:t>a person’s experience of conflict among the multiple roles in his/her life </a:t>
            </a:r>
          </a:p>
          <a:p>
            <a:pPr algn="just"/>
            <a:r>
              <a:rPr lang="en-US" sz="2200" b="1" dirty="0" smtClean="0">
                <a:latin typeface="Times New Roman" pitchFamily="18" charset="0"/>
                <a:cs typeface="Times New Roman" pitchFamily="18" charset="0"/>
              </a:rPr>
              <a:t>Intrarole Conflict </a:t>
            </a:r>
            <a:r>
              <a:rPr lang="en-US" sz="2200" dirty="0" smtClean="0">
                <a:latin typeface="Times New Roman" pitchFamily="18" charset="0"/>
                <a:cs typeface="Times New Roman" pitchFamily="18" charset="0"/>
              </a:rPr>
              <a:t>- conflict that occurs within a single role, such as when a person receives conflicting messages from role senders about how to perform a certain role </a:t>
            </a:r>
          </a:p>
          <a:p>
            <a:pPr algn="just"/>
            <a:r>
              <a:rPr lang="en-US" sz="2200" b="1" dirty="0" smtClean="0">
                <a:latin typeface="Times New Roman" pitchFamily="18" charset="0"/>
                <a:cs typeface="Times New Roman" pitchFamily="18" charset="0"/>
              </a:rPr>
              <a:t>Person-role Conflict </a:t>
            </a:r>
            <a:r>
              <a:rPr lang="en-US" sz="2200" dirty="0" smtClean="0">
                <a:latin typeface="Times New Roman" pitchFamily="18" charset="0"/>
                <a:cs typeface="Times New Roman" pitchFamily="18" charset="0"/>
              </a:rPr>
              <a:t>- conflict that occurs when an individual is expected to perform behaviors in a certain role that conflict with his/her personal values First is the presence of conditions that create opportunities for conflict to arise. Three general categories: communication, structure, and personal variables </a:t>
            </a:r>
            <a:endParaRPr lang="en-US" sz="22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00042"/>
            <a:ext cx="7772400" cy="714380"/>
          </a:xfrm>
        </p:spPr>
        <p:txBody>
          <a:bodyPr>
            <a:normAutofit fontScale="90000"/>
          </a:bodyPr>
          <a:lstStyle/>
          <a:p>
            <a:pPr algn="ctr"/>
            <a:r>
              <a:rPr lang="en-US" dirty="0" smtClean="0"/>
              <a:t>Cont…</a:t>
            </a:r>
            <a:endParaRPr lang="en-US" dirty="0"/>
          </a:p>
        </p:txBody>
      </p:sp>
      <p:sp>
        <p:nvSpPr>
          <p:cNvPr id="3" name="Content Placeholder 2"/>
          <p:cNvSpPr>
            <a:spLocks noGrp="1"/>
          </p:cNvSpPr>
          <p:nvPr>
            <p:ph sz="quarter" idx="1"/>
          </p:nvPr>
        </p:nvSpPr>
        <p:spPr>
          <a:xfrm>
            <a:off x="500034" y="1447800"/>
            <a:ext cx="8186766" cy="4910158"/>
          </a:xfrm>
        </p:spPr>
        <p:txBody>
          <a:bodyPr>
            <a:normAutofit/>
          </a:bodyPr>
          <a:lstStyle/>
          <a:p>
            <a:pPr algn="just"/>
            <a:r>
              <a:rPr lang="en-US" b="1" dirty="0" smtClean="0"/>
              <a:t>Nature of Organizational Conflict </a:t>
            </a:r>
            <a:endParaRPr lang="en-US" b="1" dirty="0" smtClean="0"/>
          </a:p>
          <a:p>
            <a:pPr algn="just">
              <a:buNone/>
            </a:pPr>
            <a:endParaRPr lang="en-US" b="1" dirty="0" smtClean="0"/>
          </a:p>
          <a:p>
            <a:pPr algn="just"/>
            <a:r>
              <a:rPr lang="en-US" b="1" dirty="0" smtClean="0"/>
              <a:t>Conflict</a:t>
            </a:r>
            <a:r>
              <a:rPr lang="en-US" dirty="0" smtClean="0"/>
              <a:t> - any situation in which incompatible goals, attitudes, emotions, or behaviors lead to disagreement or opposition between two or more parties </a:t>
            </a:r>
          </a:p>
          <a:p>
            <a:pPr algn="just"/>
            <a:r>
              <a:rPr lang="en-US" dirty="0" smtClean="0"/>
              <a:t></a:t>
            </a:r>
            <a:r>
              <a:rPr lang="en-US" b="1" dirty="0" smtClean="0"/>
              <a:t>Functional </a:t>
            </a:r>
            <a:r>
              <a:rPr lang="en-US" b="1" dirty="0" smtClean="0"/>
              <a:t>Conflict </a:t>
            </a:r>
            <a:r>
              <a:rPr lang="en-US" dirty="0" smtClean="0"/>
              <a:t>- a healthy, constructive disagreement between two or more </a:t>
            </a:r>
            <a:r>
              <a:rPr lang="en-US" dirty="0" smtClean="0"/>
              <a:t>people. </a:t>
            </a:r>
          </a:p>
          <a:p>
            <a:pPr algn="just"/>
            <a:r>
              <a:rPr lang="en-US" b="1" dirty="0" smtClean="0"/>
              <a:t>Dysfunctional </a:t>
            </a:r>
            <a:r>
              <a:rPr lang="en-US" b="1" dirty="0" smtClean="0"/>
              <a:t>Conflict </a:t>
            </a:r>
            <a:r>
              <a:rPr lang="en-US" dirty="0" smtClean="0"/>
              <a:t>- an unhealthy, destructive disagreement between two or more people.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9.1. </a:t>
            </a:r>
            <a:r>
              <a:rPr lang="en-US" dirty="0" smtClean="0"/>
              <a:t>Conflict process</a:t>
            </a:r>
            <a:endParaRPr lang="en-US" dirty="0"/>
          </a:p>
        </p:txBody>
      </p:sp>
      <p:pic>
        <p:nvPicPr>
          <p:cNvPr id="1026" name="Picture 2"/>
          <p:cNvPicPr>
            <a:picLocks noGrp="1" noChangeAspect="1" noChangeArrowheads="1"/>
          </p:cNvPicPr>
          <p:nvPr>
            <p:ph sz="quarter" idx="1"/>
          </p:nvPr>
        </p:nvPicPr>
        <p:blipFill>
          <a:blip r:embed="rId2"/>
          <a:srcRect/>
          <a:stretch>
            <a:fillRect/>
          </a:stretch>
        </p:blipFill>
        <p:spPr bwMode="auto">
          <a:xfrm>
            <a:off x="928662" y="1452562"/>
            <a:ext cx="6858048" cy="4562475"/>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71480"/>
            <a:ext cx="7772400" cy="928694"/>
          </a:xfrm>
        </p:spPr>
        <p:txBody>
          <a:bodyPr/>
          <a:lstStyle/>
          <a:p>
            <a:r>
              <a:rPr lang="en-US" b="1" dirty="0" smtClean="0"/>
              <a:t> 9.2. </a:t>
            </a:r>
            <a:r>
              <a:rPr lang="en-US" dirty="0" smtClean="0"/>
              <a:t>Negotiation process</a:t>
            </a:r>
            <a:endParaRPr lang="en-US" dirty="0"/>
          </a:p>
        </p:txBody>
      </p:sp>
      <p:sp>
        <p:nvSpPr>
          <p:cNvPr id="3" name="Content Placeholder 2"/>
          <p:cNvSpPr>
            <a:spLocks noGrp="1"/>
          </p:cNvSpPr>
          <p:nvPr>
            <p:ph sz="quarter" idx="1"/>
          </p:nvPr>
        </p:nvSpPr>
        <p:spPr>
          <a:xfrm>
            <a:off x="500034" y="1714488"/>
            <a:ext cx="8186766" cy="4305312"/>
          </a:xfrm>
        </p:spPr>
        <p:txBody>
          <a:bodyPr/>
          <a:lstStyle/>
          <a:p>
            <a:pPr algn="just"/>
            <a:r>
              <a:rPr lang="en-US" dirty="0" smtClean="0"/>
              <a:t>A joint </a:t>
            </a:r>
            <a:r>
              <a:rPr lang="en-US" dirty="0" smtClean="0"/>
              <a:t>process of finding a mutually acceptable solution to a complex conflict Useful under these conditions </a:t>
            </a:r>
            <a:endParaRPr lang="en-US" dirty="0" smtClean="0"/>
          </a:p>
          <a:p>
            <a:pPr algn="just"/>
            <a:r>
              <a:rPr lang="en-US" dirty="0" smtClean="0"/>
              <a:t>Two </a:t>
            </a:r>
            <a:r>
              <a:rPr lang="en-US" dirty="0" smtClean="0"/>
              <a:t>or more parties </a:t>
            </a:r>
            <a:endParaRPr lang="en-US" dirty="0" smtClean="0"/>
          </a:p>
          <a:p>
            <a:pPr algn="just"/>
            <a:r>
              <a:rPr lang="en-US" dirty="0" smtClean="0"/>
              <a:t>Conflict </a:t>
            </a:r>
            <a:r>
              <a:rPr lang="en-US" dirty="0" smtClean="0"/>
              <a:t>of interest between the parties </a:t>
            </a:r>
            <a:endParaRPr lang="en-US" dirty="0" smtClean="0"/>
          </a:p>
          <a:p>
            <a:pPr algn="just"/>
            <a:r>
              <a:rPr lang="en-US" dirty="0" smtClean="0"/>
              <a:t>Parties </a:t>
            </a:r>
            <a:r>
              <a:rPr lang="en-US" dirty="0" smtClean="0"/>
              <a:t>are willing to negotiate </a:t>
            </a:r>
            <a:endParaRPr lang="en-US" dirty="0" smtClean="0"/>
          </a:p>
          <a:p>
            <a:pPr algn="just"/>
            <a:r>
              <a:rPr lang="en-US" dirty="0" smtClean="0"/>
              <a:t>Parties </a:t>
            </a:r>
            <a:r>
              <a:rPr lang="en-US" dirty="0" smtClean="0"/>
              <a:t>prefer to work together rather than to fight openly, give in, break off contact, or take the dispute to a higher authority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237</TotalTime>
  <Words>1100</Words>
  <Application>Microsoft Office PowerPoint</Application>
  <PresentationFormat>On-screen Show (4:3)</PresentationFormat>
  <Paragraphs>81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Equity</vt:lpstr>
      <vt:lpstr>Organizational behaviour </vt:lpstr>
      <vt:lpstr>Slide 2</vt:lpstr>
      <vt:lpstr>9. Conflict and Negotiations  </vt:lpstr>
      <vt:lpstr>Slide 4</vt:lpstr>
      <vt:lpstr>Cont…</vt:lpstr>
      <vt:lpstr>Slide 6</vt:lpstr>
      <vt:lpstr>Cont…</vt:lpstr>
      <vt:lpstr>9.1. Conflict process</vt:lpstr>
      <vt:lpstr> 9.2. Negotiation process</vt:lpstr>
      <vt:lpstr>                                                                                                                  The Process of Negotiation    </vt:lpstr>
      <vt:lpstr>c</vt:lpstr>
      <vt:lpstr>Cont…</vt:lpstr>
      <vt:lpstr> 9.3. Bargaining strategies </vt:lpstr>
      <vt:lpstr>Cont… </vt:lpstr>
      <vt:lpstr> 9.4. Global implication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Organizational behaviour </dc:title>
  <dc:creator>Ahmad laptops</dc:creator>
  <cp:lastModifiedBy>abbas</cp:lastModifiedBy>
  <cp:revision>63</cp:revision>
  <dcterms:created xsi:type="dcterms:W3CDTF">2020-05-08T08:29:45Z</dcterms:created>
  <dcterms:modified xsi:type="dcterms:W3CDTF">2020-06-23T12:11:35Z</dcterms:modified>
</cp:coreProperties>
</file>