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1" r:id="rId4"/>
    <p:sldId id="260" r:id="rId5"/>
    <p:sldId id="262" r:id="rId6"/>
    <p:sldId id="263" r:id="rId7"/>
    <p:sldId id="264" r:id="rId8"/>
    <p:sldId id="266"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90" r:id="rId30"/>
    <p:sldId id="292" r:id="rId31"/>
    <p:sldId id="315" r:id="rId32"/>
    <p:sldId id="316" r:id="rId33"/>
    <p:sldId id="317" r:id="rId34"/>
    <p:sldId id="373" r:id="rId35"/>
    <p:sldId id="318" r:id="rId36"/>
    <p:sldId id="319" r:id="rId37"/>
    <p:sldId id="323" r:id="rId38"/>
    <p:sldId id="324" r:id="rId39"/>
    <p:sldId id="325" r:id="rId40"/>
    <p:sldId id="326" r:id="rId41"/>
    <p:sldId id="329" r:id="rId42"/>
    <p:sldId id="339" r:id="rId43"/>
    <p:sldId id="340" r:id="rId44"/>
    <p:sldId id="343" r:id="rId45"/>
    <p:sldId id="345" r:id="rId46"/>
    <p:sldId id="346" r:id="rId47"/>
    <p:sldId id="347" r:id="rId48"/>
    <p:sldId id="348" r:id="rId49"/>
    <p:sldId id="349" r:id="rId50"/>
    <p:sldId id="350" r:id="rId51"/>
    <p:sldId id="351" r:id="rId52"/>
    <p:sldId id="352" r:id="rId53"/>
    <p:sldId id="354" r:id="rId54"/>
    <p:sldId id="374" r:id="rId55"/>
    <p:sldId id="375" r:id="rId56"/>
    <p:sldId id="376" r:id="rId57"/>
    <p:sldId id="359" r:id="rId58"/>
    <p:sldId id="360" r:id="rId59"/>
    <p:sldId id="378" r:id="rId60"/>
    <p:sldId id="379" r:id="rId61"/>
    <p:sldId id="380" r:id="rId62"/>
    <p:sldId id="361" r:id="rId63"/>
    <p:sldId id="362" r:id="rId64"/>
    <p:sldId id="363" r:id="rId65"/>
    <p:sldId id="364" r:id="rId66"/>
    <p:sldId id="365" r:id="rId67"/>
    <p:sldId id="366" r:id="rId68"/>
    <p:sldId id="367" r:id="rId69"/>
    <p:sldId id="368" r:id="rId70"/>
    <p:sldId id="371" r:id="rId71"/>
    <p:sldId id="372"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5/22/2015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5/22/2015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solidFill>
                  <a:srgbClr val="FF0000"/>
                </a:solidFill>
              </a:rPr>
              <a:t>Multiple Sclerosis</a:t>
            </a:r>
            <a:endParaRPr lang="en-US" sz="6600" b="1" dirty="0">
              <a:solidFill>
                <a:srgbClr val="FF000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1685493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Course</a:t>
            </a:r>
            <a:endParaRPr lang="en-US" dirty="0"/>
          </a:p>
        </p:txBody>
      </p:sp>
      <p:sp>
        <p:nvSpPr>
          <p:cNvPr id="3" name="Content Placeholder 2"/>
          <p:cNvSpPr>
            <a:spLocks noGrp="1"/>
          </p:cNvSpPr>
          <p:nvPr>
            <p:ph idx="1"/>
          </p:nvPr>
        </p:nvSpPr>
        <p:spPr/>
        <p:txBody>
          <a:bodyPr>
            <a:normAutofit lnSpcReduction="10000"/>
          </a:bodyPr>
          <a:lstStyle/>
          <a:p>
            <a:r>
              <a:rPr lang="en-US" dirty="0"/>
              <a:t>MS is highly variable and unpredictable from </a:t>
            </a:r>
            <a:r>
              <a:rPr lang="en-US" dirty="0" smtClean="0"/>
              <a:t>person to person </a:t>
            </a:r>
            <a:r>
              <a:rPr lang="en-US" dirty="0"/>
              <a:t>and within a given individual over time. </a:t>
            </a:r>
            <a:endParaRPr lang="en-US" dirty="0" smtClean="0"/>
          </a:p>
          <a:p>
            <a:r>
              <a:rPr lang="en-US" dirty="0" smtClean="0"/>
              <a:t>At</a:t>
            </a:r>
            <a:r>
              <a:rPr lang="en-US" dirty="0"/>
              <a:t> </a:t>
            </a:r>
            <a:r>
              <a:rPr lang="en-US" dirty="0" smtClean="0"/>
              <a:t>one </a:t>
            </a:r>
            <a:r>
              <a:rPr lang="en-US" dirty="0"/>
              <a:t>end of the continuum, there is </a:t>
            </a:r>
            <a:r>
              <a:rPr lang="en-US" i="1" dirty="0"/>
              <a:t>benign MS, </a:t>
            </a:r>
            <a:r>
              <a:rPr lang="en-US" dirty="0" smtClean="0"/>
              <a:t>defined as </a:t>
            </a:r>
            <a:r>
              <a:rPr lang="en-US" dirty="0"/>
              <a:t>disease in which the patient remains fully </a:t>
            </a:r>
            <a:r>
              <a:rPr lang="en-US" dirty="0" smtClean="0"/>
              <a:t>functional in </a:t>
            </a:r>
            <a:r>
              <a:rPr lang="en-US" dirty="0"/>
              <a:t>all neurological systems 15 years after onset</a:t>
            </a:r>
            <a:r>
              <a:rPr lang="en-US" dirty="0" smtClean="0"/>
              <a:t>. </a:t>
            </a:r>
            <a:r>
              <a:rPr lang="en-US" dirty="0"/>
              <a:t>Benign MS affects fewer than 20% of cases. </a:t>
            </a:r>
          </a:p>
          <a:p>
            <a:r>
              <a:rPr lang="en-US" dirty="0"/>
              <a:t>At the other end of the continuum, there is </a:t>
            </a:r>
            <a:r>
              <a:rPr lang="en-US" i="1" dirty="0"/>
              <a:t>malignant MS (Marburg disease), </a:t>
            </a:r>
            <a:r>
              <a:rPr lang="en-US" dirty="0"/>
              <a:t>a relatively rare disease course characterized by rapid onset and almost continual progression leading to significant disability or death within a relatively short time after onset.</a:t>
            </a:r>
          </a:p>
          <a:p>
            <a:endParaRPr lang="en-US" dirty="0"/>
          </a:p>
        </p:txBody>
      </p:sp>
    </p:spTree>
    <p:extLst>
      <p:ext uri="{BB962C8B-B14F-4D97-AF65-F5344CB8AC3E}">
        <p14:creationId xmlns:p14="http://schemas.microsoft.com/office/powerpoint/2010/main" xmlns="" val="1914105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Relapsing-Remitting MS (RRMS</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Characterized </a:t>
            </a:r>
            <a:r>
              <a:rPr lang="en-US" dirty="0"/>
              <a:t>by discrete attacks of neurological </a:t>
            </a:r>
            <a:r>
              <a:rPr lang="en-US" dirty="0" smtClean="0"/>
              <a:t>deficits (relapse</a:t>
            </a:r>
            <a:r>
              <a:rPr lang="en-US" dirty="0"/>
              <a:t>) with either full or partial recovery (remission) </a:t>
            </a:r>
            <a:r>
              <a:rPr lang="en-US" dirty="0" smtClean="0"/>
              <a:t>in subsequent </a:t>
            </a:r>
            <a:r>
              <a:rPr lang="en-US" dirty="0"/>
              <a:t>weeks to months.</a:t>
            </a:r>
          </a:p>
          <a:p>
            <a:r>
              <a:rPr lang="en-US" dirty="0" smtClean="0"/>
              <a:t>The </a:t>
            </a:r>
            <a:r>
              <a:rPr lang="en-US" dirty="0"/>
              <a:t>periods between relapses are characterized by </a:t>
            </a:r>
            <a:r>
              <a:rPr lang="en-US" dirty="0" smtClean="0"/>
              <a:t>lack of </a:t>
            </a:r>
            <a:r>
              <a:rPr lang="en-US" dirty="0"/>
              <a:t>disease progression.</a:t>
            </a:r>
          </a:p>
          <a:p>
            <a:r>
              <a:rPr lang="en-US" dirty="0" smtClean="0"/>
              <a:t>The </a:t>
            </a:r>
            <a:r>
              <a:rPr lang="en-US" dirty="0"/>
              <a:t>stable patient may have local inflammatory </a:t>
            </a:r>
            <a:r>
              <a:rPr lang="en-US" dirty="0" smtClean="0"/>
              <a:t>activity that </a:t>
            </a:r>
            <a:r>
              <a:rPr lang="en-US" dirty="0"/>
              <a:t>is clinically silent.</a:t>
            </a:r>
          </a:p>
          <a:p>
            <a:r>
              <a:rPr lang="en-US" dirty="0" smtClean="0"/>
              <a:t>Affects </a:t>
            </a:r>
            <a:r>
              <a:rPr lang="en-US" dirty="0"/>
              <a:t>approximately 85% of patients with MS </a:t>
            </a:r>
            <a:r>
              <a:rPr lang="en-US" dirty="0" smtClean="0"/>
              <a:t>at diagnosis</a:t>
            </a:r>
            <a:r>
              <a:rPr lang="en-US" dirty="0"/>
              <a:t>.</a:t>
            </a:r>
          </a:p>
        </p:txBody>
      </p:sp>
    </p:spTree>
    <p:extLst>
      <p:ext uri="{BB962C8B-B14F-4D97-AF65-F5344CB8AC3E}">
        <p14:creationId xmlns:p14="http://schemas.microsoft.com/office/powerpoint/2010/main" xmlns="" val="1008581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Secondary-Progressive MS (SPMS</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Characterized </a:t>
            </a:r>
            <a:r>
              <a:rPr lang="en-US" dirty="0"/>
              <a:t>by an initial relapsing-remitting </a:t>
            </a:r>
            <a:r>
              <a:rPr lang="en-US" dirty="0" smtClean="0"/>
              <a:t>course, followed </a:t>
            </a:r>
            <a:r>
              <a:rPr lang="en-US" dirty="0"/>
              <a:t>by a change in clinical course with </a:t>
            </a:r>
            <a:r>
              <a:rPr lang="en-US" dirty="0" smtClean="0"/>
              <a:t>progression to </a:t>
            </a:r>
            <a:r>
              <a:rPr lang="en-US" dirty="0"/>
              <a:t>steady and irreversible decline with or without </a:t>
            </a:r>
            <a:r>
              <a:rPr lang="en-US" dirty="0" smtClean="0"/>
              <a:t>continued acute attacks.</a:t>
            </a:r>
          </a:p>
          <a:p>
            <a:r>
              <a:rPr lang="en-US" dirty="0" smtClean="0"/>
              <a:t>May </a:t>
            </a:r>
            <a:r>
              <a:rPr lang="en-US" dirty="0"/>
              <a:t>be the result of progressive axonal loss rather </a:t>
            </a:r>
            <a:r>
              <a:rPr lang="en-US" dirty="0" smtClean="0"/>
              <a:t>than new </a:t>
            </a:r>
            <a:r>
              <a:rPr lang="en-US" dirty="0"/>
              <a:t>lesions.</a:t>
            </a:r>
          </a:p>
          <a:p>
            <a:r>
              <a:rPr lang="en-US" dirty="0" smtClean="0"/>
              <a:t>Before </a:t>
            </a:r>
            <a:r>
              <a:rPr lang="en-US" dirty="0"/>
              <a:t>newer treatments, the majority of patients </a:t>
            </a:r>
            <a:r>
              <a:rPr lang="en-US" dirty="0" smtClean="0"/>
              <a:t>with RRMS </a:t>
            </a:r>
            <a:r>
              <a:rPr lang="en-US" dirty="0"/>
              <a:t>progressed to SPMS.</a:t>
            </a:r>
          </a:p>
        </p:txBody>
      </p:sp>
    </p:spTree>
    <p:extLst>
      <p:ext uri="{BB962C8B-B14F-4D97-AF65-F5344CB8AC3E}">
        <p14:creationId xmlns:p14="http://schemas.microsoft.com/office/powerpoint/2010/main" xmlns="" val="1737427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Primary-Progressive MS (PPMS</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Characterized </a:t>
            </a:r>
            <a:r>
              <a:rPr lang="en-US" dirty="0"/>
              <a:t>by disease progression and steady </a:t>
            </a:r>
            <a:r>
              <a:rPr lang="en-US" dirty="0" smtClean="0"/>
              <a:t>functional decline </a:t>
            </a:r>
            <a:r>
              <a:rPr lang="en-US" dirty="0"/>
              <a:t>from onset; patients may </a:t>
            </a:r>
            <a:r>
              <a:rPr lang="en-US" dirty="0" smtClean="0"/>
              <a:t>experience modest </a:t>
            </a:r>
            <a:r>
              <a:rPr lang="en-US" dirty="0"/>
              <a:t>fluctuations in neurological disability but </a:t>
            </a:r>
            <a:r>
              <a:rPr lang="en-US" dirty="0" smtClean="0"/>
              <a:t>discrete attacks </a:t>
            </a:r>
            <a:r>
              <a:rPr lang="en-US" dirty="0"/>
              <a:t>do not occur.</a:t>
            </a:r>
          </a:p>
          <a:p>
            <a:r>
              <a:rPr lang="en-US" dirty="0" smtClean="0"/>
              <a:t>PPMS </a:t>
            </a:r>
            <a:r>
              <a:rPr lang="en-US" dirty="0"/>
              <a:t>is associated with later onset (mean age 40 </a:t>
            </a:r>
            <a:r>
              <a:rPr lang="en-US" dirty="0" smtClean="0"/>
              <a:t>years) and </a:t>
            </a:r>
            <a:r>
              <a:rPr lang="en-US" dirty="0"/>
              <a:t>more equal gender distribution.</a:t>
            </a:r>
          </a:p>
          <a:p>
            <a:r>
              <a:rPr lang="en-US" dirty="0" smtClean="0"/>
              <a:t>Affects </a:t>
            </a:r>
            <a:r>
              <a:rPr lang="en-US" dirty="0"/>
              <a:t>approximately 10% of patients with MS.</a:t>
            </a:r>
          </a:p>
        </p:txBody>
      </p:sp>
    </p:spTree>
    <p:extLst>
      <p:ext uri="{BB962C8B-B14F-4D97-AF65-F5344CB8AC3E}">
        <p14:creationId xmlns:p14="http://schemas.microsoft.com/office/powerpoint/2010/main" xmlns="" val="2852713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Progressive-Relapsing MS (PRMS</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Characterized </a:t>
            </a:r>
            <a:r>
              <a:rPr lang="en-US" dirty="0"/>
              <a:t>by a steady deterioration in disease </a:t>
            </a:r>
            <a:r>
              <a:rPr lang="en-US" dirty="0" smtClean="0"/>
              <a:t>from onset </a:t>
            </a:r>
            <a:r>
              <a:rPr lang="en-US" dirty="0"/>
              <a:t>(similar to PPMS) but with occasional acute attacks.</a:t>
            </a:r>
          </a:p>
          <a:p>
            <a:r>
              <a:rPr lang="en-US" dirty="0" smtClean="0"/>
              <a:t>Intervals </a:t>
            </a:r>
            <a:r>
              <a:rPr lang="en-US" dirty="0"/>
              <a:t>between attacks are characterized by </a:t>
            </a:r>
            <a:r>
              <a:rPr lang="en-US" dirty="0" smtClean="0"/>
              <a:t>continuing disease </a:t>
            </a:r>
            <a:r>
              <a:rPr lang="en-US" dirty="0"/>
              <a:t>progression.</a:t>
            </a:r>
          </a:p>
          <a:p>
            <a:r>
              <a:rPr lang="en-US" dirty="0" smtClean="0"/>
              <a:t>Affects </a:t>
            </a:r>
            <a:r>
              <a:rPr lang="en-US" dirty="0"/>
              <a:t>approximately 5% of patients with MS.</a:t>
            </a:r>
          </a:p>
        </p:txBody>
      </p:sp>
    </p:spTree>
    <p:extLst>
      <p:ext uri="{BB962C8B-B14F-4D97-AF65-F5344CB8AC3E}">
        <p14:creationId xmlns:p14="http://schemas.microsoft.com/office/powerpoint/2010/main" xmlns="" val="778848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Exacerbating Factors</a:t>
            </a:r>
            <a:endParaRPr lang="en-US" dirty="0"/>
          </a:p>
        </p:txBody>
      </p:sp>
      <p:sp>
        <p:nvSpPr>
          <p:cNvPr id="3" name="Content Placeholder 2"/>
          <p:cNvSpPr>
            <a:spLocks noGrp="1"/>
          </p:cNvSpPr>
          <p:nvPr>
            <p:ph idx="1"/>
          </p:nvPr>
        </p:nvSpPr>
        <p:spPr/>
        <p:txBody>
          <a:bodyPr>
            <a:normAutofit/>
          </a:bodyPr>
          <a:lstStyle/>
          <a:p>
            <a:r>
              <a:rPr lang="en-US" dirty="0"/>
              <a:t>MS relapses (exacerbations) are defined by new </a:t>
            </a:r>
            <a:r>
              <a:rPr lang="en-US" dirty="0" smtClean="0"/>
              <a:t>and recurrent </a:t>
            </a:r>
            <a:r>
              <a:rPr lang="en-US" dirty="0"/>
              <a:t>MS symptoms lasting more than 24 </a:t>
            </a:r>
            <a:r>
              <a:rPr lang="en-US" dirty="0" smtClean="0"/>
              <a:t>hours but </a:t>
            </a:r>
            <a:r>
              <a:rPr lang="en-US" dirty="0"/>
              <a:t>generally of longer duration that are unrelated </a:t>
            </a:r>
            <a:r>
              <a:rPr lang="en-US" dirty="0" smtClean="0"/>
              <a:t>to another </a:t>
            </a:r>
            <a:r>
              <a:rPr lang="en-US" dirty="0"/>
              <a:t>etiology</a:t>
            </a:r>
            <a:r>
              <a:rPr lang="en-US" dirty="0" smtClean="0"/>
              <a:t>.</a:t>
            </a:r>
          </a:p>
          <a:p>
            <a:r>
              <a:rPr lang="en-US" dirty="0" smtClean="0"/>
              <a:t>Viral </a:t>
            </a:r>
            <a:r>
              <a:rPr lang="en-US" dirty="0"/>
              <a:t>or </a:t>
            </a:r>
            <a:r>
              <a:rPr lang="en-US" dirty="0" smtClean="0"/>
              <a:t>bacterial infections</a:t>
            </a:r>
          </a:p>
          <a:p>
            <a:r>
              <a:rPr lang="en-US" dirty="0"/>
              <a:t>D</a:t>
            </a:r>
            <a:r>
              <a:rPr lang="en-US" dirty="0" smtClean="0"/>
              <a:t>iseases </a:t>
            </a:r>
            <a:r>
              <a:rPr lang="en-US" dirty="0"/>
              <a:t>of major organ </a:t>
            </a:r>
            <a:r>
              <a:rPr lang="en-US" dirty="0" smtClean="0"/>
              <a:t>systems</a:t>
            </a:r>
          </a:p>
          <a:p>
            <a:r>
              <a:rPr lang="en-US" dirty="0" smtClean="0"/>
              <a:t>Both </a:t>
            </a:r>
            <a:r>
              <a:rPr lang="en-US" dirty="0"/>
              <a:t>major </a:t>
            </a:r>
            <a:r>
              <a:rPr lang="en-US" dirty="0" smtClean="0"/>
              <a:t>life stress </a:t>
            </a:r>
            <a:r>
              <a:rPr lang="en-US" dirty="0"/>
              <a:t>events (divorce, death, losing a job, trauma) </a:t>
            </a:r>
            <a:r>
              <a:rPr lang="en-US" dirty="0" smtClean="0"/>
              <a:t>and </a:t>
            </a:r>
            <a:r>
              <a:rPr lang="fr-FR" dirty="0" err="1" smtClean="0"/>
              <a:t>minor</a:t>
            </a:r>
            <a:r>
              <a:rPr lang="fr-FR" dirty="0" smtClean="0"/>
              <a:t> </a:t>
            </a:r>
            <a:r>
              <a:rPr lang="fr-FR" dirty="0"/>
              <a:t>stresses (exhaustion, </a:t>
            </a:r>
            <a:r>
              <a:rPr lang="fr-FR" dirty="0" err="1"/>
              <a:t>dehydration</a:t>
            </a:r>
            <a:r>
              <a:rPr lang="fr-FR" dirty="0"/>
              <a:t>, </a:t>
            </a:r>
            <a:r>
              <a:rPr lang="fr-FR" dirty="0" smtClean="0"/>
              <a:t>malnutrition, </a:t>
            </a:r>
            <a:r>
              <a:rPr lang="en-US" dirty="0" smtClean="0"/>
              <a:t>and </a:t>
            </a:r>
            <a:r>
              <a:rPr lang="en-US" dirty="0"/>
              <a:t>sleep deprivation</a:t>
            </a:r>
            <a:r>
              <a:rPr lang="en-US" dirty="0" smtClean="0"/>
              <a:t>).</a:t>
            </a:r>
            <a:endParaRPr lang="en-US" dirty="0"/>
          </a:p>
        </p:txBody>
      </p:sp>
    </p:spTree>
    <p:extLst>
      <p:ext uri="{BB962C8B-B14F-4D97-AF65-F5344CB8AC3E}">
        <p14:creationId xmlns:p14="http://schemas.microsoft.com/office/powerpoint/2010/main" xmlns="" val="3395299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Pseudoexacerbation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a:t>
            </a:r>
            <a:r>
              <a:rPr lang="en-US" dirty="0" smtClean="0"/>
              <a:t>emporary worsening of </a:t>
            </a:r>
            <a:r>
              <a:rPr lang="en-US" dirty="0"/>
              <a:t>MS symptoms. </a:t>
            </a:r>
            <a:r>
              <a:rPr lang="en-US" dirty="0" smtClean="0"/>
              <a:t>The </a:t>
            </a:r>
            <a:r>
              <a:rPr lang="en-US" dirty="0"/>
              <a:t>episode typically comes and </a:t>
            </a:r>
            <a:r>
              <a:rPr lang="en-US" dirty="0" smtClean="0"/>
              <a:t>goes quickly</a:t>
            </a:r>
            <a:r>
              <a:rPr lang="en-US" dirty="0"/>
              <a:t>, usually within 24 hours. </a:t>
            </a:r>
            <a:endParaRPr lang="en-US" dirty="0" smtClean="0"/>
          </a:p>
          <a:p>
            <a:r>
              <a:rPr lang="en-US" dirty="0" smtClean="0"/>
              <a:t>The overwhelming majority </a:t>
            </a:r>
            <a:r>
              <a:rPr lang="en-US" dirty="0"/>
              <a:t>of individuals with MS demonstrate an </a:t>
            </a:r>
            <a:r>
              <a:rPr lang="en-US" dirty="0" smtClean="0"/>
              <a:t>adverse reaction </a:t>
            </a:r>
            <a:r>
              <a:rPr lang="en-US" dirty="0"/>
              <a:t>to heat, known as </a:t>
            </a:r>
            <a:r>
              <a:rPr lang="en-US" i="1" dirty="0" err="1">
                <a:solidFill>
                  <a:srgbClr val="FF0000"/>
                </a:solidFill>
              </a:rPr>
              <a:t>Uthoff’s</a:t>
            </a:r>
            <a:r>
              <a:rPr lang="en-US" i="1" dirty="0">
                <a:solidFill>
                  <a:srgbClr val="FF0000"/>
                </a:solidFill>
              </a:rPr>
              <a:t> symptom</a:t>
            </a:r>
            <a:r>
              <a:rPr lang="en-US" dirty="0">
                <a:solidFill>
                  <a:srgbClr val="FF0000"/>
                </a:solidFill>
              </a:rPr>
              <a:t>. </a:t>
            </a:r>
            <a:endParaRPr lang="en-US" dirty="0" smtClean="0">
              <a:solidFill>
                <a:srgbClr val="FF0000"/>
              </a:solidFill>
            </a:endParaRPr>
          </a:p>
          <a:p>
            <a:r>
              <a:rPr lang="en-US" dirty="0" smtClean="0"/>
              <a:t>Anything</a:t>
            </a:r>
            <a:r>
              <a:rPr lang="en-US" dirty="0"/>
              <a:t> </a:t>
            </a:r>
            <a:r>
              <a:rPr lang="en-US" dirty="0" smtClean="0"/>
              <a:t>that </a:t>
            </a:r>
            <a:r>
              <a:rPr lang="en-US" dirty="0"/>
              <a:t>raises the body temperature can bring on a </a:t>
            </a:r>
            <a:r>
              <a:rPr lang="en-US" dirty="0" err="1"/>
              <a:t>pseudoattack</a:t>
            </a:r>
            <a:r>
              <a:rPr lang="en-US" dirty="0"/>
              <a:t>.</a:t>
            </a:r>
          </a:p>
          <a:p>
            <a:r>
              <a:rPr lang="en-US" dirty="0"/>
              <a:t>External heat stressors </a:t>
            </a:r>
          </a:p>
          <a:p>
            <a:r>
              <a:rPr lang="en-US" dirty="0"/>
              <a:t>Internal elevations in </a:t>
            </a:r>
            <a:r>
              <a:rPr lang="en-US" dirty="0" smtClean="0"/>
              <a:t>temperature</a:t>
            </a:r>
          </a:p>
          <a:p>
            <a:r>
              <a:rPr lang="en-US" dirty="0" smtClean="0"/>
              <a:t>Most </a:t>
            </a:r>
            <a:r>
              <a:rPr lang="en-US" dirty="0"/>
              <a:t>pseudo-attacks </a:t>
            </a:r>
            <a:r>
              <a:rPr lang="en-US" dirty="0" smtClean="0"/>
              <a:t>resolve within </a:t>
            </a:r>
            <a:r>
              <a:rPr lang="en-US" dirty="0"/>
              <a:t>24 hours of cooling off and/or the end of a fever.</a:t>
            </a:r>
          </a:p>
        </p:txBody>
      </p:sp>
    </p:spTree>
    <p:extLst>
      <p:ext uri="{BB962C8B-B14F-4D97-AF65-F5344CB8AC3E}">
        <p14:creationId xmlns:p14="http://schemas.microsoft.com/office/powerpoint/2010/main" xmlns="" val="2735051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a:t>
            </a:r>
            <a:endParaRPr lang="en-US" dirty="0"/>
          </a:p>
        </p:txBody>
      </p:sp>
      <p:sp>
        <p:nvSpPr>
          <p:cNvPr id="3" name="Content Placeholder 2"/>
          <p:cNvSpPr>
            <a:spLocks noGrp="1"/>
          </p:cNvSpPr>
          <p:nvPr>
            <p:ph idx="1"/>
          </p:nvPr>
        </p:nvSpPr>
        <p:spPr/>
        <p:txBody>
          <a:bodyPr>
            <a:normAutofit/>
          </a:bodyPr>
          <a:lstStyle/>
          <a:p>
            <a:r>
              <a:rPr lang="en-US" dirty="0"/>
              <a:t>Symptoms of MS vary considerably, depending on </a:t>
            </a:r>
            <a:r>
              <a:rPr lang="en-US" dirty="0" smtClean="0"/>
              <a:t>the location </a:t>
            </a:r>
            <a:r>
              <a:rPr lang="en-US" dirty="0"/>
              <a:t>of specific lesions. </a:t>
            </a:r>
            <a:endParaRPr lang="en-US" dirty="0" smtClean="0"/>
          </a:p>
          <a:p>
            <a:r>
              <a:rPr lang="en-US" dirty="0" smtClean="0"/>
              <a:t>Early </a:t>
            </a:r>
            <a:r>
              <a:rPr lang="en-US" dirty="0"/>
              <a:t>symptoms </a:t>
            </a:r>
            <a:r>
              <a:rPr lang="en-US" dirty="0" smtClean="0"/>
              <a:t>typically include </a:t>
            </a:r>
            <a:r>
              <a:rPr lang="en-US" dirty="0"/>
              <a:t>minor visual disturbances (e.g., episodes of </a:t>
            </a:r>
            <a:r>
              <a:rPr lang="en-US" dirty="0" smtClean="0"/>
              <a:t>double vision</a:t>
            </a:r>
            <a:r>
              <a:rPr lang="en-US" dirty="0"/>
              <a:t>) and </a:t>
            </a:r>
            <a:r>
              <a:rPr lang="en-US" dirty="0" err="1"/>
              <a:t>paresthesias</a:t>
            </a:r>
            <a:r>
              <a:rPr lang="en-US" dirty="0"/>
              <a:t> progressing to </a:t>
            </a:r>
            <a:r>
              <a:rPr lang="en-US" dirty="0" smtClean="0"/>
              <a:t>numbness, weakness</a:t>
            </a:r>
            <a:r>
              <a:rPr lang="en-US" dirty="0"/>
              <a:t>, and fatigability. </a:t>
            </a:r>
            <a:endParaRPr lang="en-US" dirty="0" smtClean="0"/>
          </a:p>
          <a:p>
            <a:r>
              <a:rPr lang="en-US" dirty="0" smtClean="0"/>
              <a:t>In </a:t>
            </a:r>
            <a:r>
              <a:rPr lang="en-US" dirty="0"/>
              <a:t>more advanced </a:t>
            </a:r>
            <a:r>
              <a:rPr lang="en-US" dirty="0" smtClean="0"/>
              <a:t>stages, patients </a:t>
            </a:r>
            <a:r>
              <a:rPr lang="en-US" dirty="0"/>
              <a:t>demonstrate multiple symptoms with </a:t>
            </a:r>
            <a:r>
              <a:rPr lang="en-US" dirty="0" smtClean="0"/>
              <a:t>varying involvement</a:t>
            </a:r>
            <a:r>
              <a:rPr lang="en-US" dirty="0"/>
              <a:t>.</a:t>
            </a:r>
          </a:p>
        </p:txBody>
      </p:sp>
    </p:spTree>
    <p:extLst>
      <p:ext uri="{BB962C8B-B14F-4D97-AF65-F5344CB8AC3E}">
        <p14:creationId xmlns:p14="http://schemas.microsoft.com/office/powerpoint/2010/main" xmlns="" val="150768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a:t>
            </a:r>
            <a:r>
              <a:rPr lang="en-US" dirty="0"/>
              <a:t>onset of symptoms can develop </a:t>
            </a:r>
            <a:r>
              <a:rPr lang="en-US" dirty="0" smtClean="0"/>
              <a:t>rapidly over </a:t>
            </a:r>
            <a:r>
              <a:rPr lang="en-US" dirty="0"/>
              <a:t>a course of minutes or hours; less frequently, </a:t>
            </a:r>
            <a:r>
              <a:rPr lang="en-US" dirty="0" smtClean="0"/>
              <a:t>onset is </a:t>
            </a:r>
            <a:r>
              <a:rPr lang="en-US" dirty="0"/>
              <a:t>insidious, occurring over a period of weeks or months.</a:t>
            </a:r>
          </a:p>
          <a:p>
            <a:r>
              <a:rPr lang="en-US" dirty="0"/>
              <a:t>An early remission may lead the individual to </a:t>
            </a:r>
            <a:r>
              <a:rPr lang="en-US" dirty="0" smtClean="0"/>
              <a:t>postpone initial </a:t>
            </a:r>
            <a:r>
              <a:rPr lang="en-US" dirty="0"/>
              <a:t>neurological workup for months or longer.</a:t>
            </a:r>
          </a:p>
        </p:txBody>
      </p:sp>
    </p:spTree>
    <p:extLst>
      <p:ext uri="{BB962C8B-B14F-4D97-AF65-F5344CB8AC3E}">
        <p14:creationId xmlns:p14="http://schemas.microsoft.com/office/powerpoint/2010/main" xmlns="" val="3124210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Sensory Symptoms</a:t>
            </a:r>
            <a:br>
              <a:rPr lang="en-US" dirty="0"/>
            </a:br>
            <a:endParaRPr lang="en-US" dirty="0"/>
          </a:p>
        </p:txBody>
      </p:sp>
      <p:sp>
        <p:nvSpPr>
          <p:cNvPr id="3" name="Content Placeholder 2"/>
          <p:cNvSpPr>
            <a:spLocks noGrp="1"/>
          </p:cNvSpPr>
          <p:nvPr>
            <p:ph idx="1"/>
          </p:nvPr>
        </p:nvSpPr>
        <p:spPr/>
        <p:txBody>
          <a:bodyPr/>
          <a:lstStyle/>
          <a:p>
            <a:r>
              <a:rPr lang="en-US" dirty="0" smtClean="0"/>
              <a:t>Hypoesthesia</a:t>
            </a:r>
            <a:r>
              <a:rPr lang="en-US" dirty="0"/>
              <a:t>, numbness</a:t>
            </a:r>
          </a:p>
          <a:p>
            <a:r>
              <a:rPr lang="en-US" dirty="0" err="1" smtClean="0"/>
              <a:t>Paresthesias</a:t>
            </a:r>
            <a:endParaRPr lang="en-US" dirty="0"/>
          </a:p>
        </p:txBody>
      </p:sp>
    </p:spTree>
    <p:extLst>
      <p:ext uri="{BB962C8B-B14F-4D97-AF65-F5344CB8AC3E}">
        <p14:creationId xmlns:p14="http://schemas.microsoft.com/office/powerpoint/2010/main" xmlns="" val="661113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Multiple sclerosis (MS) is an autoimmune </a:t>
            </a:r>
            <a:r>
              <a:rPr lang="en-US" dirty="0" smtClean="0"/>
              <a:t>disease characterized </a:t>
            </a:r>
            <a:r>
              <a:rPr lang="en-US" dirty="0"/>
              <a:t>by inflammation, </a:t>
            </a:r>
            <a:r>
              <a:rPr lang="en-US" dirty="0" smtClean="0"/>
              <a:t>selective demyelination</a:t>
            </a:r>
            <a:r>
              <a:rPr lang="en-US" dirty="0"/>
              <a:t>, and gliosis. </a:t>
            </a:r>
            <a:endParaRPr lang="en-US" dirty="0" smtClean="0"/>
          </a:p>
          <a:p>
            <a:r>
              <a:rPr lang="en-US" dirty="0" smtClean="0"/>
              <a:t>It </a:t>
            </a:r>
            <a:r>
              <a:rPr lang="en-US" dirty="0"/>
              <a:t>causes </a:t>
            </a:r>
            <a:r>
              <a:rPr lang="en-US" dirty="0" smtClean="0"/>
              <a:t>both acute </a:t>
            </a:r>
            <a:r>
              <a:rPr lang="en-US" dirty="0"/>
              <a:t>and chronic symptoms and can result in </a:t>
            </a:r>
            <a:r>
              <a:rPr lang="en-US" dirty="0" smtClean="0"/>
              <a:t>significant disability </a:t>
            </a:r>
            <a:r>
              <a:rPr lang="en-US" dirty="0"/>
              <a:t>and impaired quality of life. </a:t>
            </a:r>
            <a:endParaRPr lang="en-US" dirty="0" smtClean="0"/>
          </a:p>
          <a:p>
            <a:endParaRPr lang="en-US" dirty="0"/>
          </a:p>
        </p:txBody>
      </p:sp>
    </p:spTree>
    <p:extLst>
      <p:ext uri="{BB962C8B-B14F-4D97-AF65-F5344CB8AC3E}">
        <p14:creationId xmlns:p14="http://schemas.microsoft.com/office/powerpoint/2010/main" xmlns="" val="2411482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Pain</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Paroxysmal </a:t>
            </a:r>
            <a:r>
              <a:rPr lang="en-US" dirty="0"/>
              <a:t>limb </a:t>
            </a:r>
            <a:r>
              <a:rPr lang="en-US" dirty="0" smtClean="0"/>
              <a:t>pain, </a:t>
            </a:r>
            <a:r>
              <a:rPr lang="en-US" dirty="0" err="1" smtClean="0"/>
              <a:t>dysesthesias</a:t>
            </a:r>
            <a:endParaRPr lang="en-US" dirty="0"/>
          </a:p>
          <a:p>
            <a:r>
              <a:rPr lang="en-US" dirty="0" smtClean="0"/>
              <a:t>Headache</a:t>
            </a:r>
            <a:endParaRPr lang="en-US" dirty="0"/>
          </a:p>
          <a:p>
            <a:r>
              <a:rPr lang="en-US" dirty="0" smtClean="0"/>
              <a:t>Optic </a:t>
            </a:r>
            <a:r>
              <a:rPr lang="en-US" dirty="0"/>
              <a:t>or </a:t>
            </a:r>
            <a:r>
              <a:rPr lang="en-US" dirty="0" smtClean="0"/>
              <a:t>trigeminal neuritis</a:t>
            </a:r>
            <a:endParaRPr lang="en-US" dirty="0"/>
          </a:p>
          <a:p>
            <a:r>
              <a:rPr lang="en-US" dirty="0" err="1" smtClean="0"/>
              <a:t>Lhermitte’s</a:t>
            </a:r>
            <a:r>
              <a:rPr lang="en-US" dirty="0" smtClean="0"/>
              <a:t> </a:t>
            </a:r>
            <a:r>
              <a:rPr lang="en-US" dirty="0"/>
              <a:t>sign</a:t>
            </a:r>
          </a:p>
          <a:p>
            <a:r>
              <a:rPr lang="en-US" dirty="0" err="1" smtClean="0"/>
              <a:t>Hyperpathia</a:t>
            </a:r>
            <a:endParaRPr lang="en-US" dirty="0"/>
          </a:p>
          <a:p>
            <a:r>
              <a:rPr lang="en-US" dirty="0" smtClean="0"/>
              <a:t>Chronic </a:t>
            </a:r>
            <a:r>
              <a:rPr lang="en-US" dirty="0"/>
              <a:t>neuropathic pain</a:t>
            </a:r>
          </a:p>
        </p:txBody>
      </p:sp>
    </p:spTree>
    <p:extLst>
      <p:ext uri="{BB962C8B-B14F-4D97-AF65-F5344CB8AC3E}">
        <p14:creationId xmlns:p14="http://schemas.microsoft.com/office/powerpoint/2010/main" xmlns="" val="2080214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Visual Symptoms</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Blurred </a:t>
            </a:r>
            <a:r>
              <a:rPr lang="en-US" dirty="0"/>
              <a:t>or double </a:t>
            </a:r>
            <a:r>
              <a:rPr lang="en-US" dirty="0" smtClean="0"/>
              <a:t>vision (diplopia</a:t>
            </a:r>
            <a:r>
              <a:rPr lang="en-US" dirty="0"/>
              <a:t>)</a:t>
            </a:r>
          </a:p>
          <a:p>
            <a:r>
              <a:rPr lang="en-US" dirty="0" smtClean="0"/>
              <a:t>Diminished acuity/loss of </a:t>
            </a:r>
            <a:r>
              <a:rPr lang="en-US" dirty="0"/>
              <a:t>vision</a:t>
            </a:r>
          </a:p>
          <a:p>
            <a:r>
              <a:rPr lang="en-US" dirty="0" err="1" smtClean="0"/>
              <a:t>Scotoma</a:t>
            </a:r>
            <a:endParaRPr lang="en-US" dirty="0"/>
          </a:p>
          <a:p>
            <a:r>
              <a:rPr lang="en-US" dirty="0" smtClean="0"/>
              <a:t>Nystagmus</a:t>
            </a:r>
            <a:endParaRPr lang="en-US" dirty="0"/>
          </a:p>
          <a:p>
            <a:r>
              <a:rPr lang="en-US" dirty="0" smtClean="0"/>
              <a:t>Lateral </a:t>
            </a:r>
            <a:r>
              <a:rPr lang="en-US" dirty="0"/>
              <a:t>gaze </a:t>
            </a:r>
            <a:r>
              <a:rPr lang="en-US" dirty="0" smtClean="0"/>
              <a:t>palsy</a:t>
            </a:r>
            <a:endParaRPr lang="en-US" dirty="0"/>
          </a:p>
        </p:txBody>
      </p:sp>
    </p:spTree>
    <p:extLst>
      <p:ext uri="{BB962C8B-B14F-4D97-AF65-F5344CB8AC3E}">
        <p14:creationId xmlns:p14="http://schemas.microsoft.com/office/powerpoint/2010/main" xmlns="" val="2188471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Cognitive Symptoms</a:t>
            </a:r>
            <a:br>
              <a:rPr lang="en-US" dirty="0"/>
            </a:br>
            <a:endParaRPr lang="en-US" dirty="0"/>
          </a:p>
        </p:txBody>
      </p:sp>
      <p:sp>
        <p:nvSpPr>
          <p:cNvPr id="3" name="Content Placeholder 2"/>
          <p:cNvSpPr>
            <a:spLocks noGrp="1"/>
          </p:cNvSpPr>
          <p:nvPr>
            <p:ph idx="1"/>
          </p:nvPr>
        </p:nvSpPr>
        <p:spPr/>
        <p:txBody>
          <a:bodyPr/>
          <a:lstStyle/>
          <a:p>
            <a:r>
              <a:rPr lang="en-US" dirty="0" smtClean="0"/>
              <a:t>Short-term memory deficits</a:t>
            </a:r>
            <a:endParaRPr lang="en-US" dirty="0"/>
          </a:p>
          <a:p>
            <a:endParaRPr lang="en-US" dirty="0"/>
          </a:p>
        </p:txBody>
      </p:sp>
    </p:spTree>
    <p:extLst>
      <p:ext uri="{BB962C8B-B14F-4D97-AF65-F5344CB8AC3E}">
        <p14:creationId xmlns:p14="http://schemas.microsoft.com/office/powerpoint/2010/main" xmlns="" val="662624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cognitive Symptoms</a:t>
            </a:r>
            <a:endParaRPr lang="en-US" dirty="0"/>
          </a:p>
        </p:txBody>
      </p:sp>
      <p:sp>
        <p:nvSpPr>
          <p:cNvPr id="3" name="Content Placeholder 2"/>
          <p:cNvSpPr>
            <a:spLocks noGrp="1"/>
          </p:cNvSpPr>
          <p:nvPr>
            <p:ph idx="1"/>
          </p:nvPr>
        </p:nvSpPr>
        <p:spPr/>
        <p:txBody>
          <a:bodyPr>
            <a:normAutofit/>
          </a:bodyPr>
          <a:lstStyle/>
          <a:p>
            <a:r>
              <a:rPr lang="en-US" dirty="0" smtClean="0"/>
              <a:t>Diminished attention, concentration</a:t>
            </a:r>
            <a:endParaRPr lang="en-US" dirty="0"/>
          </a:p>
          <a:p>
            <a:r>
              <a:rPr lang="en-US" dirty="0" smtClean="0"/>
              <a:t>Diminished executive functions</a:t>
            </a:r>
            <a:endParaRPr lang="en-US" dirty="0"/>
          </a:p>
          <a:p>
            <a:r>
              <a:rPr lang="en-US" dirty="0" smtClean="0"/>
              <a:t>Diminished information processing</a:t>
            </a:r>
            <a:endParaRPr lang="en-US" dirty="0"/>
          </a:p>
          <a:p>
            <a:r>
              <a:rPr lang="en-US" dirty="0" smtClean="0"/>
              <a:t>Diminished visual– spatial </a:t>
            </a:r>
            <a:r>
              <a:rPr lang="en-US" dirty="0"/>
              <a:t>abilities</a:t>
            </a:r>
          </a:p>
        </p:txBody>
      </p:sp>
    </p:spTree>
    <p:extLst>
      <p:ext uri="{BB962C8B-B14F-4D97-AF65-F5344CB8AC3E}">
        <p14:creationId xmlns:p14="http://schemas.microsoft.com/office/powerpoint/2010/main" xmlns="" val="3824212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Affective Symptoms</a:t>
            </a:r>
            <a:endParaRPr lang="en-US" dirty="0"/>
          </a:p>
        </p:txBody>
      </p:sp>
      <p:sp>
        <p:nvSpPr>
          <p:cNvPr id="3" name="Content Placeholder 2"/>
          <p:cNvSpPr>
            <a:spLocks noGrp="1"/>
          </p:cNvSpPr>
          <p:nvPr>
            <p:ph idx="1"/>
          </p:nvPr>
        </p:nvSpPr>
        <p:spPr/>
        <p:txBody>
          <a:bodyPr>
            <a:normAutofit/>
          </a:bodyPr>
          <a:lstStyle/>
          <a:p>
            <a:r>
              <a:rPr lang="en-US" dirty="0" smtClean="0"/>
              <a:t>Depression</a:t>
            </a:r>
            <a:endParaRPr lang="en-US" dirty="0"/>
          </a:p>
          <a:p>
            <a:r>
              <a:rPr lang="en-US" dirty="0" smtClean="0"/>
              <a:t>Anxiety</a:t>
            </a:r>
            <a:endParaRPr lang="en-US" dirty="0"/>
          </a:p>
          <a:p>
            <a:r>
              <a:rPr lang="en-US" dirty="0" err="1" smtClean="0"/>
              <a:t>Pseudobulbar</a:t>
            </a:r>
            <a:r>
              <a:rPr lang="en-US" dirty="0" smtClean="0"/>
              <a:t> </a:t>
            </a:r>
            <a:r>
              <a:rPr lang="en-US" dirty="0"/>
              <a:t>affect</a:t>
            </a:r>
          </a:p>
          <a:p>
            <a:r>
              <a:rPr lang="en-US" dirty="0" smtClean="0"/>
              <a:t>Anxiety</a:t>
            </a:r>
            <a:endParaRPr lang="en-US" dirty="0"/>
          </a:p>
        </p:txBody>
      </p:sp>
    </p:spTree>
    <p:extLst>
      <p:ext uri="{BB962C8B-B14F-4D97-AF65-F5344CB8AC3E}">
        <p14:creationId xmlns:p14="http://schemas.microsoft.com/office/powerpoint/2010/main" xmlns="" val="3517828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Motor </a:t>
            </a:r>
            <a:r>
              <a:rPr lang="en-US" dirty="0" smtClean="0"/>
              <a:t>Symptoms</a:t>
            </a:r>
            <a:endParaRPr lang="en-US" dirty="0"/>
          </a:p>
        </p:txBody>
      </p:sp>
      <p:sp>
        <p:nvSpPr>
          <p:cNvPr id="3" name="Content Placeholder 2"/>
          <p:cNvSpPr>
            <a:spLocks noGrp="1"/>
          </p:cNvSpPr>
          <p:nvPr>
            <p:ph idx="1"/>
          </p:nvPr>
        </p:nvSpPr>
        <p:spPr/>
        <p:txBody>
          <a:bodyPr>
            <a:normAutofit/>
          </a:bodyPr>
          <a:lstStyle/>
          <a:p>
            <a:r>
              <a:rPr lang="en-US" dirty="0" smtClean="0"/>
              <a:t>Paresis </a:t>
            </a:r>
            <a:r>
              <a:rPr lang="en-US" dirty="0"/>
              <a:t>or paralysis</a:t>
            </a:r>
          </a:p>
          <a:p>
            <a:r>
              <a:rPr lang="en-US" dirty="0" smtClean="0"/>
              <a:t>Fatigue</a:t>
            </a:r>
            <a:endParaRPr lang="en-US" dirty="0"/>
          </a:p>
          <a:p>
            <a:r>
              <a:rPr lang="en-US" dirty="0" smtClean="0"/>
              <a:t>Spasticity</a:t>
            </a:r>
            <a:r>
              <a:rPr lang="en-US" dirty="0"/>
              <a:t>, spasms</a:t>
            </a:r>
          </a:p>
          <a:p>
            <a:r>
              <a:rPr lang="en-US" dirty="0" smtClean="0"/>
              <a:t>Ataxia</a:t>
            </a:r>
            <a:r>
              <a:rPr lang="en-US" dirty="0"/>
              <a:t>: </a:t>
            </a:r>
            <a:r>
              <a:rPr lang="en-US" dirty="0" smtClean="0"/>
              <a:t>incoordination, intention tremor ,postural </a:t>
            </a:r>
            <a:r>
              <a:rPr lang="en-US" dirty="0"/>
              <a:t>tremor</a:t>
            </a:r>
          </a:p>
          <a:p>
            <a:r>
              <a:rPr lang="en-US" dirty="0" smtClean="0"/>
              <a:t>Impaired </a:t>
            </a:r>
            <a:r>
              <a:rPr lang="en-US" dirty="0"/>
              <a:t>balance and </a:t>
            </a:r>
            <a:r>
              <a:rPr lang="en-US" dirty="0" smtClean="0"/>
              <a:t>gait</a:t>
            </a:r>
            <a:endParaRPr lang="en-US" dirty="0"/>
          </a:p>
        </p:txBody>
      </p:sp>
    </p:spTree>
    <p:extLst>
      <p:ext uri="{BB962C8B-B14F-4D97-AF65-F5344CB8AC3E}">
        <p14:creationId xmlns:p14="http://schemas.microsoft.com/office/powerpoint/2010/main" xmlns="" val="666783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Speech and Swallowing</a:t>
            </a:r>
            <a:br>
              <a:rPr lang="en-US" dirty="0"/>
            </a:br>
            <a:endParaRPr lang="en-US" dirty="0"/>
          </a:p>
        </p:txBody>
      </p:sp>
      <p:sp>
        <p:nvSpPr>
          <p:cNvPr id="3" name="Content Placeholder 2"/>
          <p:cNvSpPr>
            <a:spLocks noGrp="1"/>
          </p:cNvSpPr>
          <p:nvPr>
            <p:ph idx="1"/>
          </p:nvPr>
        </p:nvSpPr>
        <p:spPr/>
        <p:txBody>
          <a:bodyPr/>
          <a:lstStyle/>
          <a:p>
            <a:r>
              <a:rPr lang="en-US" dirty="0" smtClean="0"/>
              <a:t>Dysarthria</a:t>
            </a:r>
            <a:endParaRPr lang="en-US" dirty="0"/>
          </a:p>
          <a:p>
            <a:r>
              <a:rPr lang="en-US" dirty="0" smtClean="0"/>
              <a:t>Diminished </a:t>
            </a:r>
            <a:r>
              <a:rPr lang="en-US" dirty="0"/>
              <a:t>verbal fluency</a:t>
            </a:r>
          </a:p>
          <a:p>
            <a:r>
              <a:rPr lang="en-US" dirty="0" smtClean="0"/>
              <a:t>Dysphonia</a:t>
            </a:r>
            <a:endParaRPr lang="en-US" dirty="0"/>
          </a:p>
          <a:p>
            <a:r>
              <a:rPr lang="en-US" dirty="0" smtClean="0"/>
              <a:t>Dysphagia</a:t>
            </a:r>
            <a:endParaRPr lang="en-US" dirty="0"/>
          </a:p>
          <a:p>
            <a:endParaRPr lang="en-US" dirty="0"/>
          </a:p>
        </p:txBody>
      </p:sp>
    </p:spTree>
    <p:extLst>
      <p:ext uri="{BB962C8B-B14F-4D97-AF65-F5344CB8AC3E}">
        <p14:creationId xmlns:p14="http://schemas.microsoft.com/office/powerpoint/2010/main" xmlns="" val="76917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Bladder Symptoms</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Spastic </a:t>
            </a:r>
            <a:r>
              <a:rPr lang="en-US" dirty="0"/>
              <a:t>bladder</a:t>
            </a:r>
          </a:p>
          <a:p>
            <a:r>
              <a:rPr lang="en-US" dirty="0" smtClean="0"/>
              <a:t>Flaccid </a:t>
            </a:r>
            <a:r>
              <a:rPr lang="en-US" dirty="0"/>
              <a:t>bladder</a:t>
            </a:r>
          </a:p>
          <a:p>
            <a:r>
              <a:rPr lang="en-US" dirty="0" err="1" smtClean="0"/>
              <a:t>Dyssynergic</a:t>
            </a:r>
            <a:r>
              <a:rPr lang="en-US" dirty="0" smtClean="0"/>
              <a:t> </a:t>
            </a:r>
            <a:r>
              <a:rPr lang="en-US" dirty="0"/>
              <a:t>bladder</a:t>
            </a:r>
          </a:p>
          <a:p>
            <a:r>
              <a:rPr lang="en-US" dirty="0" smtClean="0"/>
              <a:t>Constipation</a:t>
            </a:r>
            <a:endParaRPr lang="en-US" dirty="0"/>
          </a:p>
          <a:p>
            <a:r>
              <a:rPr lang="en-US" dirty="0" smtClean="0"/>
              <a:t>Diarrhea </a:t>
            </a:r>
            <a:r>
              <a:rPr lang="en-US" dirty="0"/>
              <a:t>and </a:t>
            </a:r>
            <a:r>
              <a:rPr lang="en-US" dirty="0" smtClean="0"/>
              <a:t>incontinence</a:t>
            </a:r>
            <a:endParaRPr lang="en-US" dirty="0"/>
          </a:p>
        </p:txBody>
      </p:sp>
    </p:spTree>
    <p:extLst>
      <p:ext uri="{BB962C8B-B14F-4D97-AF65-F5344CB8AC3E}">
        <p14:creationId xmlns:p14="http://schemas.microsoft.com/office/powerpoint/2010/main" xmlns="" val="3532471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Sexual Symptoms</a:t>
            </a:r>
            <a:br>
              <a:rPr lang="en-US" dirty="0"/>
            </a:br>
            <a:endParaRPr lang="en-US" dirty="0"/>
          </a:p>
        </p:txBody>
      </p:sp>
      <p:sp>
        <p:nvSpPr>
          <p:cNvPr id="3" name="Content Placeholder 2"/>
          <p:cNvSpPr>
            <a:spLocks noGrp="1"/>
          </p:cNvSpPr>
          <p:nvPr>
            <p:ph idx="1"/>
          </p:nvPr>
        </p:nvSpPr>
        <p:spPr/>
        <p:txBody>
          <a:bodyPr/>
          <a:lstStyle/>
          <a:p>
            <a:r>
              <a:rPr lang="en-US" dirty="0" smtClean="0"/>
              <a:t>Impotence</a:t>
            </a:r>
            <a:endParaRPr lang="en-US" dirty="0"/>
          </a:p>
          <a:p>
            <a:r>
              <a:rPr lang="en-US" dirty="0" smtClean="0"/>
              <a:t>Decreased </a:t>
            </a:r>
            <a:r>
              <a:rPr lang="en-US" dirty="0"/>
              <a:t>libido</a:t>
            </a:r>
          </a:p>
          <a:p>
            <a:r>
              <a:rPr lang="en-US" dirty="0" smtClean="0"/>
              <a:t>Impaired </a:t>
            </a:r>
            <a:r>
              <a:rPr lang="en-US" dirty="0"/>
              <a:t>ability to </a:t>
            </a:r>
            <a:r>
              <a:rPr lang="en-US" dirty="0" smtClean="0"/>
              <a:t>achieve orgasm</a:t>
            </a:r>
            <a:endParaRPr lang="en-US" dirty="0"/>
          </a:p>
          <a:p>
            <a:endParaRPr lang="en-US" dirty="0"/>
          </a:p>
        </p:txBody>
      </p:sp>
    </p:spTree>
    <p:extLst>
      <p:ext uri="{BB962C8B-B14F-4D97-AF65-F5344CB8AC3E}">
        <p14:creationId xmlns:p14="http://schemas.microsoft.com/office/powerpoint/2010/main" xmlns="" val="4211900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Diagnosis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diagnosis of MS is made by a neurologist based on history, clinical findings, and supportive clinical tests, including </a:t>
            </a:r>
            <a:endParaRPr lang="en-US" dirty="0" smtClean="0"/>
          </a:p>
          <a:p>
            <a:pPr lvl="1"/>
            <a:r>
              <a:rPr lang="en-US" dirty="0"/>
              <a:t>M</a:t>
            </a:r>
            <a:r>
              <a:rPr lang="en-US" dirty="0" smtClean="0"/>
              <a:t>agnetic </a:t>
            </a:r>
            <a:r>
              <a:rPr lang="en-US" dirty="0"/>
              <a:t>resonance imaging (MRI); highly sensitive for detecting MS plaques </a:t>
            </a:r>
            <a:r>
              <a:rPr lang="en-US" dirty="0" smtClean="0"/>
              <a:t>in the </a:t>
            </a:r>
            <a:r>
              <a:rPr lang="en-US" dirty="0"/>
              <a:t>white matter of the brain and spinal </a:t>
            </a:r>
            <a:r>
              <a:rPr lang="en-US" dirty="0" smtClean="0"/>
              <a:t>cord, bright spots and black holes</a:t>
            </a:r>
          </a:p>
          <a:p>
            <a:pPr lvl="1"/>
            <a:r>
              <a:rPr lang="en-US" dirty="0"/>
              <a:t>CSF; elevated total immunoglobulin in spinal fluid</a:t>
            </a:r>
          </a:p>
          <a:p>
            <a:pPr lvl="1"/>
            <a:r>
              <a:rPr lang="en-US" dirty="0"/>
              <a:t>E</a:t>
            </a:r>
            <a:r>
              <a:rPr lang="en-US" dirty="0" smtClean="0"/>
              <a:t>voked </a:t>
            </a:r>
            <a:r>
              <a:rPr lang="en-US" dirty="0"/>
              <a:t>potentials (EP); slowed or abnormal conduction</a:t>
            </a:r>
          </a:p>
          <a:p>
            <a:endParaRPr lang="en-US" dirty="0"/>
          </a:p>
        </p:txBody>
      </p:sp>
    </p:spTree>
    <p:extLst>
      <p:ext uri="{BB962C8B-B14F-4D97-AF65-F5344CB8AC3E}">
        <p14:creationId xmlns:p14="http://schemas.microsoft.com/office/powerpoint/2010/main" xmlns="" val="3039856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Epidemiology</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Worldwide MS affects approximately 2.1 million people. </a:t>
            </a:r>
            <a:endParaRPr lang="en-US" dirty="0" smtClean="0"/>
          </a:p>
          <a:p>
            <a:r>
              <a:rPr lang="en-US" dirty="0" smtClean="0"/>
              <a:t>The </a:t>
            </a:r>
            <a:r>
              <a:rPr lang="en-US" dirty="0"/>
              <a:t>onset of MS typically occurs between the ages </a:t>
            </a:r>
            <a:r>
              <a:rPr lang="en-US" dirty="0" smtClean="0"/>
              <a:t>old </a:t>
            </a:r>
            <a:r>
              <a:rPr lang="en-US" dirty="0"/>
              <a:t>15 and 50 years</a:t>
            </a:r>
            <a:r>
              <a:rPr lang="en-US" dirty="0" smtClean="0"/>
              <a:t>, with </a:t>
            </a:r>
            <a:r>
              <a:rPr lang="en-US" dirty="0"/>
              <a:t>the peak at age 30</a:t>
            </a:r>
            <a:r>
              <a:rPr lang="en-US" dirty="0" smtClean="0"/>
              <a:t>.</a:t>
            </a:r>
          </a:p>
          <a:p>
            <a:r>
              <a:rPr lang="en-US" dirty="0"/>
              <a:t>R</a:t>
            </a:r>
            <a:r>
              <a:rPr lang="en-US" dirty="0" smtClean="0"/>
              <a:t>are </a:t>
            </a:r>
            <a:r>
              <a:rPr lang="en-US" dirty="0"/>
              <a:t>in </a:t>
            </a:r>
            <a:r>
              <a:rPr lang="en-US" dirty="0" smtClean="0"/>
              <a:t>children</a:t>
            </a:r>
            <a:r>
              <a:rPr lang="en-US" dirty="0"/>
              <a:t> </a:t>
            </a:r>
            <a:r>
              <a:rPr lang="en-US" dirty="0" smtClean="0"/>
              <a:t>and  </a:t>
            </a:r>
            <a:r>
              <a:rPr lang="en-US" dirty="0"/>
              <a:t>in adults older than the age of 50 </a:t>
            </a:r>
            <a:r>
              <a:rPr lang="en-US" dirty="0" smtClean="0"/>
              <a:t>years</a:t>
            </a:r>
            <a:endParaRPr lang="en-US" dirty="0"/>
          </a:p>
          <a:p>
            <a:r>
              <a:rPr lang="en-US" dirty="0" smtClean="0"/>
              <a:t>Women to men ratio is 2:1 to 3:1</a:t>
            </a:r>
          </a:p>
          <a:p>
            <a:r>
              <a:rPr lang="en-US" dirty="0" smtClean="0"/>
              <a:t>MS </a:t>
            </a:r>
            <a:r>
              <a:rPr lang="en-US" dirty="0"/>
              <a:t>affects predominately white </a:t>
            </a:r>
            <a:r>
              <a:rPr lang="en-US" dirty="0" smtClean="0"/>
              <a:t>populations</a:t>
            </a:r>
          </a:p>
        </p:txBody>
      </p:sp>
    </p:spTree>
    <p:extLst>
      <p:ext uri="{BB962C8B-B14F-4D97-AF65-F5344CB8AC3E}">
        <p14:creationId xmlns:p14="http://schemas.microsoft.com/office/powerpoint/2010/main" xmlns="" val="1547406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Rehabilitation Framework</a:t>
            </a:r>
            <a:endParaRPr lang="en-US" dirty="0"/>
          </a:p>
        </p:txBody>
      </p:sp>
      <p:sp>
        <p:nvSpPr>
          <p:cNvPr id="3" name="Content Placeholder 2"/>
          <p:cNvSpPr>
            <a:spLocks noGrp="1"/>
          </p:cNvSpPr>
          <p:nvPr>
            <p:ph idx="1"/>
          </p:nvPr>
        </p:nvSpPr>
        <p:spPr/>
        <p:txBody>
          <a:bodyPr>
            <a:normAutofit fontScale="92500"/>
          </a:bodyPr>
          <a:lstStyle/>
          <a:p>
            <a:r>
              <a:rPr lang="en-US" dirty="0"/>
              <a:t>R</a:t>
            </a:r>
            <a:r>
              <a:rPr lang="en-US" dirty="0" smtClean="0"/>
              <a:t>estorative intervention</a:t>
            </a:r>
          </a:p>
          <a:p>
            <a:r>
              <a:rPr lang="en-US" dirty="0"/>
              <a:t>Preventative </a:t>
            </a:r>
            <a:r>
              <a:rPr lang="en-US" dirty="0" smtClean="0"/>
              <a:t>intervention</a:t>
            </a:r>
          </a:p>
          <a:p>
            <a:pPr lvl="1"/>
            <a:r>
              <a:rPr lang="en-US" dirty="0"/>
              <a:t>secondary </a:t>
            </a:r>
            <a:r>
              <a:rPr lang="en-US" dirty="0" smtClean="0"/>
              <a:t>prevention; early detection and early intervention</a:t>
            </a:r>
          </a:p>
          <a:p>
            <a:pPr lvl="1"/>
            <a:r>
              <a:rPr lang="en-US" dirty="0"/>
              <a:t>tertiary </a:t>
            </a:r>
            <a:r>
              <a:rPr lang="en-US" dirty="0" smtClean="0"/>
              <a:t>prevention; </a:t>
            </a:r>
            <a:r>
              <a:rPr lang="en-US" dirty="0"/>
              <a:t>minimizing the degree of disability</a:t>
            </a:r>
            <a:endParaRPr lang="en-US" dirty="0" smtClean="0"/>
          </a:p>
          <a:p>
            <a:r>
              <a:rPr lang="en-US" dirty="0"/>
              <a:t>Compensatory </a:t>
            </a:r>
            <a:r>
              <a:rPr lang="en-US" dirty="0" smtClean="0"/>
              <a:t>intervention</a:t>
            </a:r>
          </a:p>
          <a:p>
            <a:r>
              <a:rPr lang="en-US" dirty="0"/>
              <a:t>Maintenance therapy</a:t>
            </a:r>
            <a:endParaRPr lang="en-US" dirty="0" smtClean="0"/>
          </a:p>
          <a:p>
            <a:r>
              <a:rPr lang="en-US" dirty="0"/>
              <a:t>A coordinated interdisciplinary team is necessary </a:t>
            </a:r>
            <a:r>
              <a:rPr lang="en-US" dirty="0" smtClean="0"/>
              <a:t>to oversee </a:t>
            </a:r>
            <a:r>
              <a:rPr lang="en-US" dirty="0"/>
              <a:t>the comprehensive examination and </a:t>
            </a:r>
            <a:r>
              <a:rPr lang="en-US" dirty="0" smtClean="0"/>
              <a:t>management needed </a:t>
            </a:r>
            <a:r>
              <a:rPr lang="en-US" dirty="0"/>
              <a:t>to address the patient’s complex </a:t>
            </a:r>
            <a:r>
              <a:rPr lang="en-US" dirty="0" smtClean="0"/>
              <a:t>and multifaceted </a:t>
            </a:r>
            <a:r>
              <a:rPr lang="en-US" dirty="0"/>
              <a:t>problems.</a:t>
            </a:r>
          </a:p>
        </p:txBody>
      </p:sp>
    </p:spTree>
    <p:extLst>
      <p:ext uri="{BB962C8B-B14F-4D97-AF65-F5344CB8AC3E}">
        <p14:creationId xmlns:p14="http://schemas.microsoft.com/office/powerpoint/2010/main" xmlns="" val="3509703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981" y="304800"/>
            <a:ext cx="8786166"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1959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457200" y="609601"/>
            <a:ext cx="8382000" cy="4972050"/>
            <a:chOff x="990600" y="2781803"/>
            <a:chExt cx="6990873" cy="2799847"/>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2781803"/>
              <a:ext cx="6990873" cy="606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3429000"/>
              <a:ext cx="6990873" cy="215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294677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366149" y="990600"/>
            <a:ext cx="8602493" cy="5132440"/>
            <a:chOff x="366149" y="990600"/>
            <a:chExt cx="8602493" cy="513244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0394" y="1742155"/>
              <a:ext cx="8558248" cy="4380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6149" y="990600"/>
              <a:ext cx="8533668" cy="827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706497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noAutofit/>
          </a:bodyPr>
          <a:lstStyle/>
          <a:p>
            <a:r>
              <a:rPr lang="en-US" sz="9600" dirty="0" smtClean="0">
                <a:solidFill>
                  <a:srgbClr val="FF0000"/>
                </a:solidFill>
              </a:rPr>
              <a:t>Physical Therapy Interventions</a:t>
            </a:r>
            <a:endParaRPr lang="en-US" sz="9600" dirty="0">
              <a:solidFill>
                <a:srgbClr val="FF0000"/>
              </a:solidFill>
            </a:endParaRPr>
          </a:p>
        </p:txBody>
      </p:sp>
    </p:spTree>
    <p:extLst>
      <p:ext uri="{BB962C8B-B14F-4D97-AF65-F5344CB8AC3E}">
        <p14:creationId xmlns:p14="http://schemas.microsoft.com/office/powerpoint/2010/main" xmlns="" val="2010515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Management of Sensory Deficits and Skin </a:t>
            </a:r>
            <a:r>
              <a:rPr lang="en-US" b="1" dirty="0" smtClean="0"/>
              <a:t>Care</a:t>
            </a:r>
            <a:endParaRPr lang="en-US" dirty="0"/>
          </a:p>
        </p:txBody>
      </p:sp>
      <p:sp>
        <p:nvSpPr>
          <p:cNvPr id="3" name="Content Placeholder 2"/>
          <p:cNvSpPr>
            <a:spLocks noGrp="1"/>
          </p:cNvSpPr>
          <p:nvPr>
            <p:ph idx="1"/>
          </p:nvPr>
        </p:nvSpPr>
        <p:spPr/>
        <p:txBody>
          <a:bodyPr>
            <a:normAutofit/>
          </a:bodyPr>
          <a:lstStyle/>
          <a:p>
            <a:r>
              <a:rPr lang="en-US" dirty="0" smtClean="0"/>
              <a:t>Compensatory </a:t>
            </a:r>
            <a:r>
              <a:rPr lang="en-US" dirty="0"/>
              <a:t>training </a:t>
            </a:r>
            <a:r>
              <a:rPr lang="en-US" dirty="0" smtClean="0"/>
              <a:t>strategies(visual, sensory)</a:t>
            </a:r>
            <a:endParaRPr lang="en-US" dirty="0"/>
          </a:p>
          <a:p>
            <a:r>
              <a:rPr lang="en-US" dirty="0" smtClean="0"/>
              <a:t>Tapping</a:t>
            </a:r>
            <a:r>
              <a:rPr lang="en-US" dirty="0"/>
              <a:t>, verbal cueing, and/or </a:t>
            </a:r>
            <a:r>
              <a:rPr lang="en-US" dirty="0" smtClean="0"/>
              <a:t>biofeedback</a:t>
            </a:r>
          </a:p>
          <a:p>
            <a:r>
              <a:rPr lang="en-US" dirty="0" smtClean="0"/>
              <a:t>Proprioceptive </a:t>
            </a:r>
            <a:r>
              <a:rPr lang="en-US" dirty="0"/>
              <a:t>loading through exercise, light tracking resistance, resistance </a:t>
            </a:r>
            <a:r>
              <a:rPr lang="en-US" dirty="0" smtClean="0"/>
              <a:t>bands or </a:t>
            </a:r>
            <a:r>
              <a:rPr lang="en-US" dirty="0"/>
              <a:t>weights, and the use of a </a:t>
            </a:r>
            <a:r>
              <a:rPr lang="en-US" dirty="0" smtClean="0"/>
              <a:t>pool</a:t>
            </a:r>
            <a:endParaRPr lang="en-US" dirty="0"/>
          </a:p>
        </p:txBody>
      </p:sp>
    </p:spTree>
    <p:extLst>
      <p:ext uri="{BB962C8B-B14F-4D97-AF65-F5344CB8AC3E}">
        <p14:creationId xmlns:p14="http://schemas.microsoft.com/office/powerpoint/2010/main" xmlns="" val="42114873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305800" cy="5105400"/>
          </a:xfrm>
        </p:spPr>
        <p:txBody>
          <a:bodyPr>
            <a:noAutofit/>
          </a:bodyPr>
          <a:lstStyle/>
          <a:p>
            <a:pPr marL="493776" indent="-457200"/>
            <a:r>
              <a:rPr lang="en-US" sz="2400" dirty="0"/>
              <a:t>A</a:t>
            </a:r>
            <a:r>
              <a:rPr lang="en-US" sz="2400" dirty="0" smtClean="0"/>
              <a:t>de­quate </a:t>
            </a:r>
            <a:r>
              <a:rPr lang="en-US" sz="2400" dirty="0"/>
              <a:t>lighting </a:t>
            </a:r>
            <a:r>
              <a:rPr lang="en-US" sz="2400" dirty="0" smtClean="0"/>
              <a:t>and </a:t>
            </a:r>
            <a:r>
              <a:rPr lang="en-US" sz="2400" dirty="0"/>
              <a:t>reducing clutter to improve safety. </a:t>
            </a:r>
          </a:p>
          <a:p>
            <a:pPr marL="493776" indent="-457200"/>
            <a:r>
              <a:rPr lang="en-US" sz="2400" dirty="0" smtClean="0"/>
              <a:t>Adding </a:t>
            </a:r>
            <a:r>
              <a:rPr lang="en-US" sz="2400" dirty="0"/>
              <a:t>contrast between items in the environment (e.g., stair </a:t>
            </a:r>
            <a:r>
              <a:rPr lang="en-US" sz="2400" dirty="0" smtClean="0"/>
              <a:t>markings</a:t>
            </a:r>
          </a:p>
          <a:p>
            <a:pPr marL="493776" indent="-457200"/>
            <a:r>
              <a:rPr lang="en-US" sz="2400" dirty="0" smtClean="0"/>
              <a:t>Double </a:t>
            </a:r>
            <a:r>
              <a:rPr lang="en-US" sz="2400" dirty="0"/>
              <a:t>vision </a:t>
            </a:r>
            <a:r>
              <a:rPr lang="en-US" sz="2400" dirty="0" smtClean="0"/>
              <a:t>: Eye patch­ing</a:t>
            </a:r>
          </a:p>
          <a:p>
            <a:pPr marL="493776" indent="-457200"/>
            <a:r>
              <a:rPr lang="en-US" sz="2400" dirty="0" smtClean="0"/>
              <a:t>Referral </a:t>
            </a:r>
            <a:endParaRPr lang="en-US" sz="2400" dirty="0"/>
          </a:p>
          <a:p>
            <a:pPr marL="493776" indent="-457200"/>
            <a:r>
              <a:rPr lang="en-US" sz="2400" dirty="0" smtClean="0"/>
              <a:t>Awareness</a:t>
            </a:r>
            <a:r>
              <a:rPr lang="en-US" sz="2400" dirty="0"/>
              <a:t>, protection, and care of desensitized </a:t>
            </a:r>
            <a:r>
              <a:rPr lang="en-US" sz="2400" dirty="0" smtClean="0"/>
              <a:t>parts.</a:t>
            </a:r>
          </a:p>
          <a:p>
            <a:pPr marL="493776" indent="-457200"/>
            <a:r>
              <a:rPr lang="en-US" sz="2400" dirty="0" smtClean="0">
                <a:solidFill>
                  <a:srgbClr val="FF0000"/>
                </a:solidFill>
              </a:rPr>
              <a:t>Regular </a:t>
            </a:r>
            <a:r>
              <a:rPr lang="en-US" sz="2400" dirty="0">
                <a:solidFill>
                  <a:srgbClr val="FF0000"/>
                </a:solidFill>
              </a:rPr>
              <a:t>pressure relief is essential</a:t>
            </a:r>
            <a:r>
              <a:rPr lang="en-US" sz="2400" dirty="0"/>
              <a:t>. </a:t>
            </a:r>
            <a:endParaRPr lang="en-US" sz="2400" dirty="0" smtClean="0"/>
          </a:p>
          <a:p>
            <a:pPr marL="493776" indent="-457200"/>
            <a:r>
              <a:rPr lang="en-US" sz="2400" i="1" dirty="0" smtClean="0">
                <a:solidFill>
                  <a:srgbClr val="FF0000"/>
                </a:solidFill>
              </a:rPr>
              <a:t>Pressure-relieving </a:t>
            </a:r>
            <a:r>
              <a:rPr lang="en-US" sz="2400" i="1" dirty="0">
                <a:solidFill>
                  <a:srgbClr val="FF0000"/>
                </a:solidFill>
              </a:rPr>
              <a:t>devices</a:t>
            </a:r>
            <a:r>
              <a:rPr lang="en-US" sz="2400" dirty="0">
                <a:solidFill>
                  <a:srgbClr val="FF0000"/>
                </a:solidFill>
              </a:rPr>
              <a:t> (</a:t>
            </a:r>
            <a:r>
              <a:rPr lang="en-US" sz="2400" dirty="0" smtClean="0">
                <a:solidFill>
                  <a:srgbClr val="FF0000"/>
                </a:solidFill>
              </a:rPr>
              <a:t>PRDs)</a:t>
            </a:r>
            <a:endParaRPr lang="en-US" sz="2400" dirty="0" smtClean="0"/>
          </a:p>
          <a:p>
            <a:pPr marL="493776" indent="-457200"/>
            <a:r>
              <a:rPr lang="en-US" sz="2400" dirty="0" smtClean="0"/>
              <a:t>Prevention </a:t>
            </a:r>
            <a:r>
              <a:rPr lang="en-US" sz="2400" dirty="0"/>
              <a:t>is the best strategy. </a:t>
            </a:r>
          </a:p>
          <a:p>
            <a:endParaRPr lang="en-US" sz="2400" dirty="0"/>
          </a:p>
          <a:p>
            <a:endParaRPr lang="en-US" sz="2400" dirty="0"/>
          </a:p>
        </p:txBody>
      </p:sp>
    </p:spTree>
    <p:extLst>
      <p:ext uri="{BB962C8B-B14F-4D97-AF65-F5344CB8AC3E}">
        <p14:creationId xmlns:p14="http://schemas.microsoft.com/office/powerpoint/2010/main" xmlns="" val="36312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r>
              <a:rPr lang="en-US" dirty="0"/>
              <a:t>Management of </a:t>
            </a:r>
            <a:r>
              <a:rPr lang="en-US" dirty="0" smtClean="0"/>
              <a:t>Pain</a:t>
            </a:r>
            <a:endParaRPr lang="en-US" dirty="0"/>
          </a:p>
        </p:txBody>
      </p:sp>
      <p:sp>
        <p:nvSpPr>
          <p:cNvPr id="3" name="Content Placeholder 2"/>
          <p:cNvSpPr>
            <a:spLocks noGrp="1"/>
          </p:cNvSpPr>
          <p:nvPr>
            <p:ph idx="1"/>
          </p:nvPr>
        </p:nvSpPr>
        <p:spPr>
          <a:xfrm>
            <a:off x="457200" y="1600200"/>
            <a:ext cx="8153400" cy="5181600"/>
          </a:xfrm>
        </p:spPr>
        <p:txBody>
          <a:bodyPr>
            <a:noAutofit/>
          </a:bodyPr>
          <a:lstStyle/>
          <a:p>
            <a:r>
              <a:rPr lang="en-US" sz="1800" dirty="0"/>
              <a:t>R</a:t>
            </a:r>
            <a:r>
              <a:rPr lang="en-US" sz="1800" dirty="0" smtClean="0"/>
              <a:t>egular </a:t>
            </a:r>
            <a:r>
              <a:rPr lang="en-US" sz="1800" dirty="0"/>
              <a:t>stretching or exercise, massage, and ultrasound. </a:t>
            </a:r>
            <a:endParaRPr lang="en-US" sz="1800" dirty="0" smtClean="0"/>
          </a:p>
          <a:p>
            <a:r>
              <a:rPr lang="en-US" sz="1800" dirty="0" smtClean="0"/>
              <a:t>Postural </a:t>
            </a:r>
            <a:r>
              <a:rPr lang="en-US" sz="1800" dirty="0"/>
              <a:t>retraining and correction </a:t>
            </a:r>
            <a:r>
              <a:rPr lang="en-US" sz="1800" dirty="0" smtClean="0"/>
              <a:t>of faulty movement patterns</a:t>
            </a:r>
          </a:p>
          <a:p>
            <a:r>
              <a:rPr lang="en-US" sz="1800" dirty="0" smtClean="0"/>
              <a:t>orthotic </a:t>
            </a:r>
            <a:r>
              <a:rPr lang="en-US" sz="1800" dirty="0"/>
              <a:t>and/or adaptive seating devices can reduce </a:t>
            </a:r>
            <a:r>
              <a:rPr lang="en-US" sz="1800" dirty="0" smtClean="0"/>
              <a:t>mal-alignment </a:t>
            </a:r>
            <a:r>
              <a:rPr lang="en-US" sz="1800" dirty="0"/>
              <a:t>and pain. </a:t>
            </a:r>
            <a:endParaRPr lang="en-US" sz="1800" dirty="0" smtClean="0"/>
          </a:p>
          <a:p>
            <a:r>
              <a:rPr lang="en-US" sz="1800" dirty="0" smtClean="0"/>
              <a:t>Stabbing </a:t>
            </a:r>
            <a:r>
              <a:rPr lang="en-US" sz="1800" dirty="0"/>
              <a:t>pain from </a:t>
            </a:r>
            <a:r>
              <a:rPr lang="en-US" sz="1800" dirty="0" err="1"/>
              <a:t>Lhermitte’s</a:t>
            </a:r>
            <a:r>
              <a:rPr lang="en-US" sz="1800" dirty="0"/>
              <a:t> sign may be relieved with a soft collar to limit neck flexion. </a:t>
            </a:r>
            <a:endParaRPr lang="en-US" sz="1800" dirty="0" smtClean="0"/>
          </a:p>
          <a:p>
            <a:r>
              <a:rPr lang="en-US" sz="1800" dirty="0" smtClean="0"/>
              <a:t>Hydrotherapy </a:t>
            </a:r>
            <a:r>
              <a:rPr lang="en-US" sz="1800" dirty="0"/>
              <a:t>or pool therapy using </a:t>
            </a:r>
            <a:r>
              <a:rPr lang="en-US" sz="1800" i="1" dirty="0"/>
              <a:t>lukewarm</a:t>
            </a:r>
            <a:r>
              <a:rPr lang="en-US" sz="1800" dirty="0"/>
              <a:t> water </a:t>
            </a:r>
            <a:r>
              <a:rPr lang="en-US" sz="1800" dirty="0" smtClean="0"/>
              <a:t>for painful </a:t>
            </a:r>
            <a:r>
              <a:rPr lang="en-US" sz="1800" dirty="0" err="1" smtClean="0"/>
              <a:t>dysesthesias</a:t>
            </a:r>
            <a:endParaRPr lang="en-US" sz="1800" dirty="0" smtClean="0"/>
          </a:p>
          <a:p>
            <a:r>
              <a:rPr lang="en-US" sz="1800" dirty="0" smtClean="0"/>
              <a:t>Pressure </a:t>
            </a:r>
            <a:r>
              <a:rPr lang="en-US" sz="1800" dirty="0"/>
              <a:t>stockings or gloves can also be used to relieve pain, converting the sen­sation of pain to one of pressure. </a:t>
            </a:r>
            <a:endParaRPr lang="en-US" sz="1800" dirty="0" smtClean="0"/>
          </a:p>
          <a:p>
            <a:r>
              <a:rPr lang="en-US" sz="1800" dirty="0" smtClean="0"/>
              <a:t>Neutral </a:t>
            </a:r>
            <a:r>
              <a:rPr lang="en-US" sz="1800" dirty="0"/>
              <a:t>warmth may be a factor in the pain relief experienced with stockings or gloves. </a:t>
            </a:r>
            <a:endParaRPr lang="en-US" sz="1800" dirty="0" smtClean="0"/>
          </a:p>
          <a:p>
            <a:r>
              <a:rPr lang="en-US" sz="1800" dirty="0" smtClean="0"/>
              <a:t>Patients </a:t>
            </a:r>
            <a:r>
              <a:rPr lang="en-US" sz="1800" dirty="0"/>
              <a:t>with chronic pain will benefit from </a:t>
            </a:r>
            <a:r>
              <a:rPr lang="en-US" sz="1800" dirty="0" smtClean="0"/>
              <a:t>refer­ral</a:t>
            </a:r>
          </a:p>
          <a:p>
            <a:r>
              <a:rPr lang="en-US" sz="1800" dirty="0" smtClean="0"/>
              <a:t>Stress management </a:t>
            </a:r>
            <a:r>
              <a:rPr lang="en-US" sz="1800" dirty="0"/>
              <a:t>techniques, relaxation training, biofeedback, </a:t>
            </a:r>
            <a:r>
              <a:rPr lang="en-US" sz="1800" dirty="0" smtClean="0"/>
              <a:t>meditation are </a:t>
            </a:r>
            <a:r>
              <a:rPr lang="en-US" sz="1800" dirty="0"/>
              <a:t>often helpful in reducing both anxiety and pain. </a:t>
            </a:r>
            <a:endParaRPr lang="en-US" sz="1800" dirty="0" smtClean="0"/>
          </a:p>
          <a:p>
            <a:r>
              <a:rPr lang="en-US" sz="1800" dirty="0" smtClean="0"/>
              <a:t>TENS; conflicting </a:t>
            </a:r>
            <a:r>
              <a:rPr lang="en-US" sz="1800" dirty="0"/>
              <a:t>results, </a:t>
            </a:r>
            <a:r>
              <a:rPr lang="en-US" sz="1800" dirty="0" smtClean="0"/>
              <a:t>some MS </a:t>
            </a:r>
            <a:r>
              <a:rPr lang="en-US" sz="1800" dirty="0"/>
              <a:t>patients </a:t>
            </a:r>
            <a:r>
              <a:rPr lang="en-US" sz="1800" dirty="0" smtClean="0"/>
              <a:t>experience </a:t>
            </a:r>
            <a:r>
              <a:rPr lang="en-US" sz="1800" dirty="0"/>
              <a:t>improvement and some a worsening of symptoms</a:t>
            </a:r>
            <a:r>
              <a:rPr lang="en-US" sz="1800" dirty="0" smtClean="0"/>
              <a:t>.  </a:t>
            </a:r>
            <a:endParaRPr lang="en-US" sz="1800" dirty="0"/>
          </a:p>
        </p:txBody>
      </p:sp>
    </p:spTree>
    <p:extLst>
      <p:ext uri="{BB962C8B-B14F-4D97-AF65-F5344CB8AC3E}">
        <p14:creationId xmlns:p14="http://schemas.microsoft.com/office/powerpoint/2010/main" xmlns="" val="1839820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Exercise </a:t>
            </a:r>
            <a:r>
              <a:rPr lang="en-US" b="1" dirty="0" smtClean="0"/>
              <a:t>Training</a:t>
            </a:r>
            <a:endParaRPr lang="en-US" dirty="0"/>
          </a:p>
        </p:txBody>
      </p:sp>
      <p:sp>
        <p:nvSpPr>
          <p:cNvPr id="3" name="Content Placeholder 2"/>
          <p:cNvSpPr>
            <a:spLocks noGrp="1"/>
          </p:cNvSpPr>
          <p:nvPr>
            <p:ph idx="1"/>
          </p:nvPr>
        </p:nvSpPr>
        <p:spPr>
          <a:xfrm>
            <a:off x="457200" y="1600200"/>
            <a:ext cx="8229600" cy="4876800"/>
          </a:xfrm>
        </p:spPr>
        <p:txBody>
          <a:bodyPr>
            <a:noAutofit/>
          </a:bodyPr>
          <a:lstStyle/>
          <a:p>
            <a:r>
              <a:rPr lang="en-US" sz="1800" dirty="0" smtClean="0"/>
              <a:t>Muscle </a:t>
            </a:r>
            <a:r>
              <a:rPr lang="en-US" sz="1800" dirty="0"/>
              <a:t>weakness and decreased endurance are common findings in patients with MS. </a:t>
            </a:r>
            <a:endParaRPr lang="en-US" sz="1800" dirty="0" smtClean="0"/>
          </a:p>
          <a:p>
            <a:r>
              <a:rPr lang="en-US" sz="1800" dirty="0" smtClean="0"/>
              <a:t>In </a:t>
            </a:r>
            <a:r>
              <a:rPr lang="en-US" sz="1800" dirty="0"/>
              <a:t>addition, patients with MS often adopt a sedentary lifestyle and limit their physical activity, sometimes on the mistaken advice of health care professionals who seek to minimize relapses and symp­toms of fatigue. </a:t>
            </a:r>
            <a:endParaRPr lang="en-US" sz="1800" dirty="0" smtClean="0"/>
          </a:p>
          <a:p>
            <a:r>
              <a:rPr lang="en-US" sz="1800" dirty="0" smtClean="0"/>
              <a:t>The </a:t>
            </a:r>
            <a:r>
              <a:rPr lang="en-US" sz="1800" dirty="0"/>
              <a:t>benefits of exercise have been firmly established in terms of producing meaningful physiologi­cal and psychological changes, improving function while lessening disability, and enhancing quality of </a:t>
            </a:r>
            <a:r>
              <a:rPr lang="en-US" sz="1800" dirty="0" smtClean="0"/>
              <a:t>life.</a:t>
            </a:r>
            <a:endParaRPr lang="en-US" sz="1800" baseline="30000" dirty="0"/>
          </a:p>
          <a:p>
            <a:r>
              <a:rPr lang="en-US" sz="1800" dirty="0" smtClean="0"/>
              <a:t>Individuals </a:t>
            </a:r>
            <a:r>
              <a:rPr lang="en-US" sz="1800" dirty="0"/>
              <a:t>with minimal to moderate impairments (i.e., EDSS scores between 1 and 6) and stable disease demon­strate the best exercise tolerance. </a:t>
            </a:r>
            <a:endParaRPr lang="en-US" sz="1800" dirty="0" smtClean="0"/>
          </a:p>
          <a:p>
            <a:r>
              <a:rPr lang="en-US" sz="1800" dirty="0" smtClean="0"/>
              <a:t>This </a:t>
            </a:r>
            <a:r>
              <a:rPr lang="en-US" sz="1800" dirty="0"/>
              <a:t>speaks to the need to institute exercises early in the course of the disease. </a:t>
            </a:r>
            <a:endParaRPr lang="en-US" sz="1800" dirty="0" smtClean="0"/>
          </a:p>
          <a:p>
            <a:r>
              <a:rPr lang="en-US" sz="1800" dirty="0" smtClean="0"/>
              <a:t>Exercise </a:t>
            </a:r>
            <a:r>
              <a:rPr lang="en-US" sz="1800" dirty="0"/>
              <a:t>responses of the patient with MS are influenced by a host of factors that require careful attention during exercise, including fatigue,, spasticity, incoordination, impaired balance, sensory loss and numbness, tremor, and heat intolerance. Depression may affect adherence. </a:t>
            </a:r>
            <a:endParaRPr lang="en-US" sz="1800" dirty="0" smtClean="0"/>
          </a:p>
          <a:p>
            <a:r>
              <a:rPr lang="en-US" sz="1800" dirty="0" smtClean="0"/>
              <a:t>Therapists </a:t>
            </a:r>
            <a:r>
              <a:rPr lang="en-US" sz="1800" dirty="0"/>
              <a:t>therefore need to provide constant reinforce­ment and a positive environment. </a:t>
            </a:r>
          </a:p>
        </p:txBody>
      </p:sp>
    </p:spTree>
    <p:extLst>
      <p:ext uri="{BB962C8B-B14F-4D97-AF65-F5344CB8AC3E}">
        <p14:creationId xmlns:p14="http://schemas.microsoft.com/office/powerpoint/2010/main" xmlns="" val="2771975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b="1" dirty="0"/>
              <a:t>Strength and </a:t>
            </a:r>
            <a:r>
              <a:rPr lang="en-US" b="1" dirty="0" smtClean="0"/>
              <a:t>Conditioning</a:t>
            </a:r>
            <a:endParaRPr lang="en-US" dirty="0"/>
          </a:p>
        </p:txBody>
      </p:sp>
      <p:sp>
        <p:nvSpPr>
          <p:cNvPr id="3" name="Content Placeholder 2"/>
          <p:cNvSpPr>
            <a:spLocks noGrp="1"/>
          </p:cNvSpPr>
          <p:nvPr>
            <p:ph idx="1"/>
          </p:nvPr>
        </p:nvSpPr>
        <p:spPr>
          <a:xfrm>
            <a:off x="457200" y="1600200"/>
            <a:ext cx="8305800" cy="4800600"/>
          </a:xfrm>
        </p:spPr>
        <p:txBody>
          <a:bodyPr>
            <a:normAutofit fontScale="92500" lnSpcReduction="10000"/>
          </a:bodyPr>
          <a:lstStyle/>
          <a:p>
            <a:r>
              <a:rPr lang="en-US" dirty="0" smtClean="0"/>
              <a:t>Determining </a:t>
            </a:r>
            <a:r>
              <a:rPr lang="en-US" dirty="0"/>
              <a:t>an appropriate exercise prescription to improve strength and endurance is chal­lenging and needs to be carefully individualized for each patient. </a:t>
            </a:r>
            <a:endParaRPr lang="en-US" dirty="0" smtClean="0"/>
          </a:p>
          <a:p>
            <a:r>
              <a:rPr lang="en-US" dirty="0" smtClean="0"/>
              <a:t>Prescription </a:t>
            </a:r>
            <a:r>
              <a:rPr lang="en-US" dirty="0"/>
              <a:t>is based on four interrelated ele­ments: frequency of exercise, intensity of exercise, type of exercise, and time or duration </a:t>
            </a:r>
            <a:r>
              <a:rPr lang="en-US" dirty="0">
                <a:solidFill>
                  <a:srgbClr val="FF0000"/>
                </a:solidFill>
              </a:rPr>
              <a:t>(the </a:t>
            </a:r>
            <a:r>
              <a:rPr lang="en-US" i="1" dirty="0">
                <a:solidFill>
                  <a:srgbClr val="FF0000"/>
                </a:solidFill>
              </a:rPr>
              <a:t>FITT equation</a:t>
            </a:r>
            <a:r>
              <a:rPr lang="en-US" i="1" dirty="0"/>
              <a:t>).</a:t>
            </a:r>
            <a:r>
              <a:rPr lang="en-US" dirty="0"/>
              <a:t> </a:t>
            </a:r>
            <a:endParaRPr lang="en-US" dirty="0" smtClean="0"/>
          </a:p>
          <a:p>
            <a:r>
              <a:rPr lang="en-US" dirty="0" smtClean="0"/>
              <a:t>The </a:t>
            </a:r>
            <a:r>
              <a:rPr lang="en-US" dirty="0"/>
              <a:t>following guidelines can be used.</a:t>
            </a:r>
          </a:p>
          <a:p>
            <a:pPr lvl="0"/>
            <a:r>
              <a:rPr lang="en-US" dirty="0"/>
              <a:t> Exercise sessions should be scheduled on alternate (non-­endurance) days and during optimal times, such as in the morning, when body core temperatures tend to be lowest and before fatigue sets </a:t>
            </a:r>
            <a:r>
              <a:rPr lang="en-US" dirty="0" smtClean="0"/>
              <a:t>in.</a:t>
            </a:r>
          </a:p>
          <a:p>
            <a:pPr lvl="0"/>
            <a:r>
              <a:rPr lang="en-US" dirty="0" smtClean="0"/>
              <a:t>Patients </a:t>
            </a:r>
            <a:r>
              <a:rPr lang="en-US" dirty="0"/>
              <a:t>with greater neuro­logical involvement may require more frequent exercise (e.g., daily exercise time).</a:t>
            </a:r>
          </a:p>
          <a:p>
            <a:endParaRPr lang="en-US" dirty="0"/>
          </a:p>
        </p:txBody>
      </p:sp>
    </p:spTree>
    <p:extLst>
      <p:ext uri="{BB962C8B-B14F-4D97-AF65-F5344CB8AC3E}">
        <p14:creationId xmlns:p14="http://schemas.microsoft.com/office/powerpoint/2010/main" xmlns="" val="3069530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Etiology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Familial trends; The </a:t>
            </a:r>
            <a:r>
              <a:rPr lang="en-US" dirty="0"/>
              <a:t>risk is 3.0% for a sibling, </a:t>
            </a:r>
            <a:r>
              <a:rPr lang="en-US" dirty="0" smtClean="0"/>
              <a:t>5.0% for </a:t>
            </a:r>
            <a:r>
              <a:rPr lang="en-US" dirty="0"/>
              <a:t>a fraternal co-twin, and rises to 25.0% for an </a:t>
            </a:r>
            <a:r>
              <a:rPr lang="en-US" dirty="0" smtClean="0"/>
              <a:t>identical co-twin</a:t>
            </a:r>
            <a:r>
              <a:rPr lang="en-US" dirty="0"/>
              <a:t>. </a:t>
            </a:r>
            <a:endParaRPr lang="en-US" dirty="0" smtClean="0"/>
          </a:p>
          <a:p>
            <a:r>
              <a:rPr lang="en-US" dirty="0" smtClean="0"/>
              <a:t>Genetic </a:t>
            </a:r>
            <a:r>
              <a:rPr lang="en-US" dirty="0"/>
              <a:t>studies have revealed many </a:t>
            </a:r>
            <a:r>
              <a:rPr lang="en-US" dirty="0" smtClean="0"/>
              <a:t>interacting alleles </a:t>
            </a:r>
            <a:r>
              <a:rPr lang="en-US" dirty="0"/>
              <a:t>that may contribute to MS </a:t>
            </a:r>
            <a:r>
              <a:rPr lang="en-US" dirty="0" smtClean="0"/>
              <a:t>susceptibility with </a:t>
            </a:r>
            <a:r>
              <a:rPr lang="en-US" dirty="0"/>
              <a:t>mutations in the human leukocyte antigen </a:t>
            </a:r>
            <a:r>
              <a:rPr lang="en-US" dirty="0" smtClean="0"/>
              <a:t>major histocompatibility </a:t>
            </a:r>
            <a:r>
              <a:rPr lang="en-US" dirty="0"/>
              <a:t>complex (MHC) gene most </a:t>
            </a:r>
            <a:r>
              <a:rPr lang="en-US" dirty="0" smtClean="0"/>
              <a:t>strongly correlated</a:t>
            </a:r>
            <a:r>
              <a:rPr lang="en-US" dirty="0"/>
              <a:t>. </a:t>
            </a:r>
            <a:endParaRPr lang="en-US" dirty="0" smtClean="0"/>
          </a:p>
          <a:p>
            <a:r>
              <a:rPr lang="en-US" dirty="0"/>
              <a:t>G</a:t>
            </a:r>
            <a:r>
              <a:rPr lang="en-US" dirty="0" smtClean="0"/>
              <a:t>enetic susceptibility to </a:t>
            </a:r>
            <a:r>
              <a:rPr lang="en-US" dirty="0"/>
              <a:t>immune system dysfunction</a:t>
            </a:r>
            <a:r>
              <a:rPr lang="en-US" dirty="0" smtClean="0"/>
              <a:t>.</a:t>
            </a:r>
            <a:endParaRPr lang="en-US" dirty="0"/>
          </a:p>
          <a:p>
            <a:r>
              <a:rPr lang="en-US" dirty="0"/>
              <a:t>When persons with a genetic susceptibility are </a:t>
            </a:r>
            <a:r>
              <a:rPr lang="en-US" dirty="0" smtClean="0"/>
              <a:t>exposed to </a:t>
            </a:r>
            <a:r>
              <a:rPr lang="en-US" dirty="0"/>
              <a:t>a viral agent, the immune system </a:t>
            </a:r>
            <a:r>
              <a:rPr lang="en-US" dirty="0" smtClean="0"/>
              <a:t>responds with </a:t>
            </a:r>
            <a:r>
              <a:rPr lang="en-US" dirty="0"/>
              <a:t>activated myelin-reactive lymphocytes, a </a:t>
            </a:r>
            <a:r>
              <a:rPr lang="en-US" dirty="0" smtClean="0"/>
              <a:t>concept known </a:t>
            </a:r>
            <a:r>
              <a:rPr lang="en-US" dirty="0"/>
              <a:t>as </a:t>
            </a:r>
            <a:r>
              <a:rPr lang="en-US" i="1" dirty="0"/>
              <a:t>molecular mimicry</a:t>
            </a:r>
            <a:r>
              <a:rPr lang="en-US" dirty="0"/>
              <a:t>. </a:t>
            </a:r>
            <a:endParaRPr lang="en-US" dirty="0" smtClean="0"/>
          </a:p>
          <a:p>
            <a:r>
              <a:rPr lang="en-US" dirty="0" smtClean="0"/>
              <a:t>The </a:t>
            </a:r>
            <a:r>
              <a:rPr lang="en-US" dirty="0"/>
              <a:t>viruses may </a:t>
            </a:r>
            <a:r>
              <a:rPr lang="en-US" dirty="0" smtClean="0"/>
              <a:t>be retained </a:t>
            </a:r>
            <a:r>
              <a:rPr lang="en-US" dirty="0"/>
              <a:t>in the body, resulting in a </a:t>
            </a:r>
            <a:r>
              <a:rPr lang="en-US" dirty="0" smtClean="0"/>
              <a:t>self-perpetuating autoimmune </a:t>
            </a:r>
            <a:r>
              <a:rPr lang="en-US" dirty="0"/>
              <a:t>process. </a:t>
            </a:r>
            <a:endParaRPr lang="en-US" dirty="0" smtClean="0"/>
          </a:p>
          <a:p>
            <a:r>
              <a:rPr lang="en-US" dirty="0" smtClean="0"/>
              <a:t>Risk </a:t>
            </a:r>
            <a:r>
              <a:rPr lang="en-US" dirty="0"/>
              <a:t>of MS may also be </a:t>
            </a:r>
            <a:r>
              <a:rPr lang="en-US" dirty="0" smtClean="0"/>
              <a:t>increased with </a:t>
            </a:r>
            <a:r>
              <a:rPr lang="en-US" dirty="0"/>
              <a:t>vitamin D deficiency and smoking.</a:t>
            </a:r>
          </a:p>
        </p:txBody>
      </p:sp>
    </p:spTree>
    <p:extLst>
      <p:ext uri="{BB962C8B-B14F-4D97-AF65-F5344CB8AC3E}">
        <p14:creationId xmlns:p14="http://schemas.microsoft.com/office/powerpoint/2010/main" xmlns="" val="21285801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dirty="0" smtClean="0"/>
              <a:t>Circuit </a:t>
            </a:r>
            <a:r>
              <a:rPr lang="en-US" dirty="0"/>
              <a:t>training, in which improved work capacity is developed through the use of various different stations that alternate work between upper and lower extremities, distributes the load among muscles and may prove best for reducing the likelihood of fatigue.</a:t>
            </a:r>
            <a:r>
              <a:rPr lang="en-US" baseline="30000" dirty="0"/>
              <a:t>118</a:t>
            </a:r>
            <a:endParaRPr lang="en-US" dirty="0"/>
          </a:p>
          <a:p>
            <a:r>
              <a:rPr lang="en-US" dirty="0"/>
              <a:t>■ Sessions should involve discontinuous work, carefully balancing exercise with adequate rest periods</a:t>
            </a:r>
            <a:r>
              <a:rPr lang="en-US" dirty="0" smtClean="0"/>
              <a:t>.</a:t>
            </a:r>
            <a:endParaRPr lang="en-US" dirty="0"/>
          </a:p>
        </p:txBody>
      </p:sp>
    </p:spTree>
    <p:extLst>
      <p:ext uri="{BB962C8B-B14F-4D97-AF65-F5344CB8AC3E}">
        <p14:creationId xmlns:p14="http://schemas.microsoft.com/office/powerpoint/2010/main" xmlns="" val="2553355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876800"/>
          </a:xfrm>
        </p:spPr>
        <p:txBody>
          <a:bodyPr>
            <a:normAutofit lnSpcReduction="10000"/>
          </a:bodyPr>
          <a:lstStyle/>
          <a:p>
            <a:pPr lvl="0"/>
            <a:r>
              <a:rPr lang="en-US" dirty="0" smtClean="0"/>
              <a:t>Tactile </a:t>
            </a:r>
            <a:r>
              <a:rPr lang="en-US" dirty="0"/>
              <a:t>and proprioceptive losses or incoordination and tremors may make the use of some equipment (e.g., free weights) unsafe. </a:t>
            </a:r>
            <a:endParaRPr lang="en-US" dirty="0" smtClean="0"/>
          </a:p>
          <a:p>
            <a:pPr lvl="0"/>
            <a:r>
              <a:rPr lang="en-US" dirty="0" smtClean="0"/>
              <a:t>Visual </a:t>
            </a:r>
            <a:r>
              <a:rPr lang="en-US" dirty="0"/>
              <a:t>feedback, when intact, should be used to monitor exercise performance. An alternate sug­gestion would be to use synchronized arm/leg ergometers to control limb movements.</a:t>
            </a:r>
          </a:p>
          <a:p>
            <a:pPr lvl="0"/>
            <a:r>
              <a:rPr lang="en-US" dirty="0"/>
              <a:t> Precautions should be taken with cognitive and memory impairments. Individuals may require written or posted exercise instructions/diagrams including reminders of the number of repetitions, proper form, and correct use of equipment.</a:t>
            </a:r>
            <a:r>
              <a:rPr lang="en-US" baseline="30000" dirty="0"/>
              <a:t>126</a:t>
            </a:r>
            <a:endParaRPr lang="en-US" dirty="0"/>
          </a:p>
          <a:p>
            <a:endParaRPr lang="en-US" dirty="0"/>
          </a:p>
          <a:p>
            <a:endParaRPr lang="en-US" dirty="0"/>
          </a:p>
        </p:txBody>
      </p:sp>
    </p:spTree>
    <p:extLst>
      <p:ext uri="{BB962C8B-B14F-4D97-AF65-F5344CB8AC3E}">
        <p14:creationId xmlns:p14="http://schemas.microsoft.com/office/powerpoint/2010/main" xmlns="" val="1803998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Flexibility </a:t>
            </a:r>
            <a:r>
              <a:rPr lang="en-US" smtClean="0"/>
              <a:t>Exercises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Flexibility </a:t>
            </a:r>
            <a:r>
              <a:rPr lang="en-US" dirty="0"/>
              <a:t>(stretching) and ROM exercises are necessary to ensure adequate joint ROM and to counteract the effects of spasticity. Sedentary or inactive persons who are dependent on wheelchairs often develop tightness in hip flexors, adductors, hamstrings, and heel cords. Limited overhead ROM is seen with tightness in </a:t>
            </a:r>
            <a:r>
              <a:rPr lang="en-US" dirty="0" err="1"/>
              <a:t>ihe</a:t>
            </a:r>
            <a:r>
              <a:rPr lang="en-US" dirty="0"/>
              <a:t> pectoral is major/minor, and </a:t>
            </a:r>
            <a:r>
              <a:rPr lang="en-US" dirty="0" err="1"/>
              <a:t>latissimus</a:t>
            </a:r>
            <a:r>
              <a:rPr lang="en-US" dirty="0"/>
              <a:t> </a:t>
            </a:r>
            <a:r>
              <a:rPr lang="en-US" dirty="0" err="1"/>
              <a:t>dorsi</a:t>
            </a:r>
            <a:r>
              <a:rPr lang="en-US" dirty="0"/>
              <a:t> and is associated with a slumped, forward posture. Patients confined to bed typi­cally present with tightness in hip/knee extensors and plan- </a:t>
            </a:r>
            <a:r>
              <a:rPr lang="en-US" dirty="0" err="1"/>
              <a:t>tarflexors</a:t>
            </a:r>
            <a:r>
              <a:rPr lang="en-US" dirty="0"/>
              <a:t>. Both PROM and AROM exercises should be per­formed daily for shot! periods. Supported positions (sealed or lying down) should be used to decrease the impact of bal­ance problems. More active patients may benefit from Tai</a:t>
            </a:r>
          </a:p>
          <a:p>
            <a:r>
              <a:rPr lang="en-US" dirty="0"/>
              <a:t>Chi that provides additional important benefits of relax­ation and balance training.</a:t>
            </a:r>
            <a:r>
              <a:rPr lang="en-US" baseline="30000" dirty="0"/>
              <a:t>126</a:t>
            </a:r>
            <a:r>
              <a:rPr lang="en-US" dirty="0"/>
              <a:t> Goniometry is an appropriate outcome measure.</a:t>
            </a:r>
          </a:p>
        </p:txBody>
      </p:sp>
    </p:spTree>
    <p:extLst>
      <p:ext uri="{BB962C8B-B14F-4D97-AF65-F5344CB8AC3E}">
        <p14:creationId xmlns:p14="http://schemas.microsoft.com/office/powerpoint/2010/main" xmlns="" val="10502600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t>Management of </a:t>
            </a:r>
            <a:r>
              <a:rPr lang="en-US" b="1" dirty="0" smtClean="0"/>
              <a:t>Fatigue</a:t>
            </a:r>
            <a:endParaRPr lang="en-US" dirty="0"/>
          </a:p>
        </p:txBody>
      </p:sp>
      <p:sp>
        <p:nvSpPr>
          <p:cNvPr id="3" name="Content Placeholder 2"/>
          <p:cNvSpPr>
            <a:spLocks noGrp="1"/>
          </p:cNvSpPr>
          <p:nvPr>
            <p:ph idx="1"/>
          </p:nvPr>
        </p:nvSpPr>
        <p:spPr>
          <a:xfrm>
            <a:off x="457200" y="1600200"/>
            <a:ext cx="8001000" cy="4800600"/>
          </a:xfrm>
        </p:spPr>
        <p:txBody>
          <a:bodyPr>
            <a:normAutofit fontScale="92500" lnSpcReduction="20000"/>
          </a:bodyPr>
          <a:lstStyle/>
          <a:p>
            <a:r>
              <a:rPr lang="en-US" dirty="0" smtClean="0"/>
              <a:t>Fatigue </a:t>
            </a:r>
            <a:r>
              <a:rPr lang="en-US" dirty="0"/>
              <a:t>is one of the most debilitating symptoms of MS and is characterized by overwhelming sleepiness, exces­sive tiredness, and sense of weakness that comes on sud­denly and severely</a:t>
            </a:r>
            <a:r>
              <a:rPr lang="en-US" dirty="0" smtClean="0"/>
              <a:t>.</a:t>
            </a:r>
          </a:p>
          <a:p>
            <a:r>
              <a:rPr lang="en-US" dirty="0" smtClean="0"/>
              <a:t> </a:t>
            </a:r>
            <a:r>
              <a:rPr lang="en-US" dirty="0"/>
              <a:t>Aversion to activity for fear of bringing on fatigue is also </a:t>
            </a:r>
            <a:r>
              <a:rPr lang="en-US" dirty="0" smtClean="0"/>
              <a:t>common.</a:t>
            </a:r>
            <a:endParaRPr lang="en-US" baseline="30000" dirty="0"/>
          </a:p>
          <a:p>
            <a:r>
              <a:rPr lang="en-US" dirty="0" smtClean="0"/>
              <a:t>The </a:t>
            </a:r>
            <a:r>
              <a:rPr lang="en-US" dirty="0"/>
              <a:t>resultant lowered activ­ity levels have important implications for diminished health status and deconditioning. </a:t>
            </a:r>
            <a:endParaRPr lang="en-US" dirty="0" smtClean="0"/>
          </a:p>
          <a:p>
            <a:r>
              <a:rPr lang="en-US" dirty="0" smtClean="0"/>
              <a:t>Therapists </a:t>
            </a:r>
            <a:r>
              <a:rPr lang="en-US" dirty="0"/>
              <a:t>are faced with a balancing act, on one hand prescribing exercise, while on the other hand avoiding overwork and the development of </a:t>
            </a:r>
            <a:r>
              <a:rPr lang="en-US" dirty="0" smtClean="0"/>
              <a:t>fatigue.</a:t>
            </a:r>
            <a:endParaRPr lang="en-US" baseline="30000" dirty="0"/>
          </a:p>
          <a:p>
            <a:r>
              <a:rPr lang="en-US" dirty="0" smtClean="0"/>
              <a:t>Aerobic </a:t>
            </a:r>
            <a:r>
              <a:rPr lang="en-US" dirty="0"/>
              <a:t>exercise training (previously discussed) and </a:t>
            </a:r>
            <a:r>
              <a:rPr lang="en-US" i="1" dirty="0"/>
              <a:t>energy effectiveness strategies (ESS)</a:t>
            </a:r>
            <a:r>
              <a:rPr lang="en-US" dirty="0"/>
              <a:t> are central to any intervention plan to lessen </a:t>
            </a:r>
            <a:r>
              <a:rPr lang="en-US" dirty="0" smtClean="0"/>
              <a:t>fatigue.</a:t>
            </a:r>
            <a:endParaRPr lang="en-US" dirty="0"/>
          </a:p>
          <a:p>
            <a:endParaRPr lang="en-US" dirty="0"/>
          </a:p>
        </p:txBody>
      </p:sp>
    </p:spTree>
    <p:extLst>
      <p:ext uri="{BB962C8B-B14F-4D97-AF65-F5344CB8AC3E}">
        <p14:creationId xmlns:p14="http://schemas.microsoft.com/office/powerpoint/2010/main" xmlns="" val="39870152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a:t>Activity pacing </a:t>
            </a:r>
            <a:r>
              <a:rPr lang="en-US" dirty="0"/>
              <a:t>refers to the balancing of activity with rest periods interspersed throughout the day. </a:t>
            </a:r>
            <a:endParaRPr lang="en-US" dirty="0" smtClean="0"/>
          </a:p>
          <a:p>
            <a:r>
              <a:rPr lang="en-US" dirty="0" smtClean="0"/>
              <a:t>For </a:t>
            </a:r>
            <a:r>
              <a:rPr lang="en-US" dirty="0"/>
              <a:t>the patient with chronic fatigue, </a:t>
            </a:r>
            <a:r>
              <a:rPr lang="en-US" i="1" dirty="0"/>
              <a:t>rest-activity ratios</a:t>
            </a:r>
            <a:r>
              <a:rPr lang="en-US" dirty="0"/>
              <a:t> are developed, with periodic rest periods planned in advance. </a:t>
            </a:r>
            <a:endParaRPr lang="en-US" dirty="0" smtClean="0"/>
          </a:p>
          <a:p>
            <a:r>
              <a:rPr lang="en-US" dirty="0" smtClean="0"/>
              <a:t>Time-outs </a:t>
            </a:r>
            <a:r>
              <a:rPr lang="en-US" dirty="0"/>
              <a:t>with complete rest should be instituted if an activity becomes exhaustive. </a:t>
            </a:r>
            <a:endParaRPr lang="en-US" dirty="0" smtClean="0"/>
          </a:p>
          <a:p>
            <a:r>
              <a:rPr lang="en-US" dirty="0" smtClean="0"/>
              <a:t>Overall </a:t>
            </a:r>
            <a:r>
              <a:rPr lang="en-US" dirty="0"/>
              <a:t>levels of energy can be improved if patients learn to set priorities and limit their activities, saving (heir energy for those activities that are truly important to them (e.g.. activities that are enjoy­able and meaningful in terms of the individual's lifestyle). </a:t>
            </a:r>
            <a:endParaRPr lang="en-US" dirty="0" smtClean="0"/>
          </a:p>
          <a:p>
            <a:endParaRPr lang="en-US" dirty="0"/>
          </a:p>
        </p:txBody>
      </p:sp>
    </p:spTree>
    <p:extLst>
      <p:ext uri="{BB962C8B-B14F-4D97-AF65-F5344CB8AC3E}">
        <p14:creationId xmlns:p14="http://schemas.microsoft.com/office/powerpoint/2010/main" xmlns="" val="33474141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153400" cy="4525963"/>
          </a:xfrm>
        </p:spPr>
        <p:txBody>
          <a:bodyPr>
            <a:normAutofit lnSpcReduction="10000"/>
          </a:bodyPr>
          <a:lstStyle/>
          <a:p>
            <a:r>
              <a:rPr lang="en-US" dirty="0"/>
              <a:t>The OT/PT team should complete a direct environmental examination of the home and/or job site </a:t>
            </a:r>
            <a:r>
              <a:rPr lang="en-US" dirty="0" smtClean="0"/>
              <a:t>.</a:t>
            </a:r>
          </a:p>
          <a:p>
            <a:r>
              <a:rPr lang="en-US" dirty="0" smtClean="0"/>
              <a:t>A </a:t>
            </a:r>
            <a:r>
              <a:rPr lang="en-US" dirty="0"/>
              <a:t>number of adaptations may be considered to improve effi­ciency and safety, including air-conditioning, home or work modifications, or ergonomic equipment. </a:t>
            </a:r>
            <a:endParaRPr lang="en-US" dirty="0" smtClean="0"/>
          </a:p>
          <a:p>
            <a:r>
              <a:rPr lang="en-US" dirty="0" smtClean="0"/>
              <a:t>The </a:t>
            </a:r>
            <a:r>
              <a:rPr lang="en-US" dirty="0"/>
              <a:t>patient/fam­ily/caregivers should be educated as to the importance of these recommendations for improved function. Periodic review of equipment and environmental modifications is also recommended.</a:t>
            </a:r>
          </a:p>
          <a:p>
            <a:endParaRPr lang="en-US" dirty="0"/>
          </a:p>
        </p:txBody>
      </p:sp>
    </p:spTree>
    <p:extLst>
      <p:ext uri="{BB962C8B-B14F-4D97-AF65-F5344CB8AC3E}">
        <p14:creationId xmlns:p14="http://schemas.microsoft.com/office/powerpoint/2010/main" xmlns="" val="15378606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77200" cy="4525963"/>
          </a:xfrm>
        </p:spPr>
        <p:txBody>
          <a:bodyPr>
            <a:normAutofit lnSpcReduction="10000"/>
          </a:bodyPr>
          <a:lstStyle/>
          <a:p>
            <a:r>
              <a:rPr lang="en-US" dirty="0"/>
              <a:t>During an acute exacerbation, the patient will fare bet­ter if he or she is allowed to rest for a few days. Allowing the patient to continue the same level of exercise or ambu­lation is not helpful. </a:t>
            </a:r>
            <a:endParaRPr lang="en-US" dirty="0" smtClean="0"/>
          </a:p>
          <a:p>
            <a:r>
              <a:rPr lang="en-US" dirty="0" smtClean="0"/>
              <a:t>Therapy </a:t>
            </a:r>
            <a:r>
              <a:rPr lang="en-US" dirty="0"/>
              <a:t>can be reinstituted when the deterioration has stabilized and no new symptoms are appearing. </a:t>
            </a:r>
            <a:endParaRPr lang="en-US" dirty="0" smtClean="0"/>
          </a:p>
          <a:p>
            <a:r>
              <a:rPr lang="en-US" dirty="0" smtClean="0"/>
              <a:t>The </a:t>
            </a:r>
            <a:r>
              <a:rPr lang="en-US" dirty="0"/>
              <a:t>focus and pace of therapy must be readjusted according to the patient’s specific abilities and needs at that time. </a:t>
            </a:r>
            <a:endParaRPr lang="en-US" dirty="0" smtClean="0"/>
          </a:p>
          <a:p>
            <a:r>
              <a:rPr lang="en-US" dirty="0" smtClean="0"/>
              <a:t>Finally</a:t>
            </a:r>
            <a:r>
              <a:rPr lang="en-US" dirty="0"/>
              <a:t>, stress management techniques are impor­tant components of symptom management.</a:t>
            </a:r>
          </a:p>
          <a:p>
            <a:endParaRPr lang="en-US" dirty="0"/>
          </a:p>
        </p:txBody>
      </p:sp>
    </p:spTree>
    <p:extLst>
      <p:ext uri="{BB962C8B-B14F-4D97-AF65-F5344CB8AC3E}">
        <p14:creationId xmlns:p14="http://schemas.microsoft.com/office/powerpoint/2010/main" xmlns="" val="41091234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b="1" dirty="0"/>
              <a:t>Management of </a:t>
            </a:r>
            <a:r>
              <a:rPr lang="en-US" b="1" dirty="0" smtClean="0"/>
              <a:t>Spasticity</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err="1"/>
              <a:t>C</a:t>
            </a:r>
            <a:r>
              <a:rPr lang="en-US" dirty="0" err="1" smtClean="0"/>
              <a:t>ryotherapy</a:t>
            </a:r>
            <a:r>
              <a:rPr lang="en-US" dirty="0"/>
              <a:t>, hydrotherapy, therapeutic exercise, positioning, or any combination thereof. </a:t>
            </a:r>
            <a:endParaRPr lang="en-US" dirty="0" smtClean="0"/>
          </a:p>
          <a:p>
            <a:r>
              <a:rPr lang="en-US" dirty="0" smtClean="0"/>
              <a:t>The </a:t>
            </a:r>
            <a:r>
              <a:rPr lang="en-US" dirty="0"/>
              <a:t>therapist must closely monitor the effects of the </a:t>
            </a:r>
            <a:r>
              <a:rPr lang="en-US" dirty="0" err="1" smtClean="0"/>
              <a:t>antispasticity</a:t>
            </a:r>
            <a:r>
              <a:rPr lang="en-US" dirty="0" smtClean="0"/>
              <a:t> </a:t>
            </a:r>
            <a:r>
              <a:rPr lang="en-US" dirty="0"/>
              <a:t>medications prescribed and optimize physical ther­apy interventions with the dosing cycle. </a:t>
            </a:r>
            <a:endParaRPr lang="en-US" dirty="0" smtClean="0"/>
          </a:p>
          <a:p>
            <a:r>
              <a:rPr lang="en-US" dirty="0" smtClean="0"/>
              <a:t>For </a:t>
            </a:r>
            <a:r>
              <a:rPr lang="en-US" dirty="0"/>
              <a:t>example, patients on baclofen will respond better to stretching tech­niques if they are applied in the middle of the dosing cycle rather than at the end or beginning. </a:t>
            </a:r>
            <a:endParaRPr lang="en-US" dirty="0" smtClean="0"/>
          </a:p>
          <a:p>
            <a:r>
              <a:rPr lang="en-US" dirty="0" smtClean="0"/>
              <a:t>Physical </a:t>
            </a:r>
            <a:r>
              <a:rPr lang="en-US" dirty="0"/>
              <a:t>therapists must also recognize contributing factors that impact tone and respond appropriately. For example, infection or fever that increases tone may require a referral to the physician. </a:t>
            </a:r>
            <a:endParaRPr lang="en-US" dirty="0" smtClean="0"/>
          </a:p>
          <a:p>
            <a:r>
              <a:rPr lang="en-US" dirty="0" smtClean="0"/>
              <a:t>It </a:t>
            </a:r>
            <a:r>
              <a:rPr lang="en-US" dirty="0"/>
              <a:t>is important to reduce or eliminate all factors that can aggravate spasticity (e.g., heat, humidity, stress).</a:t>
            </a:r>
          </a:p>
          <a:p>
            <a:endParaRPr lang="en-US" dirty="0"/>
          </a:p>
        </p:txBody>
      </p:sp>
    </p:spTree>
    <p:extLst>
      <p:ext uri="{BB962C8B-B14F-4D97-AF65-F5344CB8AC3E}">
        <p14:creationId xmlns:p14="http://schemas.microsoft.com/office/powerpoint/2010/main" xmlns="" val="13920926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77200" cy="4800600"/>
          </a:xfrm>
        </p:spPr>
        <p:txBody>
          <a:bodyPr>
            <a:normAutofit fontScale="92500" lnSpcReduction="10000"/>
          </a:bodyPr>
          <a:lstStyle/>
          <a:p>
            <a:r>
              <a:rPr lang="en-US" dirty="0"/>
              <a:t>Topical cold (ice packs or wraps) or hydrotherapy (cool bath) can temporarily reduce spasticity by decreasing ten­don reflex excitability and clonus, and by slowing conduc­tion of impulses in nerves and muscles. </a:t>
            </a:r>
            <a:endParaRPr lang="en-US" dirty="0" smtClean="0"/>
          </a:p>
          <a:p>
            <a:r>
              <a:rPr lang="en-US" dirty="0" smtClean="0"/>
              <a:t>The </a:t>
            </a:r>
            <a:r>
              <a:rPr lang="en-US" dirty="0"/>
              <a:t>effects of </a:t>
            </a:r>
            <a:r>
              <a:rPr lang="en-US" dirty="0" err="1"/>
              <a:t>cryotherapy</a:t>
            </a:r>
            <a:r>
              <a:rPr lang="en-US" dirty="0"/>
              <a:t> are relatively short-lived, although some patients may experience enhanced ability to move that lasts for minutes or hours. </a:t>
            </a:r>
            <a:endParaRPr lang="en-US" dirty="0" smtClean="0"/>
          </a:p>
          <a:p>
            <a:r>
              <a:rPr lang="en-US" dirty="0" smtClean="0"/>
              <a:t>It </a:t>
            </a:r>
            <a:r>
              <a:rPr lang="en-US" dirty="0"/>
              <a:t>is important to remember that some patients, particularly those with intact sensation, may react to the unpleasant sensation of cold with </a:t>
            </a:r>
            <a:r>
              <a:rPr lang="en-US" i="1" dirty="0"/>
              <a:t>fight or flight </a:t>
            </a:r>
            <a:r>
              <a:rPr lang="en-US" dirty="0"/>
              <a:t>(autonomic nervous system) responses, such as increased heart rate, respiratory rate, or </a:t>
            </a:r>
            <a:r>
              <a:rPr lang="en-US" dirty="0" smtClean="0"/>
              <a:t>nausea. </a:t>
            </a:r>
            <a:r>
              <a:rPr lang="en-US" dirty="0" err="1" smtClean="0"/>
              <a:t>Cryotherapy</a:t>
            </a:r>
            <a:r>
              <a:rPr lang="en-US" dirty="0" smtClean="0"/>
              <a:t> </a:t>
            </a:r>
            <a:r>
              <a:rPr lang="en-US" dirty="0"/>
              <a:t>may be contraindicated in these patients.</a:t>
            </a:r>
          </a:p>
        </p:txBody>
      </p:sp>
    </p:spTree>
    <p:extLst>
      <p:ext uri="{BB962C8B-B14F-4D97-AF65-F5344CB8AC3E}">
        <p14:creationId xmlns:p14="http://schemas.microsoft.com/office/powerpoint/2010/main" xmlns="" val="274997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a:solidFill>
                  <a:srgbClr val="FF0000"/>
                </a:solidFill>
              </a:rPr>
              <a:t>ROM exercises </a:t>
            </a:r>
            <a:r>
              <a:rPr lang="en-US" dirty="0"/>
              <a:t>begun early in the course of the disease and continued daily can help patients maintain joint integrity and mobility. </a:t>
            </a:r>
            <a:endParaRPr lang="en-US" dirty="0" smtClean="0"/>
          </a:p>
          <a:p>
            <a:r>
              <a:rPr lang="en-US" dirty="0" smtClean="0"/>
              <a:t>In the face of unremitting spasticity, </a:t>
            </a:r>
            <a:r>
              <a:rPr lang="en-US" dirty="0" smtClean="0">
                <a:solidFill>
                  <a:srgbClr val="FF0000"/>
                </a:solidFill>
              </a:rPr>
              <a:t>stretching </a:t>
            </a:r>
            <a:r>
              <a:rPr lang="en-US" dirty="0">
                <a:solidFill>
                  <a:srgbClr val="FF0000"/>
                </a:solidFill>
              </a:rPr>
              <a:t>techniques </a:t>
            </a:r>
            <a:r>
              <a:rPr lang="en-US" dirty="0"/>
              <a:t>are indicated to increase extensibility of the muscle tendon unit and connective tissue. </a:t>
            </a:r>
            <a:endParaRPr lang="en-US" dirty="0" smtClean="0"/>
          </a:p>
          <a:p>
            <a:r>
              <a:rPr lang="en-US" dirty="0" smtClean="0"/>
              <a:t>Intermittent </a:t>
            </a:r>
            <a:r>
              <a:rPr lang="en-US" dirty="0"/>
              <a:t>static stretching held a minimum of 30 to 60 seconds should be applied, ideally for 5 to 10 repetitions. </a:t>
            </a:r>
            <a:endParaRPr lang="en-US" dirty="0" smtClean="0"/>
          </a:p>
          <a:p>
            <a:r>
              <a:rPr lang="en-US" dirty="0" smtClean="0"/>
              <a:t>Combining </a:t>
            </a:r>
            <a:r>
              <a:rPr lang="en-US" dirty="0"/>
              <a:t>stretching movements with rhythmic rotation (gentle rota­tion of the limb) or </a:t>
            </a:r>
            <a:r>
              <a:rPr lang="en-US" dirty="0">
                <a:solidFill>
                  <a:srgbClr val="FF0000"/>
                </a:solidFill>
              </a:rPr>
              <a:t>PNF</a:t>
            </a:r>
            <a:r>
              <a:rPr lang="en-US" dirty="0"/>
              <a:t> facilitated stretching techniques (hold-relax active contraction [HRAC], contract-relax active contraction [CRAC]) are also effective strategies to assist in gaining </a:t>
            </a:r>
            <a:r>
              <a:rPr lang="en-US" dirty="0" smtClean="0"/>
              <a:t>range.</a:t>
            </a:r>
          </a:p>
          <a:p>
            <a:r>
              <a:rPr lang="en-US" dirty="0" smtClean="0">
                <a:solidFill>
                  <a:srgbClr val="FF0000"/>
                </a:solidFill>
              </a:rPr>
              <a:t>Maintained </a:t>
            </a:r>
            <a:r>
              <a:rPr lang="en-US" dirty="0">
                <a:solidFill>
                  <a:srgbClr val="FF0000"/>
                </a:solidFill>
              </a:rPr>
              <a:t>stretch</a:t>
            </a:r>
            <a:r>
              <a:rPr lang="en-US" dirty="0"/>
              <a:t>, held for 30 minutes to 3 hours, also can be used and has been shown to decrease stretch reflex </a:t>
            </a:r>
            <a:r>
              <a:rPr lang="en-US" dirty="0" smtClean="0"/>
              <a:t>activity.</a:t>
            </a:r>
            <a:r>
              <a:rPr lang="en-US" baseline="30000" dirty="0"/>
              <a:t> </a:t>
            </a:r>
            <a:r>
              <a:rPr lang="en-US" dirty="0" smtClean="0"/>
              <a:t>Maintained </a:t>
            </a:r>
            <a:r>
              <a:rPr lang="en-US" dirty="0"/>
              <a:t>stretch can be achieved with prolonged positioning (e.g., tilt table standing with toe wedges), low-load weights applied using skin traction, or serial casts. </a:t>
            </a:r>
          </a:p>
        </p:txBody>
      </p:sp>
    </p:spTree>
    <p:extLst>
      <p:ext uri="{BB962C8B-B14F-4D97-AF65-F5344CB8AC3E}">
        <p14:creationId xmlns:p14="http://schemas.microsoft.com/office/powerpoint/2010/main" xmlns="" val="617079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Pathophysiology</a:t>
            </a:r>
            <a:endParaRPr lang="en-US" dirty="0"/>
          </a:p>
        </p:txBody>
      </p:sp>
      <p:sp>
        <p:nvSpPr>
          <p:cNvPr id="3" name="Content Placeholder 2"/>
          <p:cNvSpPr>
            <a:spLocks noGrp="1"/>
          </p:cNvSpPr>
          <p:nvPr>
            <p:ph idx="1"/>
          </p:nvPr>
        </p:nvSpPr>
        <p:spPr/>
        <p:txBody>
          <a:bodyPr>
            <a:normAutofit/>
          </a:bodyPr>
          <a:lstStyle/>
          <a:p>
            <a:r>
              <a:rPr lang="en-US" dirty="0" smtClean="0"/>
              <a:t>The immune response triggers activation of immune cells (e.g., T cells, CD4+ helper T cells, B cells) that cross the blood–brain barrier. In turn, these cells activate </a:t>
            </a:r>
            <a:r>
              <a:rPr lang="en-US" dirty="0" err="1" smtClean="0"/>
              <a:t>autoantigens</a:t>
            </a:r>
            <a:r>
              <a:rPr lang="en-US" dirty="0" smtClean="0"/>
              <a:t>, producing autoimmune cytotoxic effects within the central nervous system (CNS) (this process can be viewed as a form of “friendly fire”). </a:t>
            </a:r>
          </a:p>
          <a:p>
            <a:r>
              <a:rPr lang="en-US" dirty="0" smtClean="0"/>
              <a:t>Phagocytic activity of macrophages may also contribute to demyelination</a:t>
            </a:r>
            <a:r>
              <a:rPr lang="en-US" dirty="0"/>
              <a:t>.</a:t>
            </a:r>
          </a:p>
        </p:txBody>
      </p:sp>
    </p:spTree>
    <p:extLst>
      <p:ext uri="{BB962C8B-B14F-4D97-AF65-F5344CB8AC3E}">
        <p14:creationId xmlns:p14="http://schemas.microsoft.com/office/powerpoint/2010/main" xmlns="" val="21885499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Air splints also provide an effective mechanism to maintain limbs in lengthened, out of spasticity positions. </a:t>
            </a:r>
            <a:endParaRPr lang="en-US" dirty="0" smtClean="0"/>
          </a:p>
          <a:p>
            <a:r>
              <a:rPr lang="en-US" dirty="0" smtClean="0"/>
              <a:t>Patients/family </a:t>
            </a:r>
            <a:r>
              <a:rPr lang="en-US" dirty="0"/>
              <a:t>members/clients should be taught stretching exercises as part of a home exercise program (HEP). </a:t>
            </a:r>
            <a:endParaRPr lang="en-US" dirty="0" smtClean="0"/>
          </a:p>
          <a:p>
            <a:r>
              <a:rPr lang="en-US" dirty="0" smtClean="0"/>
              <a:t>Caution </a:t>
            </a:r>
            <a:r>
              <a:rPr lang="en-US" dirty="0"/>
              <a:t>must be used to </a:t>
            </a:r>
            <a:r>
              <a:rPr lang="en-US" dirty="0">
                <a:solidFill>
                  <a:srgbClr val="FF0000"/>
                </a:solidFill>
              </a:rPr>
              <a:t>prevent fast, ballistic stretching </a:t>
            </a:r>
            <a:r>
              <a:rPr lang="en-US" dirty="0"/>
              <a:t>movements, because spasticity is velocity sensitive. Stretching move­ments need to proceed slowly to gradually achieve the desired range. </a:t>
            </a:r>
            <a:endParaRPr lang="en-US" dirty="0" smtClean="0"/>
          </a:p>
          <a:p>
            <a:r>
              <a:rPr lang="en-US" dirty="0" smtClean="0"/>
              <a:t>Typically </a:t>
            </a:r>
            <a:r>
              <a:rPr lang="en-US" dirty="0"/>
              <a:t>the LEs demonstrate stronger spas­ticity than the UEs, especially in the extensor antigravity muscles. </a:t>
            </a:r>
            <a:endParaRPr lang="en-US" dirty="0" smtClean="0"/>
          </a:p>
          <a:p>
            <a:r>
              <a:rPr lang="en-US" dirty="0" smtClean="0"/>
              <a:t>Although </a:t>
            </a:r>
            <a:r>
              <a:rPr lang="en-US" dirty="0"/>
              <a:t>spasticity varies greatly from person-to- person, muscles that require particular emphasis during stretching include the quadriceps, adductors, and </a:t>
            </a:r>
            <a:r>
              <a:rPr lang="en-US" dirty="0" err="1" smtClean="0"/>
              <a:t>plantarflexors</a:t>
            </a:r>
            <a:r>
              <a:rPr lang="en-US" dirty="0" smtClean="0"/>
              <a:t>.</a:t>
            </a:r>
          </a:p>
          <a:p>
            <a:r>
              <a:rPr lang="en-US" dirty="0" smtClean="0"/>
              <a:t> </a:t>
            </a:r>
            <a:r>
              <a:rPr lang="en-US" dirty="0"/>
              <a:t>For patients who spend prolonged times sitting in a wheelchair, stretching should also address the hamstrings and hip flexors.</a:t>
            </a:r>
          </a:p>
          <a:p>
            <a:endParaRPr lang="en-US" dirty="0"/>
          </a:p>
        </p:txBody>
      </p:sp>
    </p:spTree>
    <p:extLst>
      <p:ext uri="{BB962C8B-B14F-4D97-AF65-F5344CB8AC3E}">
        <p14:creationId xmlns:p14="http://schemas.microsoft.com/office/powerpoint/2010/main" xmlns="" val="24770893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solidFill>
                  <a:srgbClr val="FF0000"/>
                </a:solidFill>
              </a:rPr>
              <a:t>Active exercises at slow or self-selected speeds </a:t>
            </a:r>
            <a:r>
              <a:rPr lang="en-US" dirty="0"/>
              <a:t>should focus on expanding the available ROM. Emphasis on con­tracting the antagonist muscles can assist through mecha­nisms of reciprocal inhibition. </a:t>
            </a:r>
            <a:endParaRPr lang="en-US" dirty="0" smtClean="0"/>
          </a:p>
          <a:p>
            <a:r>
              <a:rPr lang="en-US" dirty="0" smtClean="0">
                <a:solidFill>
                  <a:srgbClr val="FF0000"/>
                </a:solidFill>
              </a:rPr>
              <a:t>Electrical </a:t>
            </a:r>
            <a:r>
              <a:rPr lang="en-US" dirty="0">
                <a:solidFill>
                  <a:srgbClr val="FF0000"/>
                </a:solidFill>
              </a:rPr>
              <a:t>stimulation </a:t>
            </a:r>
            <a:r>
              <a:rPr lang="en-US" dirty="0"/>
              <a:t>of muscles antagonist to the spastic muscles can also be used to decrease spasticity. Movements that encourage or utilize abnormal postures should be discouraged. </a:t>
            </a:r>
            <a:endParaRPr lang="en-US" dirty="0" smtClean="0"/>
          </a:p>
          <a:p>
            <a:r>
              <a:rPr lang="en-US" dirty="0" smtClean="0"/>
              <a:t>In </a:t>
            </a:r>
            <a:r>
              <a:rPr lang="en-US" dirty="0"/>
              <a:t>patients with minimal to moderate spasticity, exercise combined with low doses of baclofen resulted in significant improvements in overall levels of </a:t>
            </a:r>
            <a:r>
              <a:rPr lang="en-US" dirty="0" smtClean="0"/>
              <a:t>tone.</a:t>
            </a:r>
            <a:endParaRPr lang="en-US" baseline="30000" dirty="0"/>
          </a:p>
          <a:p>
            <a:r>
              <a:rPr lang="en-US" dirty="0" smtClean="0"/>
              <a:t>Patients </a:t>
            </a:r>
            <a:r>
              <a:rPr lang="en-US" dirty="0"/>
              <a:t>with problems with abnormal co-contraction may benefit from exercises focused on improving motor control (timing exercises) or biofeedback. Tai Chi. yoga, and aquatic exercises com­bined with cool water temperatures (less than K5°F) can also be helpful in producing desired relaxation.</a:t>
            </a:r>
          </a:p>
        </p:txBody>
      </p:sp>
    </p:spTree>
    <p:extLst>
      <p:ext uri="{BB962C8B-B14F-4D97-AF65-F5344CB8AC3E}">
        <p14:creationId xmlns:p14="http://schemas.microsoft.com/office/powerpoint/2010/main" xmlns="" val="19435234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077200" cy="6096000"/>
          </a:xfrm>
        </p:spPr>
        <p:txBody>
          <a:bodyPr>
            <a:normAutofit fontScale="92500" lnSpcReduction="20000"/>
          </a:bodyPr>
          <a:lstStyle/>
          <a:p>
            <a:r>
              <a:rPr lang="en-US" dirty="0">
                <a:solidFill>
                  <a:srgbClr val="FF0000"/>
                </a:solidFill>
              </a:rPr>
              <a:t>Functional activities </a:t>
            </a:r>
            <a:r>
              <a:rPr lang="en-US" dirty="0"/>
              <a:t>aimed at reducing tone should con­centrate on trunk and proximal segments, as many patterns of </a:t>
            </a:r>
            <a:r>
              <a:rPr lang="en-US" dirty="0" smtClean="0"/>
              <a:t>hyper-tonus </a:t>
            </a:r>
            <a:r>
              <a:rPr lang="en-US" dirty="0"/>
              <a:t>seem to be fixed from the action of the stronger proximal muscles. </a:t>
            </a:r>
            <a:endParaRPr lang="en-US" dirty="0" smtClean="0"/>
          </a:p>
          <a:p>
            <a:r>
              <a:rPr lang="en-US" dirty="0" smtClean="0"/>
              <a:t>Extensor </a:t>
            </a:r>
            <a:r>
              <a:rPr lang="en-US" dirty="0"/>
              <a:t>tone seems to pre­dominate, so activities that stress LE flexion with trunk rotation are generally the most effective. </a:t>
            </a:r>
            <a:endParaRPr lang="en-US" dirty="0" smtClean="0"/>
          </a:p>
          <a:p>
            <a:pPr lvl="1"/>
            <a:r>
              <a:rPr lang="en-US" dirty="0" smtClean="0"/>
              <a:t>For </a:t>
            </a:r>
            <a:r>
              <a:rPr lang="en-US" dirty="0"/>
              <a:t>example,- lower trunk rotation (LTR) in </a:t>
            </a:r>
            <a:r>
              <a:rPr lang="en-US" dirty="0" smtClean="0"/>
              <a:t>sideling </a:t>
            </a:r>
            <a:r>
              <a:rPr lang="en-US" dirty="0"/>
              <a:t>or </a:t>
            </a:r>
            <a:r>
              <a:rPr lang="en-US" dirty="0" smtClean="0"/>
              <a:t>hook lying </a:t>
            </a:r>
            <a:r>
              <a:rPr lang="en-US" dirty="0"/>
              <a:t>can be effective in reducing extensor tone. </a:t>
            </a:r>
            <a:endParaRPr lang="en-US" dirty="0" smtClean="0"/>
          </a:p>
          <a:p>
            <a:pPr lvl="1"/>
            <a:r>
              <a:rPr lang="en-US" dirty="0" smtClean="0"/>
              <a:t>One </a:t>
            </a:r>
            <a:r>
              <a:rPr lang="en-US" dirty="0"/>
              <a:t>very effective strat­egy is to position the patient in </a:t>
            </a:r>
            <a:r>
              <a:rPr lang="en-US" dirty="0" smtClean="0"/>
              <a:t>hook lying </a:t>
            </a:r>
            <a:r>
              <a:rPr lang="en-US" dirty="0"/>
              <a:t>with a therapy ball under the flexed legs and gently rock the </a:t>
            </a:r>
            <a:r>
              <a:rPr lang="en-US" dirty="0" smtClean="0"/>
              <a:t>ball </a:t>
            </a:r>
            <a:r>
              <a:rPr lang="en-US" dirty="0"/>
              <a:t>back and forth. </a:t>
            </a:r>
            <a:endParaRPr lang="en-US" dirty="0" smtClean="0"/>
          </a:p>
          <a:p>
            <a:pPr lvl="1"/>
            <a:r>
              <a:rPr lang="en-US" dirty="0" smtClean="0"/>
              <a:t>Moving </a:t>
            </a:r>
            <a:r>
              <a:rPr lang="en-US" dirty="0"/>
              <a:t>from quadruped position to side-sitting can also be effective in reducing extensor tone in some patients as the activity combines LTR with prolonged inhibitory pressure on the </a:t>
            </a:r>
            <a:r>
              <a:rPr lang="en-US" dirty="0" smtClean="0"/>
              <a:t>quadriceps.</a:t>
            </a:r>
            <a:endParaRPr lang="en-US" baseline="30000" dirty="0"/>
          </a:p>
          <a:p>
            <a:r>
              <a:rPr lang="en-US" dirty="0" smtClean="0"/>
              <a:t>A </a:t>
            </a:r>
            <a:r>
              <a:rPr lang="en-US" dirty="0"/>
              <a:t>more generalized decrease in tone may be achieved through techniques aimed at decreasing overall CNS central activity while promoting relaxation (e.g., slow rocking, relaxation training).</a:t>
            </a:r>
          </a:p>
          <a:p>
            <a:pPr>
              <a:buNone/>
            </a:pPr>
            <a:endParaRPr lang="en-US" dirty="0"/>
          </a:p>
        </p:txBody>
      </p:sp>
    </p:spTree>
    <p:extLst>
      <p:ext uri="{BB962C8B-B14F-4D97-AF65-F5344CB8AC3E}">
        <p14:creationId xmlns:p14="http://schemas.microsoft.com/office/powerpoint/2010/main" xmlns="" val="1328239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Management of Coordination and Balance </a:t>
            </a:r>
            <a:r>
              <a:rPr lang="en-US" b="1" dirty="0" smtClean="0"/>
              <a:t>Deficits</a:t>
            </a:r>
            <a:endParaRPr lang="en-US" dirty="0"/>
          </a:p>
        </p:txBody>
      </p:sp>
      <p:sp>
        <p:nvSpPr>
          <p:cNvPr id="3" name="Content Placeholder 2"/>
          <p:cNvSpPr>
            <a:spLocks noGrp="1"/>
          </p:cNvSpPr>
          <p:nvPr>
            <p:ph idx="1"/>
          </p:nvPr>
        </p:nvSpPr>
        <p:spPr>
          <a:xfrm>
            <a:off x="381000" y="1752600"/>
            <a:ext cx="8305800" cy="4525963"/>
          </a:xfrm>
        </p:spPr>
        <p:txBody>
          <a:bodyPr>
            <a:normAutofit/>
          </a:bodyPr>
          <a:lstStyle/>
          <a:p>
            <a:r>
              <a:rPr lang="en-US" dirty="0" smtClean="0"/>
              <a:t>Static </a:t>
            </a:r>
            <a:r>
              <a:rPr lang="en-US" dirty="0"/>
              <a:t>postural </a:t>
            </a:r>
            <a:r>
              <a:rPr lang="en-US" dirty="0" smtClean="0"/>
              <a:t>control</a:t>
            </a:r>
          </a:p>
          <a:p>
            <a:r>
              <a:rPr lang="en-US" dirty="0"/>
              <a:t>Dynamic pos­tural </a:t>
            </a:r>
            <a:r>
              <a:rPr lang="en-US" dirty="0" smtClean="0"/>
              <a:t>control</a:t>
            </a:r>
            <a:endParaRPr lang="en-US" dirty="0"/>
          </a:p>
          <a:p>
            <a:r>
              <a:rPr lang="en-US" dirty="0" smtClean="0"/>
              <a:t>Pool therapy and Water aerobics </a:t>
            </a:r>
          </a:p>
          <a:p>
            <a:r>
              <a:rPr lang="en-US" dirty="0" smtClean="0"/>
              <a:t>Movement transitions (e.g., sit- to-stand transfers) </a:t>
            </a:r>
          </a:p>
          <a:p>
            <a:r>
              <a:rPr lang="en-US" dirty="0" smtClean="0"/>
              <a:t>vestibular training exercises to reduce the effects of central vestibular dysfunction. </a:t>
            </a:r>
          </a:p>
          <a:p>
            <a:r>
              <a:rPr lang="en-US" dirty="0" err="1" smtClean="0"/>
              <a:t>Frenkel’s</a:t>
            </a:r>
            <a:r>
              <a:rPr lang="en-US" dirty="0" smtClean="0"/>
              <a:t> exercises </a:t>
            </a:r>
          </a:p>
          <a:p>
            <a:r>
              <a:rPr lang="en-US" dirty="0" smtClean="0"/>
              <a:t>Stress man­agement </a:t>
            </a:r>
          </a:p>
          <a:p>
            <a:r>
              <a:rPr lang="en-US" dirty="0" smtClean="0"/>
              <a:t>Weights in control of ataxic movements</a:t>
            </a:r>
          </a:p>
          <a:p>
            <a:endParaRPr lang="en-US" dirty="0" smtClean="0"/>
          </a:p>
          <a:p>
            <a:endParaRPr lang="en-US" dirty="0"/>
          </a:p>
        </p:txBody>
      </p:sp>
    </p:spTree>
    <p:extLst>
      <p:ext uri="{BB962C8B-B14F-4D97-AF65-F5344CB8AC3E}">
        <p14:creationId xmlns:p14="http://schemas.microsoft.com/office/powerpoint/2010/main" xmlns="" val="40620656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8200" y="1347788"/>
            <a:ext cx="4454975" cy="5205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35861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568" y="1371600"/>
            <a:ext cx="8541632"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709055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1920" y="1374210"/>
            <a:ext cx="3862506" cy="46455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15528"/>
            <a:ext cx="4343400" cy="49385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50422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Locomotor</a:t>
            </a:r>
            <a:r>
              <a:rPr lang="en-US" dirty="0"/>
              <a:t> </a:t>
            </a:r>
            <a:r>
              <a:rPr lang="en-US" dirty="0" smtClean="0"/>
              <a:t>Training</a:t>
            </a:r>
            <a:endParaRPr lang="en-US" dirty="0"/>
          </a:p>
        </p:txBody>
      </p:sp>
      <p:sp>
        <p:nvSpPr>
          <p:cNvPr id="3" name="Content Placeholder 2"/>
          <p:cNvSpPr>
            <a:spLocks noGrp="1"/>
          </p:cNvSpPr>
          <p:nvPr>
            <p:ph idx="1"/>
          </p:nvPr>
        </p:nvSpPr>
        <p:spPr>
          <a:xfrm>
            <a:off x="457200" y="1600200"/>
            <a:ext cx="8534400" cy="5105400"/>
          </a:xfrm>
        </p:spPr>
        <p:txBody>
          <a:bodyPr>
            <a:normAutofit fontScale="92500"/>
          </a:bodyPr>
          <a:lstStyle/>
          <a:p>
            <a:r>
              <a:rPr lang="en-US" b="1" dirty="0" smtClean="0">
                <a:solidFill>
                  <a:srgbClr val="FF0000"/>
                </a:solidFill>
              </a:rPr>
              <a:t>Early </a:t>
            </a:r>
            <a:r>
              <a:rPr lang="en-US" b="1" dirty="0">
                <a:solidFill>
                  <a:srgbClr val="FF0000"/>
                </a:solidFill>
              </a:rPr>
              <a:t>gait </a:t>
            </a:r>
            <a:r>
              <a:rPr lang="en-US" b="1" dirty="0" smtClean="0">
                <a:solidFill>
                  <a:srgbClr val="FF0000"/>
                </a:solidFill>
              </a:rPr>
              <a:t>problems</a:t>
            </a:r>
            <a:r>
              <a:rPr lang="en-US" dirty="0" smtClean="0">
                <a:solidFill>
                  <a:srgbClr val="FF0000"/>
                </a:solidFill>
              </a:rPr>
              <a:t>: </a:t>
            </a:r>
            <a:r>
              <a:rPr lang="en-US" dirty="0" smtClean="0"/>
              <a:t>poor </a:t>
            </a:r>
            <a:r>
              <a:rPr lang="en-US" dirty="0"/>
              <a:t>balance and heaviness of one or more </a:t>
            </a:r>
            <a:r>
              <a:rPr lang="en-US" dirty="0" smtClean="0"/>
              <a:t>limbs, difficulty </a:t>
            </a:r>
            <a:r>
              <a:rPr lang="en-US" dirty="0"/>
              <a:t>lifting their legs (</a:t>
            </a:r>
            <a:r>
              <a:rPr lang="en-US" dirty="0" smtClean="0"/>
              <a:t>Weak hip flexor </a:t>
            </a:r>
            <a:r>
              <a:rPr lang="en-US" dirty="0" err="1" smtClean="0"/>
              <a:t>dorsiflexors</a:t>
            </a:r>
            <a:r>
              <a:rPr lang="en-US" dirty="0" smtClean="0"/>
              <a:t>, </a:t>
            </a:r>
            <a:r>
              <a:rPr lang="en-US" dirty="0" err="1" smtClean="0"/>
              <a:t>Circumducted</a:t>
            </a:r>
            <a:r>
              <a:rPr lang="en-US" dirty="0" smtClean="0"/>
              <a:t> </a:t>
            </a:r>
            <a:r>
              <a:rPr lang="en-US" dirty="0"/>
              <a:t>gait pat­tern. </a:t>
            </a:r>
            <a:endParaRPr lang="en-US" dirty="0" smtClean="0"/>
          </a:p>
          <a:p>
            <a:r>
              <a:rPr lang="en-US" b="1" dirty="0" smtClean="0">
                <a:solidFill>
                  <a:srgbClr val="FF0000"/>
                </a:solidFill>
              </a:rPr>
              <a:t>Later </a:t>
            </a:r>
            <a:r>
              <a:rPr lang="en-US" b="1" dirty="0">
                <a:solidFill>
                  <a:srgbClr val="FF0000"/>
                </a:solidFill>
              </a:rPr>
              <a:t>problems </a:t>
            </a:r>
            <a:r>
              <a:rPr lang="en-US" dirty="0"/>
              <a:t>evolve owing to clonus, spasticity, sen­sory loss, and/or </a:t>
            </a:r>
            <a:r>
              <a:rPr lang="en-US" dirty="0" smtClean="0"/>
              <a:t>ataxia. Weakness </a:t>
            </a:r>
            <a:r>
              <a:rPr lang="en-US" dirty="0"/>
              <a:t>generally extends </a:t>
            </a:r>
            <a:r>
              <a:rPr lang="en-US" dirty="0" smtClean="0"/>
              <a:t>to </a:t>
            </a:r>
            <a:r>
              <a:rPr lang="en-US" dirty="0"/>
              <a:t>include the quadriceps and hip abductors. Quadriceps weakness typically results </a:t>
            </a:r>
            <a:r>
              <a:rPr lang="en-US" dirty="0" smtClean="0"/>
              <a:t>in hyperextension </a:t>
            </a:r>
            <a:r>
              <a:rPr lang="en-US" dirty="0"/>
              <a:t>of the knee and forward flexion of the trunk with increased lumbar </a:t>
            </a:r>
            <a:r>
              <a:rPr lang="en-US" dirty="0" err="1"/>
              <a:t>lor­dosis</a:t>
            </a:r>
            <a:r>
              <a:rPr lang="en-US" dirty="0"/>
              <a:t>. Hip abductor weakness results in a </a:t>
            </a:r>
            <a:r>
              <a:rPr lang="en-US" dirty="0" err="1"/>
              <a:t>Trendelenburg</a:t>
            </a:r>
            <a:r>
              <a:rPr lang="en-US" dirty="0"/>
              <a:t> gait pattern with a strong lateral lean to the weak side</a:t>
            </a:r>
            <a:r>
              <a:rPr lang="en-US" dirty="0" smtClean="0"/>
              <a:t>.</a:t>
            </a:r>
            <a:endParaRPr lang="en-US" dirty="0"/>
          </a:p>
          <a:p>
            <a:r>
              <a:rPr lang="en-US" dirty="0"/>
              <a:t>A well-designed </a:t>
            </a:r>
            <a:r>
              <a:rPr lang="en-US" dirty="0">
                <a:solidFill>
                  <a:srgbClr val="FF0000"/>
                </a:solidFill>
              </a:rPr>
              <a:t>exercise program </a:t>
            </a:r>
            <a:r>
              <a:rPr lang="en-US" dirty="0"/>
              <a:t>of tone reduction, stretching, and strengthening exercises can improve gait. </a:t>
            </a:r>
            <a:br>
              <a:rPr lang="en-US" dirty="0"/>
            </a:br>
            <a:endParaRPr lang="en-US" dirty="0"/>
          </a:p>
        </p:txBody>
      </p:sp>
    </p:spTree>
    <p:extLst>
      <p:ext uri="{BB962C8B-B14F-4D97-AF65-F5344CB8AC3E}">
        <p14:creationId xmlns:p14="http://schemas.microsoft.com/office/powerpoint/2010/main" xmlns="" val="26181137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Standing </a:t>
            </a:r>
            <a:r>
              <a:rPr lang="en-US" dirty="0"/>
              <a:t>and walking </a:t>
            </a:r>
            <a:r>
              <a:rPr lang="en-US" dirty="0" smtClean="0"/>
              <a:t>activities</a:t>
            </a:r>
          </a:p>
          <a:p>
            <a:r>
              <a:rPr lang="en-US" dirty="0" smtClean="0"/>
              <a:t>Walking in Pool </a:t>
            </a:r>
          </a:p>
          <a:p>
            <a:r>
              <a:rPr lang="en-US" dirty="0" err="1"/>
              <a:t>Locomotor</a:t>
            </a:r>
            <a:r>
              <a:rPr lang="en-US" dirty="0"/>
              <a:t> training using an overhead harness to sup­port body weight and a motorized treadmill </a:t>
            </a:r>
          </a:p>
          <a:p>
            <a:r>
              <a:rPr lang="en-US" dirty="0"/>
              <a:t>AFO, KAFOs, Rocker shoes</a:t>
            </a:r>
          </a:p>
          <a:p>
            <a:r>
              <a:rPr lang="en-US" dirty="0"/>
              <a:t>Canes, forearm crutches, or a walker</a:t>
            </a:r>
          </a:p>
          <a:p>
            <a:r>
              <a:rPr lang="en-US" dirty="0"/>
              <a:t>Wheeled mobility device (powered scooter or wheelchair) in more advanced stage</a:t>
            </a:r>
          </a:p>
          <a:p>
            <a:endParaRPr lang="en-US" dirty="0"/>
          </a:p>
          <a:p>
            <a:endParaRPr lang="en-US" dirty="0"/>
          </a:p>
        </p:txBody>
      </p:sp>
    </p:spTree>
    <p:extLst>
      <p:ext uri="{BB962C8B-B14F-4D97-AF65-F5344CB8AC3E}">
        <p14:creationId xmlns:p14="http://schemas.microsoft.com/office/powerpoint/2010/main" xmlns="" val="24347053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544" y="762001"/>
            <a:ext cx="8393256"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7910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Myelin serves as </a:t>
            </a:r>
            <a:r>
              <a:rPr lang="en-US" dirty="0" smtClean="0"/>
              <a:t>an insulator</a:t>
            </a:r>
            <a:r>
              <a:rPr lang="en-US" dirty="0"/>
              <a:t>, speeding up the conduction along nerve </a:t>
            </a:r>
            <a:r>
              <a:rPr lang="en-US" dirty="0" smtClean="0"/>
              <a:t>fibers from </a:t>
            </a:r>
            <a:r>
              <a:rPr lang="en-US" dirty="0"/>
              <a:t>one node of Ranvier to another (termed </a:t>
            </a:r>
            <a:r>
              <a:rPr lang="en-US" i="1" dirty="0" smtClean="0"/>
              <a:t>saltatory conduction</a:t>
            </a:r>
            <a:r>
              <a:rPr lang="en-US" dirty="0"/>
              <a:t>). It also serves to conserve energy for </a:t>
            </a:r>
            <a:r>
              <a:rPr lang="en-US" dirty="0" smtClean="0"/>
              <a:t>the nerve </a:t>
            </a:r>
            <a:r>
              <a:rPr lang="en-US" dirty="0"/>
              <a:t>because depolarization occurs only at the nodes.</a:t>
            </a:r>
          </a:p>
          <a:p>
            <a:r>
              <a:rPr lang="en-US" dirty="0"/>
              <a:t>Disruption of the myelin sheath and active </a:t>
            </a:r>
            <a:r>
              <a:rPr lang="en-US" dirty="0" smtClean="0"/>
              <a:t>demyelination slows </a:t>
            </a:r>
            <a:r>
              <a:rPr lang="en-US" dirty="0"/>
              <a:t>neural transmission and causes nerves </a:t>
            </a:r>
            <a:r>
              <a:rPr lang="en-US" dirty="0" smtClean="0"/>
              <a:t>to fatigue </a:t>
            </a:r>
            <a:r>
              <a:rPr lang="en-US" dirty="0"/>
              <a:t>rapidly. With severe disruption, </a:t>
            </a:r>
            <a:r>
              <a:rPr lang="en-US" dirty="0" smtClean="0"/>
              <a:t>conduction block </a:t>
            </a:r>
            <a:r>
              <a:rPr lang="en-US" dirty="0"/>
              <a:t>occurs with resulting disruption of function.</a:t>
            </a:r>
          </a:p>
        </p:txBody>
      </p:sp>
    </p:spTree>
    <p:extLst>
      <p:ext uri="{BB962C8B-B14F-4D97-AF65-F5344CB8AC3E}">
        <p14:creationId xmlns:p14="http://schemas.microsoft.com/office/powerpoint/2010/main" xmlns="" val="18761634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52400"/>
            <a:ext cx="4500563" cy="5354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2183118"/>
            <a:ext cx="3181350" cy="3952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24740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20445"/>
            <a:ext cx="3886200" cy="4755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61076" y="990600"/>
            <a:ext cx="3968574"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80265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Functional </a:t>
            </a:r>
            <a:r>
              <a:rPr lang="en-US" b="1" dirty="0" smtClean="0"/>
              <a:t>Training</a:t>
            </a:r>
            <a:endParaRPr lang="en-US" dirty="0"/>
          </a:p>
        </p:txBody>
      </p:sp>
      <p:sp>
        <p:nvSpPr>
          <p:cNvPr id="3" name="Content Placeholder 2"/>
          <p:cNvSpPr>
            <a:spLocks noGrp="1"/>
          </p:cNvSpPr>
          <p:nvPr>
            <p:ph idx="1"/>
          </p:nvPr>
        </p:nvSpPr>
        <p:spPr>
          <a:xfrm>
            <a:off x="457200" y="1600200"/>
            <a:ext cx="8382000" cy="5105400"/>
          </a:xfrm>
        </p:spPr>
        <p:txBody>
          <a:bodyPr>
            <a:normAutofit fontScale="85000" lnSpcReduction="20000"/>
          </a:bodyPr>
          <a:lstStyle/>
          <a:p>
            <a:r>
              <a:rPr lang="en-US" dirty="0" smtClean="0"/>
              <a:t>Functional </a:t>
            </a:r>
            <a:r>
              <a:rPr lang="en-US" dirty="0"/>
              <a:t>training should focus on problem solving and the development of appropriate decision making skills required to meet the challenges of being disabled. </a:t>
            </a:r>
            <a:endParaRPr lang="en-US" dirty="0" smtClean="0"/>
          </a:p>
          <a:p>
            <a:r>
              <a:rPr lang="en-US" dirty="0" smtClean="0"/>
              <a:t>Skills </a:t>
            </a:r>
            <a:r>
              <a:rPr lang="en-US" dirty="0"/>
              <a:t>should be adapted and practiced to ensure safe perform­ance in both the home and community environments. </a:t>
            </a:r>
            <a:endParaRPr lang="en-US" dirty="0" smtClean="0"/>
          </a:p>
          <a:p>
            <a:r>
              <a:rPr lang="en-US" dirty="0" smtClean="0"/>
              <a:t>Training </a:t>
            </a:r>
            <a:r>
              <a:rPr lang="en-US" dirty="0"/>
              <a:t>in </a:t>
            </a:r>
            <a:r>
              <a:rPr lang="en-US" dirty="0">
                <a:solidFill>
                  <a:srgbClr val="FF0000"/>
                </a:solidFill>
              </a:rPr>
              <a:t>functional mobility skills </a:t>
            </a:r>
            <a:r>
              <a:rPr lang="en-US" dirty="0"/>
              <a:t>(e.g., bed mobility, transfers, locomotion) is typically directed by the physical therapist while ADL training (e.g., dressing, personal hygiene, bathing, toileting, and feeding) is directed by the occupational therapist and training in communication skills by the speech-language pathologist. </a:t>
            </a:r>
            <a:endParaRPr lang="en-US" dirty="0" smtClean="0"/>
          </a:p>
          <a:p>
            <a:r>
              <a:rPr lang="en-US" dirty="0" smtClean="0">
                <a:solidFill>
                  <a:srgbClr val="FF0000"/>
                </a:solidFill>
              </a:rPr>
              <a:t>Close </a:t>
            </a:r>
            <a:r>
              <a:rPr lang="en-US" dirty="0">
                <a:solidFill>
                  <a:srgbClr val="FF0000"/>
                </a:solidFill>
              </a:rPr>
              <a:t>commu­nication and coordination </a:t>
            </a:r>
            <a:r>
              <a:rPr lang="en-US" dirty="0"/>
              <a:t>among team members is neces­sary to ensure that training methods are consistently applied and successful. </a:t>
            </a:r>
            <a:endParaRPr lang="en-US" dirty="0" smtClean="0"/>
          </a:p>
          <a:p>
            <a:r>
              <a:rPr lang="en-US" dirty="0" smtClean="0"/>
              <a:t>Full </a:t>
            </a:r>
            <a:r>
              <a:rPr lang="en-US" dirty="0">
                <a:solidFill>
                  <a:srgbClr val="FF0000"/>
                </a:solidFill>
              </a:rPr>
              <a:t>participation of the </a:t>
            </a:r>
            <a:r>
              <a:rPr lang="en-US" dirty="0" smtClean="0">
                <a:solidFill>
                  <a:srgbClr val="FF0000"/>
                </a:solidFill>
              </a:rPr>
              <a:t>patient </a:t>
            </a:r>
            <a:r>
              <a:rPr lang="en-US" dirty="0"/>
              <a:t>in all phases of planning and training will increase personal involvement, while decreasing dependency and passivity</a:t>
            </a:r>
            <a:r>
              <a:rPr lang="en-US" dirty="0" smtClean="0"/>
              <a:t>.</a:t>
            </a:r>
            <a:endParaRPr lang="en-US" dirty="0"/>
          </a:p>
        </p:txBody>
      </p:sp>
    </p:spTree>
    <p:extLst>
      <p:ext uri="{BB962C8B-B14F-4D97-AF65-F5344CB8AC3E}">
        <p14:creationId xmlns:p14="http://schemas.microsoft.com/office/powerpoint/2010/main" xmlns="" val="21342982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458200" cy="5257800"/>
          </a:xfrm>
        </p:spPr>
        <p:txBody>
          <a:bodyPr>
            <a:normAutofit fontScale="92500" lnSpcReduction="10000"/>
          </a:bodyPr>
          <a:lstStyle/>
          <a:p>
            <a:r>
              <a:rPr lang="en-US" dirty="0" smtClean="0"/>
              <a:t>Appropriate </a:t>
            </a:r>
            <a:r>
              <a:rPr lang="en-US" dirty="0"/>
              <a:t>prescription of </a:t>
            </a:r>
            <a:r>
              <a:rPr lang="en-US" dirty="0">
                <a:solidFill>
                  <a:srgbClr val="FF0000"/>
                </a:solidFill>
              </a:rPr>
              <a:t>devices and environmental modifications</a:t>
            </a:r>
            <a:r>
              <a:rPr lang="en-US" dirty="0"/>
              <a:t> to assist the patient in conserving energy and maintaining function. </a:t>
            </a:r>
            <a:endParaRPr lang="en-US" dirty="0" smtClean="0"/>
          </a:p>
          <a:p>
            <a:r>
              <a:rPr lang="en-US" dirty="0"/>
              <a:t>B</a:t>
            </a:r>
            <a:r>
              <a:rPr lang="en-US" dirty="0" smtClean="0"/>
              <a:t>ed </a:t>
            </a:r>
            <a:r>
              <a:rPr lang="en-US" dirty="0"/>
              <a:t>or bathroom grab bars, overhead trapeze, raised seats, transfer board, or hydraulic lift. Wrist rests to facilitate writing or typing, and plates and cups with lips to minimize spills are often help­ful in assisting with hand function. </a:t>
            </a:r>
            <a:r>
              <a:rPr lang="en-US" dirty="0" smtClean="0"/>
              <a:t>Long-handled </a:t>
            </a:r>
            <a:r>
              <a:rPr lang="en-US" dirty="0"/>
              <a:t>shoe horns, </a:t>
            </a:r>
            <a:r>
              <a:rPr lang="en-US" dirty="0" err="1"/>
              <a:t>reachers</a:t>
            </a:r>
            <a:r>
              <a:rPr lang="en-US" dirty="0"/>
              <a:t>. button hooks, sock aids, or Velcro® clo­sures can assist in dressing. </a:t>
            </a:r>
            <a:endParaRPr lang="en-US" dirty="0" smtClean="0"/>
          </a:p>
          <a:p>
            <a:r>
              <a:rPr lang="en-US" dirty="0" smtClean="0">
                <a:solidFill>
                  <a:srgbClr val="FF0000"/>
                </a:solidFill>
              </a:rPr>
              <a:t>Effective </a:t>
            </a:r>
            <a:r>
              <a:rPr lang="en-US" dirty="0">
                <a:solidFill>
                  <a:srgbClr val="FF0000"/>
                </a:solidFill>
              </a:rPr>
              <a:t>communication </a:t>
            </a:r>
            <a:r>
              <a:rPr lang="en-US" dirty="0"/>
              <a:t>may require built-up writing utensils or a universal cuff for writ­ten communication or more sophisticated computerized devices. </a:t>
            </a:r>
            <a:r>
              <a:rPr lang="en-US" dirty="0" smtClean="0"/>
              <a:t>Patients </a:t>
            </a:r>
            <a:r>
              <a:rPr lang="en-US" dirty="0"/>
              <a:t>with severe speech problems may require voice amplification devices, electronic aids, or computer- assisted alternative communication systems. </a:t>
            </a:r>
            <a:endParaRPr lang="en-US" dirty="0" smtClean="0"/>
          </a:p>
          <a:p>
            <a:endParaRPr lang="en-US" dirty="0"/>
          </a:p>
        </p:txBody>
      </p:sp>
    </p:spTree>
    <p:extLst>
      <p:ext uri="{BB962C8B-B14F-4D97-AF65-F5344CB8AC3E}">
        <p14:creationId xmlns:p14="http://schemas.microsoft.com/office/powerpoint/2010/main" xmlns="" val="13055225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Management of Speech and </a:t>
            </a:r>
            <a:r>
              <a:rPr lang="en-US" b="1" dirty="0" smtClean="0"/>
              <a:t>Swallowing</a:t>
            </a:r>
            <a:endParaRPr lang="en-US" dirty="0"/>
          </a:p>
        </p:txBody>
      </p:sp>
      <p:sp>
        <p:nvSpPr>
          <p:cNvPr id="3" name="Content Placeholder 2"/>
          <p:cNvSpPr>
            <a:spLocks noGrp="1"/>
          </p:cNvSpPr>
          <p:nvPr>
            <p:ph idx="1"/>
          </p:nvPr>
        </p:nvSpPr>
        <p:spPr>
          <a:xfrm>
            <a:off x="457200" y="1600200"/>
            <a:ext cx="8305800" cy="5029200"/>
          </a:xfrm>
        </p:spPr>
        <p:txBody>
          <a:bodyPr>
            <a:normAutofit fontScale="85000" lnSpcReduction="20000"/>
          </a:bodyPr>
          <a:lstStyle/>
          <a:p>
            <a:r>
              <a:rPr lang="en-US" dirty="0" smtClean="0">
                <a:solidFill>
                  <a:srgbClr val="FF0000"/>
                </a:solidFill>
              </a:rPr>
              <a:t>Shallow </a:t>
            </a:r>
            <a:r>
              <a:rPr lang="en-US" dirty="0">
                <a:solidFill>
                  <a:srgbClr val="FF0000"/>
                </a:solidFill>
              </a:rPr>
              <a:t>respiratory patterns </a:t>
            </a:r>
            <a:r>
              <a:rPr lang="en-US" dirty="0"/>
              <a:t>contribute to speech difficul­ties and recurrent respiratory infections. </a:t>
            </a:r>
            <a:endParaRPr lang="en-US" dirty="0" smtClean="0"/>
          </a:p>
          <a:p>
            <a:r>
              <a:rPr lang="en-US" dirty="0">
                <a:solidFill>
                  <a:srgbClr val="FF0000"/>
                </a:solidFill>
              </a:rPr>
              <a:t>R</a:t>
            </a:r>
            <a:r>
              <a:rPr lang="en-US" dirty="0" smtClean="0">
                <a:solidFill>
                  <a:srgbClr val="FF0000"/>
                </a:solidFill>
              </a:rPr>
              <a:t>espiratory </a:t>
            </a:r>
            <a:r>
              <a:rPr lang="en-US" dirty="0">
                <a:solidFill>
                  <a:srgbClr val="FF0000"/>
                </a:solidFill>
              </a:rPr>
              <a:t>muscle </a:t>
            </a:r>
            <a:r>
              <a:rPr lang="en-US" dirty="0" smtClean="0">
                <a:solidFill>
                  <a:srgbClr val="FF0000"/>
                </a:solidFill>
              </a:rPr>
              <a:t>training </a:t>
            </a:r>
            <a:r>
              <a:rPr lang="en-US" dirty="0" smtClean="0"/>
              <a:t>combined </a:t>
            </a:r>
            <a:r>
              <a:rPr lang="en-US" dirty="0"/>
              <a:t>with activities to improve trunk stability, head control, and sitting balance. </a:t>
            </a:r>
            <a:endParaRPr lang="en-US" dirty="0" smtClean="0"/>
          </a:p>
          <a:p>
            <a:r>
              <a:rPr lang="en-US" dirty="0" smtClean="0"/>
              <a:t>Respiratory </a:t>
            </a:r>
            <a:r>
              <a:rPr lang="en-US" dirty="0"/>
              <a:t>patterns </a:t>
            </a:r>
            <a:r>
              <a:rPr lang="en-US" dirty="0" smtClean="0"/>
              <a:t>facilitation </a:t>
            </a:r>
            <a:r>
              <a:rPr lang="en-US" dirty="0"/>
              <a:t>through the use manual contacts, resistance, and </a:t>
            </a:r>
            <a:r>
              <a:rPr lang="en-US" dirty="0">
                <a:solidFill>
                  <a:srgbClr val="FF0000"/>
                </a:solidFill>
              </a:rPr>
              <a:t>incentive </a:t>
            </a:r>
            <a:r>
              <a:rPr lang="en-US" dirty="0" err="1">
                <a:solidFill>
                  <a:srgbClr val="FF0000"/>
                </a:solidFill>
              </a:rPr>
              <a:t>spirometry</a:t>
            </a:r>
            <a:r>
              <a:rPr lang="en-US" dirty="0"/>
              <a:t>. </a:t>
            </a:r>
            <a:endParaRPr lang="en-US" dirty="0" smtClean="0"/>
          </a:p>
          <a:p>
            <a:r>
              <a:rPr lang="en-US" dirty="0"/>
              <a:t>D</a:t>
            </a:r>
            <a:r>
              <a:rPr lang="en-US" dirty="0" smtClean="0"/>
              <a:t>iaphragmatic </a:t>
            </a:r>
            <a:r>
              <a:rPr lang="en-US" dirty="0"/>
              <a:t>and segmental chest expansion, expiratory training, and effective coughing. </a:t>
            </a:r>
            <a:endParaRPr lang="en-US" dirty="0" smtClean="0"/>
          </a:p>
          <a:p>
            <a:r>
              <a:rPr lang="en-US" dirty="0" smtClean="0"/>
              <a:t>When </a:t>
            </a:r>
            <a:r>
              <a:rPr lang="en-US" dirty="0"/>
              <a:t>dysphagia or difficulty in swallowing is present, physical therapy efforts should be closely coordinated with those of the speech—language pathologist and occupational </a:t>
            </a:r>
            <a:r>
              <a:rPr lang="en-US" dirty="0" smtClean="0"/>
              <a:t>therapist. The </a:t>
            </a:r>
            <a:r>
              <a:rPr lang="en-US" dirty="0"/>
              <a:t>physical therapist can assist in the management plan by improving sitting position, head control, and oral-motor coordination. </a:t>
            </a:r>
            <a:endParaRPr lang="en-US" dirty="0" smtClean="0"/>
          </a:p>
          <a:p>
            <a:r>
              <a:rPr lang="en-US" dirty="0" smtClean="0"/>
              <a:t>A </a:t>
            </a:r>
            <a:r>
              <a:rPr lang="en-US" dirty="0"/>
              <a:t>detailed examination is necessary, </a:t>
            </a:r>
            <a:r>
              <a:rPr lang="en-US" dirty="0">
                <a:solidFill>
                  <a:srgbClr val="FF0000"/>
                </a:solidFill>
              </a:rPr>
              <a:t>including video-fluoroscopy</a:t>
            </a:r>
            <a:r>
              <a:rPr lang="en-US" dirty="0"/>
              <a:t> for dysphagia. </a:t>
            </a:r>
            <a:endParaRPr lang="en-US" dirty="0" smtClean="0"/>
          </a:p>
        </p:txBody>
      </p:sp>
    </p:spTree>
    <p:extLst>
      <p:ext uri="{BB962C8B-B14F-4D97-AF65-F5344CB8AC3E}">
        <p14:creationId xmlns:p14="http://schemas.microsoft.com/office/powerpoint/2010/main" xmlns="" val="225911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458200" cy="5105400"/>
          </a:xfrm>
        </p:spPr>
        <p:txBody>
          <a:bodyPr>
            <a:normAutofit fontScale="85000" lnSpcReduction="20000"/>
          </a:bodyPr>
          <a:lstStyle/>
          <a:p>
            <a:r>
              <a:rPr lang="en-US" dirty="0" smtClean="0">
                <a:solidFill>
                  <a:srgbClr val="FF0000"/>
                </a:solidFill>
              </a:rPr>
              <a:t>Upright </a:t>
            </a:r>
            <a:r>
              <a:rPr lang="en-US" dirty="0">
                <a:solidFill>
                  <a:srgbClr val="FF0000"/>
                </a:solidFill>
              </a:rPr>
              <a:t>pos­ture </a:t>
            </a:r>
            <a:r>
              <a:rPr lang="en-US" dirty="0"/>
              <a:t>with a slightly forward head position and chin parallel to table or slightly tucked is necessary to achieve good swal­lowing and avoid aspiration. </a:t>
            </a:r>
          </a:p>
          <a:p>
            <a:r>
              <a:rPr lang="en-US" dirty="0">
                <a:solidFill>
                  <a:srgbClr val="FF0000"/>
                </a:solidFill>
              </a:rPr>
              <a:t>Oral-motor exercises </a:t>
            </a:r>
            <a:r>
              <a:rPr lang="en-US" dirty="0"/>
              <a:t>can improve mouth function and include specific exercises for lip closure, tongue movements, and jaw control. </a:t>
            </a:r>
            <a:endParaRPr lang="en-US" dirty="0" smtClean="0"/>
          </a:p>
          <a:p>
            <a:r>
              <a:rPr lang="en-US" dirty="0" smtClean="0"/>
              <a:t>Stretch </a:t>
            </a:r>
            <a:r>
              <a:rPr lang="en-US" dirty="0"/>
              <a:t>and resistance can be used to strengthen weak muscle actions</a:t>
            </a:r>
            <a:r>
              <a:rPr lang="en-US" dirty="0" smtClean="0"/>
              <a:t>.</a:t>
            </a:r>
          </a:p>
          <a:p>
            <a:r>
              <a:rPr lang="en-US" dirty="0" smtClean="0">
                <a:solidFill>
                  <a:srgbClr val="FF0000"/>
                </a:solidFill>
              </a:rPr>
              <a:t>Swallowing </a:t>
            </a:r>
            <a:r>
              <a:rPr lang="en-US" dirty="0">
                <a:solidFill>
                  <a:srgbClr val="FF0000"/>
                </a:solidFill>
              </a:rPr>
              <a:t>reflexes </a:t>
            </a:r>
            <a:r>
              <a:rPr lang="en-US" dirty="0"/>
              <a:t>can be stimulated by using icy bev­erages such as a shake, sherbet, or fruit slush. </a:t>
            </a:r>
            <a:endParaRPr lang="en-US" dirty="0" smtClean="0"/>
          </a:p>
          <a:p>
            <a:r>
              <a:rPr lang="en-US" dirty="0"/>
              <a:t>B</a:t>
            </a:r>
            <a:r>
              <a:rPr lang="en-US" dirty="0" smtClean="0"/>
              <a:t>egin </a:t>
            </a:r>
            <a:r>
              <a:rPr lang="en-US" dirty="0"/>
              <a:t>meals with something cold and to take single small </a:t>
            </a:r>
            <a:r>
              <a:rPr lang="en-US" dirty="0" smtClean="0"/>
              <a:t>sips, </a:t>
            </a:r>
            <a:r>
              <a:rPr lang="en-US" dirty="0" smtClean="0">
                <a:solidFill>
                  <a:srgbClr val="FF0000"/>
                </a:solidFill>
              </a:rPr>
              <a:t>avoid consecutive </a:t>
            </a:r>
            <a:r>
              <a:rPr lang="en-US" dirty="0">
                <a:solidFill>
                  <a:srgbClr val="FF0000"/>
                </a:solidFill>
              </a:rPr>
              <a:t>swallowing. </a:t>
            </a:r>
            <a:endParaRPr lang="en-US" dirty="0" smtClean="0">
              <a:solidFill>
                <a:srgbClr val="FF0000"/>
              </a:solidFill>
            </a:endParaRPr>
          </a:p>
          <a:p>
            <a:r>
              <a:rPr lang="en-US" dirty="0" smtClean="0"/>
              <a:t>Resistive </a:t>
            </a:r>
            <a:r>
              <a:rPr lang="en-US" dirty="0"/>
              <a:t>sucking through a straw can also be helpful. </a:t>
            </a:r>
          </a:p>
          <a:p>
            <a:r>
              <a:rPr lang="en-US" dirty="0" smtClean="0">
                <a:solidFill>
                  <a:srgbClr val="FF0000"/>
                </a:solidFill>
              </a:rPr>
              <a:t>Thicker </a:t>
            </a:r>
            <a:r>
              <a:rPr lang="en-US" dirty="0">
                <a:solidFill>
                  <a:srgbClr val="FF0000"/>
                </a:solidFill>
              </a:rPr>
              <a:t>liquids</a:t>
            </a:r>
            <a:r>
              <a:rPr lang="en-US" dirty="0"/>
              <a:t>, which provide some resistance and there­fore some facilitation of muscle action, are generally easier </a:t>
            </a:r>
            <a:r>
              <a:rPr lang="en-US" dirty="0" smtClean="0"/>
              <a:t>to </a:t>
            </a:r>
            <a:r>
              <a:rPr lang="en-US" dirty="0"/>
              <a:t>swallow than thin liquids such as </a:t>
            </a:r>
            <a:r>
              <a:rPr lang="en-US" dirty="0" smtClean="0"/>
              <a:t>water.</a:t>
            </a:r>
          </a:p>
          <a:p>
            <a:endParaRPr lang="en-US" dirty="0"/>
          </a:p>
        </p:txBody>
      </p:sp>
    </p:spTree>
    <p:extLst>
      <p:ext uri="{BB962C8B-B14F-4D97-AF65-F5344CB8AC3E}">
        <p14:creationId xmlns:p14="http://schemas.microsoft.com/office/powerpoint/2010/main" xmlns="" val="14467281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solidFill>
                  <a:srgbClr val="FF0000"/>
                </a:solidFill>
              </a:rPr>
              <a:t>Moist foods </a:t>
            </a:r>
            <a:r>
              <a:rPr lang="en-US" dirty="0"/>
              <a:t>(with sauces, broth, water, or milk) are easier to manage than dry ones. Semisolid and pureed foods are easier than regular solids. </a:t>
            </a:r>
          </a:p>
          <a:p>
            <a:r>
              <a:rPr lang="en-US" dirty="0">
                <a:solidFill>
                  <a:srgbClr val="FF0000"/>
                </a:solidFill>
              </a:rPr>
              <a:t>Foods that irritate </a:t>
            </a:r>
            <a:r>
              <a:rPr lang="en-US" dirty="0"/>
              <a:t>the throat (e.g., vinegar), stringy foods (e.g.. cake, cookies, potato chips, celery, cheeses) should be avoided. </a:t>
            </a:r>
          </a:p>
          <a:p>
            <a:r>
              <a:rPr lang="en-US" dirty="0">
                <a:solidFill>
                  <a:srgbClr val="FF0000"/>
                </a:solidFill>
              </a:rPr>
              <a:t>Chewing food thoroughly </a:t>
            </a:r>
            <a:r>
              <a:rPr lang="en-US" dirty="0"/>
              <a:t>and not attempt to talk during eating. </a:t>
            </a:r>
            <a:endParaRPr lang="en-US" dirty="0" smtClean="0"/>
          </a:p>
          <a:p>
            <a:r>
              <a:rPr lang="en-US" dirty="0" smtClean="0">
                <a:solidFill>
                  <a:srgbClr val="FF0000"/>
                </a:solidFill>
              </a:rPr>
              <a:t>Fatigue</a:t>
            </a:r>
            <a:r>
              <a:rPr lang="en-US" dirty="0" smtClean="0"/>
              <a:t> </a:t>
            </a:r>
            <a:r>
              <a:rPr lang="en-US" dirty="0"/>
              <a:t>can affect food intake. </a:t>
            </a:r>
            <a:endParaRPr lang="en-US" dirty="0" smtClean="0"/>
          </a:p>
          <a:p>
            <a:r>
              <a:rPr lang="en-US" dirty="0" smtClean="0">
                <a:solidFill>
                  <a:srgbClr val="FF0000"/>
                </a:solidFill>
              </a:rPr>
              <a:t>Modification</a:t>
            </a:r>
            <a:r>
              <a:rPr lang="en-US" dirty="0" smtClean="0"/>
              <a:t> in food stuff; consistency and size.</a:t>
            </a:r>
          </a:p>
          <a:p>
            <a:r>
              <a:rPr lang="en-US" b="1" dirty="0" smtClean="0">
                <a:solidFill>
                  <a:srgbClr val="FF0000"/>
                </a:solidFill>
              </a:rPr>
              <a:t>The speech -language </a:t>
            </a:r>
            <a:r>
              <a:rPr lang="en-US" b="1" dirty="0">
                <a:solidFill>
                  <a:srgbClr val="FF0000"/>
                </a:solidFill>
              </a:rPr>
              <a:t>pathologist also teaches swallowing techniques, including the power </a:t>
            </a:r>
            <a:r>
              <a:rPr lang="en-US" b="1" dirty="0" smtClean="0">
                <a:solidFill>
                  <a:srgbClr val="FF0000"/>
                </a:solidFill>
              </a:rPr>
              <a:t>swallow: </a:t>
            </a:r>
            <a:r>
              <a:rPr lang="en-US" dirty="0" smtClean="0"/>
              <a:t>This </a:t>
            </a:r>
            <a:r>
              <a:rPr lang="en-US" dirty="0"/>
              <a:t>involves having the person first inhale and then hold his nr her breath, </a:t>
            </a:r>
            <a:r>
              <a:rPr lang="en-US" dirty="0" smtClean="0"/>
              <a:t>thereby </a:t>
            </a:r>
            <a:r>
              <a:rPr lang="en-US" dirty="0"/>
              <a:t>closing the airway. </a:t>
            </a:r>
            <a:r>
              <a:rPr lang="en-US" dirty="0" smtClean="0"/>
              <a:t>The </a:t>
            </a:r>
            <a:r>
              <a:rPr lang="en-US" dirty="0"/>
              <a:t>person then swallows, exhales, and swallows again. </a:t>
            </a:r>
            <a:endParaRPr lang="en-US" dirty="0" smtClean="0"/>
          </a:p>
          <a:p>
            <a:r>
              <a:rPr lang="en-US" dirty="0" smtClean="0"/>
              <a:t>Feeding tubes</a:t>
            </a:r>
          </a:p>
          <a:p>
            <a:r>
              <a:rPr lang="en-US" dirty="0" smtClean="0"/>
              <a:t>Heimlich maneuver</a:t>
            </a:r>
            <a:endParaRPr lang="en-US" dirty="0"/>
          </a:p>
          <a:p>
            <a:endParaRPr lang="en-US" dirty="0"/>
          </a:p>
        </p:txBody>
      </p:sp>
    </p:spTree>
    <p:extLst>
      <p:ext uri="{BB962C8B-B14F-4D97-AF65-F5344CB8AC3E}">
        <p14:creationId xmlns:p14="http://schemas.microsoft.com/office/powerpoint/2010/main" xmlns="" val="20182961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Cognitive </a:t>
            </a:r>
            <a:r>
              <a:rPr lang="en-US" dirty="0" smtClean="0"/>
              <a:t>Training</a:t>
            </a:r>
            <a:endParaRPr lang="en-US" dirty="0"/>
          </a:p>
        </p:txBody>
      </p:sp>
      <p:sp>
        <p:nvSpPr>
          <p:cNvPr id="3" name="Content Placeholder 2"/>
          <p:cNvSpPr>
            <a:spLocks noGrp="1"/>
          </p:cNvSpPr>
          <p:nvPr>
            <p:ph idx="1"/>
          </p:nvPr>
        </p:nvSpPr>
        <p:spPr>
          <a:xfrm>
            <a:off x="457200" y="1600200"/>
            <a:ext cx="8153400" cy="5105400"/>
          </a:xfrm>
        </p:spPr>
        <p:txBody>
          <a:bodyPr>
            <a:normAutofit fontScale="92500" lnSpcReduction="20000"/>
          </a:bodyPr>
          <a:lstStyle/>
          <a:p>
            <a:r>
              <a:rPr lang="en-US" dirty="0" smtClean="0"/>
              <a:t>Referral </a:t>
            </a:r>
            <a:r>
              <a:rPr lang="en-US" dirty="0"/>
              <a:t>to a neuropsychologist may be indicated to deter­mine the patient’s strengths and weaknesses and to assist in the adaptive process. </a:t>
            </a:r>
            <a:endParaRPr lang="en-US" dirty="0" smtClean="0"/>
          </a:p>
          <a:p>
            <a:r>
              <a:rPr lang="en-US" dirty="0" smtClean="0"/>
              <a:t>Compensatory </a:t>
            </a:r>
            <a:r>
              <a:rPr lang="en-US" dirty="0"/>
              <a:t>strategies for mem­ory </a:t>
            </a:r>
            <a:r>
              <a:rPr lang="en-US" dirty="0" smtClean="0"/>
              <a:t>deficits; mem­ory </a:t>
            </a:r>
            <a:r>
              <a:rPr lang="en-US" dirty="0"/>
              <a:t>aids, timing devices, and environmental strategies. </a:t>
            </a:r>
            <a:r>
              <a:rPr lang="en-US" dirty="0" smtClean="0"/>
              <a:t>Making </a:t>
            </a:r>
            <a:r>
              <a:rPr lang="en-US" dirty="0"/>
              <a:t>lists of things to do. using a memory notebook to log daily events and reminders, and listening to audiotapes</a:t>
            </a:r>
            <a:r>
              <a:rPr lang="en-US" dirty="0" smtClean="0"/>
              <a:t>.</a:t>
            </a:r>
          </a:p>
          <a:p>
            <a:r>
              <a:rPr lang="en-US" dirty="0" smtClean="0"/>
              <a:t> </a:t>
            </a:r>
            <a:r>
              <a:rPr lang="en-US" dirty="0"/>
              <a:t>A </a:t>
            </a:r>
            <a:r>
              <a:rPr lang="en-US" dirty="0" smtClean="0"/>
              <a:t>pill </a:t>
            </a:r>
            <a:r>
              <a:rPr lang="en-US" dirty="0"/>
              <a:t>dispenser can assist the patient in maintaining a correct medication schedule. </a:t>
            </a:r>
            <a:endParaRPr lang="en-US" dirty="0" smtClean="0"/>
          </a:p>
          <a:p>
            <a:r>
              <a:rPr lang="en-US" dirty="0" smtClean="0"/>
              <a:t>Cueing </a:t>
            </a:r>
            <a:r>
              <a:rPr lang="en-US" dirty="0"/>
              <a:t>devices such as an alarm clock, bell timer, or watch alarm </a:t>
            </a:r>
            <a:endParaRPr lang="en-US" dirty="0" smtClean="0"/>
          </a:p>
          <a:p>
            <a:r>
              <a:rPr lang="en-US" dirty="0" smtClean="0"/>
              <a:t>Structuring </a:t>
            </a:r>
            <a:r>
              <a:rPr lang="en-US" dirty="0"/>
              <a:t>and labeling the environment is also an effective strategy to assist memory (e.g., labeled drawers, cabinets). </a:t>
            </a:r>
            <a:endParaRPr lang="en-US" dirty="0" smtClean="0"/>
          </a:p>
        </p:txBody>
      </p:sp>
    </p:spTree>
    <p:extLst>
      <p:ext uri="{BB962C8B-B14F-4D97-AF65-F5344CB8AC3E}">
        <p14:creationId xmlns:p14="http://schemas.microsoft.com/office/powerpoint/2010/main" xmlns="" val="22301810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077200" cy="5029200"/>
          </a:xfrm>
        </p:spPr>
        <p:txBody>
          <a:bodyPr>
            <a:normAutofit/>
          </a:bodyPr>
          <a:lstStyle/>
          <a:p>
            <a:r>
              <a:rPr lang="en-US" dirty="0" smtClean="0"/>
              <a:t>Complex </a:t>
            </a:r>
            <a:r>
              <a:rPr lang="en-US" dirty="0"/>
              <a:t>tasks can be broken down with clear written directions pro­vided for each step. </a:t>
            </a:r>
          </a:p>
          <a:p>
            <a:r>
              <a:rPr lang="en-US" dirty="0"/>
              <a:t>Directions can be posted in different areas of the home (e.g.. steps for toilet or tub transfer posted in the bathroom). </a:t>
            </a:r>
          </a:p>
          <a:p>
            <a:r>
              <a:rPr lang="en-US" dirty="0"/>
              <a:t>Additional cognitive strategies that may be helpful include mental rehearsal, requesting assistance, maximizing alertness, avoidance of difficult </a:t>
            </a:r>
            <a:r>
              <a:rPr lang="en-US" dirty="0" smtClean="0"/>
              <a:t>situations</a:t>
            </a:r>
            <a:r>
              <a:rPr lang="en-US" dirty="0"/>
              <a:t>, and mental exercises. </a:t>
            </a:r>
          </a:p>
        </p:txBody>
      </p:sp>
    </p:spTree>
    <p:extLst>
      <p:ext uri="{BB962C8B-B14F-4D97-AF65-F5344CB8AC3E}">
        <p14:creationId xmlns:p14="http://schemas.microsoft.com/office/powerpoint/2010/main" xmlns="" val="22584916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Psychosocial </a:t>
            </a:r>
            <a:r>
              <a:rPr lang="en-US" b="1" dirty="0" smtClean="0"/>
              <a:t>Issues</a:t>
            </a:r>
            <a:endParaRPr lang="en-US" b="1" dirty="0"/>
          </a:p>
        </p:txBody>
      </p:sp>
      <p:sp>
        <p:nvSpPr>
          <p:cNvPr id="3" name="Content Placeholder 2"/>
          <p:cNvSpPr>
            <a:spLocks noGrp="1"/>
          </p:cNvSpPr>
          <p:nvPr>
            <p:ph idx="1"/>
          </p:nvPr>
        </p:nvSpPr>
        <p:spPr/>
        <p:txBody>
          <a:bodyPr>
            <a:normAutofit/>
          </a:bodyPr>
          <a:lstStyle/>
          <a:p>
            <a:r>
              <a:rPr lang="en-US" dirty="0" smtClean="0"/>
              <a:t>Individuals </a:t>
            </a:r>
            <a:r>
              <a:rPr lang="en-US" dirty="0"/>
              <a:t>with MS and their families experience a variety of loses such as loss of social functioning, interpersonal relationships, employment status, independence, and func­tional skills. </a:t>
            </a:r>
            <a:endParaRPr lang="en-US" dirty="0" smtClean="0"/>
          </a:p>
          <a:p>
            <a:r>
              <a:rPr lang="en-US" dirty="0"/>
              <a:t>P</a:t>
            </a:r>
            <a:r>
              <a:rPr lang="en-US" dirty="0" smtClean="0"/>
              <a:t>sychosocial adaptations; anger</a:t>
            </a:r>
            <a:r>
              <a:rPr lang="en-US" dirty="0"/>
              <a:t>, denial, depression, and so </a:t>
            </a:r>
            <a:r>
              <a:rPr lang="en-US" dirty="0" smtClean="0"/>
              <a:t>forth</a:t>
            </a:r>
          </a:p>
          <a:p>
            <a:r>
              <a:rPr lang="en-US" dirty="0"/>
              <a:t>Attitudes of "wait and see" or "nothing can be done</a:t>
            </a:r>
            <a:r>
              <a:rPr lang="en-US" dirty="0" smtClean="0"/>
              <a:t>!!!</a:t>
            </a:r>
          </a:p>
          <a:p>
            <a:r>
              <a:rPr lang="en-US" dirty="0"/>
              <a:t>stress reduction techniques</a:t>
            </a:r>
          </a:p>
          <a:p>
            <a:endParaRPr lang="en-US" dirty="0" smtClean="0"/>
          </a:p>
        </p:txBody>
      </p:sp>
    </p:spTree>
    <p:extLst>
      <p:ext uri="{BB962C8B-B14F-4D97-AF65-F5344CB8AC3E}">
        <p14:creationId xmlns:p14="http://schemas.microsoft.com/office/powerpoint/2010/main" xmlns="" val="3728911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An acute inflammatory event emerges. Edema </a:t>
            </a:r>
            <a:r>
              <a:rPr lang="en-US" dirty="0" smtClean="0"/>
              <a:t>and infiltrates </a:t>
            </a:r>
            <a:r>
              <a:rPr lang="en-US" dirty="0"/>
              <a:t>(e.g., monocytes, macrophages, and </a:t>
            </a:r>
            <a:r>
              <a:rPr lang="en-US" dirty="0" smtClean="0"/>
              <a:t>microglia) surround </a:t>
            </a:r>
            <a:r>
              <a:rPr lang="en-US" dirty="0"/>
              <a:t>the acute lesion and can cause a </a:t>
            </a:r>
            <a:r>
              <a:rPr lang="en-US" i="1" dirty="0"/>
              <a:t>mass </a:t>
            </a:r>
            <a:r>
              <a:rPr lang="en-US" i="1" dirty="0" smtClean="0"/>
              <a:t>effect </a:t>
            </a:r>
            <a:r>
              <a:rPr lang="en-US" dirty="0" smtClean="0"/>
              <a:t>(abnormally </a:t>
            </a:r>
            <a:r>
              <a:rPr lang="en-US" dirty="0"/>
              <a:t>high pressures), further interfering </a:t>
            </a:r>
            <a:r>
              <a:rPr lang="en-US" dirty="0" smtClean="0"/>
              <a:t>with the </a:t>
            </a:r>
            <a:r>
              <a:rPr lang="en-US" dirty="0"/>
              <a:t>conductivity of the nerve fiber. </a:t>
            </a:r>
            <a:endParaRPr lang="en-US" dirty="0" smtClean="0"/>
          </a:p>
          <a:p>
            <a:r>
              <a:rPr lang="en-US" dirty="0" smtClean="0"/>
              <a:t>Conceivably</a:t>
            </a:r>
            <a:r>
              <a:rPr lang="en-US" dirty="0"/>
              <a:t>, this </a:t>
            </a:r>
            <a:r>
              <a:rPr lang="en-US" dirty="0" smtClean="0"/>
              <a:t>inflammation (which </a:t>
            </a:r>
            <a:r>
              <a:rPr lang="en-US" dirty="0"/>
              <a:t>gradually subsides) may, in </a:t>
            </a:r>
            <a:r>
              <a:rPr lang="en-US" dirty="0" smtClean="0"/>
              <a:t>part, account </a:t>
            </a:r>
            <a:r>
              <a:rPr lang="en-US" dirty="0"/>
              <a:t>for the pattern of fluctuations in function </a:t>
            </a:r>
            <a:r>
              <a:rPr lang="en-US" dirty="0" smtClean="0"/>
              <a:t>that characterize </a:t>
            </a:r>
            <a:r>
              <a:rPr lang="en-US" dirty="0"/>
              <a:t>this disease. </a:t>
            </a:r>
            <a:endParaRPr lang="en-US" dirty="0" smtClean="0"/>
          </a:p>
          <a:p>
            <a:r>
              <a:rPr lang="en-US" dirty="0" smtClean="0"/>
              <a:t>With </a:t>
            </a:r>
            <a:r>
              <a:rPr lang="en-US" dirty="0"/>
              <a:t>repeat attacks, the </a:t>
            </a:r>
            <a:r>
              <a:rPr lang="en-US" dirty="0" smtClean="0"/>
              <a:t>anti inflammatory</a:t>
            </a:r>
            <a:r>
              <a:rPr lang="en-US" dirty="0"/>
              <a:t> </a:t>
            </a:r>
            <a:r>
              <a:rPr lang="en-US" dirty="0" smtClean="0"/>
              <a:t>processes </a:t>
            </a:r>
            <a:r>
              <a:rPr lang="en-US" dirty="0"/>
              <a:t>become less effective and </a:t>
            </a:r>
            <a:r>
              <a:rPr lang="en-US" dirty="0" smtClean="0"/>
              <a:t>are unable </a:t>
            </a:r>
            <a:r>
              <a:rPr lang="en-US" dirty="0"/>
              <a:t>to keep up.</a:t>
            </a:r>
          </a:p>
        </p:txBody>
      </p:sp>
    </p:spTree>
    <p:extLst>
      <p:ext uri="{BB962C8B-B14F-4D97-AF65-F5344CB8AC3E}">
        <p14:creationId xmlns:p14="http://schemas.microsoft.com/office/powerpoint/2010/main" xmlns="" val="30598910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Patient and </a:t>
            </a:r>
            <a:r>
              <a:rPr lang="en-US" dirty="0"/>
              <a:t>Family/Caregiver </a:t>
            </a:r>
            <a:r>
              <a:rPr lang="en-US" dirty="0" smtClean="0"/>
              <a:t>Education</a:t>
            </a:r>
            <a:endParaRPr lang="en-US" dirty="0"/>
          </a:p>
        </p:txBody>
      </p:sp>
      <p:sp>
        <p:nvSpPr>
          <p:cNvPr id="3" name="Content Placeholder 2"/>
          <p:cNvSpPr>
            <a:spLocks noGrp="1"/>
          </p:cNvSpPr>
          <p:nvPr>
            <p:ph idx="1"/>
          </p:nvPr>
        </p:nvSpPr>
        <p:spPr/>
        <p:txBody>
          <a:bodyPr>
            <a:normAutofit fontScale="92500" lnSpcReduction="10000"/>
          </a:bodyPr>
          <a:lstStyle/>
          <a:p>
            <a:pPr marL="36576" indent="0">
              <a:buNone/>
            </a:pPr>
            <a:endParaRPr lang="en-US" dirty="0"/>
          </a:p>
          <a:p>
            <a:r>
              <a:rPr lang="en-US" dirty="0"/>
              <a:t>The disease process, clinical </a:t>
            </a:r>
            <a:r>
              <a:rPr lang="en-US" dirty="0" smtClean="0"/>
              <a:t>manifestations</a:t>
            </a:r>
            <a:endParaRPr lang="en-US" dirty="0"/>
          </a:p>
          <a:p>
            <a:pPr lvl="0"/>
            <a:r>
              <a:rPr lang="en-US" dirty="0"/>
              <a:t> Prevention of secondary </a:t>
            </a:r>
            <a:r>
              <a:rPr lang="en-US" dirty="0" smtClean="0"/>
              <a:t>complications</a:t>
            </a:r>
            <a:endParaRPr lang="en-US" dirty="0"/>
          </a:p>
          <a:p>
            <a:pPr lvl="0"/>
            <a:r>
              <a:rPr lang="en-US" dirty="0" smtClean="0"/>
              <a:t>The </a:t>
            </a:r>
            <a:r>
              <a:rPr lang="en-US" dirty="0"/>
              <a:t>rehabilitation </a:t>
            </a:r>
            <a:r>
              <a:rPr lang="en-US" dirty="0" smtClean="0"/>
              <a:t>process</a:t>
            </a:r>
            <a:endParaRPr lang="en-US" dirty="0"/>
          </a:p>
          <a:p>
            <a:pPr lvl="0"/>
            <a:r>
              <a:rPr lang="en-US" dirty="0"/>
              <a:t> The home exercise program (HEP</a:t>
            </a:r>
            <a:r>
              <a:rPr lang="en-US" dirty="0" smtClean="0"/>
              <a:t>)</a:t>
            </a:r>
            <a:endParaRPr lang="en-US" dirty="0"/>
          </a:p>
          <a:p>
            <a:pPr lvl="0"/>
            <a:r>
              <a:rPr lang="en-US" dirty="0"/>
              <a:t> Monitoring the effects and possible adverse reactions of medications.</a:t>
            </a:r>
          </a:p>
          <a:p>
            <a:pPr lvl="0"/>
            <a:r>
              <a:rPr lang="en-US" dirty="0"/>
              <a:t> Use of assistive devices and adaptive equipment.</a:t>
            </a:r>
          </a:p>
          <a:p>
            <a:pPr lvl="0"/>
            <a:r>
              <a:rPr lang="en-US" dirty="0"/>
              <a:t> General health and stress management techniques.</a:t>
            </a:r>
          </a:p>
          <a:p>
            <a:pPr lvl="0"/>
            <a:r>
              <a:rPr lang="en-US" dirty="0"/>
              <a:t> Community </a:t>
            </a:r>
            <a:r>
              <a:rPr lang="en-US" dirty="0" smtClean="0"/>
              <a:t>resources.</a:t>
            </a:r>
          </a:p>
          <a:p>
            <a:pPr lvl="0"/>
            <a:r>
              <a:rPr lang="en-US" dirty="0" smtClean="0"/>
              <a:t>Family support, care for care givers</a:t>
            </a:r>
            <a:endParaRPr lang="en-US" dirty="0"/>
          </a:p>
          <a:p>
            <a:endParaRPr lang="en-US" dirty="0"/>
          </a:p>
        </p:txBody>
      </p:sp>
    </p:spTree>
    <p:extLst>
      <p:ext uri="{BB962C8B-B14F-4D97-AF65-F5344CB8AC3E}">
        <p14:creationId xmlns:p14="http://schemas.microsoft.com/office/powerpoint/2010/main" xmlns="" val="30812979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22120" y="2438400"/>
            <a:ext cx="4499758" cy="1569660"/>
          </a:xfrm>
          <a:prstGeom prst="rect">
            <a:avLst/>
          </a:prstGeom>
          <a:noFill/>
        </p:spPr>
        <p:txBody>
          <a:bodyPr wrap="none" lIns="91440" tIns="45720" rIns="91440" bIns="45720">
            <a:spAutoFit/>
          </a:bodyPr>
          <a:lstStyle/>
          <a:p>
            <a:pPr algn="ctr"/>
            <a:r>
              <a:rPr lang="en-US" sz="96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Thanks!!</a:t>
            </a:r>
            <a:endParaRPr lang="en-US" sz="9600" b="0" cap="none" spc="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2250640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Demyelinated areas eventually become </a:t>
            </a:r>
            <a:r>
              <a:rPr lang="en-US" dirty="0" smtClean="0"/>
              <a:t>filled with </a:t>
            </a:r>
            <a:r>
              <a:rPr lang="en-US" dirty="0"/>
              <a:t>fibrous astrocytes and undergo a process called gliosis.</a:t>
            </a:r>
          </a:p>
          <a:p>
            <a:r>
              <a:rPr lang="en-US" dirty="0"/>
              <a:t>Gliosis refers to the proliferation of </a:t>
            </a:r>
            <a:r>
              <a:rPr lang="en-US" dirty="0" err="1"/>
              <a:t>neuroglial</a:t>
            </a:r>
            <a:r>
              <a:rPr lang="en-US" dirty="0"/>
              <a:t> </a:t>
            </a:r>
            <a:r>
              <a:rPr lang="en-US" dirty="0" smtClean="0"/>
              <a:t>tissue within </a:t>
            </a:r>
            <a:r>
              <a:rPr lang="en-US" dirty="0"/>
              <a:t>the CNS and results in glial scars </a:t>
            </a:r>
            <a:r>
              <a:rPr lang="en-US" i="1" dirty="0"/>
              <a:t>(plaques). </a:t>
            </a:r>
            <a:endParaRPr lang="en-US" i="1" dirty="0" smtClean="0"/>
          </a:p>
          <a:p>
            <a:r>
              <a:rPr lang="en-US" dirty="0" smtClean="0"/>
              <a:t>At this </a:t>
            </a:r>
            <a:r>
              <a:rPr lang="en-US" dirty="0"/>
              <a:t>stage, the axon itself becomes interrupted </a:t>
            </a:r>
            <a:r>
              <a:rPr lang="en-US" dirty="0" smtClean="0"/>
              <a:t>and undergoes </a:t>
            </a:r>
            <a:r>
              <a:rPr lang="en-US" dirty="0" err="1"/>
              <a:t>neurodegeneration</a:t>
            </a:r>
            <a:r>
              <a:rPr lang="en-US" dirty="0"/>
              <a:t>. </a:t>
            </a:r>
            <a:r>
              <a:rPr lang="en-US" dirty="0" smtClean="0"/>
              <a:t>This </a:t>
            </a:r>
            <a:r>
              <a:rPr lang="en-US" dirty="0"/>
              <a:t>is believed to be </a:t>
            </a:r>
            <a:r>
              <a:rPr lang="en-US" dirty="0" smtClean="0"/>
              <a:t>the main </a:t>
            </a:r>
            <a:r>
              <a:rPr lang="en-US" dirty="0"/>
              <a:t>cause of permanent neurological disability.</a:t>
            </a:r>
          </a:p>
        </p:txBody>
      </p:sp>
    </p:spTree>
    <p:extLst>
      <p:ext uri="{BB962C8B-B14F-4D97-AF65-F5344CB8AC3E}">
        <p14:creationId xmlns:p14="http://schemas.microsoft.com/office/powerpoint/2010/main" xmlns="" val="3192201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Brain </a:t>
            </a:r>
            <a:r>
              <a:rPr lang="en-US" dirty="0"/>
              <a:t>atrophy, the loss of axons and </a:t>
            </a:r>
            <a:r>
              <a:rPr lang="en-US" dirty="0" smtClean="0"/>
              <a:t>myelin throughout </a:t>
            </a:r>
            <a:r>
              <a:rPr lang="en-US" dirty="0"/>
              <a:t>the brain, is evident even in early stages </a:t>
            </a:r>
            <a:r>
              <a:rPr lang="en-US" dirty="0" smtClean="0"/>
              <a:t>of the </a:t>
            </a:r>
            <a:r>
              <a:rPr lang="en-US" dirty="0"/>
              <a:t>disease and is </a:t>
            </a:r>
            <a:r>
              <a:rPr lang="en-US" dirty="0" smtClean="0"/>
              <a:t>progressive.</a:t>
            </a:r>
          </a:p>
          <a:p>
            <a:r>
              <a:rPr lang="en-US" dirty="0" smtClean="0"/>
              <a:t>There </a:t>
            </a:r>
            <a:r>
              <a:rPr lang="en-US" dirty="0"/>
              <a:t>are certain </a:t>
            </a:r>
            <a:r>
              <a:rPr lang="en-US" dirty="0" smtClean="0"/>
              <a:t>areas of </a:t>
            </a:r>
            <a:r>
              <a:rPr lang="en-US" dirty="0"/>
              <a:t>predilection, such as the optic nerves, </a:t>
            </a:r>
            <a:r>
              <a:rPr lang="en-US" dirty="0" smtClean="0"/>
              <a:t>periventricular white </a:t>
            </a:r>
            <a:r>
              <a:rPr lang="en-US" dirty="0"/>
              <a:t>matter, spinal cord (corticospinal tracts, </a:t>
            </a:r>
            <a:r>
              <a:rPr lang="en-US" dirty="0" smtClean="0"/>
              <a:t>posterior white </a:t>
            </a:r>
            <a:r>
              <a:rPr lang="en-US" dirty="0"/>
              <a:t>columns), and cerebellar peduncles</a:t>
            </a:r>
          </a:p>
        </p:txBody>
      </p:sp>
    </p:spTree>
    <p:extLst>
      <p:ext uri="{BB962C8B-B14F-4D97-AF65-F5344CB8AC3E}">
        <p14:creationId xmlns:p14="http://schemas.microsoft.com/office/powerpoint/2010/main" xmlns="" val="32449044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943</TotalTime>
  <Words>4584</Words>
  <Application>Microsoft Office PowerPoint</Application>
  <PresentationFormat>On-screen Show (4:3)</PresentationFormat>
  <Paragraphs>299</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Flow</vt:lpstr>
      <vt:lpstr>Multiple Sclerosis</vt:lpstr>
      <vt:lpstr>Slide 2</vt:lpstr>
      <vt:lpstr>Epidemiology </vt:lpstr>
      <vt:lpstr>Etiology </vt:lpstr>
      <vt:lpstr>Pathophysiology</vt:lpstr>
      <vt:lpstr>Slide 6</vt:lpstr>
      <vt:lpstr>Slide 7</vt:lpstr>
      <vt:lpstr>Slide 8</vt:lpstr>
      <vt:lpstr>Slide 9</vt:lpstr>
      <vt:lpstr>Disease Course</vt:lpstr>
      <vt:lpstr>Relapsing-Remitting MS (RRMS)</vt:lpstr>
      <vt:lpstr>Secondary-Progressive MS (SPMS)</vt:lpstr>
      <vt:lpstr>Primary-Progressive MS (PPMS)</vt:lpstr>
      <vt:lpstr>Progressive-Relapsing MS (PRMS)</vt:lpstr>
      <vt:lpstr>Exacerbating Factors</vt:lpstr>
      <vt:lpstr>Pseudoexacerbation</vt:lpstr>
      <vt:lpstr>Symptoms </vt:lpstr>
      <vt:lpstr>Slide 18</vt:lpstr>
      <vt:lpstr>Sensory Symptoms </vt:lpstr>
      <vt:lpstr>Pain </vt:lpstr>
      <vt:lpstr>Visual Symptoms </vt:lpstr>
      <vt:lpstr>Cognitive Symptoms </vt:lpstr>
      <vt:lpstr>cognitive Symptoms</vt:lpstr>
      <vt:lpstr>Affective Symptoms</vt:lpstr>
      <vt:lpstr>Motor Symptoms</vt:lpstr>
      <vt:lpstr>Speech and Swallowing </vt:lpstr>
      <vt:lpstr>Bladder Symptoms </vt:lpstr>
      <vt:lpstr>Sexual Symptoms </vt:lpstr>
      <vt:lpstr>Diagnosis</vt:lpstr>
      <vt:lpstr>Rehabilitation Framework</vt:lpstr>
      <vt:lpstr>Slide 31</vt:lpstr>
      <vt:lpstr>Slide 32</vt:lpstr>
      <vt:lpstr>Slide 33</vt:lpstr>
      <vt:lpstr>Physical Therapy Interventions</vt:lpstr>
      <vt:lpstr>Management of Sensory Deficits and Skin Care</vt:lpstr>
      <vt:lpstr>Slide 36</vt:lpstr>
      <vt:lpstr>Management of Pain</vt:lpstr>
      <vt:lpstr>Exercise Training</vt:lpstr>
      <vt:lpstr>Strength and Conditioning</vt:lpstr>
      <vt:lpstr>Slide 40</vt:lpstr>
      <vt:lpstr>Slide 41</vt:lpstr>
      <vt:lpstr>Flexibility Exercises</vt:lpstr>
      <vt:lpstr>Management of Fatigue</vt:lpstr>
      <vt:lpstr>Slide 44</vt:lpstr>
      <vt:lpstr>Slide 45</vt:lpstr>
      <vt:lpstr>Slide 46</vt:lpstr>
      <vt:lpstr>Management of Spasticity</vt:lpstr>
      <vt:lpstr>Slide 48</vt:lpstr>
      <vt:lpstr>Slide 49</vt:lpstr>
      <vt:lpstr>Slide 50</vt:lpstr>
      <vt:lpstr>Slide 51</vt:lpstr>
      <vt:lpstr>Slide 52</vt:lpstr>
      <vt:lpstr>Management of Coordination and Balance Deficits</vt:lpstr>
      <vt:lpstr>Slide 54</vt:lpstr>
      <vt:lpstr>Slide 55</vt:lpstr>
      <vt:lpstr>Slide 56</vt:lpstr>
      <vt:lpstr>Locomotor Training</vt:lpstr>
      <vt:lpstr>Slide 58</vt:lpstr>
      <vt:lpstr>Slide 59</vt:lpstr>
      <vt:lpstr>Slide 60</vt:lpstr>
      <vt:lpstr>Slide 61</vt:lpstr>
      <vt:lpstr>Functional Training</vt:lpstr>
      <vt:lpstr>Slide 63</vt:lpstr>
      <vt:lpstr>Management of Speech and Swallowing</vt:lpstr>
      <vt:lpstr>Slide 65</vt:lpstr>
      <vt:lpstr>Slide 66</vt:lpstr>
      <vt:lpstr>Cognitive Training</vt:lpstr>
      <vt:lpstr>Slide 68</vt:lpstr>
      <vt:lpstr>Psychosocial Issues</vt:lpstr>
      <vt:lpstr>Patient and Family/Caregiver Education</vt:lpstr>
      <vt:lpstr>Slide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Sclerosis</dc:title>
  <dc:creator>Administrator</dc:creator>
  <cp:lastModifiedBy>SALEEM</cp:lastModifiedBy>
  <cp:revision>37</cp:revision>
  <dcterms:created xsi:type="dcterms:W3CDTF">2006-08-16T00:00:00Z</dcterms:created>
  <dcterms:modified xsi:type="dcterms:W3CDTF">2015-05-22T05:26:56Z</dcterms:modified>
</cp:coreProperties>
</file>