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59" r:id="rId6"/>
    <p:sldId id="262" r:id="rId7"/>
    <p:sldId id="263" r:id="rId8"/>
    <p:sldId id="265"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68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C9BE5C-B582-47E0-A1D8-3C363953C11A}" type="datetimeFigureOut">
              <a:rPr lang="en-US" smtClean="0"/>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9BE5C-B582-47E0-A1D8-3C363953C11A}" type="datetimeFigureOut">
              <a:rPr lang="en-US" smtClean="0"/>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9BE5C-B582-47E0-A1D8-3C363953C11A}" type="datetimeFigureOut">
              <a:rPr lang="en-US" smtClean="0"/>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9BE5C-B582-47E0-A1D8-3C363953C11A}" type="datetimeFigureOut">
              <a:rPr lang="en-US" smtClean="0"/>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C9BE5C-B582-47E0-A1D8-3C363953C11A}" type="datetimeFigureOut">
              <a:rPr lang="en-US" smtClean="0"/>
              <a:t>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C9BE5C-B582-47E0-A1D8-3C363953C11A}" type="datetimeFigureOut">
              <a:rPr lang="en-US" smtClean="0"/>
              <a:t>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C9BE5C-B582-47E0-A1D8-3C363953C11A}" type="datetimeFigureOut">
              <a:rPr lang="en-US" smtClean="0"/>
              <a:t>12/3/2011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C9BE5C-B582-47E0-A1D8-3C363953C11A}" type="datetimeFigureOut">
              <a:rPr lang="en-US" smtClean="0"/>
              <a:t>12/3/2011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9BE5C-B582-47E0-A1D8-3C363953C11A}" type="datetimeFigureOut">
              <a:rPr lang="en-US" smtClean="0"/>
              <a:t>12/3/2011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9BE5C-B582-47E0-A1D8-3C363953C11A}" type="datetimeFigureOut">
              <a:rPr lang="en-US" smtClean="0"/>
              <a:t>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C9BE5C-B582-47E0-A1D8-3C363953C11A}" type="datetimeFigureOut">
              <a:rPr lang="en-US" smtClean="0"/>
              <a:t>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A757C-A4FB-482A-A1D5-2223E5F65ED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9BE5C-B582-47E0-A1D8-3C363953C11A}" type="datetimeFigureOut">
              <a:rPr lang="en-US" smtClean="0"/>
              <a:t>12/3/2011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A757C-A4FB-482A-A1D5-2223E5F65ED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3200" b="1" dirty="0" smtClean="0"/>
              <a:t>Culture of Pakistan</a:t>
            </a:r>
            <a:endParaRPr lang="en-US" sz="3200" dirty="0"/>
          </a:p>
        </p:txBody>
      </p:sp>
      <p:sp>
        <p:nvSpPr>
          <p:cNvPr id="3" name="Content Placeholder 2"/>
          <p:cNvSpPr>
            <a:spLocks noGrp="1"/>
          </p:cNvSpPr>
          <p:nvPr>
            <p:ph idx="1"/>
          </p:nvPr>
        </p:nvSpPr>
        <p:spPr>
          <a:xfrm>
            <a:off x="457200" y="1219200"/>
            <a:ext cx="8229600" cy="5410200"/>
          </a:xfrm>
        </p:spPr>
        <p:txBody>
          <a:bodyPr>
            <a:normAutofit fontScale="32500" lnSpcReduction="20000"/>
          </a:bodyPr>
          <a:lstStyle/>
          <a:p>
            <a:r>
              <a:rPr lang="en-US" sz="5500" b="1" dirty="0"/>
              <a:t>Definition of Culture</a:t>
            </a:r>
            <a:br>
              <a:rPr lang="en-US" sz="5500" b="1" dirty="0"/>
            </a:br>
            <a:r>
              <a:rPr lang="en-US" sz="5500" b="1" dirty="0" smtClean="0"/>
              <a:t>Culture </a:t>
            </a:r>
            <a:r>
              <a:rPr lang="en-US" sz="5500" b="1" dirty="0"/>
              <a:t>may be defined as </a:t>
            </a:r>
            <a:r>
              <a:rPr lang="en-US" sz="5500" b="1" dirty="0" err="1"/>
              <a:t>behaviour</a:t>
            </a:r>
            <a:r>
              <a:rPr lang="en-US" sz="5500" b="1" dirty="0"/>
              <a:t> peculiar to human beings, together with material objects used. Culture consists of language, ideas, beliefs, customs, codes, institution, tools, techniques, works of arts, ceremonies and so on.</a:t>
            </a:r>
            <a:br>
              <a:rPr lang="en-US" sz="5500" b="1" dirty="0"/>
            </a:br>
            <a:r>
              <a:rPr lang="en-US" sz="5500" b="1" dirty="0"/>
              <a:t/>
            </a:r>
            <a:br>
              <a:rPr lang="en-US" sz="5500" b="1" dirty="0"/>
            </a:br>
            <a:r>
              <a:rPr lang="en-US" sz="5500" b="1" dirty="0"/>
              <a:t>E.B. Taylor defines culture as</a:t>
            </a:r>
            <a:br>
              <a:rPr lang="en-US" sz="5500" b="1" dirty="0"/>
            </a:br>
            <a:r>
              <a:rPr lang="en-US" sz="5500" b="1" dirty="0" smtClean="0"/>
              <a:t>the </a:t>
            </a:r>
            <a:r>
              <a:rPr lang="en-US" sz="5500" b="1" dirty="0"/>
              <a:t>complex whole which include knowledge, belief, art, morals, law, custom and any other capabilities and habits acquired by man as a member of society.</a:t>
            </a:r>
            <a:br>
              <a:rPr lang="en-US" sz="5500" b="1" dirty="0"/>
            </a:br>
            <a:r>
              <a:rPr lang="en-US" sz="5500" b="1" dirty="0"/>
              <a:t/>
            </a:r>
            <a:br>
              <a:rPr lang="en-US" sz="5500" b="1" dirty="0"/>
            </a:br>
            <a:r>
              <a:rPr lang="en-US" sz="5500" b="1" dirty="0" smtClean="0"/>
              <a:t>According </a:t>
            </a:r>
            <a:r>
              <a:rPr lang="en-US" sz="5500" b="1" dirty="0"/>
              <a:t>to Allama Iqbal</a:t>
            </a:r>
            <a:br>
              <a:rPr lang="en-US" sz="5500" b="1" dirty="0"/>
            </a:br>
            <a:r>
              <a:rPr lang="en-US" sz="5500" b="1" dirty="0" smtClean="0"/>
              <a:t>Culture </a:t>
            </a:r>
            <a:r>
              <a:rPr lang="en-US" sz="5500" b="1" dirty="0"/>
              <a:t>encompasses all the mental, spiritual and </a:t>
            </a:r>
            <a:r>
              <a:rPr lang="en-US" sz="5500" b="1" u="sng" dirty="0"/>
              <a:t>physical activities</a:t>
            </a:r>
            <a:r>
              <a:rPr lang="en-US" sz="5500" b="1" dirty="0"/>
              <a:t> of a nation. It includes </a:t>
            </a:r>
            <a:r>
              <a:rPr lang="en-US" sz="5500" b="1" dirty="0" err="1"/>
              <a:t>teh</a:t>
            </a:r>
            <a:r>
              <a:rPr lang="en-US" sz="5500" b="1" dirty="0"/>
              <a:t> basic beliefs and faith, values and literature, art and architecture, music and mode of dress, manners and customs prevalent in a given society.</a:t>
            </a:r>
            <a:br>
              <a:rPr lang="en-US" sz="5500" b="1" dirty="0"/>
            </a:br>
            <a:r>
              <a:rPr lang="en-US" sz="5500" b="1" dirty="0"/>
              <a:t/>
            </a:r>
            <a:br>
              <a:rPr lang="en-US" sz="5500" b="1" dirty="0"/>
            </a:br>
            <a:r>
              <a:rPr lang="en-US" sz="5500" b="1" dirty="0" smtClean="0"/>
              <a:t>Pakistani </a:t>
            </a:r>
            <a:r>
              <a:rPr lang="en-US" sz="5500" b="1" dirty="0"/>
              <a:t>Culture is an Islamic Culture</a:t>
            </a:r>
            <a:br>
              <a:rPr lang="en-US" sz="5500" b="1" dirty="0"/>
            </a:br>
            <a:r>
              <a:rPr lang="en-US" sz="5500" b="1" dirty="0" smtClean="0"/>
              <a:t>Pakistan </a:t>
            </a:r>
            <a:r>
              <a:rPr lang="en-US" sz="5500" b="1" dirty="0"/>
              <a:t>is an ideological Islamic State. Its very existence is due to Islam, so the Pakistani culture is primarily based on the Islamic way of life. All other ingredients of culture are inspired by Islam. Pakistani culture is highlighted by its grandeur, simplicity, firm convictions and noble deeds and ideas.</a:t>
            </a:r>
            <a:br>
              <a:rPr lang="en-US" sz="5500" b="1" dirty="0"/>
            </a:br>
            <a:r>
              <a:rPr lang="en-US" sz="5500" b="1" dirty="0"/>
              <a:t/>
            </a:r>
            <a:br>
              <a:rPr lang="en-US" sz="5500" b="1" dirty="0"/>
            </a:br>
            <a:r>
              <a:rPr lang="en-US" sz="5500" b="1" dirty="0"/>
              <a:t/>
            </a:r>
            <a:br>
              <a:rPr lang="en-US" sz="5500" b="1" dirty="0"/>
            </a:br>
            <a:r>
              <a:rPr lang="en-US" b="1" dirty="0"/>
              <a:t/>
            </a:r>
            <a:br>
              <a:rPr lang="en-US" b="1"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Differences between Rural and Urban Way of Life</a:t>
            </a:r>
            <a:endParaRPr lang="en-US" sz="2800"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pPr>
              <a:buNone/>
            </a:pPr>
            <a:r>
              <a:rPr lang="en-US" b="1" smtClean="0"/>
              <a:t>	3</a:t>
            </a:r>
            <a:r>
              <a:rPr lang="en-US" b="1" dirty="0" smtClean="0"/>
              <a:t>. Population </a:t>
            </a:r>
            <a:br>
              <a:rPr lang="en-US" b="1" dirty="0" smtClean="0"/>
            </a:br>
            <a:r>
              <a:rPr lang="en-US" b="1" dirty="0" smtClean="0"/>
              <a:t>Another factor used to distinguish between villages and towns is population. Although this criterion is applied in many countries, there is no agreement on size. In Canada, for example, a settlement with a population of more than 1,000 is considered urban, in Japan more than 30,000 and in Pakistan, 5,000. In Pakistan, a settlement can also call itself a town if it has a two committee or cantonment that controls electricity, the water supply and drainage. For example, </a:t>
            </a:r>
            <a:r>
              <a:rPr lang="en-US" b="1" dirty="0" err="1" smtClean="0"/>
              <a:t>Ziarat</a:t>
            </a:r>
            <a:r>
              <a:rPr lang="en-US" b="1" dirty="0" smtClean="0"/>
              <a:t> in </a:t>
            </a:r>
            <a:r>
              <a:rPr lang="en-US" b="1" dirty="0" err="1" smtClean="0"/>
              <a:t>Balochistan</a:t>
            </a:r>
            <a:r>
              <a:rPr lang="en-US" b="1" dirty="0" smtClean="0"/>
              <a:t> had a population of 619 in 1998, but it was still classified as a town because it had these amenities. However, there are only ten towns with populations of less than 5,000 out of a total 478 urban </a:t>
            </a:r>
            <a:r>
              <a:rPr lang="en-US" b="1" dirty="0" err="1" smtClean="0"/>
              <a:t>centres</a:t>
            </a:r>
            <a:r>
              <a:rPr lang="en-US" b="1" dirty="0" smtClean="0"/>
              <a:t> in Pakistan</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Autofit/>
          </a:bodyPr>
          <a:lstStyle/>
          <a:p>
            <a:r>
              <a:rPr lang="en-US" sz="3200" b="1" dirty="0" smtClean="0"/>
              <a:t>Salient Features of Pakistani Culture</a:t>
            </a:r>
            <a:endParaRPr lang="en-US" sz="3200" b="1" dirty="0"/>
          </a:p>
        </p:txBody>
      </p:sp>
      <p:sp>
        <p:nvSpPr>
          <p:cNvPr id="3" name="Content Placeholder 2"/>
          <p:cNvSpPr>
            <a:spLocks noGrp="1"/>
          </p:cNvSpPr>
          <p:nvPr>
            <p:ph idx="1"/>
          </p:nvPr>
        </p:nvSpPr>
        <p:spPr>
          <a:xfrm>
            <a:off x="457200" y="762000"/>
            <a:ext cx="8229600" cy="5867400"/>
          </a:xfrm>
        </p:spPr>
        <p:txBody>
          <a:bodyPr>
            <a:normAutofit fontScale="47500" lnSpcReduction="20000"/>
          </a:bodyPr>
          <a:lstStyle/>
          <a:p>
            <a:pPr>
              <a:buNone/>
            </a:pPr>
            <a:r>
              <a:rPr lang="en-US" b="1" dirty="0" smtClean="0"/>
              <a:t>	The main characteristics of Pakistani culture are as follows:</a:t>
            </a:r>
            <a:br>
              <a:rPr lang="en-US" b="1" dirty="0" smtClean="0"/>
            </a:br>
            <a:r>
              <a:rPr lang="en-US" b="1" dirty="0" smtClean="0"/>
              <a:t/>
            </a:r>
            <a:br>
              <a:rPr lang="en-US" b="1" dirty="0" smtClean="0"/>
            </a:br>
            <a:r>
              <a:rPr lang="en-US" b="1" dirty="0" smtClean="0"/>
              <a:t>1. Religious Uniformity</a:t>
            </a:r>
            <a:br>
              <a:rPr lang="en-US" b="1" dirty="0" smtClean="0"/>
            </a:br>
            <a:r>
              <a:rPr lang="en-US" b="1" dirty="0" smtClean="0"/>
              <a:t>Pakistan came into existence to provide its people a system of life based on Islam. The people, in spite of some differences of languages, customs and traditions commonly follow one religion of Islam. This is the religion, which is practiced by all people of Pakistan.</a:t>
            </a:r>
            <a:br>
              <a:rPr lang="en-US" b="1" dirty="0" smtClean="0"/>
            </a:br>
            <a:r>
              <a:rPr lang="en-US" b="1" dirty="0" smtClean="0"/>
              <a:t/>
            </a:r>
            <a:br>
              <a:rPr lang="en-US" b="1" dirty="0" smtClean="0"/>
            </a:br>
            <a:r>
              <a:rPr lang="en-US" b="1" dirty="0" smtClean="0"/>
              <a:t>2. Language</a:t>
            </a:r>
            <a:br>
              <a:rPr lang="en-US" b="1" dirty="0" smtClean="0"/>
            </a:br>
            <a:r>
              <a:rPr lang="en-US" b="1" dirty="0" smtClean="0"/>
              <a:t>A number of languages are spoken in Pakistan. Some of them are Punjabi, Sindhi, </a:t>
            </a:r>
            <a:r>
              <a:rPr lang="en-US" b="1" dirty="0" err="1" smtClean="0"/>
              <a:t>Pushto</a:t>
            </a:r>
            <a:r>
              <a:rPr lang="en-US" b="1" dirty="0" smtClean="0"/>
              <a:t> and </a:t>
            </a:r>
            <a:r>
              <a:rPr lang="en-US" b="1" dirty="0" err="1" smtClean="0"/>
              <a:t>Balochi</a:t>
            </a:r>
            <a:r>
              <a:rPr lang="en-US" b="1" dirty="0" smtClean="0"/>
              <a:t>. But Urdu is spoken and understand in all parts of Pakistan. Being the official language, it is the media of communication between </a:t>
            </a:r>
            <a:r>
              <a:rPr lang="en-US" b="1" u="sng" dirty="0" smtClean="0"/>
              <a:t>all regions</a:t>
            </a:r>
            <a:r>
              <a:rPr lang="en-US" b="1" dirty="0" smtClean="0"/>
              <a:t> of Pakistan.</a:t>
            </a:r>
            <a:br>
              <a:rPr lang="en-US" b="1" dirty="0" smtClean="0"/>
            </a:br>
            <a:r>
              <a:rPr lang="en-US" b="1" dirty="0" smtClean="0"/>
              <a:t/>
            </a:r>
            <a:br>
              <a:rPr lang="en-US" b="1" dirty="0" smtClean="0"/>
            </a:br>
            <a:r>
              <a:rPr lang="en-US" b="1" dirty="0" smtClean="0"/>
              <a:t>3. Literature and Poetry</a:t>
            </a:r>
            <a:br>
              <a:rPr lang="en-US" b="1" dirty="0" smtClean="0"/>
            </a:br>
            <a:r>
              <a:rPr lang="en-US" b="1" dirty="0" smtClean="0"/>
              <a:t>Literature is an important aspect of our cultural life. Most of our poets reflect Islamic code and trend in their poetry. They gave the message of love and brotherhood. Similarity of thought amongst poets and writers of all regions is an important factor of our cultural life.</a:t>
            </a:r>
            <a:br>
              <a:rPr lang="en-US" b="1" dirty="0" smtClean="0"/>
            </a:br>
            <a:r>
              <a:rPr lang="en-US" b="1" dirty="0" smtClean="0"/>
              <a:t/>
            </a:r>
            <a:br>
              <a:rPr lang="en-US" b="1" dirty="0" smtClean="0"/>
            </a:br>
            <a:r>
              <a:rPr lang="en-US" b="1" dirty="0" smtClean="0"/>
              <a:t>4. Dress and </a:t>
            </a:r>
            <a:r>
              <a:rPr lang="en-US" b="1" u="sng" dirty="0" smtClean="0"/>
              <a:t>Diet</a:t>
            </a:r>
            <a:r>
              <a:rPr lang="en-US" b="1" dirty="0" smtClean="0"/>
              <a:t/>
            </a:r>
            <a:br>
              <a:rPr lang="en-US" b="1" dirty="0" smtClean="0"/>
            </a:br>
            <a:r>
              <a:rPr lang="en-US" b="1" dirty="0" smtClean="0"/>
              <a:t>Dress is an important </a:t>
            </a:r>
            <a:r>
              <a:rPr lang="en-US" b="1" dirty="0" err="1" smtClean="0"/>
              <a:t>menifestation</a:t>
            </a:r>
            <a:r>
              <a:rPr lang="en-US" b="1" dirty="0" smtClean="0"/>
              <a:t> of culture. The regional dresses of Pakistan under go changes in the light of local traditions, economic condition, way of living and wealth in the region. But in all Provinces people generally wear </a:t>
            </a:r>
            <a:r>
              <a:rPr lang="en-US" b="1" dirty="0" err="1" smtClean="0"/>
              <a:t>Shalwar</a:t>
            </a:r>
            <a:r>
              <a:rPr lang="en-US" b="1" dirty="0" smtClean="0"/>
              <a:t> </a:t>
            </a:r>
            <a:r>
              <a:rPr lang="en-US" b="1" dirty="0" err="1" smtClean="0"/>
              <a:t>Kameez</a:t>
            </a:r>
            <a:r>
              <a:rPr lang="en-US" b="1" dirty="0" smtClean="0"/>
              <a:t>.</a:t>
            </a:r>
            <a:br>
              <a:rPr lang="en-US" b="1" dirty="0" smtClean="0"/>
            </a:br>
            <a:r>
              <a:rPr lang="en-US" b="1" dirty="0" smtClean="0"/>
              <a:t/>
            </a:r>
            <a:br>
              <a:rPr lang="en-US" b="1" dirty="0" smtClean="0"/>
            </a:br>
            <a:r>
              <a:rPr lang="en-US" b="1" dirty="0" smtClean="0"/>
              <a:t>5. Mixed Culture</a:t>
            </a:r>
            <a:br>
              <a:rPr lang="en-US" b="1" dirty="0" smtClean="0"/>
            </a:br>
            <a:r>
              <a:rPr lang="en-US" b="1" dirty="0" smtClean="0"/>
              <a:t>Pakistani culture is mixed culture although majority of people are Muslims by birth and faith. But there is great </a:t>
            </a:r>
            <a:r>
              <a:rPr lang="en-US" b="1" u="sng" dirty="0" smtClean="0"/>
              <a:t>influence</a:t>
            </a:r>
            <a:r>
              <a:rPr lang="en-US" b="1" dirty="0" smtClean="0"/>
              <a:t> of Hindus and </a:t>
            </a:r>
            <a:r>
              <a:rPr lang="en-US" b="1" u="sng" dirty="0" smtClean="0"/>
              <a:t>British</a:t>
            </a:r>
            <a:r>
              <a:rPr lang="en-US" b="1" dirty="0" smtClean="0"/>
              <a:t> culture on the present Pakistani society.</a:t>
            </a:r>
            <a:br>
              <a:rPr lang="en-US" b="1" dirty="0" smtClean="0"/>
            </a:br>
            <a:r>
              <a:rPr lang="en-US" b="1" dirty="0" smtClean="0"/>
              <a:t/>
            </a:r>
            <a:br>
              <a:rPr lang="en-US" b="1" dirty="0" smtClean="0"/>
            </a:br>
            <a:r>
              <a:rPr lang="en-US" b="1" dirty="0" smtClean="0"/>
              <a:t>6. Male Dominated Society</a:t>
            </a:r>
            <a:br>
              <a:rPr lang="en-US" b="1" dirty="0" smtClean="0"/>
            </a:br>
            <a:r>
              <a:rPr lang="en-US" b="1" dirty="0" smtClean="0"/>
              <a:t>In Pakistani culture, the male member of the family enjoys the key position. Family is headed by a male member and in most cases, he is the sole source of income for other members of the family.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000" b="1" dirty="0" smtClean="0"/>
              <a:t>Salient Features of Pakistani Culture </a:t>
            </a:r>
            <a:r>
              <a:rPr lang="en-US" sz="2000" b="1" dirty="0" err="1" smtClean="0"/>
              <a:t>conti</a:t>
            </a:r>
            <a:r>
              <a:rPr lang="en-US" sz="2000" b="1" dirty="0" smtClean="0"/>
              <a:t>…</a:t>
            </a:r>
            <a:endParaRPr lang="en-US" sz="2000" dirty="0"/>
          </a:p>
        </p:txBody>
      </p:sp>
      <p:sp>
        <p:nvSpPr>
          <p:cNvPr id="3" name="Content Placeholder 2"/>
          <p:cNvSpPr>
            <a:spLocks noGrp="1"/>
          </p:cNvSpPr>
          <p:nvPr>
            <p:ph idx="1"/>
          </p:nvPr>
        </p:nvSpPr>
        <p:spPr>
          <a:xfrm>
            <a:off x="457200" y="609600"/>
            <a:ext cx="8229600" cy="6096000"/>
          </a:xfrm>
        </p:spPr>
        <p:txBody>
          <a:bodyPr>
            <a:normAutofit fontScale="25000" lnSpcReduction="20000"/>
          </a:bodyPr>
          <a:lstStyle/>
          <a:p>
            <a:pPr>
              <a:buNone/>
            </a:pPr>
            <a:r>
              <a:rPr lang="en-US" sz="7200" b="1" dirty="0" smtClean="0"/>
              <a:t>	7. Arts and Architecture</a:t>
            </a:r>
            <a:br>
              <a:rPr lang="en-US" sz="7200" b="1" dirty="0" smtClean="0"/>
            </a:br>
            <a:r>
              <a:rPr lang="en-US" sz="7200" b="1" dirty="0" smtClean="0"/>
              <a:t>The iconoclasm of Islam has given a characteristic form and pattern in the use of elegant designs, based on geometric figures and floral forms borrowed from nature. The Shah </a:t>
            </a:r>
            <a:r>
              <a:rPr lang="en-US" sz="7200" b="1" dirty="0" err="1" smtClean="0"/>
              <a:t>Jahan</a:t>
            </a:r>
            <a:r>
              <a:rPr lang="en-US" sz="7200" b="1" dirty="0" smtClean="0"/>
              <a:t> </a:t>
            </a:r>
            <a:r>
              <a:rPr lang="en-US" sz="7200" b="1" dirty="0" err="1" smtClean="0"/>
              <a:t>Masjid</a:t>
            </a:r>
            <a:r>
              <a:rPr lang="en-US" sz="7200" b="1" dirty="0" smtClean="0"/>
              <a:t>, Shalimar Garden, </a:t>
            </a:r>
            <a:r>
              <a:rPr lang="en-US" sz="7200" b="1" dirty="0" err="1" smtClean="0"/>
              <a:t>Badshahi</a:t>
            </a:r>
            <a:r>
              <a:rPr lang="en-US" sz="7200" b="1" dirty="0" smtClean="0"/>
              <a:t> </a:t>
            </a:r>
            <a:r>
              <a:rPr lang="en-US" sz="7200" b="1" dirty="0" err="1" smtClean="0"/>
              <a:t>Masjid</a:t>
            </a:r>
            <a:r>
              <a:rPr lang="en-US" sz="7200" b="1" dirty="0" smtClean="0"/>
              <a:t>, </a:t>
            </a:r>
            <a:r>
              <a:rPr lang="en-US" sz="7200" b="1" dirty="0" err="1" smtClean="0"/>
              <a:t>Shahi</a:t>
            </a:r>
            <a:r>
              <a:rPr lang="en-US" sz="7200" b="1" dirty="0" smtClean="0"/>
              <a:t> </a:t>
            </a:r>
            <a:r>
              <a:rPr lang="en-US" sz="7200" b="1" dirty="0" err="1" smtClean="0"/>
              <a:t>Qila</a:t>
            </a:r>
            <a:r>
              <a:rPr lang="en-US" sz="7200" b="1" dirty="0" smtClean="0"/>
              <a:t> and many such graceful buildings are a living proof of the excellent Mughal architecture.</a:t>
            </a:r>
            <a:br>
              <a:rPr lang="en-US" sz="7200" b="1" dirty="0" smtClean="0"/>
            </a:br>
            <a:r>
              <a:rPr lang="en-US" sz="7200" b="1" dirty="0" smtClean="0"/>
              <a:t/>
            </a:r>
            <a:br>
              <a:rPr lang="en-US" sz="7200" b="1" dirty="0" smtClean="0"/>
            </a:br>
            <a:r>
              <a:rPr lang="en-US" sz="7200" b="1" dirty="0" smtClean="0"/>
              <a:t>8. Handicrafts</a:t>
            </a:r>
            <a:br>
              <a:rPr lang="en-US" sz="7200" b="1" dirty="0" smtClean="0"/>
            </a:br>
            <a:r>
              <a:rPr lang="en-US" sz="7200" b="1" dirty="0" smtClean="0"/>
              <a:t>Embroidery, leather works, glazed pottery, </a:t>
            </a:r>
            <a:r>
              <a:rPr lang="en-US" sz="7200" b="1" u="sng" dirty="0" smtClean="0"/>
              <a:t>wood work</a:t>
            </a:r>
            <a:r>
              <a:rPr lang="en-US" sz="7200" b="1" dirty="0" smtClean="0"/>
              <a:t>, carpet making, metal crafts and ivory are the essential parts of our culture. Pakistani craftsmen are considered as the best in their </a:t>
            </a:r>
            <a:r>
              <a:rPr lang="en-US" sz="7200" b="1" dirty="0" err="1" smtClean="0"/>
              <a:t>craftsmenship</a:t>
            </a:r>
            <a:r>
              <a:rPr lang="en-US" sz="7200" b="1" dirty="0" smtClean="0"/>
              <a:t>. They are known for the high </a:t>
            </a:r>
            <a:r>
              <a:rPr lang="en-US" sz="7200" b="1" u="sng" dirty="0" smtClean="0"/>
              <a:t>quality</a:t>
            </a:r>
            <a:r>
              <a:rPr lang="en-US" sz="7200" b="1" dirty="0" smtClean="0"/>
              <a:t> works which is very popular in foreign countries.</a:t>
            </a:r>
            <a:br>
              <a:rPr lang="en-US" sz="7200" b="1" dirty="0" smtClean="0"/>
            </a:br>
            <a:r>
              <a:rPr lang="en-US" sz="7200" b="1" dirty="0" smtClean="0"/>
              <a:t/>
            </a:r>
            <a:br>
              <a:rPr lang="en-US" sz="7200" b="1" dirty="0" smtClean="0"/>
            </a:br>
            <a:r>
              <a:rPr lang="en-US" sz="7200" b="1" dirty="0" smtClean="0"/>
              <a:t>9. Recreational Activities – Sports</a:t>
            </a:r>
            <a:br>
              <a:rPr lang="en-US" sz="7200" b="1" dirty="0" smtClean="0"/>
            </a:br>
            <a:r>
              <a:rPr lang="en-US" sz="7200" b="1" dirty="0" smtClean="0"/>
              <a:t>The recreational activities all over the Pakistan are common. The </a:t>
            </a:r>
            <a:r>
              <a:rPr lang="en-US" sz="7200" b="1" u="sng" dirty="0" smtClean="0"/>
              <a:t>games</a:t>
            </a:r>
            <a:r>
              <a:rPr lang="en-US" sz="7200" b="1" dirty="0" smtClean="0"/>
              <a:t> like Cricket, Hockey, Football, </a:t>
            </a:r>
            <a:r>
              <a:rPr lang="en-US" sz="7200" b="1" dirty="0" err="1" smtClean="0"/>
              <a:t>Kabaddi</a:t>
            </a:r>
            <a:r>
              <a:rPr lang="en-US" sz="7200" b="1" dirty="0" smtClean="0"/>
              <a:t> etc are popular in every part of our country. These games reflect our cultural identity.</a:t>
            </a:r>
            <a:br>
              <a:rPr lang="en-US" sz="7200" b="1" dirty="0" smtClean="0"/>
            </a:br>
            <a:r>
              <a:rPr lang="en-US" sz="7200" b="1" dirty="0" smtClean="0"/>
              <a:t/>
            </a:r>
            <a:br>
              <a:rPr lang="en-US" sz="7200" b="1" dirty="0" smtClean="0"/>
            </a:br>
            <a:r>
              <a:rPr lang="en-US" sz="7200" b="1" dirty="0" smtClean="0"/>
              <a:t>10. Education</a:t>
            </a:r>
            <a:br>
              <a:rPr lang="en-US" sz="7200" b="1" dirty="0" smtClean="0"/>
            </a:br>
            <a:r>
              <a:rPr lang="en-US" sz="7200" b="1" dirty="0" smtClean="0"/>
              <a:t>Education contributes a great deal in developing national character. Educational system plays a vital role in the formation of Culture, Unity and Solidarity of a nation. It is therefore, important that the entire syllabus right from the lower to higher level should be placed in accordance with the ideology of Pakistan.</a:t>
            </a:r>
            <a:r>
              <a:rPr lang="en-US" sz="6400" b="1" dirty="0" smtClean="0"/>
              <a:t/>
            </a:r>
            <a:br>
              <a:rPr lang="en-US" sz="6400" b="1" dirty="0" smtClean="0"/>
            </a:br>
            <a:r>
              <a:rPr lang="en-US" sz="6400" b="1" dirty="0" smtClean="0"/>
              <a:t/>
            </a:r>
            <a:br>
              <a:rPr lang="en-US" sz="6400" b="1" dirty="0" smtClean="0"/>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000" b="1" dirty="0" smtClean="0"/>
              <a:t>Salient Features of Pakistani Culture </a:t>
            </a:r>
            <a:r>
              <a:rPr lang="en-US" sz="2000" b="1" dirty="0" err="1" smtClean="0"/>
              <a:t>conti</a:t>
            </a:r>
            <a:r>
              <a:rPr lang="en-US" sz="2000" b="1" dirty="0" smtClean="0"/>
              <a:t>…</a:t>
            </a:r>
            <a:endParaRPr lang="en-US" sz="2000" dirty="0"/>
          </a:p>
        </p:txBody>
      </p:sp>
      <p:sp>
        <p:nvSpPr>
          <p:cNvPr id="3" name="Content Placeholder 2"/>
          <p:cNvSpPr>
            <a:spLocks noGrp="1"/>
          </p:cNvSpPr>
          <p:nvPr>
            <p:ph idx="1"/>
          </p:nvPr>
        </p:nvSpPr>
        <p:spPr>
          <a:xfrm>
            <a:off x="457200" y="685800"/>
            <a:ext cx="8229600" cy="5943600"/>
          </a:xfrm>
        </p:spPr>
        <p:txBody>
          <a:bodyPr>
            <a:normAutofit fontScale="55000" lnSpcReduction="20000"/>
          </a:bodyPr>
          <a:lstStyle/>
          <a:p>
            <a:pPr>
              <a:buNone/>
            </a:pPr>
            <a:r>
              <a:rPr lang="en-US" b="1" dirty="0" smtClean="0"/>
              <a:t>	</a:t>
            </a:r>
            <a:r>
              <a:rPr lang="en-US" sz="3500" b="1" dirty="0" smtClean="0"/>
              <a:t>11. Religious Festivals</a:t>
            </a:r>
            <a:br>
              <a:rPr lang="en-US" sz="3500" b="1" dirty="0" smtClean="0"/>
            </a:br>
            <a:r>
              <a:rPr lang="en-US" sz="3500" b="1" dirty="0" smtClean="0"/>
              <a:t>Festivals play an important part of our culture. </a:t>
            </a:r>
            <a:r>
              <a:rPr lang="en-US" sz="3500" b="1" dirty="0" err="1" smtClean="0"/>
              <a:t>Eid</a:t>
            </a:r>
            <a:r>
              <a:rPr lang="en-US" sz="3500" b="1" dirty="0" smtClean="0"/>
              <a:t>-ul-</a:t>
            </a:r>
            <a:r>
              <a:rPr lang="en-US" sz="3500" b="1" dirty="0" err="1" smtClean="0"/>
              <a:t>Fitr</a:t>
            </a:r>
            <a:r>
              <a:rPr lang="en-US" sz="3500" b="1" dirty="0" smtClean="0"/>
              <a:t> and </a:t>
            </a:r>
            <a:r>
              <a:rPr lang="en-US" sz="3500" b="1" dirty="0" err="1" smtClean="0"/>
              <a:t>Eid</a:t>
            </a:r>
            <a:r>
              <a:rPr lang="en-US" sz="3500" b="1" dirty="0" smtClean="0"/>
              <a:t>-ul-</a:t>
            </a:r>
            <a:r>
              <a:rPr lang="en-US" sz="3500" b="1" dirty="0" err="1" smtClean="0"/>
              <a:t>Azha</a:t>
            </a:r>
            <a:r>
              <a:rPr lang="en-US" sz="3500" b="1" dirty="0" smtClean="0"/>
              <a:t> are our two main religious festivals. They are celebrated with great happiness throughout the country.</a:t>
            </a:r>
            <a:br>
              <a:rPr lang="en-US" sz="3500" b="1" dirty="0" smtClean="0"/>
            </a:br>
            <a:r>
              <a:rPr lang="en-US" sz="3500" b="1" dirty="0" smtClean="0"/>
              <a:t/>
            </a:r>
            <a:br>
              <a:rPr lang="en-US" sz="3500" b="1" dirty="0" smtClean="0"/>
            </a:br>
            <a:r>
              <a:rPr lang="en-US" sz="3500" b="1" dirty="0" smtClean="0"/>
              <a:t>12. Islamic Rituals and Religious Festivals</a:t>
            </a:r>
            <a:br>
              <a:rPr lang="en-US" sz="3500" b="1" dirty="0" smtClean="0"/>
            </a:br>
            <a:r>
              <a:rPr lang="en-US" sz="3500" b="1" dirty="0" smtClean="0"/>
              <a:t>Islamic rituals and festivals play an important part of our culture. The rituals and festivals are observed with unusual enthusiasm. Obligatory prayers, fasts during the month of Ramadan and the payment of Zakat prescribed by Islam are being observed almost everywhere. Statistics reveal that </a:t>
            </a:r>
            <a:r>
              <a:rPr lang="en-US" sz="3500" b="1" dirty="0" err="1" smtClean="0"/>
              <a:t>Paksitanis</a:t>
            </a:r>
            <a:r>
              <a:rPr lang="en-US" sz="3500" b="1" dirty="0" smtClean="0"/>
              <a:t> attendance at Hajj is usually very high. The enthusiasm with which Pakistani families celebrate religious festivals is a inspirational spectacle. </a:t>
            </a:r>
            <a:r>
              <a:rPr lang="en-US" sz="3500" b="1" dirty="0" err="1" smtClean="0"/>
              <a:t>Eid</a:t>
            </a:r>
            <a:r>
              <a:rPr lang="en-US" sz="3500" b="1" dirty="0" smtClean="0"/>
              <a:t>-ul-</a:t>
            </a:r>
            <a:r>
              <a:rPr lang="en-US" sz="3500" b="1" dirty="0" err="1" smtClean="0"/>
              <a:t>Fitr</a:t>
            </a:r>
            <a:r>
              <a:rPr lang="en-US" sz="3500" b="1" dirty="0" smtClean="0"/>
              <a:t> and </a:t>
            </a:r>
            <a:r>
              <a:rPr lang="en-US" sz="3500" b="1" dirty="0" err="1" smtClean="0"/>
              <a:t>Eid</a:t>
            </a:r>
            <a:r>
              <a:rPr lang="en-US" sz="3500" b="1" dirty="0" smtClean="0"/>
              <a:t>-ul-</a:t>
            </a:r>
            <a:r>
              <a:rPr lang="en-US" sz="3500" b="1" dirty="0" err="1" smtClean="0"/>
              <a:t>Azha</a:t>
            </a:r>
            <a:r>
              <a:rPr lang="en-US" sz="3500" b="1" dirty="0" smtClean="0"/>
              <a:t> are our two main religious festivals. They are celebrated with great happiness throughout the country.</a:t>
            </a:r>
            <a:br>
              <a:rPr lang="en-US" sz="3500" b="1" dirty="0" smtClean="0"/>
            </a:br>
            <a:r>
              <a:rPr lang="en-US" sz="3500" b="1" dirty="0" smtClean="0"/>
              <a:t/>
            </a:r>
            <a:br>
              <a:rPr lang="en-US" sz="3500" b="1" dirty="0" smtClean="0"/>
            </a:br>
            <a:r>
              <a:rPr lang="en-US" sz="3500" b="1" dirty="0" smtClean="0"/>
              <a:t>13. </a:t>
            </a:r>
            <a:r>
              <a:rPr lang="en-US" sz="3500" b="1" dirty="0" err="1" smtClean="0"/>
              <a:t>Ulema</a:t>
            </a:r>
            <a:r>
              <a:rPr lang="en-US" sz="3500" b="1" dirty="0" smtClean="0"/>
              <a:t>, </a:t>
            </a:r>
            <a:r>
              <a:rPr lang="en-US" sz="3500" b="1" dirty="0" err="1" smtClean="0"/>
              <a:t>Mushaikh</a:t>
            </a:r>
            <a:r>
              <a:rPr lang="en-US" sz="3500" b="1" dirty="0" smtClean="0"/>
              <a:t> and Sufi Poets</a:t>
            </a:r>
            <a:br>
              <a:rPr lang="en-US" sz="3500" b="1" dirty="0" smtClean="0"/>
            </a:br>
            <a:r>
              <a:rPr lang="en-US" sz="3500" b="1" dirty="0" err="1" smtClean="0"/>
              <a:t>Ulema</a:t>
            </a:r>
            <a:r>
              <a:rPr lang="en-US" sz="3500" b="1" dirty="0" smtClean="0"/>
              <a:t>, </a:t>
            </a:r>
            <a:r>
              <a:rPr lang="en-US" sz="3500" b="1" dirty="0" err="1" smtClean="0"/>
              <a:t>Mushaikh</a:t>
            </a:r>
            <a:r>
              <a:rPr lang="en-US" sz="3500" b="1" dirty="0" smtClean="0"/>
              <a:t> and Sufi Poets occupy an </a:t>
            </a:r>
            <a:r>
              <a:rPr lang="en-US" sz="3500" b="1" dirty="0" err="1" smtClean="0"/>
              <a:t>honoured</a:t>
            </a:r>
            <a:r>
              <a:rPr lang="en-US" sz="3500" b="1" dirty="0" smtClean="0"/>
              <a:t> place in our cultural aspect of life. Sufis like </a:t>
            </a:r>
            <a:r>
              <a:rPr lang="en-US" sz="3500" b="1" dirty="0" err="1" smtClean="0"/>
              <a:t>Lal</a:t>
            </a:r>
            <a:r>
              <a:rPr lang="en-US" sz="3500" b="1" dirty="0" smtClean="0"/>
              <a:t> </a:t>
            </a:r>
            <a:r>
              <a:rPr lang="en-US" sz="3500" b="1" dirty="0" err="1" smtClean="0"/>
              <a:t>Shahbaz</a:t>
            </a:r>
            <a:r>
              <a:rPr lang="en-US" sz="3500" b="1" dirty="0" smtClean="0"/>
              <a:t>, Data </a:t>
            </a:r>
            <a:r>
              <a:rPr lang="en-US" sz="3500" b="1" dirty="0" err="1" smtClean="0"/>
              <a:t>Ganj</a:t>
            </a:r>
            <a:r>
              <a:rPr lang="en-US" sz="3500" b="1" dirty="0" smtClean="0"/>
              <a:t> </a:t>
            </a:r>
            <a:r>
              <a:rPr lang="en-US" sz="3500" b="1" dirty="0" err="1" smtClean="0"/>
              <a:t>Baksh</a:t>
            </a:r>
            <a:r>
              <a:rPr lang="en-US" sz="3500" b="1" dirty="0" smtClean="0"/>
              <a:t>, Shah Abdul </a:t>
            </a:r>
            <a:r>
              <a:rPr lang="en-US" sz="3500" b="1" dirty="0" err="1" smtClean="0"/>
              <a:t>latif</a:t>
            </a:r>
            <a:r>
              <a:rPr lang="en-US" sz="3500" b="1" dirty="0" smtClean="0"/>
              <a:t>, </a:t>
            </a:r>
            <a:r>
              <a:rPr lang="en-US" sz="3500" b="1" dirty="0" err="1" smtClean="0"/>
              <a:t>Sachal</a:t>
            </a:r>
            <a:r>
              <a:rPr lang="en-US" sz="3500" b="1" dirty="0" smtClean="0"/>
              <a:t> </a:t>
            </a:r>
            <a:r>
              <a:rPr lang="en-US" sz="3500" b="1" dirty="0" err="1" smtClean="0"/>
              <a:t>Sarmast</a:t>
            </a:r>
            <a:r>
              <a:rPr lang="en-US" sz="3500" b="1" dirty="0" smtClean="0"/>
              <a:t>, </a:t>
            </a:r>
            <a:r>
              <a:rPr lang="en-US" sz="3500" b="1" dirty="0" err="1" smtClean="0"/>
              <a:t>Hazrat</a:t>
            </a:r>
            <a:r>
              <a:rPr lang="en-US" sz="3500" b="1" dirty="0" smtClean="0"/>
              <a:t> Sultan </a:t>
            </a:r>
            <a:r>
              <a:rPr lang="en-US" sz="3500" b="1" dirty="0" err="1" smtClean="0"/>
              <a:t>Bahu</a:t>
            </a:r>
            <a:r>
              <a:rPr lang="en-US" sz="3500" b="1" dirty="0" smtClean="0"/>
              <a:t> and </a:t>
            </a:r>
            <a:r>
              <a:rPr lang="en-US" sz="3500" b="1" dirty="0" err="1" smtClean="0"/>
              <a:t>Waris</a:t>
            </a:r>
            <a:r>
              <a:rPr lang="en-US" sz="3500" b="1" dirty="0" smtClean="0"/>
              <a:t> Shah rendered meritorious services for the spread of Islam in the Sub Continent.</a:t>
            </a:r>
            <a:br>
              <a:rPr lang="en-US" sz="3500" b="1" dirty="0" smtClean="0"/>
            </a:br>
            <a:r>
              <a:rPr lang="en-US" b="1" dirty="0" smtClean="0"/>
              <a:t/>
            </a:r>
            <a:br>
              <a:rPr lang="en-US" b="1" dirty="0" smtClean="0"/>
            </a:br>
            <a:r>
              <a:rPr lang="en-US" b="1" dirty="0" smtClean="0"/>
              <a:t/>
            </a:r>
            <a:br>
              <a:rPr lang="en-US" b="1" dirty="0" smtClean="0"/>
            </a:br>
            <a:r>
              <a:rPr lang="en-US" dirty="0" smtClean="0"/>
              <a:t/>
            </a:r>
            <a:br>
              <a:rPr lang="en-US" dirty="0" smtClean="0"/>
            </a:br>
            <a:r>
              <a:rPr lang="en-US" dirty="0" smtClean="0"/>
              <a:t/>
            </a:r>
            <a:br>
              <a:rPr lang="en-US" dirty="0" smtClean="0"/>
            </a:br>
            <a:endParaRPr lang="en-US" dirty="0" smtClean="0"/>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dirty="0"/>
          </a:p>
        </p:txBody>
      </p:sp>
      <p:sp>
        <p:nvSpPr>
          <p:cNvPr id="3" name="Content Placeholder 2"/>
          <p:cNvSpPr>
            <a:spLocks noGrp="1"/>
          </p:cNvSpPr>
          <p:nvPr>
            <p:ph idx="1"/>
          </p:nvPr>
        </p:nvSpPr>
        <p:spPr/>
        <p:txBody>
          <a:bodyPr>
            <a:normAutofit/>
          </a:bodyPr>
          <a:lstStyle/>
          <a:p>
            <a:pPr>
              <a:buNone/>
            </a:pPr>
            <a:r>
              <a:rPr lang="en-US" b="1" dirty="0" smtClean="0"/>
              <a:t>	Culture which includes religion, literature art, architecture, dresses, music, manners and customs has its roots in the Islamic culture. Islam has described the rights and duties of every individual. Even in drinking, eating and dressing, we have to observe certain rules prescribed by Islam. So it may be said that Pakistani culture represents the true picture of Islamic culture.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The rural and urban societies/communities in Pakistan. </a:t>
            </a:r>
            <a:endParaRPr lang="en-US" sz="2400" dirty="0"/>
          </a:p>
        </p:txBody>
      </p:sp>
      <p:sp>
        <p:nvSpPr>
          <p:cNvPr id="3" name="Content Placeholder 2"/>
          <p:cNvSpPr>
            <a:spLocks noGrp="1"/>
          </p:cNvSpPr>
          <p:nvPr>
            <p:ph idx="1"/>
          </p:nvPr>
        </p:nvSpPr>
        <p:spPr>
          <a:xfrm>
            <a:off x="457200" y="838200"/>
            <a:ext cx="8229600" cy="5715000"/>
          </a:xfrm>
        </p:spPr>
        <p:txBody>
          <a:bodyPr>
            <a:normAutofit fontScale="40000" lnSpcReduction="20000"/>
          </a:bodyPr>
          <a:lstStyle/>
          <a:p>
            <a:r>
              <a:rPr lang="en-US" sz="4500" b="1" dirty="0"/>
              <a:t>Rural Societies </a:t>
            </a:r>
            <a:br>
              <a:rPr lang="en-US" sz="4500" b="1" dirty="0"/>
            </a:br>
            <a:r>
              <a:rPr lang="en-US" sz="4500" b="1" dirty="0"/>
              <a:t/>
            </a:r>
            <a:br>
              <a:rPr lang="en-US" sz="4500" b="1" dirty="0"/>
            </a:br>
            <a:r>
              <a:rPr lang="en-US" sz="4500" b="1" dirty="0"/>
              <a:t>Pakistan is an agriculture country and 80% of its people form the rural population of the country. The villages, towns and small cities form the rural areas of Pakistan. Their main profession is cultivation and </a:t>
            </a:r>
            <a:r>
              <a:rPr lang="en-US" sz="4500" b="1" dirty="0" err="1" smtClean="0"/>
              <a:t>ploughing</a:t>
            </a:r>
            <a:r>
              <a:rPr lang="en-US" sz="4500" b="1" dirty="0" smtClean="0"/>
              <a:t>. </a:t>
            </a:r>
            <a:r>
              <a:rPr lang="en-US" sz="4500" b="1" dirty="0"/>
              <a:t>The entire population of Pakistan is scattered and resides in villages, towns and big cities. They pursue different professions to earn their livelihood. Village is the most important and pivotal centre of rural life of Pakistan. Our villages badly lack in civic amenities. There is no proper system of drainage. The drinking water and electricity are not available in a large number of our villages. There are no hospitals, schools, post offices and markets in most of the villages making the life difficult and unhygienic. The village population, due to the difficult living environs in the villages, keeps on migrating to urban areas where better facilities of social life and brighter chances of earning sustenance are available. </a:t>
            </a:r>
            <a:br>
              <a:rPr lang="en-US" sz="4500" b="1" dirty="0"/>
            </a:br>
            <a:r>
              <a:rPr lang="en-US" sz="4500" b="1" dirty="0"/>
              <a:t>However, the Government is very much alive to the problems of rural areas. The Government is making sincere </a:t>
            </a:r>
            <a:r>
              <a:rPr lang="en-US" sz="4500" b="1" dirty="0" err="1"/>
              <a:t>endeavours</a:t>
            </a:r>
            <a:r>
              <a:rPr lang="en-US" sz="4500" b="1" dirty="0"/>
              <a:t> to improve the conditions of rural areas. Modern facilities of health and communication are being provided in the rural areas. Roads, dispensaries, schools, post offices and shopping </a:t>
            </a:r>
            <a:r>
              <a:rPr lang="en-US" sz="4500" b="1" dirty="0" err="1"/>
              <a:t>centres</a:t>
            </a:r>
            <a:r>
              <a:rPr lang="en-US" sz="4500" b="1" dirty="0"/>
              <a:t> have been provided at Government level. The facility of drinking water and electricity has been made available to a number of villages. </a:t>
            </a:r>
            <a:br>
              <a:rPr lang="en-US" sz="4500" b="1" dirty="0"/>
            </a:br>
            <a:r>
              <a:rPr lang="en-US" b="1" dirty="0"/>
              <a:t/>
            </a:r>
            <a:br>
              <a:rPr lang="en-US" b="1" dirty="0"/>
            </a:br>
            <a:r>
              <a:rPr lang="en-US" b="1" dirty="0"/>
              <a:t/>
            </a:r>
            <a:br>
              <a:rPr lang="en-US" b="1"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a:bodyPr>
          <a:lstStyle/>
          <a:p>
            <a:r>
              <a:rPr lang="en-US" sz="2400" b="1" dirty="0" smtClean="0"/>
              <a:t>The rural and urban societies/communities in Pakistan. </a:t>
            </a:r>
            <a:endParaRPr lang="en-US" sz="2400" dirty="0"/>
          </a:p>
        </p:txBody>
      </p:sp>
      <p:sp>
        <p:nvSpPr>
          <p:cNvPr id="3" name="Content Placeholder 2"/>
          <p:cNvSpPr>
            <a:spLocks noGrp="1"/>
          </p:cNvSpPr>
          <p:nvPr>
            <p:ph idx="1"/>
          </p:nvPr>
        </p:nvSpPr>
        <p:spPr>
          <a:xfrm>
            <a:off x="457200" y="685800"/>
            <a:ext cx="8229600" cy="6019800"/>
          </a:xfrm>
        </p:spPr>
        <p:txBody>
          <a:bodyPr>
            <a:normAutofit fontScale="55000" lnSpcReduction="20000"/>
          </a:bodyPr>
          <a:lstStyle/>
          <a:p>
            <a:r>
              <a:rPr lang="en-US" b="1" dirty="0" smtClean="0"/>
              <a:t/>
            </a:r>
            <a:br>
              <a:rPr lang="en-US" b="1" dirty="0" smtClean="0"/>
            </a:br>
            <a:r>
              <a:rPr lang="en-US" b="1" dirty="0" smtClean="0"/>
              <a:t>Urban Societies</a:t>
            </a:r>
            <a:br>
              <a:rPr lang="en-US" b="1" dirty="0" smtClean="0"/>
            </a:br>
            <a:r>
              <a:rPr lang="en-US" b="1" dirty="0" smtClean="0"/>
              <a:t/>
            </a:r>
            <a:br>
              <a:rPr lang="en-US" b="1" dirty="0" smtClean="0"/>
            </a:br>
            <a:r>
              <a:rPr lang="en-US" b="1" dirty="0" smtClean="0"/>
              <a:t>Urban areas in Pakistan completely differ from rural areas in the life pattern. The urban areas are the centre of social life with greater facilities and amenities of life. </a:t>
            </a:r>
            <a:br>
              <a:rPr lang="en-US" b="1" dirty="0" smtClean="0"/>
            </a:br>
            <a:r>
              <a:rPr lang="en-US" b="1" dirty="0" smtClean="0"/>
              <a:t>The urban population of Pakistan represents about a third of the total. Two cities have a dominating position - Karachi and Lahore. Since the 1960s, government policy has been directed towards the dispersal of industry, which had become heavily concentrated in Karachi. As a consequence, urban growth has been more evenly distributed among several cities. Rapid and unplanned urban expansion has been parallel by deterioration in living conditions, particularly in the housing conditions of lower income groups. Many urban households are unable to pay rent for the cheapest form of available housing and live in makeshift shacks. Water supply and sewerage system are inadequate, and in many areas residents have to share communal water taps. Inadequate urban transport is also a major problem. </a:t>
            </a:r>
            <a:br>
              <a:rPr lang="en-US" b="1" dirty="0" smtClean="0"/>
            </a:br>
            <a:r>
              <a:rPr lang="en-US" b="1" dirty="0" smtClean="0"/>
              <a:t>The urban areas, unlike rural areas, are well-planned and well-built with modern residential colonies. The big cities, which form the portion of our urban areas, are the </a:t>
            </a:r>
            <a:r>
              <a:rPr lang="en-US" b="1" dirty="0" err="1" smtClean="0"/>
              <a:t>centres</a:t>
            </a:r>
            <a:r>
              <a:rPr lang="en-US" b="1" dirty="0" smtClean="0"/>
              <a:t> of high modern education. A large number of prestigious educational institutions are situated in the big cities which attract the students from all parts of the country. The urban areas have become the centre of social activity because of their multifarious aspects of social life. The industrial progress and the location of Government and other departments in the urban areas have made these areas prosperous and progressing. </a:t>
            </a:r>
            <a:br>
              <a:rPr lang="en-US" b="1" dirty="0" smtClean="0"/>
            </a:br>
            <a:r>
              <a:rPr lang="en-US" b="1" dirty="0" smtClean="0"/>
              <a:t/>
            </a:r>
            <a:br>
              <a:rPr lang="en-US" b="1"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2800" b="1" dirty="0" smtClean="0"/>
              <a:t>Differences between Rural and Urban Way of Life</a:t>
            </a:r>
            <a:endParaRPr lang="en-US" sz="2800" dirty="0"/>
          </a:p>
        </p:txBody>
      </p:sp>
      <p:sp>
        <p:nvSpPr>
          <p:cNvPr id="3" name="Content Placeholder 2"/>
          <p:cNvSpPr>
            <a:spLocks noGrp="1"/>
          </p:cNvSpPr>
          <p:nvPr>
            <p:ph idx="1"/>
          </p:nvPr>
        </p:nvSpPr>
        <p:spPr>
          <a:xfrm>
            <a:off x="457200" y="838200"/>
            <a:ext cx="8229600" cy="5287963"/>
          </a:xfrm>
        </p:spPr>
        <p:txBody>
          <a:bodyPr>
            <a:normAutofit fontScale="70000" lnSpcReduction="20000"/>
          </a:bodyPr>
          <a:lstStyle/>
          <a:p>
            <a:pPr>
              <a:buNone/>
            </a:pPr>
            <a:r>
              <a:rPr lang="en-US" b="1" dirty="0" smtClean="0"/>
              <a:t>	The </a:t>
            </a:r>
            <a:r>
              <a:rPr lang="en-US" b="1" dirty="0"/>
              <a:t>rural and urban life differs in a number of ways. For an agricultural country like Pakistan, it is essential to understand how and why life in rural and urban areas differs. </a:t>
            </a:r>
            <a:br>
              <a:rPr lang="en-US" b="1" dirty="0"/>
            </a:br>
            <a:r>
              <a:rPr lang="en-US" b="1" dirty="0"/>
              <a:t/>
            </a:r>
            <a:br>
              <a:rPr lang="en-US" b="1" dirty="0"/>
            </a:br>
            <a:r>
              <a:rPr lang="en-US" b="1" dirty="0"/>
              <a:t>1. Function </a:t>
            </a:r>
            <a:br>
              <a:rPr lang="en-US" b="1" dirty="0"/>
            </a:br>
            <a:r>
              <a:rPr lang="en-US" b="1" dirty="0"/>
              <a:t>Villages and towns differ in function. Villages are usually engaged in primary activities, including farming, animal keeping, lumbering, fishing etc. Towns are engaged in secondary and tertiary activities, like manufacturing, trade, transport, telecommunications, education, medical treatment and other activities. However, these two sets of activities are not exclusively confined to rural and urban areas. Shops, transportation services, educational and medical facilities are found in rural areas, too. </a:t>
            </a:r>
            <a:br>
              <a:rPr lang="en-US" b="1" dirty="0"/>
            </a:br>
            <a:r>
              <a:rPr lang="en-US" b="1" dirty="0"/>
              <a:t>Similarly, there are vegetable fields within Karachi, Lahore and other major cities. It is more a question of the predominance of one set of activities over the other. As a consequence, the line of distinction between a small town and a large village is difficult to determine. </a:t>
            </a:r>
            <a:br>
              <a:rPr lang="en-US" b="1"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800" b="1" dirty="0" smtClean="0"/>
              <a:t>Differences between Rural and Urban Way of Life</a:t>
            </a:r>
            <a:endParaRPr lang="en-US" sz="2800" dirty="0"/>
          </a:p>
        </p:txBody>
      </p:sp>
      <p:sp>
        <p:nvSpPr>
          <p:cNvPr id="3" name="Content Placeholder 2"/>
          <p:cNvSpPr>
            <a:spLocks noGrp="1"/>
          </p:cNvSpPr>
          <p:nvPr>
            <p:ph idx="1"/>
          </p:nvPr>
        </p:nvSpPr>
        <p:spPr>
          <a:xfrm>
            <a:off x="457200" y="762000"/>
            <a:ext cx="8229600" cy="5791200"/>
          </a:xfrm>
        </p:spPr>
        <p:txBody>
          <a:bodyPr>
            <a:normAutofit fontScale="62500" lnSpcReduction="20000"/>
          </a:bodyPr>
          <a:lstStyle/>
          <a:p>
            <a:r>
              <a:rPr lang="en-US" b="1" dirty="0" smtClean="0"/>
              <a:t>2. Lifestyle </a:t>
            </a:r>
            <a:br>
              <a:rPr lang="en-US" b="1" dirty="0" smtClean="0"/>
            </a:br>
            <a:r>
              <a:rPr lang="en-US" b="1" dirty="0" smtClean="0"/>
              <a:t>Some specialists believe that lifestyle is a distinguishing feature of villages and towns. According to them, close contact with other members of the community is a distinctive feature of rural life. The inhabitants of a village, for example, usually know each other personally. In urban areas, on the other hand, relationships tend to be impersonal; urban areas are so highly populated that most people do not even know who their </a:t>
            </a:r>
            <a:r>
              <a:rPr lang="en-US" b="1" dirty="0" err="1" smtClean="0"/>
              <a:t>neighbours</a:t>
            </a:r>
            <a:r>
              <a:rPr lang="en-US" b="1" dirty="0" smtClean="0"/>
              <a:t> are. This is case in large urban </a:t>
            </a:r>
            <a:r>
              <a:rPr lang="en-US" b="1" dirty="0" err="1" smtClean="0"/>
              <a:t>centres</a:t>
            </a:r>
            <a:r>
              <a:rPr lang="en-US" b="1" dirty="0" smtClean="0"/>
              <a:t> like Karachi. However, even in places like Karachi, there are pockets in the city where people who belong to the same community or village live. In such areas people know each other and have closer contact with their </a:t>
            </a:r>
            <a:r>
              <a:rPr lang="en-US" b="1" dirty="0" err="1" smtClean="0"/>
              <a:t>neighbours</a:t>
            </a:r>
            <a:r>
              <a:rPr lang="en-US" b="1" dirty="0" smtClean="0"/>
              <a:t>. In small towns, which are in reality overgrown villages, most people known one another as well. </a:t>
            </a:r>
            <a:br>
              <a:rPr lang="en-US" b="1" dirty="0" smtClean="0"/>
            </a:br>
            <a:r>
              <a:rPr lang="en-US" b="1" dirty="0" smtClean="0"/>
              <a:t>It is also argued that while village life is traditional, urban life is rational. This is not entirely the case in Pakistan. Most of the urban population in Pakistan has a strong rural background. Although the use of urban facilities changes their way of living, it does not change their way of thinking much. In Pakistan, the lifestyles of the rich and poor differ far more than the lifestyles of city and village dwellers. The objective application of lifestyle as a factor for distinguishing between villages and towns is therefore difficult. </a:t>
            </a:r>
            <a:br>
              <a:rPr lang="en-US" b="1" dirty="0" smtClean="0"/>
            </a:b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71</Words>
  <Application>Microsoft Office PowerPoint</Application>
  <PresentationFormat>On-screen Show (4:3)</PresentationFormat>
  <Paragraphs>20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Culture of Pakistan</vt:lpstr>
      <vt:lpstr>Salient Features of Pakistani Culture</vt:lpstr>
      <vt:lpstr>Salient Features of Pakistani Culture conti…</vt:lpstr>
      <vt:lpstr>Salient Features of Pakistani Culture conti…</vt:lpstr>
      <vt:lpstr>Conclusion</vt:lpstr>
      <vt:lpstr>The rural and urban societies/communities in Pakistan. </vt:lpstr>
      <vt:lpstr>The rural and urban societies/communities in Pakistan. </vt:lpstr>
      <vt:lpstr>Differences between Rural and Urban Way of Life</vt:lpstr>
      <vt:lpstr>Differences between Rural and Urban Way of Life</vt:lpstr>
      <vt:lpstr>Differences between Rural and Urban Way of Life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of Pakistan</dc:title>
  <dc:creator>Abdul Qadir</dc:creator>
  <cp:lastModifiedBy>Abdul Qadir</cp:lastModifiedBy>
  <cp:revision>6</cp:revision>
  <dcterms:created xsi:type="dcterms:W3CDTF">2011-12-03T02:12:32Z</dcterms:created>
  <dcterms:modified xsi:type="dcterms:W3CDTF">2011-12-03T02:30:38Z</dcterms:modified>
</cp:coreProperties>
</file>