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14" r:id="rId1"/>
  </p:sldMasterIdLst>
  <p:sldIdLst>
    <p:sldId id="273" r:id="rId2"/>
    <p:sldId id="274" r:id="rId3"/>
    <p:sldId id="275" r:id="rId4"/>
    <p:sldId id="289" r:id="rId5"/>
    <p:sldId id="293" r:id="rId6"/>
    <p:sldId id="294" r:id="rId7"/>
    <p:sldId id="295" r:id="rId8"/>
    <p:sldId id="296" r:id="rId9"/>
    <p:sldId id="297" r:id="rId10"/>
    <p:sldId id="298" r:id="rId11"/>
    <p:sldId id="284" r:id="rId12"/>
    <p:sldId id="285" r:id="rId13"/>
    <p:sldId id="286" r:id="rId14"/>
    <p:sldId id="299" r:id="rId15"/>
    <p:sldId id="300" r:id="rId16"/>
    <p:sldId id="264" r:id="rId17"/>
    <p:sldId id="272" r:id="rId18"/>
    <p:sldId id="268" r:id="rId19"/>
    <p:sldId id="269" r:id="rId20"/>
  </p:sldIdLst>
  <p:sldSz cx="9144000" cy="6858000" type="screen4x3"/>
  <p:notesSz cx="9236075" cy="7010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Droplets-S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5C55338-0D06-4ECC-97A7-51BFC2581DD4}"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1404739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5C55338-0D06-4ECC-97A7-51BFC2581DD4}"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106933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5C55338-0D06-4ECC-97A7-51BFC2581DD4}"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18293172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3" name="Picture 12"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872588"/>
            <a:ext cx="6977064" cy="2729915"/>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5C55338-0D06-4ECC-97A7-51BFC2581DD4}"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4B5E81-6CAE-4B94-BBBB-EC47839A9910}" type="slidenum">
              <a:rPr lang="en-US" smtClean="0"/>
              <a:pPr/>
              <a:t>‹#›</a:t>
            </a:fld>
            <a:endParaRPr lang="en-US"/>
          </a:p>
        </p:txBody>
      </p:sp>
      <p:sp>
        <p:nvSpPr>
          <p:cNvPr id="11" name="TextBox 10"/>
          <p:cNvSpPr txBox="1"/>
          <p:nvPr/>
        </p:nvSpPr>
        <p:spPr>
          <a:xfrm>
            <a:off x="737626" y="887859"/>
            <a:ext cx="546888"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850130" y="3120015"/>
            <a:ext cx="553641"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8895347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5C55338-0D06-4ECC-97A7-51BFC2581DD4}"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26912057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4" name="Picture 13"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F5C55338-0D06-4ECC-97A7-51BFC2581DD4}" type="datetimeFigureOut">
              <a:rPr lang="en-US" smtClean="0"/>
              <a:pPr/>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3936046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7" name="Picture 1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F5C55338-0D06-4ECC-97A7-51BFC2581DD4}" type="datetimeFigureOut">
              <a:rPr lang="en-US" smtClean="0"/>
              <a:pPr/>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33567333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C55338-0D06-4ECC-97A7-51BFC2581DD4}"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2727068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 name="Picture 9"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C55338-0D06-4ECC-97A7-51BFC2581DD4}"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497461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C55338-0D06-4ECC-97A7-51BFC2581DD4}"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2905722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C55338-0D06-4ECC-97A7-51BFC2581DD4}"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1284763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5C55338-0D06-4ECC-97A7-51BFC2581DD4}"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3423156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2367093"/>
            <a:ext cx="382952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4629150" y="2367093"/>
            <a:ext cx="382905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C55338-0D06-4ECC-97A7-51BFC2581DD4}"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3346066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Content Placeholder 3"/>
          <p:cNvSpPr>
            <a:spLocks noGrp="1"/>
          </p:cNvSpPr>
          <p:nvPr>
            <p:ph sz="quarter" idx="13"/>
          </p:nvPr>
        </p:nvSpPr>
        <p:spPr>
          <a:xfrm>
            <a:off x="685331" y="3051013"/>
            <a:ext cx="3829520"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3" name="Content Placeholder 5"/>
          <p:cNvSpPr>
            <a:spLocks noGrp="1"/>
          </p:cNvSpPr>
          <p:nvPr>
            <p:ph sz="quarter" idx="14"/>
          </p:nvPr>
        </p:nvSpPr>
        <p:spPr>
          <a:xfrm>
            <a:off x="4629150" y="3051013"/>
            <a:ext cx="3829051"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5C55338-0D06-4ECC-97A7-51BFC2581DD4}" type="datetimeFigureOut">
              <a:rPr lang="en-US" smtClean="0"/>
              <a:pPr/>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1314108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5C55338-0D06-4ECC-97A7-51BFC2581DD4}" type="datetimeFigureOut">
              <a:rPr lang="en-US" smtClean="0"/>
              <a:pPr/>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3833409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5"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F5C55338-0D06-4ECC-97A7-51BFC2581DD4}" type="datetimeFigureOut">
              <a:rPr lang="en-US" smtClean="0"/>
              <a:pPr/>
              <a:t>5/3/2020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3950088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5C55338-0D06-4ECC-97A7-51BFC2581DD4}"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1197130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2" y="609600"/>
            <a:ext cx="4129618"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004270" y="609601"/>
            <a:ext cx="3005851"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46" y="2632853"/>
            <a:ext cx="4129604"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5C55338-0D06-4ECC-97A7-51BFC2581DD4}"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2021362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fld id="{F5C55338-0D06-4ECC-97A7-51BFC2581DD4}" type="datetimeFigureOut">
              <a:rPr lang="en-US" smtClean="0"/>
              <a:pPr/>
              <a:t>5/3/2020</a:t>
            </a:fld>
            <a:endParaRPr lang="en-US"/>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fld id="{F94B5E81-6CAE-4B94-BBBB-EC47839A9910}" type="slidenum">
              <a:rPr lang="en-US" smtClean="0"/>
              <a:pPr/>
              <a:t>‹#›</a:t>
            </a:fld>
            <a:endParaRPr lang="en-US"/>
          </a:p>
        </p:txBody>
      </p:sp>
    </p:spTree>
    <p:extLst>
      <p:ext uri="{BB962C8B-B14F-4D97-AF65-F5344CB8AC3E}">
        <p14:creationId xmlns:p14="http://schemas.microsoft.com/office/powerpoint/2010/main" val="3498480573"/>
      </p:ext>
    </p:extLst>
  </p:cSld>
  <p:clrMap bg1="lt1" tx1="dk1" bg2="lt2" tx2="dk2" accent1="accent1" accent2="accent2" accent3="accent3" accent4="accent4" accent5="accent5" accent6="accent6" hlink="hlink" folHlink="folHlink"/>
  <p:sldLayoutIdLst>
    <p:sldLayoutId id="2147484015" r:id="rId1"/>
    <p:sldLayoutId id="2147484016" r:id="rId2"/>
    <p:sldLayoutId id="2147484017" r:id="rId3"/>
    <p:sldLayoutId id="2147484018" r:id="rId4"/>
    <p:sldLayoutId id="2147484019" r:id="rId5"/>
    <p:sldLayoutId id="2147484020" r:id="rId6"/>
    <p:sldLayoutId id="2147484021" r:id="rId7"/>
    <p:sldLayoutId id="2147484022" r:id="rId8"/>
    <p:sldLayoutId id="2147484023" r:id="rId9"/>
    <p:sldLayoutId id="2147484024" r:id="rId10"/>
    <p:sldLayoutId id="2147484025" r:id="rId11"/>
    <p:sldLayoutId id="2147484026" r:id="rId12"/>
    <p:sldLayoutId id="2147484027" r:id="rId13"/>
    <p:sldLayoutId id="2147484028" r:id="rId14"/>
    <p:sldLayoutId id="2147484029" r:id="rId15"/>
    <p:sldLayoutId id="2147484030" r:id="rId16"/>
    <p:sldLayoutId id="2147484031" r:id="rId17"/>
    <p:sldLayoutId id="2147484032"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hyperlink" Target="http://positivepsychology.org.uk/happiness-and-subjective-well-being/" TargetMode="External"/><Relationship Id="rId2" Type="http://schemas.openxmlformats.org/officeDocument/2006/relationships/hyperlink" Target="http://positivepsychology.org.uk/happiness-scientists-citizens/" TargetMode="Externa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A9E34-CF31-483E-A0F7-6E4E9324E8F2}"/>
              </a:ext>
            </a:extLst>
          </p:cNvPr>
          <p:cNvSpPr>
            <a:spLocks noGrp="1"/>
          </p:cNvSpPr>
          <p:nvPr>
            <p:ph type="title"/>
          </p:nvPr>
        </p:nvSpPr>
        <p:spPr>
          <a:xfrm>
            <a:off x="457200" y="2057400"/>
            <a:ext cx="8229600" cy="2133600"/>
          </a:xfrm>
        </p:spPr>
        <p:txBody>
          <a:bodyPr>
            <a:normAutofit/>
          </a:bodyPr>
          <a:lstStyle/>
          <a:p>
            <a:r>
              <a:rPr lang="en-US" sz="5400" dirty="0">
                <a:latin typeface="Times New Roman" panose="02020603050405020304" pitchFamily="18" charset="0"/>
                <a:cs typeface="Times New Roman" panose="02020603050405020304" pitchFamily="18" charset="0"/>
              </a:rPr>
              <a:t>Introduction to Psychology</a:t>
            </a:r>
            <a:endParaRPr lang="en-US" sz="2200" dirty="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idx="1"/>
          </p:nvPr>
        </p:nvSpPr>
        <p:spPr/>
        <p:txBody>
          <a:bodyPr/>
          <a:lstStyle/>
          <a:p>
            <a:endParaRPr lang="en-US"/>
          </a:p>
        </p:txBody>
      </p:sp>
    </p:spTree>
    <p:extLst>
      <p:ext uri="{BB962C8B-B14F-4D97-AF65-F5344CB8AC3E}">
        <p14:creationId xmlns:p14="http://schemas.microsoft.com/office/powerpoint/2010/main" val="20893702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32" y="618519"/>
            <a:ext cx="7773338" cy="676882"/>
          </a:xfrm>
        </p:spPr>
        <p:txBody>
          <a:bodyPr/>
          <a:lstStyle/>
          <a:p>
            <a:pPr algn="ctr"/>
            <a:r>
              <a:rPr lang="en-US" b="1" dirty="0">
                <a:latin typeface="Times New Roman" panose="02020603050405020304" pitchFamily="18" charset="0"/>
                <a:cs typeface="Times New Roman" panose="02020603050405020304" pitchFamily="18" charset="0"/>
              </a:rPr>
              <a:t>Psychoanalysis </a:t>
            </a:r>
          </a:p>
        </p:txBody>
      </p:sp>
      <p:sp>
        <p:nvSpPr>
          <p:cNvPr id="3" name="Content Placeholder 2"/>
          <p:cNvSpPr>
            <a:spLocks noGrp="1"/>
          </p:cNvSpPr>
          <p:nvPr>
            <p:ph idx="1"/>
          </p:nvPr>
        </p:nvSpPr>
        <p:spPr>
          <a:xfrm>
            <a:off x="609600" y="1295402"/>
            <a:ext cx="7773339" cy="3845652"/>
          </a:xfrm>
        </p:spPr>
        <p:txBody>
          <a:bodyPr>
            <a:noAutofit/>
          </a:bodyPr>
          <a:lstStyle/>
          <a:p>
            <a:r>
              <a:rPr lang="en-US" sz="2400" cap="none" dirty="0">
                <a:latin typeface="Times New Roman" panose="02020603050405020304" pitchFamily="18" charset="0"/>
                <a:cs typeface="Times New Roman" panose="02020603050405020304" pitchFamily="18" charset="0"/>
              </a:rPr>
              <a:t>While other theorists tried to explain varying aspects of conscious experience, </a:t>
            </a:r>
          </a:p>
          <a:p>
            <a:r>
              <a:rPr lang="en-US" sz="2400" cap="none" dirty="0">
                <a:latin typeface="Times New Roman" panose="02020603050405020304" pitchFamily="18" charset="0"/>
                <a:cs typeface="Times New Roman" panose="02020603050405020304" pitchFamily="18" charset="0"/>
              </a:rPr>
              <a:t>Sigmund Freud argued for the role of the unconscious and other internal processes in human behavior and mental disorders.</a:t>
            </a:r>
          </a:p>
          <a:p>
            <a:r>
              <a:rPr lang="en-US" sz="2400" cap="none" dirty="0">
                <a:latin typeface="Times New Roman" panose="02020603050405020304" pitchFamily="18" charset="0"/>
                <a:cs typeface="Times New Roman" panose="02020603050405020304" pitchFamily="18" charset="0"/>
              </a:rPr>
              <a:t>His work formed the foundation of psychoanalytic theory</a:t>
            </a:r>
          </a:p>
          <a:p>
            <a:r>
              <a:rPr lang="en-US" sz="2400" cap="none" dirty="0">
                <a:latin typeface="Times New Roman" panose="02020603050405020304" pitchFamily="18" charset="0"/>
                <a:cs typeface="Times New Roman" panose="02020603050405020304" pitchFamily="18" charset="0"/>
              </a:rPr>
              <a:t>Focused on childhood experiences that are very important</a:t>
            </a:r>
          </a:p>
          <a:p>
            <a:r>
              <a:rPr lang="en-US" altLang="en-US" sz="2400" cap="none" dirty="0">
                <a:latin typeface="Times New Roman" panose="02020603050405020304" pitchFamily="18" charset="0"/>
                <a:cs typeface="Times New Roman" panose="02020603050405020304" pitchFamily="18" charset="0"/>
              </a:rPr>
              <a:t>Believed that childhood experiences determined adult personality</a:t>
            </a:r>
          </a:p>
          <a:p>
            <a:r>
              <a:rPr lang="en-US" altLang="en-US" sz="2400" cap="none" dirty="0">
                <a:latin typeface="Times New Roman" panose="02020603050405020304" pitchFamily="18" charset="0"/>
                <a:cs typeface="Times New Roman" panose="02020603050405020304" pitchFamily="18" charset="0"/>
              </a:rPr>
              <a:t>Believed that abnormal behavior originated from unconscious</a:t>
            </a:r>
          </a:p>
        </p:txBody>
      </p:sp>
    </p:spTree>
    <p:extLst>
      <p:ext uri="{BB962C8B-B14F-4D97-AF65-F5344CB8AC3E}">
        <p14:creationId xmlns:p14="http://schemas.microsoft.com/office/powerpoint/2010/main" val="1677400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2400" cap="none" dirty="0">
                <a:latin typeface="Times New Roman" panose="02020603050405020304" pitchFamily="18" charset="0"/>
                <a:cs typeface="Times New Roman" panose="02020603050405020304" pitchFamily="18" charset="0"/>
              </a:rPr>
              <a:t>An experiment consists of two key components:</a:t>
            </a:r>
          </a:p>
          <a:p>
            <a:pPr marL="0" indent="0">
              <a:buNone/>
            </a:pPr>
            <a:r>
              <a:rPr lang="en-US" sz="2400" cap="none" dirty="0">
                <a:latin typeface="Times New Roman" panose="02020603050405020304" pitchFamily="18" charset="0"/>
                <a:cs typeface="Times New Roman" panose="02020603050405020304" pitchFamily="18" charset="0"/>
              </a:rPr>
              <a:t>1) Random assignment of participants to conditions</a:t>
            </a:r>
          </a:p>
          <a:p>
            <a:pPr lvl="1"/>
            <a:r>
              <a:rPr lang="en-US" sz="2400" cap="none" dirty="0">
                <a:latin typeface="Times New Roman" panose="02020603050405020304" pitchFamily="18" charset="0"/>
                <a:cs typeface="Times New Roman" panose="02020603050405020304" pitchFamily="18" charset="0"/>
              </a:rPr>
              <a:t> Participants are randomly assigned to either the experimental group (which receives the manipulation) or the control group (which does not)</a:t>
            </a:r>
          </a:p>
          <a:p>
            <a:r>
              <a:rPr lang="en-US" sz="2400" cap="none" dirty="0">
                <a:latin typeface="Times New Roman" panose="02020603050405020304" pitchFamily="18" charset="0"/>
                <a:cs typeface="Times New Roman" panose="02020603050405020304" pitchFamily="18" charset="0"/>
              </a:rPr>
              <a:t>Random assignment means that each participant has an equal chance of being selected for either group.</a:t>
            </a:r>
          </a:p>
        </p:txBody>
      </p:sp>
    </p:spTree>
    <p:extLst>
      <p:ext uri="{BB962C8B-B14F-4D97-AF65-F5344CB8AC3E}">
        <p14:creationId xmlns:p14="http://schemas.microsoft.com/office/powerpoint/2010/main" val="1031042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2400" cap="none" dirty="0">
                <a:latin typeface="Times New Roman" panose="02020603050405020304" pitchFamily="18" charset="0"/>
                <a:cs typeface="Times New Roman" panose="02020603050405020304" pitchFamily="18" charset="0"/>
              </a:rPr>
              <a:t>2. Manipulation of an independent variable:</a:t>
            </a:r>
          </a:p>
          <a:p>
            <a:r>
              <a:rPr lang="en-US" sz="2400" cap="none" dirty="0">
                <a:latin typeface="Times New Roman" panose="02020603050405020304" pitchFamily="18" charset="0"/>
                <a:cs typeface="Times New Roman" panose="02020603050405020304" pitchFamily="18" charset="0"/>
              </a:rPr>
              <a:t>The variable that is manipulated is called the independent variable (IV).</a:t>
            </a:r>
          </a:p>
          <a:p>
            <a:r>
              <a:rPr lang="en-US" sz="2400" cap="none" dirty="0">
                <a:latin typeface="Times New Roman" panose="02020603050405020304" pitchFamily="18" charset="0"/>
                <a:cs typeface="Times New Roman" panose="02020603050405020304" pitchFamily="18" charset="0"/>
              </a:rPr>
              <a:t>The dependent variable (DV) is the one which the researcher measures to see if the manipulation had an effect.</a:t>
            </a:r>
          </a:p>
          <a:p>
            <a:endParaRPr lang="en-US" sz="24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7100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32" y="618519"/>
            <a:ext cx="7773338" cy="67282"/>
          </a:xfrm>
        </p:spPr>
        <p:txBody>
          <a:bodyPr>
            <a:normAutofit fontScale="90000"/>
          </a:bodyPr>
          <a:lstStyle/>
          <a:p>
            <a:endParaRPr lang="en-US" dirty="0"/>
          </a:p>
        </p:txBody>
      </p:sp>
      <p:sp>
        <p:nvSpPr>
          <p:cNvPr id="3" name="Content Placeholder 2"/>
          <p:cNvSpPr>
            <a:spLocks noGrp="1"/>
          </p:cNvSpPr>
          <p:nvPr>
            <p:ph idx="1"/>
          </p:nvPr>
        </p:nvSpPr>
        <p:spPr>
          <a:xfrm>
            <a:off x="685331" y="1066800"/>
            <a:ext cx="7773339" cy="5486400"/>
          </a:xfrm>
        </p:spPr>
        <p:txBody>
          <a:bodyPr>
            <a:noAutofit/>
          </a:bodyPr>
          <a:lstStyle/>
          <a:p>
            <a:r>
              <a:rPr lang="en-US" sz="2400" cap="none" dirty="0">
                <a:latin typeface="Times New Roman" panose="02020603050405020304" pitchFamily="18" charset="0"/>
                <a:cs typeface="Times New Roman" panose="02020603050405020304" pitchFamily="18" charset="0"/>
              </a:rPr>
              <a:t>Example:</a:t>
            </a:r>
          </a:p>
          <a:p>
            <a:r>
              <a:rPr lang="en-US" sz="2400" cap="none" dirty="0">
                <a:latin typeface="Times New Roman" panose="02020603050405020304" pitchFamily="18" charset="0"/>
                <a:cs typeface="Times New Roman" panose="02020603050405020304" pitchFamily="18" charset="0"/>
              </a:rPr>
              <a:t>Researchers want to determine if drug X is effective in treating anxiety.</a:t>
            </a:r>
          </a:p>
          <a:p>
            <a:pPr lvl="1"/>
            <a:r>
              <a:rPr lang="en-US" sz="2400" cap="none" dirty="0">
                <a:latin typeface="Times New Roman" panose="02020603050405020304" pitchFamily="18" charset="0"/>
                <a:cs typeface="Times New Roman" panose="02020603050405020304" pitchFamily="18" charset="0"/>
              </a:rPr>
              <a:t>IV: the presence vs absence of the drug</a:t>
            </a:r>
          </a:p>
          <a:p>
            <a:pPr lvl="1"/>
            <a:r>
              <a:rPr lang="en-US" sz="2400" cap="none" dirty="0">
                <a:latin typeface="Times New Roman" panose="02020603050405020304" pitchFamily="18" charset="0"/>
                <a:cs typeface="Times New Roman" panose="02020603050405020304" pitchFamily="18" charset="0"/>
              </a:rPr>
              <a:t> DV: level of anxiety</a:t>
            </a:r>
          </a:p>
          <a:p>
            <a:r>
              <a:rPr lang="en-US" sz="2400" cap="none" dirty="0">
                <a:latin typeface="Times New Roman" panose="02020603050405020304" pitchFamily="18" charset="0"/>
                <a:cs typeface="Times New Roman" panose="02020603050405020304" pitchFamily="18" charset="0"/>
              </a:rPr>
              <a:t>Researchers randomly assign half of the participants to the experimental group, which receives drug X, and the other half to the control group, which does not receive the drug.</a:t>
            </a:r>
          </a:p>
          <a:p>
            <a:r>
              <a:rPr lang="en-US" sz="2400" cap="none" dirty="0">
                <a:latin typeface="Times New Roman" panose="02020603050405020304" pitchFamily="18" charset="0"/>
                <a:cs typeface="Times New Roman" panose="02020603050405020304" pitchFamily="18" charset="0"/>
              </a:rPr>
              <a:t>After an appropriate length of time, researchers then measure the level of anxiety of participants in both groups to see if the drug caused a difference. </a:t>
            </a:r>
          </a:p>
        </p:txBody>
      </p:sp>
    </p:spTree>
    <p:extLst>
      <p:ext uri="{BB962C8B-B14F-4D97-AF65-F5344CB8AC3E}">
        <p14:creationId xmlns:p14="http://schemas.microsoft.com/office/powerpoint/2010/main" val="1154648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Humanistic psychology </a:t>
            </a:r>
          </a:p>
        </p:txBody>
      </p:sp>
      <p:sp>
        <p:nvSpPr>
          <p:cNvPr id="3" name="Content Placeholder 2"/>
          <p:cNvSpPr>
            <a:spLocks noGrp="1"/>
          </p:cNvSpPr>
          <p:nvPr>
            <p:ph idx="1"/>
          </p:nvPr>
        </p:nvSpPr>
        <p:spPr>
          <a:xfrm>
            <a:off x="685331" y="2367094"/>
            <a:ext cx="7773339" cy="3728906"/>
          </a:xfrm>
        </p:spPr>
        <p:txBody>
          <a:bodyPr>
            <a:noAutofit/>
          </a:bodyPr>
          <a:lstStyle/>
          <a:p>
            <a:r>
              <a:rPr lang="en-US" sz="2400" cap="none" dirty="0">
                <a:latin typeface="Times New Roman" panose="02020603050405020304" pitchFamily="18" charset="0"/>
                <a:cs typeface="Times New Roman" panose="02020603050405020304" pitchFamily="18" charset="0"/>
              </a:rPr>
              <a:t>Humanistic psychologists argued that humans are not helplessly controlled by unconscious or environmental forces –we have free will, goals, aspirations, and other positive motives which should be studied.</a:t>
            </a:r>
          </a:p>
          <a:p>
            <a:r>
              <a:rPr lang="en-US" sz="2400" cap="none" dirty="0">
                <a:latin typeface="Times New Roman" panose="02020603050405020304" pitchFamily="18" charset="0"/>
                <a:cs typeface="Times New Roman" panose="02020603050405020304" pitchFamily="18" charset="0"/>
              </a:rPr>
              <a:t>Influenced by carl rogers. (Client centered therapy)</a:t>
            </a:r>
          </a:p>
          <a:p>
            <a:r>
              <a:rPr lang="en-US" sz="2400" cap="none" dirty="0">
                <a:latin typeface="Times New Roman" panose="02020603050405020304" pitchFamily="18" charset="0"/>
                <a:cs typeface="Times New Roman" panose="02020603050405020304" pitchFamily="18" charset="0"/>
              </a:rPr>
              <a:t>Individual needs congruence, empathy, unconditional positive regards and genuineness</a:t>
            </a:r>
          </a:p>
        </p:txBody>
      </p:sp>
    </p:spTree>
    <p:extLst>
      <p:ext uri="{BB962C8B-B14F-4D97-AF65-F5344CB8AC3E}">
        <p14:creationId xmlns:p14="http://schemas.microsoft.com/office/powerpoint/2010/main" val="18345548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Positive psychology </a:t>
            </a:r>
          </a:p>
        </p:txBody>
      </p:sp>
      <p:sp>
        <p:nvSpPr>
          <p:cNvPr id="3" name="Content Placeholder 2"/>
          <p:cNvSpPr>
            <a:spLocks noGrp="1"/>
          </p:cNvSpPr>
          <p:nvPr>
            <p:ph idx="1"/>
          </p:nvPr>
        </p:nvSpPr>
        <p:spPr>
          <a:xfrm>
            <a:off x="685331" y="2133600"/>
            <a:ext cx="7773339" cy="3962400"/>
          </a:xfrm>
        </p:spPr>
        <p:txBody>
          <a:bodyPr>
            <a:noAutofit/>
          </a:bodyPr>
          <a:lstStyle/>
          <a:p>
            <a:r>
              <a:rPr lang="en-US" sz="2400" cap="none" dirty="0">
                <a:latin typeface="Times New Roman" panose="02020603050405020304" pitchFamily="18" charset="0"/>
                <a:cs typeface="Times New Roman" panose="02020603050405020304" pitchFamily="18" charset="0"/>
              </a:rPr>
              <a:t>Founded by Martin Seligman</a:t>
            </a:r>
          </a:p>
          <a:p>
            <a:r>
              <a:rPr lang="en-US" sz="2400" cap="none" dirty="0">
                <a:latin typeface="Times New Roman" panose="02020603050405020304" pitchFamily="18" charset="0"/>
                <a:cs typeface="Times New Roman" panose="02020603050405020304" pitchFamily="18" charset="0"/>
              </a:rPr>
              <a:t>Arose from the observation that psychologists generally focus on the negative side of human behavior while largely neglecting the more positive aspects of human experience.</a:t>
            </a:r>
          </a:p>
          <a:p>
            <a:r>
              <a:rPr lang="en-US" sz="2400" cap="none" dirty="0">
                <a:latin typeface="Times New Roman" panose="02020603050405020304" pitchFamily="18" charset="0"/>
                <a:cs typeface="Times New Roman" panose="02020603050405020304" pitchFamily="18" charset="0"/>
              </a:rPr>
              <a:t>Positive psychology is a science of positive aspects of human life, such as </a:t>
            </a:r>
            <a:r>
              <a:rPr lang="en-US" sz="2400" b="1" cap="none" dirty="0">
                <a:latin typeface="Times New Roman" panose="02020603050405020304" pitchFamily="18" charset="0"/>
                <a:cs typeface="Times New Roman" panose="02020603050405020304" pitchFamily="18" charset="0"/>
                <a:hlinkClick r:id="rId2"/>
              </a:rPr>
              <a:t>happiness</a:t>
            </a:r>
            <a:r>
              <a:rPr lang="en-US" sz="2400" cap="none" dirty="0">
                <a:latin typeface="Times New Roman" panose="02020603050405020304" pitchFamily="18" charset="0"/>
                <a:cs typeface="Times New Roman" panose="02020603050405020304" pitchFamily="18" charset="0"/>
              </a:rPr>
              <a:t>, </a:t>
            </a:r>
            <a:r>
              <a:rPr lang="en-US" sz="2400" b="1" cap="none" dirty="0">
                <a:latin typeface="Times New Roman" panose="02020603050405020304" pitchFamily="18" charset="0"/>
                <a:cs typeface="Times New Roman" panose="02020603050405020304" pitchFamily="18" charset="0"/>
                <a:hlinkClick r:id="rId3"/>
              </a:rPr>
              <a:t>well-being</a:t>
            </a:r>
            <a:r>
              <a:rPr lang="en-US" sz="2400" cap="none" dirty="0">
                <a:latin typeface="Times New Roman" panose="02020603050405020304" pitchFamily="18" charset="0"/>
                <a:cs typeface="Times New Roman" panose="02020603050405020304" pitchFamily="18" charset="0"/>
              </a:rPr>
              <a:t> and flourishing.</a:t>
            </a:r>
          </a:p>
          <a:p>
            <a:r>
              <a:rPr lang="en-US" sz="2400" cap="none" dirty="0">
                <a:latin typeface="Times New Roman" panose="02020603050405020304" pitchFamily="18" charset="0"/>
                <a:cs typeface="Times New Roman" panose="02020603050405020304" pitchFamily="18" charset="0"/>
              </a:rPr>
              <a:t>Focused on discovering and promoting factors that allow individuals and communities to thrive/grow.</a:t>
            </a:r>
          </a:p>
        </p:txBody>
      </p:sp>
    </p:spTree>
    <p:extLst>
      <p:ext uri="{BB962C8B-B14F-4D97-AF65-F5344CB8AC3E}">
        <p14:creationId xmlns:p14="http://schemas.microsoft.com/office/powerpoint/2010/main" val="13491806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normAutofit/>
          </a:bodyPr>
          <a:lstStyle/>
          <a:p>
            <a:r>
              <a:rPr lang="en-US" b="1" dirty="0">
                <a:latin typeface="Times New Roman" pitchFamily="18" charset="0"/>
                <a:cs typeface="Times New Roman" pitchFamily="18" charset="0"/>
              </a:rPr>
              <a:t>Fields of Psychology</a:t>
            </a:r>
          </a:p>
        </p:txBody>
      </p:sp>
      <p:sp>
        <p:nvSpPr>
          <p:cNvPr id="3" name="Content Placeholder 2"/>
          <p:cNvSpPr>
            <a:spLocks noGrp="1"/>
          </p:cNvSpPr>
          <p:nvPr>
            <p:ph idx="1"/>
          </p:nvPr>
        </p:nvSpPr>
        <p:spPr>
          <a:xfrm>
            <a:off x="457200" y="1828800"/>
            <a:ext cx="8229600" cy="4626008"/>
          </a:xfrm>
        </p:spPr>
        <p:txBody>
          <a:bodyPr>
            <a:noAutofit/>
          </a:bodyPr>
          <a:lstStyle/>
          <a:p>
            <a:r>
              <a:rPr lang="en-US" sz="2400" cap="none" dirty="0">
                <a:latin typeface="Times New Roman" panose="02020603050405020304" pitchFamily="18" charset="0"/>
                <a:cs typeface="Times New Roman" panose="02020603050405020304" pitchFamily="18" charset="0"/>
              </a:rPr>
              <a:t>The major areas in modern psychology are:</a:t>
            </a:r>
          </a:p>
          <a:p>
            <a:r>
              <a:rPr lang="en-US" sz="2400" b="1" cap="none" dirty="0">
                <a:latin typeface="Times New Roman" panose="02020603050405020304" pitchFamily="18" charset="0"/>
                <a:cs typeface="Times New Roman" panose="02020603050405020304" pitchFamily="18" charset="0"/>
              </a:rPr>
              <a:t>Developmental psychology </a:t>
            </a:r>
            <a:r>
              <a:rPr lang="en-US" sz="2400" cap="none" dirty="0">
                <a:latin typeface="Times New Roman" panose="02020603050405020304" pitchFamily="18" charset="0"/>
                <a:cs typeface="Times New Roman" panose="02020603050405020304" pitchFamily="18" charset="0"/>
              </a:rPr>
              <a:t>is the scientific study of changes that occur in human beings over the course of their life.</a:t>
            </a:r>
          </a:p>
          <a:p>
            <a:r>
              <a:rPr lang="en-US" sz="2400" b="1" cap="none" dirty="0">
                <a:latin typeface="Times New Roman" panose="02020603050405020304" pitchFamily="18" charset="0"/>
                <a:cs typeface="Times New Roman" panose="02020603050405020304" pitchFamily="18" charset="0"/>
              </a:rPr>
              <a:t>Social psychology </a:t>
            </a:r>
            <a:r>
              <a:rPr lang="en-US" sz="2400" cap="none" dirty="0">
                <a:latin typeface="Times New Roman" panose="02020603050405020304" pitchFamily="18" charset="0"/>
                <a:cs typeface="Times New Roman" panose="02020603050405020304" pitchFamily="18" charset="0"/>
              </a:rPr>
              <a:t>is about understanding individual behavior in a social context or social situations.</a:t>
            </a:r>
          </a:p>
          <a:p>
            <a:r>
              <a:rPr lang="en-US" sz="2400" b="1" cap="none" dirty="0">
                <a:latin typeface="Times New Roman" panose="02020603050405020304" pitchFamily="18" charset="0"/>
                <a:cs typeface="Times New Roman" panose="02020603050405020304" pitchFamily="18" charset="0"/>
              </a:rPr>
              <a:t>Experimental psychology </a:t>
            </a:r>
            <a:r>
              <a:rPr lang="en-US" sz="2400" cap="none" dirty="0">
                <a:latin typeface="Times New Roman" panose="02020603050405020304" pitchFamily="18" charset="0"/>
                <a:cs typeface="Times New Roman" panose="02020603050405020304" pitchFamily="18" charset="0"/>
              </a:rPr>
              <a:t>the branch of psychology concerned with the scientific investigation of the responses of individuals to stimuli in controlled situations.</a:t>
            </a:r>
            <a:endParaRPr lang="en-US" sz="2400" b="1" cap="none" dirty="0">
              <a:latin typeface="Times New Roman" panose="02020603050405020304" pitchFamily="18" charset="0"/>
              <a:cs typeface="Times New Roman" panose="02020603050405020304" pitchFamily="18" charset="0"/>
            </a:endParaRPr>
          </a:p>
          <a:p>
            <a:pPr marL="0" indent="0">
              <a:buNone/>
            </a:pPr>
            <a:endParaRPr lang="en-US" sz="2400" cap="none" dirty="0">
              <a:latin typeface="Times New Roman" panose="02020603050405020304" pitchFamily="18" charset="0"/>
              <a:cs typeface="Times New Roman" panose="02020603050405020304" pitchFamily="18" charset="0"/>
            </a:endParaRPr>
          </a:p>
          <a:p>
            <a:pPr marL="64008" indent="0">
              <a:buNone/>
            </a:pPr>
            <a:endParaRPr lang="en-US" sz="24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04159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5029200"/>
          </a:xfrm>
        </p:spPr>
        <p:txBody>
          <a:bodyPr>
            <a:normAutofit/>
          </a:bodyPr>
          <a:lstStyle/>
          <a:p>
            <a:r>
              <a:rPr lang="en-US" sz="2400" b="1" cap="none" dirty="0">
                <a:latin typeface="Times New Roman" panose="02020603050405020304" pitchFamily="18" charset="0"/>
                <a:cs typeface="Times New Roman" panose="02020603050405020304" pitchFamily="18" charset="0"/>
              </a:rPr>
              <a:t>Cognitive psychology</a:t>
            </a:r>
            <a:r>
              <a:rPr lang="en-US" sz="2400" cap="none" dirty="0">
                <a:latin typeface="Times New Roman" panose="02020603050405020304" pitchFamily="18" charset="0"/>
                <a:cs typeface="Times New Roman" panose="02020603050405020304" pitchFamily="18" charset="0"/>
              </a:rPr>
              <a:t> the study of higher mental processes such as attention, language use, memory, perception, problem solving, decision making and thinking.</a:t>
            </a:r>
          </a:p>
          <a:p>
            <a:r>
              <a:rPr lang="en-US" sz="2400" b="1" cap="none" dirty="0">
                <a:latin typeface="Times New Roman" panose="02020603050405020304" pitchFamily="18" charset="0"/>
                <a:cs typeface="Times New Roman" panose="02020603050405020304" pitchFamily="18" charset="0"/>
              </a:rPr>
              <a:t>Personality psychology </a:t>
            </a:r>
            <a:r>
              <a:rPr lang="en-US" sz="2400" cap="none" dirty="0">
                <a:latin typeface="Times New Roman" panose="02020603050405020304" pitchFamily="18" charset="0"/>
                <a:cs typeface="Times New Roman" panose="02020603050405020304" pitchFamily="18" charset="0"/>
              </a:rPr>
              <a:t>is a branch of psychology that studies personality and individual differences. This field is also concerned with the factors that shape personality and with the measurement of personality.</a:t>
            </a:r>
          </a:p>
          <a:p>
            <a:endParaRPr lang="en-US" sz="2400" dirty="0"/>
          </a:p>
        </p:txBody>
      </p:sp>
    </p:spTree>
    <p:extLst>
      <p:ext uri="{BB962C8B-B14F-4D97-AF65-F5344CB8AC3E}">
        <p14:creationId xmlns:p14="http://schemas.microsoft.com/office/powerpoint/2010/main" val="18179672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256506"/>
          </a:xfrm>
        </p:spPr>
        <p:txBody>
          <a:bodyPr>
            <a:normAutofit/>
          </a:bodyPr>
          <a:lstStyle/>
          <a:p>
            <a:r>
              <a:rPr lang="en-US" dirty="0">
                <a:latin typeface="Times New Roman" panose="02020603050405020304" pitchFamily="18" charset="0"/>
                <a:cs typeface="Times New Roman" panose="02020603050405020304" pitchFamily="18" charset="0"/>
              </a:rPr>
              <a:t>Professional Specialties in Psychology</a:t>
            </a:r>
          </a:p>
        </p:txBody>
      </p:sp>
      <p:sp>
        <p:nvSpPr>
          <p:cNvPr id="3" name="Content Placeholder 2"/>
          <p:cNvSpPr>
            <a:spLocks noGrp="1"/>
          </p:cNvSpPr>
          <p:nvPr>
            <p:ph idx="1"/>
          </p:nvPr>
        </p:nvSpPr>
        <p:spPr>
          <a:xfrm>
            <a:off x="457200" y="1600200"/>
            <a:ext cx="8229600" cy="4648200"/>
          </a:xfrm>
        </p:spPr>
        <p:txBody>
          <a:bodyPr>
            <a:normAutofit/>
          </a:bodyPr>
          <a:lstStyle/>
          <a:p>
            <a:r>
              <a:rPr lang="en-US" sz="2400" b="1" cap="none" dirty="0">
                <a:latin typeface="Times New Roman" panose="02020603050405020304" pitchFamily="18" charset="0"/>
                <a:cs typeface="Times New Roman" panose="02020603050405020304" pitchFamily="18" charset="0"/>
              </a:rPr>
              <a:t>Clinical psychologists</a:t>
            </a:r>
            <a:r>
              <a:rPr lang="en-US" sz="2400" cap="none" dirty="0">
                <a:latin typeface="Times New Roman" panose="02020603050405020304" pitchFamily="18" charset="0"/>
                <a:cs typeface="Times New Roman" panose="02020603050405020304" pitchFamily="18" charset="0"/>
              </a:rPr>
              <a:t> are concerned with the evaluation, diagnosis, and treatment of individuals with psychological problems.</a:t>
            </a:r>
          </a:p>
          <a:p>
            <a:r>
              <a:rPr lang="en-US" sz="2400" b="1" cap="none" dirty="0">
                <a:latin typeface="Times New Roman" panose="02020603050405020304" pitchFamily="18" charset="0"/>
                <a:cs typeface="Times New Roman" panose="02020603050405020304" pitchFamily="18" charset="0"/>
              </a:rPr>
              <a:t>Counseling psychologists </a:t>
            </a:r>
            <a:r>
              <a:rPr lang="en-US" sz="2400" cap="none" dirty="0">
                <a:latin typeface="Times New Roman" panose="02020603050405020304" pitchFamily="18" charset="0"/>
                <a:cs typeface="Times New Roman" panose="02020603050405020304" pitchFamily="18" charset="0"/>
              </a:rPr>
              <a:t>are those who specializes in providing guidance in areas such as vocational selection, school problems, drug abuse, and marital conflict. Or</a:t>
            </a:r>
          </a:p>
          <a:p>
            <a:r>
              <a:rPr lang="en-US" sz="2400" b="1" cap="none" dirty="0">
                <a:latin typeface="Times New Roman" panose="02020603050405020304" pitchFamily="18" charset="0"/>
                <a:cs typeface="Times New Roman" panose="02020603050405020304" pitchFamily="18" charset="0"/>
              </a:rPr>
              <a:t>Counseling psychologists </a:t>
            </a:r>
            <a:r>
              <a:rPr lang="en-US" sz="2400" cap="none" dirty="0">
                <a:latin typeface="Times New Roman" panose="02020603050405020304" pitchFamily="18" charset="0"/>
                <a:cs typeface="Times New Roman" panose="02020603050405020304" pitchFamily="18" charset="0"/>
              </a:rPr>
              <a:t>are those who specializes in providing assistance to people struggling with everyday problems of moderate severity.</a:t>
            </a:r>
          </a:p>
        </p:txBody>
      </p:sp>
    </p:spTree>
    <p:extLst>
      <p:ext uri="{BB962C8B-B14F-4D97-AF65-F5344CB8AC3E}">
        <p14:creationId xmlns:p14="http://schemas.microsoft.com/office/powerpoint/2010/main" val="12237432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172200"/>
          </a:xfrm>
        </p:spPr>
        <p:txBody>
          <a:bodyPr>
            <a:normAutofit/>
          </a:bodyPr>
          <a:lstStyle/>
          <a:p>
            <a:r>
              <a:rPr lang="en-US" sz="2400" b="1" cap="none" dirty="0">
                <a:latin typeface="Times New Roman" panose="02020603050405020304" pitchFamily="18" charset="0"/>
                <a:cs typeface="Times New Roman" panose="02020603050405020304" pitchFamily="18" charset="0"/>
              </a:rPr>
              <a:t>Educational psychologists </a:t>
            </a:r>
            <a:r>
              <a:rPr lang="en-US" sz="2400" cap="none" dirty="0">
                <a:latin typeface="Times New Roman" panose="02020603050405020304" pitchFamily="18" charset="0"/>
                <a:cs typeface="Times New Roman" panose="02020603050405020304" pitchFamily="18" charset="0"/>
              </a:rPr>
              <a:t>work to improve curriculum design, achievement testing, teacher training and other aspects of the educational process. School psychologists usually work in elementary or secondary schools, where they test and counsel children having difficulties in school and aid parents and teachers in solving school-related problems. </a:t>
            </a:r>
          </a:p>
          <a:p>
            <a:r>
              <a:rPr lang="en-US" sz="2400" b="1" cap="none" dirty="0">
                <a:latin typeface="Times New Roman" panose="02020603050405020304" pitchFamily="18" charset="0"/>
                <a:cs typeface="Times New Roman" panose="02020603050405020304" pitchFamily="18" charset="0"/>
              </a:rPr>
              <a:t>Organizational psychologists </a:t>
            </a:r>
            <a:r>
              <a:rPr lang="en-US" sz="2400" cap="none" dirty="0">
                <a:latin typeface="Times New Roman" panose="02020603050405020304" pitchFamily="18" charset="0"/>
                <a:cs typeface="Times New Roman" panose="02020603050405020304" pitchFamily="18" charset="0"/>
              </a:rPr>
              <a:t>are those</a:t>
            </a:r>
            <a:r>
              <a:rPr lang="en-US" sz="2400" b="1" cap="none" dirty="0">
                <a:latin typeface="Times New Roman" panose="02020603050405020304" pitchFamily="18" charset="0"/>
                <a:cs typeface="Times New Roman" panose="02020603050405020304" pitchFamily="18" charset="0"/>
              </a:rPr>
              <a:t> </a:t>
            </a:r>
            <a:r>
              <a:rPr lang="en-US" sz="2400" cap="none" dirty="0">
                <a:latin typeface="Times New Roman" panose="02020603050405020304" pitchFamily="18" charset="0"/>
                <a:cs typeface="Times New Roman" panose="02020603050405020304" pitchFamily="18" charset="0"/>
              </a:rPr>
              <a:t>who study various aspects of the human work environment, such as communication among employees, socialization of workers, leadership, job satisfaction, stress, and overall quality of life.</a:t>
            </a:r>
          </a:p>
          <a:p>
            <a:r>
              <a:rPr lang="en-US" sz="2400" b="1" cap="none" dirty="0">
                <a:latin typeface="Times New Roman" panose="02020603050405020304" pitchFamily="18" charset="0"/>
                <a:cs typeface="Times New Roman" panose="02020603050405020304" pitchFamily="18" charset="0"/>
              </a:rPr>
              <a:t>Child Psychologists </a:t>
            </a:r>
            <a:r>
              <a:rPr lang="en-US" sz="2400" cap="none" dirty="0">
                <a:latin typeface="Times New Roman" panose="02020603050405020304" pitchFamily="18" charset="0"/>
                <a:cs typeface="Times New Roman" panose="02020603050405020304" pitchFamily="18" charset="0"/>
              </a:rPr>
              <a:t>deal with the problems of children like learning disabilities. </a:t>
            </a:r>
          </a:p>
          <a:p>
            <a:endParaRPr lang="en-US" sz="2400" dirty="0"/>
          </a:p>
          <a:p>
            <a:endParaRPr lang="en-US" sz="24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2073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What is Psychology?</a:t>
            </a:r>
          </a:p>
        </p:txBody>
      </p:sp>
      <p:sp>
        <p:nvSpPr>
          <p:cNvPr id="3" name="Content Placeholder 2"/>
          <p:cNvSpPr>
            <a:spLocks noGrp="1"/>
          </p:cNvSpPr>
          <p:nvPr>
            <p:ph idx="1"/>
          </p:nvPr>
        </p:nvSpPr>
        <p:spPr>
          <a:xfrm>
            <a:off x="685331" y="2057400"/>
            <a:ext cx="7773339" cy="3733801"/>
          </a:xfrm>
        </p:spPr>
        <p:txBody>
          <a:bodyPr>
            <a:noAutofit/>
          </a:bodyPr>
          <a:lstStyle/>
          <a:p>
            <a:r>
              <a:rPr lang="en-US" sz="2400" cap="none" dirty="0">
                <a:latin typeface="Times New Roman" panose="02020603050405020304" pitchFamily="18" charset="0"/>
                <a:cs typeface="Times New Roman" panose="02020603050405020304" pitchFamily="18" charset="0"/>
              </a:rPr>
              <a:t>Psychology is the scientific study of  behavior and mental processes.</a:t>
            </a:r>
          </a:p>
          <a:p>
            <a:r>
              <a:rPr lang="en-US" sz="2400" cap="none" dirty="0">
                <a:latin typeface="Times New Roman" panose="02020603050405020304" pitchFamily="18" charset="0"/>
                <a:cs typeface="Times New Roman" panose="02020603050405020304" pitchFamily="18" charset="0"/>
              </a:rPr>
              <a:t>Psyche refers to soul/mind</a:t>
            </a:r>
          </a:p>
          <a:p>
            <a:r>
              <a:rPr lang="en-US" sz="2400" cap="none" dirty="0">
                <a:latin typeface="Times New Roman" panose="02020603050405020304" pitchFamily="18" charset="0"/>
                <a:cs typeface="Times New Roman" panose="02020603050405020304" pitchFamily="18" charset="0"/>
              </a:rPr>
              <a:t>Logos refers to study of subject (human)</a:t>
            </a:r>
          </a:p>
          <a:p>
            <a:r>
              <a:rPr lang="en-US" sz="2400" cap="none" dirty="0">
                <a:latin typeface="Times New Roman" panose="02020603050405020304" pitchFamily="18" charset="0"/>
                <a:cs typeface="Times New Roman" panose="02020603050405020304" pitchFamily="18" charset="0"/>
              </a:rPr>
              <a:t>Psychologists study:</a:t>
            </a:r>
          </a:p>
          <a:p>
            <a:r>
              <a:rPr lang="en-US" sz="2400" cap="none" dirty="0">
                <a:latin typeface="Times New Roman" panose="02020603050405020304" pitchFamily="18" charset="0"/>
                <a:cs typeface="Times New Roman" panose="02020603050405020304" pitchFamily="18" charset="0"/>
              </a:rPr>
              <a:t> Overt or observable behavior , as well as</a:t>
            </a:r>
          </a:p>
          <a:p>
            <a:r>
              <a:rPr lang="en-US" sz="2400" cap="none" dirty="0">
                <a:latin typeface="Times New Roman" panose="02020603050405020304" pitchFamily="18" charset="0"/>
                <a:cs typeface="Times New Roman" panose="02020603050405020304" pitchFamily="18" charset="0"/>
              </a:rPr>
              <a:t>Covert behavior – private mental processes that  cannot be directly observed or measured and must be inferred from overt behavior .</a:t>
            </a:r>
          </a:p>
        </p:txBody>
      </p:sp>
    </p:spTree>
    <p:extLst>
      <p:ext uri="{BB962C8B-B14F-4D97-AF65-F5344CB8AC3E}">
        <p14:creationId xmlns:p14="http://schemas.microsoft.com/office/powerpoint/2010/main" val="632821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Goals of psychology</a:t>
            </a:r>
          </a:p>
        </p:txBody>
      </p:sp>
      <p:sp>
        <p:nvSpPr>
          <p:cNvPr id="3" name="Content Placeholder 2"/>
          <p:cNvSpPr>
            <a:spLocks noGrp="1"/>
          </p:cNvSpPr>
          <p:nvPr>
            <p:ph idx="1"/>
          </p:nvPr>
        </p:nvSpPr>
        <p:spPr>
          <a:xfrm>
            <a:off x="685330" y="1905000"/>
            <a:ext cx="7773339" cy="3886201"/>
          </a:xfrm>
        </p:spPr>
        <p:txBody>
          <a:bodyPr>
            <a:noAutofit/>
          </a:bodyPr>
          <a:lstStyle/>
          <a:p>
            <a:r>
              <a:rPr lang="en-US" cap="none" dirty="0">
                <a:latin typeface="Times New Roman" panose="02020603050405020304" pitchFamily="18" charset="0"/>
                <a:cs typeface="Times New Roman" panose="02020603050405020304" pitchFamily="18" charset="0"/>
              </a:rPr>
              <a:t>The basic goals of psychology are to:</a:t>
            </a:r>
          </a:p>
          <a:p>
            <a:r>
              <a:rPr lang="en-US" b="1" cap="none" dirty="0">
                <a:latin typeface="Times New Roman" panose="02020603050405020304" pitchFamily="18" charset="0"/>
                <a:cs typeface="Times New Roman" panose="02020603050405020304" pitchFamily="18" charset="0"/>
              </a:rPr>
              <a:t>Description</a:t>
            </a:r>
            <a:r>
              <a:rPr lang="en-US" cap="none" dirty="0">
                <a:latin typeface="Times New Roman" panose="02020603050405020304" pitchFamily="18" charset="0"/>
                <a:cs typeface="Times New Roman" panose="02020603050405020304" pitchFamily="18" charset="0"/>
              </a:rPr>
              <a:t>–The first goal is to observe and describe behavior in details. i.e what is the nature of this behavior? </a:t>
            </a:r>
          </a:p>
          <a:p>
            <a:r>
              <a:rPr lang="en-US" b="1" cap="none" dirty="0">
                <a:latin typeface="Times New Roman" panose="02020603050405020304" pitchFamily="18" charset="0"/>
                <a:cs typeface="Times New Roman" panose="02020603050405020304" pitchFamily="18" charset="0"/>
              </a:rPr>
              <a:t>Explanation</a:t>
            </a:r>
            <a:r>
              <a:rPr lang="en-US" cap="none" dirty="0">
                <a:latin typeface="Times New Roman" panose="02020603050405020304" pitchFamily="18" charset="0"/>
                <a:cs typeface="Times New Roman" panose="02020603050405020304" pitchFamily="18" charset="0"/>
              </a:rPr>
              <a:t>- While descriptions come from observable data, psychologist must go beyond what is obvious and explain their observation. Why does it occur?</a:t>
            </a:r>
          </a:p>
          <a:p>
            <a:r>
              <a:rPr lang="en-US" b="1" cap="none" dirty="0">
                <a:latin typeface="Times New Roman" panose="02020603050405020304" pitchFamily="18" charset="0"/>
                <a:cs typeface="Times New Roman" panose="02020603050405020304" pitchFamily="18" charset="0"/>
              </a:rPr>
              <a:t>Prediction</a:t>
            </a:r>
            <a:r>
              <a:rPr lang="en-US" cap="none" dirty="0">
                <a:latin typeface="Times New Roman" panose="02020603050405020304" pitchFamily="18" charset="0"/>
                <a:cs typeface="Times New Roman" panose="02020603050405020304" pitchFamily="18" charset="0"/>
              </a:rPr>
              <a:t>– Once we know what happens, and why it happens, we can predict what will happen in the future.</a:t>
            </a:r>
          </a:p>
          <a:p>
            <a:r>
              <a:rPr lang="en-US" b="1" cap="none" dirty="0">
                <a:latin typeface="Times New Roman" panose="02020603050405020304" pitchFamily="18" charset="0"/>
                <a:cs typeface="Times New Roman" panose="02020603050405020304" pitchFamily="18" charset="0"/>
              </a:rPr>
              <a:t>Control/Change the behavior-</a:t>
            </a:r>
            <a:r>
              <a:rPr lang="en-US" cap="none" dirty="0">
                <a:latin typeface="Times New Roman" pitchFamily="18" charset="0"/>
                <a:cs typeface="Times New Roman" pitchFamily="18" charset="0"/>
              </a:rPr>
              <a:t>Once we know what happens, why it happens and what is likely to happen in the future, we can exert control over it and can change it.</a:t>
            </a:r>
          </a:p>
          <a:p>
            <a:endParaRPr lang="en-US" sz="24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7874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71500" indent="-571500" algn="l">
              <a:buFont typeface="Arial" panose="020B0604020202020204" pitchFamily="34" charset="0"/>
              <a:buChar char="•"/>
            </a:pPr>
            <a:r>
              <a:rPr lang="en-US" cap="none" dirty="0">
                <a:latin typeface="Times New Roman" panose="02020603050405020304" pitchFamily="18" charset="0"/>
                <a:cs typeface="Times New Roman" panose="02020603050405020304" pitchFamily="18" charset="0"/>
              </a:rPr>
              <a:t>Example</a:t>
            </a:r>
            <a:br>
              <a:rPr lang="en-US" cap="none" dirty="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a:xfrm>
            <a:off x="685331" y="2367094"/>
            <a:ext cx="7773339" cy="3424107"/>
          </a:xfrm>
        </p:spPr>
        <p:txBody>
          <a:bodyPr>
            <a:normAutofit/>
          </a:bodyPr>
          <a:lstStyle/>
          <a:p>
            <a:pPr algn="just">
              <a:buNone/>
            </a:pPr>
            <a:r>
              <a:rPr lang="en-US" sz="2800" cap="none" dirty="0">
                <a:latin typeface="Times New Roman" panose="02020603050405020304" pitchFamily="18" charset="0"/>
                <a:cs typeface="Times New Roman" panose="02020603050405020304" pitchFamily="18" charset="0"/>
              </a:rPr>
              <a:t>	A school psychologist might use findings about the causes of math anxiety to devise a program to help students control their math phobias.</a:t>
            </a:r>
            <a:endParaRPr lang="en-US" sz="2800" cap="none" dirty="0"/>
          </a:p>
        </p:txBody>
      </p:sp>
    </p:spTree>
    <p:extLst>
      <p:ext uri="{BB962C8B-B14F-4D97-AF65-F5344CB8AC3E}">
        <p14:creationId xmlns:p14="http://schemas.microsoft.com/office/powerpoint/2010/main" val="4173676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32" y="618519"/>
            <a:ext cx="7773338" cy="905482"/>
          </a:xfrm>
        </p:spPr>
        <p:txBody>
          <a:bodyPr/>
          <a:lstStyle/>
          <a:p>
            <a:pPr algn="ctr"/>
            <a:r>
              <a:rPr lang="en-US" b="1" dirty="0">
                <a:latin typeface="Times New Roman" panose="02020603050405020304" pitchFamily="18" charset="0"/>
                <a:cs typeface="Times New Roman" panose="02020603050405020304" pitchFamily="18" charset="0"/>
              </a:rPr>
              <a:t>School of thoughts </a:t>
            </a:r>
          </a:p>
        </p:txBody>
      </p:sp>
      <p:sp>
        <p:nvSpPr>
          <p:cNvPr id="3" name="Content Placeholder 2"/>
          <p:cNvSpPr>
            <a:spLocks noGrp="1"/>
          </p:cNvSpPr>
          <p:nvPr>
            <p:ph idx="1"/>
          </p:nvPr>
        </p:nvSpPr>
        <p:spPr>
          <a:xfrm>
            <a:off x="628650" y="1524001"/>
            <a:ext cx="7886700" cy="4336691"/>
          </a:xfrm>
        </p:spPr>
        <p:txBody>
          <a:bodyPr>
            <a:noAutofit/>
          </a:bodyPr>
          <a:lstStyle/>
          <a:p>
            <a:r>
              <a:rPr lang="en-US" cap="none" dirty="0">
                <a:latin typeface="Times New Roman" panose="02020603050405020304" pitchFamily="18" charset="0"/>
                <a:cs typeface="Times New Roman" panose="02020603050405020304" pitchFamily="18" charset="0"/>
              </a:rPr>
              <a:t>A particular idea or set of ideas held by a specific group or any idea that a group strongly beliefs in can be considered a school of thought.</a:t>
            </a:r>
          </a:p>
          <a:p>
            <a:r>
              <a:rPr lang="en-US" cap="none" dirty="0">
                <a:latin typeface="Times New Roman" panose="02020603050405020304" pitchFamily="18" charset="0"/>
                <a:cs typeface="Times New Roman" panose="02020603050405020304" pitchFamily="18" charset="0"/>
              </a:rPr>
              <a:t>Several schools of thought have helped to shape the field of psychology into what it is today. These include:</a:t>
            </a:r>
          </a:p>
          <a:p>
            <a:r>
              <a:rPr lang="en-US" cap="none" dirty="0">
                <a:latin typeface="Times New Roman" panose="02020603050405020304" pitchFamily="18" charset="0"/>
                <a:cs typeface="Times New Roman" panose="02020603050405020304" pitchFamily="18" charset="0"/>
              </a:rPr>
              <a:t>Structuralism</a:t>
            </a:r>
          </a:p>
          <a:p>
            <a:r>
              <a:rPr lang="en-US" cap="none" dirty="0">
                <a:latin typeface="Times New Roman" panose="02020603050405020304" pitchFamily="18" charset="0"/>
                <a:cs typeface="Times New Roman" panose="02020603050405020304" pitchFamily="18" charset="0"/>
              </a:rPr>
              <a:t>Functionalism</a:t>
            </a:r>
          </a:p>
          <a:p>
            <a:r>
              <a:rPr lang="en-US" cap="none" dirty="0">
                <a:latin typeface="Times New Roman" panose="02020603050405020304" pitchFamily="18" charset="0"/>
                <a:cs typeface="Times New Roman" panose="02020603050405020304" pitchFamily="18" charset="0"/>
              </a:rPr>
              <a:t>Psychoanalysis</a:t>
            </a:r>
          </a:p>
          <a:p>
            <a:r>
              <a:rPr lang="en-US" cap="none" dirty="0">
                <a:latin typeface="Times New Roman" panose="02020603050405020304" pitchFamily="18" charset="0"/>
                <a:cs typeface="Times New Roman" panose="02020603050405020304" pitchFamily="18" charset="0"/>
              </a:rPr>
              <a:t>Behaviorism</a:t>
            </a:r>
          </a:p>
          <a:p>
            <a:r>
              <a:rPr lang="en-US" cap="none" dirty="0">
                <a:latin typeface="Times New Roman" panose="02020603050405020304" pitchFamily="18" charset="0"/>
                <a:cs typeface="Times New Roman" panose="02020603050405020304" pitchFamily="18" charset="0"/>
              </a:rPr>
              <a:t>Gestalt psychology </a:t>
            </a:r>
          </a:p>
          <a:p>
            <a:r>
              <a:rPr lang="en-US" cap="none" dirty="0">
                <a:latin typeface="Times New Roman" panose="02020603050405020304" pitchFamily="18" charset="0"/>
                <a:cs typeface="Times New Roman" panose="02020603050405020304" pitchFamily="18" charset="0"/>
              </a:rPr>
              <a:t>Humanistic psychology </a:t>
            </a:r>
          </a:p>
          <a:p>
            <a:r>
              <a:rPr lang="en-US" cap="none" dirty="0">
                <a:latin typeface="Times New Roman" panose="02020603050405020304" pitchFamily="18" charset="0"/>
                <a:cs typeface="Times New Roman" panose="02020603050405020304" pitchFamily="18" charset="0"/>
              </a:rPr>
              <a:t>Positive psychology </a:t>
            </a:r>
          </a:p>
        </p:txBody>
      </p:sp>
    </p:spTree>
    <p:extLst>
      <p:ext uri="{BB962C8B-B14F-4D97-AF65-F5344CB8AC3E}">
        <p14:creationId xmlns:p14="http://schemas.microsoft.com/office/powerpoint/2010/main" val="23001765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32" y="618519"/>
            <a:ext cx="7773338" cy="676882"/>
          </a:xfrm>
        </p:spPr>
        <p:txBody>
          <a:bodyPr/>
          <a:lstStyle/>
          <a:p>
            <a:pPr algn="ctr"/>
            <a:r>
              <a:rPr lang="en-US" b="1" dirty="0">
                <a:latin typeface="Times New Roman" panose="02020603050405020304" pitchFamily="18" charset="0"/>
                <a:cs typeface="Times New Roman" panose="02020603050405020304" pitchFamily="18" charset="0"/>
              </a:rPr>
              <a:t>Structuralism</a:t>
            </a:r>
          </a:p>
        </p:txBody>
      </p:sp>
      <p:sp>
        <p:nvSpPr>
          <p:cNvPr id="3" name="Content Placeholder 2"/>
          <p:cNvSpPr>
            <a:spLocks noGrp="1"/>
          </p:cNvSpPr>
          <p:nvPr>
            <p:ph idx="1"/>
          </p:nvPr>
        </p:nvSpPr>
        <p:spPr>
          <a:xfrm>
            <a:off x="685331" y="1295402"/>
            <a:ext cx="7773339" cy="4495800"/>
          </a:xfrm>
        </p:spPr>
        <p:txBody>
          <a:bodyPr>
            <a:noAutofit/>
          </a:bodyPr>
          <a:lstStyle/>
          <a:p>
            <a:r>
              <a:rPr lang="en-US" sz="2400" cap="none" dirty="0">
                <a:latin typeface="Times New Roman" panose="02020603050405020304" pitchFamily="18" charset="0"/>
                <a:cs typeface="Times New Roman" panose="02020603050405020304" pitchFamily="18" charset="0"/>
              </a:rPr>
              <a:t>In 1879, Wilhelm Wundt established the first “psychological” laboratory in Germany. He is widely viewed as the founder of psychology.</a:t>
            </a:r>
          </a:p>
          <a:p>
            <a:r>
              <a:rPr lang="en-US" sz="2400" cap="none" dirty="0">
                <a:latin typeface="Times New Roman" panose="02020603050405020304" pitchFamily="18" charset="0"/>
                <a:cs typeface="Times New Roman" panose="02020603050405020304" pitchFamily="18" charset="0"/>
              </a:rPr>
              <a:t>He attempted to uncover the structure of consciousness (the awareness of immediate experience) by breaking down mental processes into their most basic components (sensation, feeling, and images).</a:t>
            </a:r>
          </a:p>
          <a:p>
            <a:r>
              <a:rPr lang="en-US" sz="2400" cap="none" dirty="0">
                <a:latin typeface="Times New Roman" panose="02020603050405020304" pitchFamily="18" charset="0"/>
                <a:cs typeface="Times New Roman" panose="02020603050405020304" pitchFamily="18" charset="0"/>
              </a:rPr>
              <a:t>This was done through a process called introspection. </a:t>
            </a:r>
          </a:p>
          <a:p>
            <a:pPr>
              <a:buFont typeface="Wingdings" panose="05000000000000000000" pitchFamily="2" charset="2"/>
              <a:buChar char="Ø"/>
            </a:pPr>
            <a:r>
              <a:rPr lang="en-US" sz="2400" cap="none" dirty="0">
                <a:latin typeface="Times New Roman" panose="02020603050405020304" pitchFamily="18" charset="0"/>
                <a:cs typeface="Times New Roman" panose="02020603050405020304" pitchFamily="18" charset="0"/>
              </a:rPr>
              <a:t>“A careful systematic self-observation of one’s own inner experience”</a:t>
            </a:r>
          </a:p>
          <a:p>
            <a:r>
              <a:rPr lang="en-US" sz="2400" cap="none" dirty="0">
                <a:latin typeface="Times New Roman" panose="02020603050405020304" pitchFamily="18" charset="0"/>
                <a:cs typeface="Times New Roman" panose="02020603050405020304" pitchFamily="18" charset="0"/>
              </a:rPr>
              <a:t>Wundt's approach became known as structuralism.</a:t>
            </a:r>
          </a:p>
        </p:txBody>
      </p:sp>
    </p:spTree>
    <p:extLst>
      <p:ext uri="{BB962C8B-B14F-4D97-AF65-F5344CB8AC3E}">
        <p14:creationId xmlns:p14="http://schemas.microsoft.com/office/powerpoint/2010/main" val="2921897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32" y="618519"/>
            <a:ext cx="7773338" cy="1210282"/>
          </a:xfrm>
        </p:spPr>
        <p:txBody>
          <a:bodyPr/>
          <a:lstStyle/>
          <a:p>
            <a:pPr algn="ctr"/>
            <a:r>
              <a:rPr lang="en-US" b="1" dirty="0">
                <a:latin typeface="Times New Roman" panose="02020603050405020304" pitchFamily="18" charset="0"/>
                <a:cs typeface="Times New Roman" panose="02020603050405020304" pitchFamily="18" charset="0"/>
              </a:rPr>
              <a:t>Functionalism </a:t>
            </a:r>
          </a:p>
        </p:txBody>
      </p:sp>
      <p:sp>
        <p:nvSpPr>
          <p:cNvPr id="3" name="Content Placeholder 2"/>
          <p:cNvSpPr>
            <a:spLocks noGrp="1"/>
          </p:cNvSpPr>
          <p:nvPr>
            <p:ph idx="1"/>
          </p:nvPr>
        </p:nvSpPr>
        <p:spPr>
          <a:xfrm>
            <a:off x="685331" y="1828802"/>
            <a:ext cx="7773339" cy="4343398"/>
          </a:xfrm>
        </p:spPr>
        <p:txBody>
          <a:bodyPr>
            <a:noAutofit/>
          </a:bodyPr>
          <a:lstStyle/>
          <a:p>
            <a:r>
              <a:rPr lang="en-US" sz="2400" cap="none" dirty="0">
                <a:latin typeface="Times New Roman" panose="02020603050405020304" pitchFamily="18" charset="0"/>
                <a:cs typeface="Times New Roman" panose="02020603050405020304" pitchFamily="18" charset="0"/>
              </a:rPr>
              <a:t>William James argued that consciousness cannot be broken down into elements.</a:t>
            </a:r>
          </a:p>
          <a:p>
            <a:r>
              <a:rPr lang="en-US" sz="2400" cap="none" dirty="0">
                <a:latin typeface="Times New Roman" panose="02020603050405020304" pitchFamily="18" charset="0"/>
                <a:cs typeface="Times New Roman" panose="02020603050405020304" pitchFamily="18" charset="0"/>
              </a:rPr>
              <a:t>He was concerned with ongoing conscious experience and the functions of mental processes.</a:t>
            </a:r>
          </a:p>
          <a:p>
            <a:r>
              <a:rPr lang="en-US" sz="2400" cap="none" dirty="0">
                <a:latin typeface="Times New Roman" panose="02020603050405020304" pitchFamily="18" charset="0"/>
                <a:cs typeface="Times New Roman" panose="02020603050405020304" pitchFamily="18" charset="0"/>
              </a:rPr>
              <a:t>His views gave rise to another branch of psychology -Functionalism</a:t>
            </a:r>
          </a:p>
        </p:txBody>
      </p:sp>
    </p:spTree>
    <p:extLst>
      <p:ext uri="{BB962C8B-B14F-4D97-AF65-F5344CB8AC3E}">
        <p14:creationId xmlns:p14="http://schemas.microsoft.com/office/powerpoint/2010/main" val="777873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32" y="618519"/>
            <a:ext cx="7773338" cy="829282"/>
          </a:xfrm>
        </p:spPr>
        <p:txBody>
          <a:bodyPr/>
          <a:lstStyle/>
          <a:p>
            <a:pPr algn="ctr"/>
            <a:r>
              <a:rPr lang="en-US" b="1" dirty="0">
                <a:latin typeface="Times New Roman" panose="02020603050405020304" pitchFamily="18" charset="0"/>
                <a:cs typeface="Times New Roman" panose="02020603050405020304" pitchFamily="18" charset="0"/>
              </a:rPr>
              <a:t>Behaviorism </a:t>
            </a:r>
          </a:p>
        </p:txBody>
      </p:sp>
      <p:sp>
        <p:nvSpPr>
          <p:cNvPr id="3" name="Content Placeholder 2"/>
          <p:cNvSpPr>
            <a:spLocks noGrp="1"/>
          </p:cNvSpPr>
          <p:nvPr>
            <p:ph idx="1"/>
          </p:nvPr>
        </p:nvSpPr>
        <p:spPr>
          <a:xfrm>
            <a:off x="628650" y="1371600"/>
            <a:ext cx="7886700" cy="4118372"/>
          </a:xfrm>
        </p:spPr>
        <p:txBody>
          <a:bodyPr>
            <a:noAutofit/>
          </a:bodyPr>
          <a:lstStyle/>
          <a:p>
            <a:r>
              <a:rPr lang="en-US" cap="none" dirty="0">
                <a:latin typeface="Times New Roman" panose="02020603050405020304" pitchFamily="18" charset="0"/>
                <a:cs typeface="Times New Roman" panose="02020603050405020304" pitchFamily="18" charset="0"/>
              </a:rPr>
              <a:t>Behaviorists held the view that only overt behavior can be studied scientifically.</a:t>
            </a:r>
          </a:p>
          <a:p>
            <a:r>
              <a:rPr lang="en-US" cap="none" dirty="0">
                <a:latin typeface="Times New Roman" panose="02020603050405020304" pitchFamily="18" charset="0"/>
                <a:cs typeface="Times New Roman" panose="02020603050405020304" pitchFamily="18" charset="0"/>
              </a:rPr>
              <a:t>They advocated the use of strict experimental procedures in psychology.</a:t>
            </a:r>
          </a:p>
          <a:p>
            <a:r>
              <a:rPr lang="en-US" cap="none" dirty="0">
                <a:latin typeface="Times New Roman" panose="02020603050405020304" pitchFamily="18" charset="0"/>
                <a:cs typeface="Times New Roman" panose="02020603050405020304" pitchFamily="18" charset="0"/>
              </a:rPr>
              <a:t>Behaviorists believed that all behaviors are shaped by the environment.</a:t>
            </a:r>
          </a:p>
          <a:p>
            <a:pPr marL="0" indent="0">
              <a:buNone/>
            </a:pPr>
            <a:r>
              <a:rPr lang="en-US" cap="none" dirty="0">
                <a:latin typeface="Times New Roman" panose="02020603050405020304" pitchFamily="18" charset="0"/>
                <a:cs typeface="Times New Roman" panose="02020603050405020304" pitchFamily="18" charset="0"/>
              </a:rPr>
              <a:t> Supported by b. F. Skinner, Ivan Pavlov and john B. Watson</a:t>
            </a:r>
          </a:p>
          <a:p>
            <a:r>
              <a:rPr lang="en-US" cap="none" dirty="0">
                <a:latin typeface="Times New Roman" panose="02020603050405020304" pitchFamily="18" charset="0"/>
                <a:cs typeface="Times New Roman" panose="02020603050405020304" pitchFamily="18" charset="0"/>
              </a:rPr>
              <a:t>Skinner </a:t>
            </a:r>
            <a:r>
              <a:rPr lang="en-US" b="1" cap="none" dirty="0">
                <a:latin typeface="Times New Roman" panose="02020603050405020304" pitchFamily="18" charset="0"/>
                <a:cs typeface="Times New Roman" panose="02020603050405020304" pitchFamily="18" charset="0"/>
              </a:rPr>
              <a:t>             </a:t>
            </a:r>
            <a:r>
              <a:rPr lang="en-US" cap="none" dirty="0">
                <a:latin typeface="Times New Roman" panose="02020603050405020304" pitchFamily="18" charset="0"/>
                <a:cs typeface="Times New Roman" panose="02020603050405020304" pitchFamily="18" charset="0"/>
              </a:rPr>
              <a:t>  operant conditioning (learning occurs through reinforcement and punishment)</a:t>
            </a:r>
          </a:p>
          <a:p>
            <a:r>
              <a:rPr lang="en-US" cap="none" dirty="0">
                <a:latin typeface="Times New Roman" panose="02020603050405020304" pitchFamily="18" charset="0"/>
                <a:cs typeface="Times New Roman" panose="02020603050405020304" pitchFamily="18" charset="0"/>
              </a:rPr>
              <a:t>Pavlov    </a:t>
            </a:r>
            <a:r>
              <a:rPr lang="en-US" b="1" cap="none" dirty="0">
                <a:latin typeface="Times New Roman" panose="02020603050405020304" pitchFamily="18" charset="0"/>
                <a:cs typeface="Times New Roman" panose="02020603050405020304" pitchFamily="18" charset="0"/>
              </a:rPr>
              <a:t>            </a:t>
            </a:r>
            <a:r>
              <a:rPr lang="en-US" cap="none" dirty="0">
                <a:latin typeface="Times New Roman" panose="02020603050405020304" pitchFamily="18" charset="0"/>
                <a:cs typeface="Times New Roman" panose="02020603050405020304" pitchFamily="18" charset="0"/>
              </a:rPr>
              <a:t>  classical conditioning (learning occurs through association)</a:t>
            </a:r>
          </a:p>
          <a:p>
            <a:r>
              <a:rPr lang="en-US" cap="none" dirty="0">
                <a:latin typeface="Times New Roman" panose="02020603050405020304" pitchFamily="18" charset="0"/>
                <a:cs typeface="Times New Roman" panose="02020603050405020304" pitchFamily="18" charset="0"/>
              </a:rPr>
              <a:t>Watson </a:t>
            </a:r>
            <a:r>
              <a:rPr lang="en-US" b="1" cap="none" dirty="0">
                <a:latin typeface="Times New Roman" panose="02020603050405020304" pitchFamily="18" charset="0"/>
                <a:cs typeface="Times New Roman" panose="02020603050405020304" pitchFamily="18" charset="0"/>
              </a:rPr>
              <a:t>            </a:t>
            </a:r>
            <a:r>
              <a:rPr lang="en-US" cap="none" dirty="0">
                <a:latin typeface="Times New Roman" panose="02020603050405020304" pitchFamily="18" charset="0"/>
                <a:cs typeface="Times New Roman" panose="02020603050405020304" pitchFamily="18" charset="0"/>
              </a:rPr>
              <a:t>  observational learning (learn by imitating and observing other</a:t>
            </a:r>
          </a:p>
        </p:txBody>
      </p:sp>
      <p:cxnSp>
        <p:nvCxnSpPr>
          <p:cNvPr id="5" name="Straight Arrow Connector 4"/>
          <p:cNvCxnSpPr/>
          <p:nvPr/>
        </p:nvCxnSpPr>
        <p:spPr>
          <a:xfrm>
            <a:off x="1828800" y="3962400"/>
            <a:ext cx="676141"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6" name="Straight Arrow Connector 5"/>
          <p:cNvCxnSpPr/>
          <p:nvPr/>
        </p:nvCxnSpPr>
        <p:spPr>
          <a:xfrm>
            <a:off x="1828800" y="4800600"/>
            <a:ext cx="676141"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7" name="Straight Arrow Connector 6"/>
          <p:cNvCxnSpPr/>
          <p:nvPr/>
        </p:nvCxnSpPr>
        <p:spPr>
          <a:xfrm>
            <a:off x="1828800" y="5638800"/>
            <a:ext cx="676141"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81778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Gestalt Psychology </a:t>
            </a:r>
          </a:p>
        </p:txBody>
      </p:sp>
      <p:sp>
        <p:nvSpPr>
          <p:cNvPr id="3" name="Content Placeholder 2"/>
          <p:cNvSpPr>
            <a:spLocks noGrp="1"/>
          </p:cNvSpPr>
          <p:nvPr>
            <p:ph idx="1"/>
          </p:nvPr>
        </p:nvSpPr>
        <p:spPr>
          <a:xfrm>
            <a:off x="685331" y="2438400"/>
            <a:ext cx="7773339" cy="3352801"/>
          </a:xfrm>
        </p:spPr>
        <p:txBody>
          <a:bodyPr>
            <a:normAutofit/>
          </a:bodyPr>
          <a:lstStyle/>
          <a:p>
            <a:r>
              <a:rPr lang="en-US" sz="2400" cap="none" dirty="0">
                <a:latin typeface="Times New Roman" panose="02020603050405020304" pitchFamily="18" charset="0"/>
                <a:cs typeface="Times New Roman" panose="02020603050405020304" pitchFamily="18" charset="0"/>
              </a:rPr>
              <a:t>Gestalt psychology –founded by Max Wertheimer</a:t>
            </a:r>
          </a:p>
          <a:p>
            <a:r>
              <a:rPr lang="en-US" sz="2400" cap="none" dirty="0">
                <a:latin typeface="Times New Roman" panose="02020603050405020304" pitchFamily="18" charset="0"/>
                <a:cs typeface="Times New Roman" panose="02020603050405020304" pitchFamily="18" charset="0"/>
              </a:rPr>
              <a:t>Focused on studying mental processes and behaviors as „wholes‟ rather than trying to separate them into discrete functions or parts.</a:t>
            </a:r>
          </a:p>
          <a:p>
            <a:r>
              <a:rPr lang="en-US" sz="2400" cap="none" dirty="0">
                <a:latin typeface="Times New Roman" panose="02020603050405020304" pitchFamily="18" charset="0"/>
                <a:cs typeface="Times New Roman" panose="02020603050405020304" pitchFamily="18" charset="0"/>
              </a:rPr>
              <a:t>Held the view that “the whole is greater than the sum of its parts.”</a:t>
            </a:r>
          </a:p>
          <a:p>
            <a:endParaRPr lang="en-US" sz="2400" cap="none" dirty="0">
              <a:latin typeface="Times New Roman" panose="02020603050405020304" pitchFamily="18" charset="0"/>
              <a:cs typeface="Times New Roman" panose="02020603050405020304" pitchFamily="18" charset="0"/>
            </a:endParaRPr>
          </a:p>
          <a:p>
            <a:endParaRPr lang="en-US" sz="2400" cap="none" dirty="0">
              <a:latin typeface="Times New Roman" panose="02020603050405020304" pitchFamily="18" charset="0"/>
              <a:cs typeface="Times New Roman" panose="02020603050405020304" pitchFamily="18" charset="0"/>
            </a:endParaRPr>
          </a:p>
          <a:p>
            <a:endParaRPr lang="en-US" sz="24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5399776"/>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TM04033925[[fn=Droplet]]</Template>
  <TotalTime>1073</TotalTime>
  <Words>1089</Words>
  <Application>Microsoft Office PowerPoint</Application>
  <PresentationFormat>On-screen Show (4:3)</PresentationFormat>
  <Paragraphs>92</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Times New Roman</vt:lpstr>
      <vt:lpstr>Tw Cen MT</vt:lpstr>
      <vt:lpstr>Wingdings</vt:lpstr>
      <vt:lpstr>Droplet</vt:lpstr>
      <vt:lpstr>Introduction to Psychology</vt:lpstr>
      <vt:lpstr>What is Psychology?</vt:lpstr>
      <vt:lpstr>Goals of psychology</vt:lpstr>
      <vt:lpstr>Example </vt:lpstr>
      <vt:lpstr>School of thoughts </vt:lpstr>
      <vt:lpstr>Structuralism</vt:lpstr>
      <vt:lpstr>Functionalism </vt:lpstr>
      <vt:lpstr>Behaviorism </vt:lpstr>
      <vt:lpstr>Gestalt Psychology </vt:lpstr>
      <vt:lpstr>Psychoanalysis </vt:lpstr>
      <vt:lpstr>PowerPoint Presentation</vt:lpstr>
      <vt:lpstr>PowerPoint Presentation</vt:lpstr>
      <vt:lpstr>PowerPoint Presentation</vt:lpstr>
      <vt:lpstr>Humanistic psychology </vt:lpstr>
      <vt:lpstr>Positive psychology </vt:lpstr>
      <vt:lpstr>Fields of Psychology</vt:lpstr>
      <vt:lpstr>PowerPoint Presentation</vt:lpstr>
      <vt:lpstr>Professional Specialties in Psychology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psychology</dc:title>
  <dc:creator>nOMi</dc:creator>
  <cp:lastModifiedBy>Adnan Adil</cp:lastModifiedBy>
  <cp:revision>65</cp:revision>
  <cp:lastPrinted>2019-10-30T05:04:38Z</cp:lastPrinted>
  <dcterms:created xsi:type="dcterms:W3CDTF">2013-12-21T11:47:49Z</dcterms:created>
  <dcterms:modified xsi:type="dcterms:W3CDTF">2020-05-03T09:16:33Z</dcterms:modified>
</cp:coreProperties>
</file>