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1" r:id="rId3"/>
    <p:sldMasterId id="2147483675" r:id="rId4"/>
  </p:sldMasterIdLst>
  <p:notesMasterIdLst>
    <p:notesMasterId r:id="rId42"/>
  </p:notesMasterIdLst>
  <p:handoutMasterIdLst>
    <p:handoutMasterId r:id="rId43"/>
  </p:handoutMasterIdLst>
  <p:sldIdLst>
    <p:sldId id="269" r:id="rId5"/>
    <p:sldId id="256" r:id="rId6"/>
    <p:sldId id="257" r:id="rId7"/>
    <p:sldId id="258" r:id="rId8"/>
    <p:sldId id="259" r:id="rId9"/>
    <p:sldId id="260" r:id="rId10"/>
    <p:sldId id="266" r:id="rId11"/>
    <p:sldId id="262" r:id="rId12"/>
    <p:sldId id="275" r:id="rId13"/>
    <p:sldId id="278" r:id="rId14"/>
    <p:sldId id="263" r:id="rId15"/>
    <p:sldId id="282" r:id="rId16"/>
    <p:sldId id="283" r:id="rId17"/>
    <p:sldId id="264" r:id="rId18"/>
    <p:sldId id="284" r:id="rId19"/>
    <p:sldId id="265" r:id="rId20"/>
    <p:sldId id="285" r:id="rId21"/>
    <p:sldId id="286" r:id="rId22"/>
    <p:sldId id="287" r:id="rId23"/>
    <p:sldId id="270" r:id="rId24"/>
    <p:sldId id="281" r:id="rId25"/>
    <p:sldId id="271" r:id="rId26"/>
    <p:sldId id="288" r:id="rId27"/>
    <p:sldId id="289" r:id="rId28"/>
    <p:sldId id="290" r:id="rId29"/>
    <p:sldId id="272" r:id="rId30"/>
    <p:sldId id="273" r:id="rId31"/>
    <p:sldId id="274" r:id="rId32"/>
    <p:sldId id="280" r:id="rId33"/>
    <p:sldId id="293" r:id="rId34"/>
    <p:sldId id="277" r:id="rId35"/>
    <p:sldId id="291" r:id="rId36"/>
    <p:sldId id="292" r:id="rId37"/>
    <p:sldId id="294" r:id="rId38"/>
    <p:sldId id="295" r:id="rId39"/>
    <p:sldId id="279"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2-07T14:20:51.259"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10/14/2020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Hira College                                                                                                Morris Mono</a:t>
            </a: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10/14/2020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Hira College                                                                                                Morris Mono</a:t>
            </a: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Hira College                                                                                                Morris Mono</a:t>
            </a:r>
          </a:p>
        </p:txBody>
      </p:sp>
      <p:sp>
        <p:nvSpPr>
          <p:cNvPr id="6" name="Slide Number Placeholder 5"/>
          <p:cNvSpPr>
            <a:spLocks noGrp="1"/>
          </p:cNvSpPr>
          <p:nvPr>
            <p:ph type="sldNum" sz="quarter" idx="12"/>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2225603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62E57187-0722-46AF-B987-F284323B3603}" type="datetime1">
              <a:rPr lang="en-US" smtClean="0"/>
              <a:t>10/14/2020</a:t>
            </a:fld>
            <a:endParaRPr/>
          </a:p>
        </p:txBody>
      </p:sp>
      <p:sp>
        <p:nvSpPr>
          <p:cNvPr id="5" name="Footer Placeholder 4"/>
          <p:cNvSpPr>
            <a:spLocks noGrp="1"/>
          </p:cNvSpPr>
          <p:nvPr>
            <p:ph type="ftr" sz="quarter" idx="11"/>
          </p:nvPr>
        </p:nvSpPr>
        <p:spPr/>
        <p:txBody>
          <a:bodyPr/>
          <a:lstStyle/>
          <a:p>
            <a:r>
              <a:rPr lang="it-IT"/>
              <a:t>Hira College Sargodha </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9212F-67E9-487F-91E3-78955E631CE5}" type="datetime1">
              <a:rPr lang="en-US" smtClean="0"/>
              <a:t>10/14/2020</a:t>
            </a:fld>
            <a:endParaRPr/>
          </a:p>
        </p:txBody>
      </p:sp>
      <p:sp>
        <p:nvSpPr>
          <p:cNvPr id="6" name="Footer Placeholder 5"/>
          <p:cNvSpPr>
            <a:spLocks noGrp="1"/>
          </p:cNvSpPr>
          <p:nvPr>
            <p:ph type="ftr" sz="quarter" idx="11"/>
          </p:nvPr>
        </p:nvSpPr>
        <p:spPr/>
        <p:txBody>
          <a:bodyPr/>
          <a:lstStyle/>
          <a:p>
            <a:r>
              <a:rPr lang="it-IT"/>
              <a:t>Hira College Sargodha </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EF55146-7168-4016-B92C-8CE68C824C5C}" type="datetime1">
              <a:rPr lang="en-US" smtClean="0"/>
              <a:t>10/14/2020</a:t>
            </a:fld>
            <a:endParaRPr/>
          </a:p>
        </p:txBody>
      </p:sp>
      <p:sp>
        <p:nvSpPr>
          <p:cNvPr id="5" name="Footer Placeholder 4"/>
          <p:cNvSpPr>
            <a:spLocks noGrp="1"/>
          </p:cNvSpPr>
          <p:nvPr>
            <p:ph type="ftr" sz="quarter" idx="11"/>
          </p:nvPr>
        </p:nvSpPr>
        <p:spPr/>
        <p:txBody>
          <a:bodyPr/>
          <a:lstStyle/>
          <a:p>
            <a:r>
              <a:rPr lang="it-IT"/>
              <a:t>Hira College Sargodha </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6F39ED1-B526-4BC7-946C-1482947A0416}" type="datetime1">
              <a:rPr lang="en-US" smtClean="0"/>
              <a:t>10/14/2020</a:t>
            </a:fld>
            <a:endParaRPr/>
          </a:p>
        </p:txBody>
      </p:sp>
      <p:sp>
        <p:nvSpPr>
          <p:cNvPr id="5" name="Footer Placeholder 4"/>
          <p:cNvSpPr>
            <a:spLocks noGrp="1"/>
          </p:cNvSpPr>
          <p:nvPr>
            <p:ph type="ftr" sz="quarter" idx="11"/>
          </p:nvPr>
        </p:nvSpPr>
        <p:spPr/>
        <p:txBody>
          <a:bodyPr/>
          <a:lstStyle/>
          <a:p>
            <a:r>
              <a:rPr lang="it-IT"/>
              <a:t>Hira College Sargodha </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1649B8-F731-4827-9007-6B0F64771B0E}"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6FFE47C-5C5A-4281-AF91-BC5EB2F7927C}" type="slidenum">
              <a:rPr lang="en-US" altLang="en-US"/>
              <a:pPr/>
              <a:t>‹#›</a:t>
            </a:fld>
            <a:endParaRPr lang="en-US" altLang="en-US"/>
          </a:p>
        </p:txBody>
      </p:sp>
    </p:spTree>
    <p:extLst>
      <p:ext uri="{BB962C8B-B14F-4D97-AF65-F5344CB8AC3E}">
        <p14:creationId xmlns:p14="http://schemas.microsoft.com/office/powerpoint/2010/main" val="95170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00A7E-DEA2-4131-9868-84B3020365C1}"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C319FF8-8B8D-43E3-9421-029D1CC39B98}" type="slidenum">
              <a:rPr lang="en-US" altLang="en-US"/>
              <a:pPr/>
              <a:t>‹#›</a:t>
            </a:fld>
            <a:endParaRPr lang="en-US" altLang="en-US"/>
          </a:p>
        </p:txBody>
      </p:sp>
    </p:spTree>
    <p:extLst>
      <p:ext uri="{BB962C8B-B14F-4D97-AF65-F5344CB8AC3E}">
        <p14:creationId xmlns:p14="http://schemas.microsoft.com/office/powerpoint/2010/main" val="2819515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DC1897-066D-4050-97D5-262824F06DB2}"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9E695B-D2E3-4588-90F1-47A8C5F98A4C}" type="slidenum">
              <a:rPr lang="en-US" altLang="en-US"/>
              <a:pPr/>
              <a:t>‹#›</a:t>
            </a:fld>
            <a:endParaRPr lang="en-US" altLang="en-US"/>
          </a:p>
        </p:txBody>
      </p:sp>
    </p:spTree>
    <p:extLst>
      <p:ext uri="{BB962C8B-B14F-4D97-AF65-F5344CB8AC3E}">
        <p14:creationId xmlns:p14="http://schemas.microsoft.com/office/powerpoint/2010/main" val="43480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C397BE-A343-48C1-BC5E-0C1D997BF17B}"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41FE6A7-F339-4EC2-AB61-FCB3A137C007}" type="slidenum">
              <a:rPr lang="en-US" altLang="en-US"/>
              <a:pPr/>
              <a:t>‹#›</a:t>
            </a:fld>
            <a:endParaRPr lang="en-US" altLang="en-US"/>
          </a:p>
        </p:txBody>
      </p:sp>
    </p:spTree>
    <p:extLst>
      <p:ext uri="{BB962C8B-B14F-4D97-AF65-F5344CB8AC3E}">
        <p14:creationId xmlns:p14="http://schemas.microsoft.com/office/powerpoint/2010/main" val="70579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5DF418-5BC8-4AF6-B786-DC3122127226}" type="datetimeFigureOut">
              <a:rPr lang="en-US">
                <a:solidFill>
                  <a:prstClr val="black">
                    <a:tint val="75000"/>
                  </a:prstClr>
                </a:solidFill>
              </a:rPr>
              <a:pPr>
                <a:defRPr/>
              </a:pPr>
              <a:t>10/14/2020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446AA96-BA49-4AF0-82AC-87C245374E2E}" type="slidenum">
              <a:rPr lang="en-US" altLang="en-US"/>
              <a:pPr/>
              <a:t>‹#›</a:t>
            </a:fld>
            <a:endParaRPr lang="en-US" altLang="en-US"/>
          </a:p>
        </p:txBody>
      </p:sp>
    </p:spTree>
    <p:extLst>
      <p:ext uri="{BB962C8B-B14F-4D97-AF65-F5344CB8AC3E}">
        <p14:creationId xmlns:p14="http://schemas.microsoft.com/office/powerpoint/2010/main" val="231315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9DCCBF-9CF1-4905-B3CD-967AA3726BC1}" type="datetimeFigureOut">
              <a:rPr lang="en-US">
                <a:solidFill>
                  <a:prstClr val="black">
                    <a:tint val="75000"/>
                  </a:prstClr>
                </a:solidFill>
              </a:rPr>
              <a:pPr>
                <a:defRPr/>
              </a:pPr>
              <a:t>10/14/2020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6C6C890-A498-4198-8760-E30CC54C026E}" type="slidenum">
              <a:rPr lang="en-US" altLang="en-US"/>
              <a:pPr/>
              <a:t>‹#›</a:t>
            </a:fld>
            <a:endParaRPr lang="en-US" altLang="en-US"/>
          </a:p>
        </p:txBody>
      </p:sp>
    </p:spTree>
    <p:extLst>
      <p:ext uri="{BB962C8B-B14F-4D97-AF65-F5344CB8AC3E}">
        <p14:creationId xmlns:p14="http://schemas.microsoft.com/office/powerpoint/2010/main" val="15715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025C9-3722-4C6D-BFCA-9EE49D0BFA0E}" type="datetimeFigureOut">
              <a:rPr lang="en-US">
                <a:solidFill>
                  <a:prstClr val="black">
                    <a:tint val="75000"/>
                  </a:prstClr>
                </a:solidFill>
              </a:rPr>
              <a:pPr>
                <a:defRPr/>
              </a:pPr>
              <a:t>10/14/2020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9998290-285C-4F15-9F86-59437E0EB6C0}" type="slidenum">
              <a:rPr lang="en-US" altLang="en-US"/>
              <a:pPr/>
              <a:t>‹#›</a:t>
            </a:fld>
            <a:endParaRPr lang="en-US" altLang="en-US"/>
          </a:p>
        </p:txBody>
      </p:sp>
    </p:spTree>
    <p:extLst>
      <p:ext uri="{BB962C8B-B14F-4D97-AF65-F5344CB8AC3E}">
        <p14:creationId xmlns:p14="http://schemas.microsoft.com/office/powerpoint/2010/main" val="365965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906007E-6A7F-4E8C-B647-75F72D43896A}" type="datetime1">
              <a:rPr lang="en-US" smtClean="0"/>
              <a:t>10/14/2020</a:t>
            </a:fld>
            <a:endParaRPr/>
          </a:p>
        </p:txBody>
      </p:sp>
      <p:sp>
        <p:nvSpPr>
          <p:cNvPr id="5" name="Footer Placeholder 4"/>
          <p:cNvSpPr>
            <a:spLocks noGrp="1"/>
          </p:cNvSpPr>
          <p:nvPr>
            <p:ph type="ftr" sz="quarter" idx="11"/>
          </p:nvPr>
        </p:nvSpPr>
        <p:spPr/>
        <p:txBody>
          <a:bodyPr/>
          <a:lstStyle/>
          <a:p>
            <a:r>
              <a:rPr lang="it-IT"/>
              <a:t>Hira College Sargodha </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D412E7-0CCF-4494-8382-00F58CDEF111}"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CC4E882-0B51-4049-8ADC-FC46EF410B5C}" type="slidenum">
              <a:rPr lang="en-US" altLang="en-US"/>
              <a:pPr/>
              <a:t>‹#›</a:t>
            </a:fld>
            <a:endParaRPr lang="en-US" altLang="en-US"/>
          </a:p>
        </p:txBody>
      </p:sp>
    </p:spTree>
    <p:extLst>
      <p:ext uri="{BB962C8B-B14F-4D97-AF65-F5344CB8AC3E}">
        <p14:creationId xmlns:p14="http://schemas.microsoft.com/office/powerpoint/2010/main" val="95087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5B1102-B646-4211-BCB7-AC2E90A14153}"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92165EF-1AA4-42BD-9B9F-7BC98C2F6D8D}" type="slidenum">
              <a:rPr lang="en-US" altLang="en-US"/>
              <a:pPr/>
              <a:t>‹#›</a:t>
            </a:fld>
            <a:endParaRPr lang="en-US" altLang="en-US"/>
          </a:p>
        </p:txBody>
      </p:sp>
    </p:spTree>
    <p:extLst>
      <p:ext uri="{BB962C8B-B14F-4D97-AF65-F5344CB8AC3E}">
        <p14:creationId xmlns:p14="http://schemas.microsoft.com/office/powerpoint/2010/main" val="206202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2F2436-995C-421F-9086-7FE60CF2E616}"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886189-B07E-4967-BDA7-6C1F7A8DEC70}" type="slidenum">
              <a:rPr lang="en-US" altLang="en-US"/>
              <a:pPr/>
              <a:t>‹#›</a:t>
            </a:fld>
            <a:endParaRPr lang="en-US" altLang="en-US"/>
          </a:p>
        </p:txBody>
      </p:sp>
    </p:spTree>
    <p:extLst>
      <p:ext uri="{BB962C8B-B14F-4D97-AF65-F5344CB8AC3E}">
        <p14:creationId xmlns:p14="http://schemas.microsoft.com/office/powerpoint/2010/main" val="169339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D7C9DD-11AF-4FBF-8371-ACF6F992A998}"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E4F76D-660A-42CB-B102-7F7D80C7860A}" type="slidenum">
              <a:rPr lang="en-US" altLang="en-US"/>
              <a:pPr/>
              <a:t>‹#›</a:t>
            </a:fld>
            <a:endParaRPr lang="en-US" altLang="en-US"/>
          </a:p>
        </p:txBody>
      </p:sp>
    </p:spTree>
    <p:extLst>
      <p:ext uri="{BB962C8B-B14F-4D97-AF65-F5344CB8AC3E}">
        <p14:creationId xmlns:p14="http://schemas.microsoft.com/office/powerpoint/2010/main" val="211770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smtClean="0"/>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D134A8B2-090C-4FE7-A31F-44D6DE0BD10E}" type="slidenum">
              <a:rPr lang="ar-SA"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smtClean="0"/>
            </a:lvl1pPr>
          </a:lstStyle>
          <a:p>
            <a:pPr>
              <a:defRPr/>
            </a:pPr>
            <a:fld id="{16A7FFFC-8365-49BB-8F46-FFE3CB6ADC8B}" type="datetime1">
              <a:rPr lang="en-US">
                <a:solidFill>
                  <a:prstClr val="black">
                    <a:tint val="75000"/>
                  </a:prstClr>
                </a:solidFill>
              </a:rPr>
              <a:pPr>
                <a:defRPr/>
              </a:pPr>
              <a:t>10/14/2020</a:t>
            </a:fld>
            <a:endParaRPr lang="en-US">
              <a:solidFill>
                <a:prstClr val="black">
                  <a:tint val="75000"/>
                </a:prstClr>
              </a:solidFill>
            </a:endParaRPr>
          </a:p>
        </p:txBody>
      </p:sp>
    </p:spTree>
    <p:extLst>
      <p:ext uri="{BB962C8B-B14F-4D97-AF65-F5344CB8AC3E}">
        <p14:creationId xmlns:p14="http://schemas.microsoft.com/office/powerpoint/2010/main" val="402141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smtClean="0"/>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DBA69DB1-F873-4544-9849-86EED131ABEA}" type="slidenum">
              <a:rPr lang="ar-SA"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smtClean="0"/>
            </a:lvl1pPr>
          </a:lstStyle>
          <a:p>
            <a:pPr>
              <a:defRPr/>
            </a:pPr>
            <a:fld id="{A8C08CD0-4E37-400C-91EE-B835BB1B73E4}" type="datetime1">
              <a:rPr lang="en-US">
                <a:solidFill>
                  <a:prstClr val="black">
                    <a:tint val="75000"/>
                  </a:prstClr>
                </a:solidFill>
              </a:rPr>
              <a:pPr>
                <a:defRPr/>
              </a:pPr>
              <a:t>10/14/2020</a:t>
            </a:fld>
            <a:endParaRPr lang="en-US">
              <a:solidFill>
                <a:prstClr val="black">
                  <a:tint val="75000"/>
                </a:prstClr>
              </a:solidFill>
            </a:endParaRPr>
          </a:p>
        </p:txBody>
      </p:sp>
    </p:spTree>
    <p:extLst>
      <p:ext uri="{BB962C8B-B14F-4D97-AF65-F5344CB8AC3E}">
        <p14:creationId xmlns:p14="http://schemas.microsoft.com/office/powerpoint/2010/main" val="1304508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1649B8-F731-4827-9007-6B0F64771B0E}"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6FFE47C-5C5A-4281-AF91-BC5EB2F7927C}" type="slidenum">
              <a:rPr lang="en-US" altLang="en-US"/>
              <a:pPr/>
              <a:t>‹#›</a:t>
            </a:fld>
            <a:endParaRPr lang="en-US" altLang="en-US"/>
          </a:p>
        </p:txBody>
      </p:sp>
    </p:spTree>
    <p:extLst>
      <p:ext uri="{BB962C8B-B14F-4D97-AF65-F5344CB8AC3E}">
        <p14:creationId xmlns:p14="http://schemas.microsoft.com/office/powerpoint/2010/main" val="179284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00A7E-DEA2-4131-9868-84B3020365C1}"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C319FF8-8B8D-43E3-9421-029D1CC39B98}" type="slidenum">
              <a:rPr lang="en-US" altLang="en-US"/>
              <a:pPr/>
              <a:t>‹#›</a:t>
            </a:fld>
            <a:endParaRPr lang="en-US" altLang="en-US"/>
          </a:p>
        </p:txBody>
      </p:sp>
    </p:spTree>
    <p:extLst>
      <p:ext uri="{BB962C8B-B14F-4D97-AF65-F5344CB8AC3E}">
        <p14:creationId xmlns:p14="http://schemas.microsoft.com/office/powerpoint/2010/main" val="2788388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DC1897-066D-4050-97D5-262824F06DB2}"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9E695B-D2E3-4588-90F1-47A8C5F98A4C}" type="slidenum">
              <a:rPr lang="en-US" altLang="en-US"/>
              <a:pPr/>
              <a:t>‹#›</a:t>
            </a:fld>
            <a:endParaRPr lang="en-US" altLang="en-US"/>
          </a:p>
        </p:txBody>
      </p:sp>
    </p:spTree>
    <p:extLst>
      <p:ext uri="{BB962C8B-B14F-4D97-AF65-F5344CB8AC3E}">
        <p14:creationId xmlns:p14="http://schemas.microsoft.com/office/powerpoint/2010/main" val="947677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C397BE-A343-48C1-BC5E-0C1D997BF17B}"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41FE6A7-F339-4EC2-AB61-FCB3A137C007}" type="slidenum">
              <a:rPr lang="en-US" altLang="en-US"/>
              <a:pPr/>
              <a:t>‹#›</a:t>
            </a:fld>
            <a:endParaRPr lang="en-US" altLang="en-US"/>
          </a:p>
        </p:txBody>
      </p:sp>
    </p:spTree>
    <p:extLst>
      <p:ext uri="{BB962C8B-B14F-4D97-AF65-F5344CB8AC3E}">
        <p14:creationId xmlns:p14="http://schemas.microsoft.com/office/powerpoint/2010/main" val="286146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5DF418-5BC8-4AF6-B786-DC3122127226}" type="datetimeFigureOut">
              <a:rPr lang="en-US">
                <a:solidFill>
                  <a:prstClr val="black">
                    <a:tint val="75000"/>
                  </a:prstClr>
                </a:solidFill>
              </a:rPr>
              <a:pPr>
                <a:defRPr/>
              </a:pPr>
              <a:t>10/14/2020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446AA96-BA49-4AF0-82AC-87C245374E2E}" type="slidenum">
              <a:rPr lang="en-US" altLang="en-US"/>
              <a:pPr/>
              <a:t>‹#›</a:t>
            </a:fld>
            <a:endParaRPr lang="en-US" altLang="en-US"/>
          </a:p>
        </p:txBody>
      </p:sp>
    </p:spTree>
    <p:extLst>
      <p:ext uri="{BB962C8B-B14F-4D97-AF65-F5344CB8AC3E}">
        <p14:creationId xmlns:p14="http://schemas.microsoft.com/office/powerpoint/2010/main" val="557032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9DCCBF-9CF1-4905-B3CD-967AA3726BC1}" type="datetimeFigureOut">
              <a:rPr lang="en-US">
                <a:solidFill>
                  <a:prstClr val="black">
                    <a:tint val="75000"/>
                  </a:prstClr>
                </a:solidFill>
              </a:rPr>
              <a:pPr>
                <a:defRPr/>
              </a:pPr>
              <a:t>10/14/2020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6C6C890-A498-4198-8760-E30CC54C026E}" type="slidenum">
              <a:rPr lang="en-US" altLang="en-US"/>
              <a:pPr/>
              <a:t>‹#›</a:t>
            </a:fld>
            <a:endParaRPr lang="en-US" altLang="en-US"/>
          </a:p>
        </p:txBody>
      </p:sp>
    </p:spTree>
    <p:extLst>
      <p:ext uri="{BB962C8B-B14F-4D97-AF65-F5344CB8AC3E}">
        <p14:creationId xmlns:p14="http://schemas.microsoft.com/office/powerpoint/2010/main" val="3069462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025C9-3722-4C6D-BFCA-9EE49D0BFA0E}" type="datetimeFigureOut">
              <a:rPr lang="en-US">
                <a:solidFill>
                  <a:prstClr val="black">
                    <a:tint val="75000"/>
                  </a:prstClr>
                </a:solidFill>
              </a:rPr>
              <a:pPr>
                <a:defRPr/>
              </a:pPr>
              <a:t>10/14/2020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9998290-285C-4F15-9F86-59437E0EB6C0}" type="slidenum">
              <a:rPr lang="en-US" altLang="en-US"/>
              <a:pPr/>
              <a:t>‹#›</a:t>
            </a:fld>
            <a:endParaRPr lang="en-US" altLang="en-US"/>
          </a:p>
        </p:txBody>
      </p:sp>
    </p:spTree>
    <p:extLst>
      <p:ext uri="{BB962C8B-B14F-4D97-AF65-F5344CB8AC3E}">
        <p14:creationId xmlns:p14="http://schemas.microsoft.com/office/powerpoint/2010/main" val="388325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D412E7-0CCF-4494-8382-00F58CDEF111}"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CC4E882-0B51-4049-8ADC-FC46EF410B5C}" type="slidenum">
              <a:rPr lang="en-US" altLang="en-US"/>
              <a:pPr/>
              <a:t>‹#›</a:t>
            </a:fld>
            <a:endParaRPr lang="en-US" altLang="en-US"/>
          </a:p>
        </p:txBody>
      </p:sp>
    </p:spTree>
    <p:extLst>
      <p:ext uri="{BB962C8B-B14F-4D97-AF65-F5344CB8AC3E}">
        <p14:creationId xmlns:p14="http://schemas.microsoft.com/office/powerpoint/2010/main" val="924098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5B1102-B646-4211-BCB7-AC2E90A14153}" type="datetimeFigureOut">
              <a:rPr lang="en-US">
                <a:solidFill>
                  <a:prstClr val="black">
                    <a:tint val="75000"/>
                  </a:prstClr>
                </a:solidFill>
              </a:rPr>
              <a:pPr>
                <a:defRPr/>
              </a:pPr>
              <a:t>10/14/2020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92165EF-1AA4-42BD-9B9F-7BC98C2F6D8D}" type="slidenum">
              <a:rPr lang="en-US" altLang="en-US"/>
              <a:pPr/>
              <a:t>‹#›</a:t>
            </a:fld>
            <a:endParaRPr lang="en-US" altLang="en-US"/>
          </a:p>
        </p:txBody>
      </p:sp>
    </p:spTree>
    <p:extLst>
      <p:ext uri="{BB962C8B-B14F-4D97-AF65-F5344CB8AC3E}">
        <p14:creationId xmlns:p14="http://schemas.microsoft.com/office/powerpoint/2010/main" val="1583678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2F2436-995C-421F-9086-7FE60CF2E616}"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886189-B07E-4967-BDA7-6C1F7A8DEC70}" type="slidenum">
              <a:rPr lang="en-US" altLang="en-US"/>
              <a:pPr/>
              <a:t>‹#›</a:t>
            </a:fld>
            <a:endParaRPr lang="en-US" altLang="en-US"/>
          </a:p>
        </p:txBody>
      </p:sp>
    </p:spTree>
    <p:extLst>
      <p:ext uri="{BB962C8B-B14F-4D97-AF65-F5344CB8AC3E}">
        <p14:creationId xmlns:p14="http://schemas.microsoft.com/office/powerpoint/2010/main" val="1265299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D7C9DD-11AF-4FBF-8371-ACF6F992A998}"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E4F76D-660A-42CB-B102-7F7D80C7860A}" type="slidenum">
              <a:rPr lang="en-US" altLang="en-US"/>
              <a:pPr/>
              <a:t>‹#›</a:t>
            </a:fld>
            <a:endParaRPr lang="en-US" altLang="en-US"/>
          </a:p>
        </p:txBody>
      </p:sp>
    </p:spTree>
    <p:extLst>
      <p:ext uri="{BB962C8B-B14F-4D97-AF65-F5344CB8AC3E}">
        <p14:creationId xmlns:p14="http://schemas.microsoft.com/office/powerpoint/2010/main" val="172528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smtClean="0"/>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D134A8B2-090C-4FE7-A31F-44D6DE0BD10E}" type="slidenum">
              <a:rPr lang="ar-SA"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smtClean="0"/>
            </a:lvl1pPr>
          </a:lstStyle>
          <a:p>
            <a:pPr>
              <a:defRPr/>
            </a:pPr>
            <a:fld id="{16A7FFFC-8365-49BB-8F46-FFE3CB6ADC8B}" type="datetime1">
              <a:rPr lang="en-US">
                <a:solidFill>
                  <a:prstClr val="black">
                    <a:tint val="75000"/>
                  </a:prstClr>
                </a:solidFill>
              </a:rPr>
              <a:pPr>
                <a:defRPr/>
              </a:pPr>
              <a:t>10/14/2020</a:t>
            </a:fld>
            <a:endParaRPr lang="en-US">
              <a:solidFill>
                <a:prstClr val="black">
                  <a:tint val="75000"/>
                </a:prstClr>
              </a:solidFill>
            </a:endParaRPr>
          </a:p>
        </p:txBody>
      </p:sp>
    </p:spTree>
    <p:extLst>
      <p:ext uri="{BB962C8B-B14F-4D97-AF65-F5344CB8AC3E}">
        <p14:creationId xmlns:p14="http://schemas.microsoft.com/office/powerpoint/2010/main" val="18444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smtClean="0"/>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DBA69DB1-F873-4544-9849-86EED131ABEA}" type="slidenum">
              <a:rPr lang="ar-SA"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smtClean="0"/>
            </a:lvl1pPr>
          </a:lstStyle>
          <a:p>
            <a:pPr>
              <a:defRPr/>
            </a:pPr>
            <a:fld id="{A8C08CD0-4E37-400C-91EE-B835BB1B73E4}" type="datetime1">
              <a:rPr lang="en-US">
                <a:solidFill>
                  <a:prstClr val="black">
                    <a:tint val="75000"/>
                  </a:prstClr>
                </a:solidFill>
              </a:rPr>
              <a:pPr>
                <a:defRPr/>
              </a:pPr>
              <a:t>10/14/2020</a:t>
            </a:fld>
            <a:endParaRPr lang="en-US">
              <a:solidFill>
                <a:prstClr val="black">
                  <a:tint val="75000"/>
                </a:prstClr>
              </a:solidFill>
            </a:endParaRPr>
          </a:p>
        </p:txBody>
      </p:sp>
    </p:spTree>
    <p:extLst>
      <p:ext uri="{BB962C8B-B14F-4D97-AF65-F5344CB8AC3E}">
        <p14:creationId xmlns:p14="http://schemas.microsoft.com/office/powerpoint/2010/main" val="298950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C490D-5B53-4E67-BA36-63CA0E516935}" type="datetime1">
              <a:rPr lang="en-US" smtClean="0"/>
              <a:t>10/14/2020</a:t>
            </a:fld>
            <a:endParaRPr/>
          </a:p>
        </p:txBody>
      </p:sp>
      <p:sp>
        <p:nvSpPr>
          <p:cNvPr id="5" name="Footer Placeholder 4"/>
          <p:cNvSpPr>
            <a:spLocks noGrp="1"/>
          </p:cNvSpPr>
          <p:nvPr>
            <p:ph type="ftr" sz="quarter" idx="11"/>
          </p:nvPr>
        </p:nvSpPr>
        <p:spPr/>
        <p:txBody>
          <a:bodyPr/>
          <a:lstStyle/>
          <a:p>
            <a:r>
              <a:rPr lang="it-IT"/>
              <a:t>Hira College Sargodha </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B8B88B7-AAC0-4BEE-B965-A7156467E8D3}" type="datetime1">
              <a:rPr lang="en-US" smtClean="0"/>
              <a:t>10/14/2020</a:t>
            </a:fld>
            <a:endParaRPr/>
          </a:p>
        </p:txBody>
      </p:sp>
      <p:sp>
        <p:nvSpPr>
          <p:cNvPr id="6" name="Footer Placeholder 5"/>
          <p:cNvSpPr>
            <a:spLocks noGrp="1"/>
          </p:cNvSpPr>
          <p:nvPr>
            <p:ph type="ftr" sz="quarter" idx="11"/>
          </p:nvPr>
        </p:nvSpPr>
        <p:spPr/>
        <p:txBody>
          <a:bodyPr/>
          <a:lstStyle/>
          <a:p>
            <a:r>
              <a:rPr lang="it-IT"/>
              <a:t>Hira College Sargodha </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1B1C887-7BB5-4A34-ADA0-06A3F3F0A2EF}" type="datetime1">
              <a:rPr lang="en-US" smtClean="0"/>
              <a:t>10/14/2020</a:t>
            </a:fld>
            <a:endParaRPr/>
          </a:p>
        </p:txBody>
      </p:sp>
      <p:sp>
        <p:nvSpPr>
          <p:cNvPr id="8" name="Footer Placeholder 7"/>
          <p:cNvSpPr>
            <a:spLocks noGrp="1"/>
          </p:cNvSpPr>
          <p:nvPr>
            <p:ph type="ftr" sz="quarter" idx="11"/>
          </p:nvPr>
        </p:nvSpPr>
        <p:spPr/>
        <p:txBody>
          <a:bodyPr/>
          <a:lstStyle/>
          <a:p>
            <a:r>
              <a:rPr lang="it-IT"/>
              <a:t>Hira College Sargodha </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954063D-983D-416C-84EE-052CF458C609}" type="datetime1">
              <a:rPr lang="en-US" smtClean="0"/>
              <a:t>10/14/2020</a:t>
            </a:fld>
            <a:endParaRPr/>
          </a:p>
        </p:txBody>
      </p:sp>
      <p:sp>
        <p:nvSpPr>
          <p:cNvPr id="4" name="Footer Placeholder 3"/>
          <p:cNvSpPr>
            <a:spLocks noGrp="1"/>
          </p:cNvSpPr>
          <p:nvPr>
            <p:ph type="ftr" sz="quarter" idx="11"/>
          </p:nvPr>
        </p:nvSpPr>
        <p:spPr/>
        <p:txBody>
          <a:bodyPr/>
          <a:lstStyle/>
          <a:p>
            <a:r>
              <a:rPr lang="it-IT"/>
              <a:t>Hira College Sargodha </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ECDEB-91A6-4353-8EA8-C8261CCFFD16}" type="datetime1">
              <a:rPr lang="en-US" smtClean="0"/>
              <a:t>10/14/2020</a:t>
            </a:fld>
            <a:endParaRPr/>
          </a:p>
        </p:txBody>
      </p:sp>
      <p:sp>
        <p:nvSpPr>
          <p:cNvPr id="3" name="Footer Placeholder 2"/>
          <p:cNvSpPr>
            <a:spLocks noGrp="1"/>
          </p:cNvSpPr>
          <p:nvPr>
            <p:ph type="ftr" sz="quarter" idx="11"/>
          </p:nvPr>
        </p:nvSpPr>
        <p:spPr/>
        <p:txBody>
          <a:bodyPr/>
          <a:lstStyle/>
          <a:p>
            <a:r>
              <a:rPr lang="it-IT"/>
              <a:t>Hira College Sargodha </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DBBAB-D6A2-44C7-BB63-89397E3B6961}" type="datetime1">
              <a:rPr lang="en-US" smtClean="0"/>
              <a:t>10/14/2020</a:t>
            </a:fld>
            <a:endParaRPr/>
          </a:p>
        </p:txBody>
      </p:sp>
      <p:sp>
        <p:nvSpPr>
          <p:cNvPr id="6" name="Footer Placeholder 5"/>
          <p:cNvSpPr>
            <a:spLocks noGrp="1"/>
          </p:cNvSpPr>
          <p:nvPr>
            <p:ph type="ftr" sz="quarter" idx="11"/>
          </p:nvPr>
        </p:nvSpPr>
        <p:spPr/>
        <p:txBody>
          <a:bodyPr/>
          <a:lstStyle/>
          <a:p>
            <a:r>
              <a:rPr lang="it-IT"/>
              <a:t>Hira College Sargodha </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F041DAEF-5977-4ED4-9FEE-FFF8D3BA862C}" type="datetime1">
              <a:rPr lang="en-US" smtClean="0"/>
              <a:t>10/14/2020</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r>
              <a:rPr lang="it-IT"/>
              <a:t>Hira College Sargodha </a:t>
            </a:r>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EA38AC-D18C-4950-B8B8-5D35020FB63A}"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581C6F1-C5A6-481E-BC37-E1F8E543244C}"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746778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EA38AC-D18C-4950-B8B8-5D35020FB63A}"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581C6F1-C5A6-481E-BC37-E1F8E543244C}"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3845503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Scopus" TargetMode="External"/><Relationship Id="rId2" Type="http://schemas.openxmlformats.org/officeDocument/2006/relationships/hyperlink" Target="https://en.wikipedia.org/wiki/IEEE_Xplore"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04900" y="4511785"/>
            <a:ext cx="5734050" cy="678402"/>
          </a:xfrm>
        </p:spPr>
        <p:txBody>
          <a:bodyPr/>
          <a:lstStyle/>
          <a:p>
            <a:r>
              <a:rPr lang="en-US" dirty="0"/>
              <a:t>Engr. Muhammad Saad Ullah</a:t>
            </a:r>
          </a:p>
          <a:p>
            <a:r>
              <a:rPr lang="en-US" dirty="0"/>
              <a:t>Master in Electrical Engineering from Sweden</a:t>
            </a:r>
          </a:p>
          <a:p>
            <a:endParaRPr lang="en-US" dirty="0"/>
          </a:p>
        </p:txBody>
      </p:sp>
      <p:sp>
        <p:nvSpPr>
          <p:cNvPr id="8" name="Rectangle 3"/>
          <p:cNvSpPr>
            <a:spLocks noGrp="1" noChangeArrowheads="1"/>
          </p:cNvSpPr>
          <p:nvPr>
            <p:ph type="ctrTitle"/>
          </p:nvPr>
        </p:nvSpPr>
        <p:spPr>
          <a:xfrm>
            <a:off x="119935" y="3748020"/>
            <a:ext cx="5976065" cy="543467"/>
          </a:xfrm>
        </p:spPr>
        <p:txBody>
          <a:bodyPr>
            <a:normAutofit fontScale="90000"/>
          </a:bodyPr>
          <a:lstStyle/>
          <a:p>
            <a:pPr eaLnBrk="1" hangingPunct="1">
              <a:lnSpc>
                <a:spcPct val="80000"/>
              </a:lnSpc>
            </a:pPr>
            <a:endParaRPr lang="en-US" sz="2000" dirty="0"/>
          </a:p>
          <a:p>
            <a:pPr eaLnBrk="1" hangingPunct="1">
              <a:lnSpc>
                <a:spcPct val="80000"/>
              </a:lnSpc>
            </a:pPr>
            <a:r>
              <a:rPr lang="en-US" sz="2400" b="1" dirty="0"/>
              <a:t>Lecture 1: Digital system &amp; Binary numbers </a:t>
            </a:r>
          </a:p>
          <a:p>
            <a:pPr eaLnBrk="1" hangingPunct="1">
              <a:lnSpc>
                <a:spcPct val="80000"/>
              </a:lnSpc>
            </a:pPr>
            <a:endParaRPr lang="en-US" sz="1000" b="1" dirty="0"/>
          </a:p>
          <a:p>
            <a:pPr eaLnBrk="1" hangingPunct="1">
              <a:lnSpc>
                <a:spcPct val="80000"/>
              </a:lnSpc>
            </a:pPr>
            <a:endParaRPr lang="en-US" b="1" dirty="0"/>
          </a:p>
          <a:p>
            <a:pPr eaLnBrk="1" hangingPunct="1">
              <a:lnSpc>
                <a:spcPct val="80000"/>
              </a:lnSpc>
            </a:pPr>
            <a:endParaRPr lang="en-US" sz="2000" dirty="0"/>
          </a:p>
          <a:p>
            <a:pPr eaLnBrk="1" hangingPunct="1">
              <a:lnSpc>
                <a:spcPct val="80000"/>
              </a:lnSpc>
            </a:pPr>
            <a:endParaRPr lang="en-US" sz="2000" dirty="0"/>
          </a:p>
        </p:txBody>
      </p:sp>
      <p:pic>
        <p:nvPicPr>
          <p:cNvPr id="12" name="Picture 11" descr="https://penofislam.files.wordpress.com/2012/08/bismillah.jpeg"/>
          <p:cNvPicPr/>
          <p:nvPr/>
        </p:nvPicPr>
        <p:blipFill>
          <a:blip r:embed="rId2">
            <a:extLst>
              <a:ext uri="{28A0092B-C50C-407E-A947-70E740481C1C}">
                <a14:useLocalDpi xmlns:a14="http://schemas.microsoft.com/office/drawing/2010/main" val="0"/>
              </a:ext>
            </a:extLst>
          </a:blip>
          <a:srcRect/>
          <a:stretch>
            <a:fillRect/>
          </a:stretch>
        </p:blipFill>
        <p:spPr bwMode="auto">
          <a:xfrm>
            <a:off x="0" y="1184858"/>
            <a:ext cx="12192000" cy="1925123"/>
          </a:xfrm>
          <a:prstGeom prst="rect">
            <a:avLst/>
          </a:prstGeom>
          <a:noFill/>
          <a:ln>
            <a:noFill/>
          </a:ln>
        </p:spPr>
      </p:pic>
    </p:spTree>
    <p:extLst>
      <p:ext uri="{BB962C8B-B14F-4D97-AF65-F5344CB8AC3E}">
        <p14:creationId xmlns:p14="http://schemas.microsoft.com/office/powerpoint/2010/main" val="13938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Decimal Number System </a:t>
            </a:r>
          </a:p>
        </p:txBody>
      </p:sp>
      <p:sp>
        <p:nvSpPr>
          <p:cNvPr id="4" name="Text Placeholder 3"/>
          <p:cNvSpPr>
            <a:spLocks noGrp="1"/>
          </p:cNvSpPr>
          <p:nvPr>
            <p:ph type="body" sz="half" idx="2"/>
          </p:nvPr>
        </p:nvSpPr>
        <p:spPr>
          <a:xfrm>
            <a:off x="1104900" y="1600200"/>
            <a:ext cx="9980682" cy="4572000"/>
          </a:xfrm>
        </p:spPr>
        <p:txBody>
          <a:bodyPr>
            <a:normAutofit/>
          </a:bodyPr>
          <a:lstStyle/>
          <a:p>
            <a:r>
              <a:rPr lang="en-US" sz="3200" dirty="0">
                <a:solidFill>
                  <a:srgbClr val="0070C0"/>
                </a:solidFill>
              </a:rPr>
              <a:t>Characteristics </a:t>
            </a:r>
          </a:p>
          <a:p>
            <a:pPr marL="342900" indent="-342900">
              <a:buFont typeface="Wingdings" panose="05000000000000000000" pitchFamily="2" charset="2"/>
              <a:buChar char="Ø"/>
            </a:pPr>
            <a:r>
              <a:rPr lang="en-US" sz="3200" dirty="0"/>
              <a:t> A positional number system </a:t>
            </a:r>
          </a:p>
          <a:p>
            <a:pPr marL="342900" indent="-342900">
              <a:buFont typeface="Wingdings" panose="05000000000000000000" pitchFamily="2" charset="2"/>
              <a:buChar char="Ø"/>
            </a:pPr>
            <a:r>
              <a:rPr lang="en-US" sz="3200" dirty="0"/>
              <a:t>Has 10 symbols or digits (0,1,2,3,4,5,6,7,8,9). Its Base is = 10 </a:t>
            </a:r>
          </a:p>
          <a:p>
            <a:pPr marL="342900" indent="-342900">
              <a:buFont typeface="Wingdings" panose="05000000000000000000" pitchFamily="2" charset="2"/>
              <a:buChar char="Ø"/>
            </a:pPr>
            <a:r>
              <a:rPr lang="en-US" sz="3200" dirty="0"/>
              <a:t>The maximum value of a single digit is 9 (one less than the value of the base)</a:t>
            </a:r>
          </a:p>
          <a:p>
            <a:pPr marL="342900" indent="-342900">
              <a:buFont typeface="Wingdings" panose="05000000000000000000" pitchFamily="2" charset="2"/>
              <a:buChar char="Ø"/>
            </a:pPr>
            <a:r>
              <a:rPr lang="en-US" sz="3200" dirty="0"/>
              <a:t>Each position of a digit represents a specific power of base (10)</a:t>
            </a:r>
          </a:p>
          <a:p>
            <a:endParaRPr lang="en-US" sz="2400" dirty="0"/>
          </a:p>
        </p:txBody>
      </p:sp>
      <p:sp>
        <p:nvSpPr>
          <p:cNvPr id="5" name="Slide Number Placeholder 4"/>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427517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7564"/>
            <a:ext cx="9980682" cy="1096962"/>
          </a:xfrm>
        </p:spPr>
        <p:txBody>
          <a:bodyPr>
            <a:normAutofit/>
          </a:bodyPr>
          <a:lstStyle/>
          <a:p>
            <a:r>
              <a:rPr lang="en-US" sz="3200" dirty="0">
                <a:solidFill>
                  <a:srgbClr val="0070C0"/>
                </a:solidFill>
              </a:rPr>
              <a:t>Binary, Decimal Numbers </a:t>
            </a:r>
          </a:p>
        </p:txBody>
      </p:sp>
      <p:sp>
        <p:nvSpPr>
          <p:cNvPr id="4" name="Slide Number Placeholder 3"/>
          <p:cNvSpPr>
            <a:spLocks noGrp="1"/>
          </p:cNvSpPr>
          <p:nvPr>
            <p:ph type="sldNum" sz="quarter" idx="12"/>
          </p:nvPr>
        </p:nvSpPr>
        <p:spPr/>
        <p:txBody>
          <a:bodyPr/>
          <a:lstStyle/>
          <a:p>
            <a:fld id="{0FF54DE5-C571-48E8-A5BC-B369434E2F44}" type="slidenum">
              <a:rPr lang="en-US" smtClean="0"/>
              <a:t>11</a:t>
            </a:fld>
            <a:endParaRPr lang="en-US"/>
          </a:p>
        </p:txBody>
      </p:sp>
      <p:sp>
        <p:nvSpPr>
          <p:cNvPr id="5" name="Text Placeholder 3"/>
          <p:cNvSpPr txBox="1">
            <a:spLocks/>
          </p:cNvSpPr>
          <p:nvPr/>
        </p:nvSpPr>
        <p:spPr>
          <a:xfrm>
            <a:off x="1104900" y="1478755"/>
            <a:ext cx="9880780" cy="4877595"/>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The Decimal number system is base or radix 10</a:t>
            </a:r>
          </a:p>
          <a:p>
            <a:pPr marL="285750" indent="-285750">
              <a:buFont typeface="Arial" panose="020B0604020202020204" pitchFamily="34" charset="0"/>
              <a:buChar char="•"/>
            </a:pPr>
            <a:r>
              <a:rPr lang="en-US" dirty="0"/>
              <a:t>A decimal number 7,392 </a:t>
            </a:r>
          </a:p>
          <a:p>
            <a:pPr marL="285750" indent="-285750">
              <a:buFont typeface="Arial" panose="020B0604020202020204" pitchFamily="34" charset="0"/>
              <a:buChar char="•"/>
            </a:pPr>
            <a:r>
              <a:rPr lang="en-US" dirty="0"/>
              <a:t>represents a quantity = 7 thousands, plus 3 hundreds, plus 9 tens, plus 2 units.</a:t>
            </a:r>
          </a:p>
          <a:p>
            <a:pPr marL="285750" indent="-285750">
              <a:buFont typeface="Arial" panose="020B0604020202020204" pitchFamily="34" charset="0"/>
              <a:buChar char="•"/>
            </a:pPr>
            <a:r>
              <a:rPr lang="en-US" dirty="0"/>
              <a:t>The thousands, hundreds, etc., are powers of 10 implied</a:t>
            </a:r>
            <a:br>
              <a:rPr lang="en-US" dirty="0"/>
            </a:br>
            <a:r>
              <a:rPr lang="en-US" dirty="0"/>
              <a:t>by the position of the coefficients (symbols) in the number. </a:t>
            </a:r>
          </a:p>
          <a:p>
            <a:pPr marL="285750" indent="-285750">
              <a:buFont typeface="Arial" panose="020B0604020202020204" pitchFamily="34" charset="0"/>
              <a:buChar char="•"/>
            </a:pPr>
            <a:r>
              <a:rPr lang="en-US" dirty="0"/>
              <a:t>To be more exact, 7,392 ,  should be written as	</a:t>
            </a:r>
          </a:p>
          <a:p>
            <a:pPr marL="0" indent="0">
              <a:buNone/>
            </a:pPr>
            <a:br>
              <a:rPr lang="en-US" dirty="0"/>
            </a:br>
            <a:r>
              <a:rPr lang="en-US" dirty="0"/>
              <a:t>	7 x 10</a:t>
            </a:r>
            <a:r>
              <a:rPr lang="en-US" baseline="30000" dirty="0"/>
              <a:t>3</a:t>
            </a:r>
            <a:r>
              <a:rPr lang="en-US" dirty="0"/>
              <a:t> + 3 x 10</a:t>
            </a:r>
            <a:r>
              <a:rPr lang="en-US" baseline="30000" dirty="0"/>
              <a:t>2</a:t>
            </a:r>
            <a:r>
              <a:rPr lang="en-US" dirty="0"/>
              <a:t> + 9 x 10</a:t>
            </a:r>
            <a:r>
              <a:rPr lang="en-US" baseline="30000" dirty="0"/>
              <a:t>1</a:t>
            </a:r>
            <a:r>
              <a:rPr lang="en-US" dirty="0"/>
              <a:t> + 2 x 10</a:t>
            </a:r>
            <a:r>
              <a:rPr lang="en-US" baseline="30000" dirty="0"/>
              <a:t>0</a:t>
            </a:r>
          </a:p>
          <a:p>
            <a:pPr marL="0" indent="0">
              <a:buNone/>
            </a:pPr>
            <a:r>
              <a:rPr lang="en-US" baseline="30000" dirty="0"/>
              <a:t>          </a:t>
            </a:r>
            <a:r>
              <a:rPr lang="en-US" sz="2400" baseline="30000" dirty="0"/>
              <a:t>7000 + 3000+90+2 =</a:t>
            </a:r>
            <a:r>
              <a:rPr lang="en-US" sz="2400" dirty="0"/>
              <a:t> 7392</a:t>
            </a:r>
            <a:br>
              <a:rPr lang="en-US" dirty="0"/>
            </a:br>
            <a:endParaRPr lang="en-US"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Number Systems </a:t>
            </a:r>
          </a:p>
        </p:txBody>
      </p:sp>
      <p:sp>
        <p:nvSpPr>
          <p:cNvPr id="3" name="Slide Number Placeholder 2"/>
          <p:cNvSpPr>
            <a:spLocks noGrp="1"/>
          </p:cNvSpPr>
          <p:nvPr>
            <p:ph type="sldNum" sz="quarter" idx="12"/>
          </p:nvPr>
        </p:nvSpPr>
        <p:spPr/>
        <p:txBody>
          <a:bodyPr/>
          <a:lstStyle/>
          <a:p>
            <a:fld id="{0FF54DE5-C571-48E8-A5BC-B369434E2F44}" type="slidenum">
              <a:rPr lang="en-US" smtClean="0"/>
              <a:t>12</a:t>
            </a:fld>
            <a:endParaRPr lang="en-US"/>
          </a:p>
        </p:txBody>
      </p:sp>
      <p:sp>
        <p:nvSpPr>
          <p:cNvPr id="5" name="Rectangle 3"/>
          <p:cNvSpPr txBox="1">
            <a:spLocks noChangeArrowheads="1"/>
          </p:cNvSpPr>
          <p:nvPr>
            <p:custDataLst>
              <p:tags r:id="rId1"/>
            </p:custDataLst>
          </p:nvPr>
        </p:nvSpPr>
        <p:spPr>
          <a:xfrm>
            <a:off x="1394460" y="1555751"/>
            <a:ext cx="8229600" cy="5943600"/>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altLang="en-US" sz="3200" dirty="0">
                <a:latin typeface="Times New Roman" panose="02020603050405020304" pitchFamily="18" charset="0"/>
                <a:cs typeface="Times New Roman" panose="02020603050405020304" pitchFamily="18" charset="0"/>
              </a:rPr>
              <a:t>Number systems  include decimal, binary, octal and hexadecimal </a:t>
            </a:r>
          </a:p>
          <a:p>
            <a:pPr>
              <a:buFont typeface="Wingdings" panose="05000000000000000000" pitchFamily="2" charset="2"/>
              <a:buNone/>
            </a:pPr>
            <a:endParaRPr lang="en-US" altLang="en-US" sz="2800" dirty="0"/>
          </a:p>
        </p:txBody>
      </p:sp>
      <p:graphicFrame>
        <p:nvGraphicFramePr>
          <p:cNvPr id="6" name="Group 53"/>
          <p:cNvGraphicFramePr>
            <a:graphicFrameLocks noGrp="1"/>
          </p:cNvGraphicFramePr>
          <p:nvPr>
            <p:custDataLst>
              <p:tags r:id="rId2"/>
            </p:custDataLst>
            <p:extLst>
              <p:ext uri="{D42A27DB-BD31-4B8C-83A1-F6EECF244321}">
                <p14:modId xmlns:p14="http://schemas.microsoft.com/office/powerpoint/2010/main" val="89799235"/>
              </p:ext>
            </p:extLst>
          </p:nvPr>
        </p:nvGraphicFramePr>
        <p:xfrm>
          <a:off x="2049020" y="2897745"/>
          <a:ext cx="7415019" cy="3641168"/>
        </p:xfrm>
        <a:graphic>
          <a:graphicData uri="http://schemas.openxmlformats.org/drawingml/2006/table">
            <a:tbl>
              <a:tblPr/>
              <a:tblGrid>
                <a:gridCol w="3362625">
                  <a:extLst>
                    <a:ext uri="{9D8B030D-6E8A-4147-A177-3AD203B41FA5}">
                      <a16:colId xmlns:a16="http://schemas.microsoft.com/office/drawing/2014/main" val="20000"/>
                    </a:ext>
                  </a:extLst>
                </a:gridCol>
                <a:gridCol w="2241750">
                  <a:extLst>
                    <a:ext uri="{9D8B030D-6E8A-4147-A177-3AD203B41FA5}">
                      <a16:colId xmlns:a16="http://schemas.microsoft.com/office/drawing/2014/main" val="20001"/>
                    </a:ext>
                  </a:extLst>
                </a:gridCol>
                <a:gridCol w="1810644">
                  <a:extLst>
                    <a:ext uri="{9D8B030D-6E8A-4147-A177-3AD203B41FA5}">
                      <a16:colId xmlns:a16="http://schemas.microsoft.com/office/drawing/2014/main" val="20002"/>
                    </a:ext>
                  </a:extLst>
                </a:gridCol>
              </a:tblGrid>
              <a:tr h="7462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Number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Base</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Symbol</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99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Binary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Base</a:t>
                      </a:r>
                      <a:r>
                        <a:rPr kumimoji="0" lang="en-US" sz="2800" b="0" i="0" u="none" strike="noStrike" cap="none" normalizeH="0" baseline="0">
                          <a:ln>
                            <a:noFill/>
                          </a:ln>
                          <a:solidFill>
                            <a:schemeClr val="tx1"/>
                          </a:solidFill>
                          <a:effectLst/>
                          <a:latin typeface="Arial" charset="0"/>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a:ln>
                            <a:noFill/>
                          </a:ln>
                          <a:solidFill>
                            <a:schemeClr val="tx1"/>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4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Octal</a:t>
                      </a:r>
                      <a:r>
                        <a:rPr kumimoji="0" lang="en-US" sz="2800" b="0" i="0" u="none" strike="noStrike" cap="none" normalizeH="0" baseline="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Base</a:t>
                      </a:r>
                      <a:r>
                        <a:rPr kumimoji="0" lang="en-US" sz="2800" b="0" i="0" u="none" strike="noStrike" cap="none" normalizeH="0" baseline="0">
                          <a:ln>
                            <a:noFill/>
                          </a:ln>
                          <a:solidFill>
                            <a:schemeClr val="tx1"/>
                          </a:solidFill>
                          <a:effectLst/>
                          <a:latin typeface="Arial" charset="0"/>
                          <a:cs typeface="Arial"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a:ln>
                            <a:noFill/>
                          </a:ln>
                          <a:solidFill>
                            <a:schemeClr val="tx1"/>
                          </a:solidFill>
                          <a:effectLst/>
                          <a:latin typeface="Arial" charset="0"/>
                          <a:cs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74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Decimal</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Base</a:t>
                      </a:r>
                      <a:r>
                        <a:rPr kumimoji="0" lang="en-US" sz="2800" b="0" i="0" u="none" strike="noStrike" cap="none" normalizeH="0" baseline="0">
                          <a:ln>
                            <a:noFill/>
                          </a:ln>
                          <a:solidFill>
                            <a:schemeClr val="tx1"/>
                          </a:solidFill>
                          <a:effectLst/>
                          <a:latin typeface="Arial" charset="0"/>
                          <a:cs typeface="Arial"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21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Hexadecimal</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Base</a:t>
                      </a:r>
                      <a:r>
                        <a:rPr kumimoji="0" lang="en-US" sz="2800" b="0" i="0" u="none" strike="noStrike" cap="none" normalizeH="0" baseline="0">
                          <a:ln>
                            <a:noFill/>
                          </a:ln>
                          <a:solidFill>
                            <a:schemeClr val="tx1"/>
                          </a:solidFill>
                          <a:effectLst/>
                          <a:latin typeface="Arial" charset="0"/>
                          <a:cs typeface="Arial" charset="0"/>
                        </a:rPr>
                        <a:t>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12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F54DE5-C571-48E8-A5BC-B369434E2F44}" type="slidenum">
              <a:rPr lang="en-US" smtClean="0"/>
              <a:t>13</a:t>
            </a:fld>
            <a:endParaRPr lang="en-US"/>
          </a:p>
        </p:txBody>
      </p:sp>
      <p:sp>
        <p:nvSpPr>
          <p:cNvPr id="3" name="Rectangle 2"/>
          <p:cNvSpPr txBox="1">
            <a:spLocks noChangeArrowheads="1"/>
          </p:cNvSpPr>
          <p:nvPr>
            <p:custDataLst>
              <p:tags r:id="rId1"/>
            </p:custDataLst>
          </p:nvPr>
        </p:nvSpPr>
        <p:spPr>
          <a:xfrm>
            <a:off x="251460" y="225426"/>
            <a:ext cx="9624060" cy="1695450"/>
          </a:xfrm>
          <a:prstGeom prst="rect">
            <a:avLst/>
          </a:prstGeom>
        </p:spPr>
        <p:txBody>
          <a:bodyPr rtlCol="0">
            <a:normAutofit fontScale="97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defRPr/>
            </a:pPr>
            <a:r>
              <a:rPr lang="en-US" b="1" i="1" u="sng" dirty="0">
                <a:solidFill>
                  <a:srgbClr val="0070C0"/>
                </a:solidFill>
                <a:latin typeface="Garamond" pitchFamily="18" charset="0"/>
              </a:rPr>
              <a:t>Decimal Number System</a:t>
            </a:r>
            <a:br>
              <a:rPr lang="en-US" b="1" i="1" u="sng" dirty="0">
                <a:solidFill>
                  <a:srgbClr val="FF0000"/>
                </a:solidFill>
                <a:latin typeface="Garamond" pitchFamily="18" charset="0"/>
              </a:rPr>
            </a:br>
            <a:endParaRPr lang="en-US" b="1" i="1" u="sng" dirty="0">
              <a:solidFill>
                <a:srgbClr val="FF0000"/>
              </a:solidFill>
              <a:latin typeface="Garamond" pitchFamily="18" charset="0"/>
            </a:endParaRPr>
          </a:p>
        </p:txBody>
      </p:sp>
      <p:sp>
        <p:nvSpPr>
          <p:cNvPr id="4" name="Rectangle 3"/>
          <p:cNvSpPr txBox="1">
            <a:spLocks noChangeArrowheads="1"/>
          </p:cNvSpPr>
          <p:nvPr>
            <p:custDataLst>
              <p:tags r:id="rId2"/>
            </p:custDataLst>
          </p:nvPr>
        </p:nvSpPr>
        <p:spPr>
          <a:xfrm>
            <a:off x="411480" y="982980"/>
            <a:ext cx="9464040" cy="2957196"/>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altLang="en-US" sz="3200" dirty="0">
                <a:latin typeface="Times New Roman" panose="02020603050405020304" pitchFamily="18" charset="0"/>
                <a:cs typeface="Times New Roman" panose="02020603050405020304" pitchFamily="18" charset="0"/>
              </a:rPr>
              <a:t>The Decimal Number System uses base 10. It includes the digits {0, 1,2,…, 9}. The weighted values for each position are:</a:t>
            </a:r>
          </a:p>
        </p:txBody>
      </p:sp>
      <p:graphicFrame>
        <p:nvGraphicFramePr>
          <p:cNvPr id="5" name="Group 76"/>
          <p:cNvGraphicFramePr>
            <a:graphicFrameLocks/>
          </p:cNvGraphicFramePr>
          <p:nvPr>
            <p:custDataLst>
              <p:tags r:id="rId3"/>
            </p:custDataLst>
            <p:extLst>
              <p:ext uri="{D42A27DB-BD31-4B8C-83A1-F6EECF244321}">
                <p14:modId xmlns:p14="http://schemas.microsoft.com/office/powerpoint/2010/main" val="3603368693"/>
              </p:ext>
            </p:extLst>
          </p:nvPr>
        </p:nvGraphicFramePr>
        <p:xfrm>
          <a:off x="571500" y="3016252"/>
          <a:ext cx="9144000" cy="158115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10^4</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10^3</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10^2</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10^0</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10^-2</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10^-3</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Line 87"/>
          <p:cNvSpPr>
            <a:spLocks noChangeShapeType="1"/>
          </p:cNvSpPr>
          <p:nvPr>
            <p:custDataLst>
              <p:tags r:id="rId4"/>
            </p:custDataLst>
          </p:nvPr>
        </p:nvSpPr>
        <p:spPr bwMode="auto">
          <a:xfrm>
            <a:off x="6446520" y="5035552"/>
            <a:ext cx="342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AutoShape 88"/>
          <p:cNvSpPr>
            <a:spLocks noChangeArrowheads="1"/>
          </p:cNvSpPr>
          <p:nvPr>
            <p:custDataLst>
              <p:tags r:id="rId5"/>
            </p:custDataLst>
          </p:nvPr>
        </p:nvSpPr>
        <p:spPr bwMode="auto">
          <a:xfrm>
            <a:off x="6742182" y="5186683"/>
            <a:ext cx="3429000" cy="1219200"/>
          </a:xfrm>
          <a:prstGeom prst="upArrowCallout">
            <a:avLst>
              <a:gd name="adj1" fmla="val 70313"/>
              <a:gd name="adj2" fmla="val 70313"/>
              <a:gd name="adj3" fmla="val 16667"/>
              <a:gd name="adj4" fmla="val 66667"/>
            </a:avLst>
          </a:prstGeom>
          <a:solidFill>
            <a:srgbClr val="FF33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chemeClr val="bg1"/>
                </a:solidFill>
              </a:rPr>
              <a:t>Right</a:t>
            </a:r>
            <a:r>
              <a:rPr lang="en-US" altLang="en-US" sz="2000" b="1" dirty="0">
                <a:solidFill>
                  <a:schemeClr val="bg1"/>
                </a:solidFill>
              </a:rPr>
              <a:t> </a:t>
            </a:r>
            <a:r>
              <a:rPr lang="en-US" altLang="en-US" sz="2400" b="1" dirty="0">
                <a:solidFill>
                  <a:schemeClr val="bg1"/>
                </a:solidFill>
              </a:rPr>
              <a:t>of decimal point</a:t>
            </a:r>
          </a:p>
        </p:txBody>
      </p:sp>
      <p:sp>
        <p:nvSpPr>
          <p:cNvPr id="10" name="AutoShape 93"/>
          <p:cNvSpPr>
            <a:spLocks noChangeArrowheads="1"/>
          </p:cNvSpPr>
          <p:nvPr>
            <p:custDataLst>
              <p:tags r:id="rId6"/>
            </p:custDataLst>
          </p:nvPr>
        </p:nvSpPr>
        <p:spPr bwMode="auto">
          <a:xfrm>
            <a:off x="914400" y="5035552"/>
            <a:ext cx="3810000" cy="1295400"/>
          </a:xfrm>
          <a:prstGeom prst="upArrowCallout">
            <a:avLst>
              <a:gd name="adj1" fmla="val 73529"/>
              <a:gd name="adj2" fmla="val 73529"/>
              <a:gd name="adj3" fmla="val 16667"/>
              <a:gd name="adj4" fmla="val 66667"/>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dirty="0"/>
              <a:t>left of the decimal point</a:t>
            </a:r>
            <a:r>
              <a:rPr lang="en-US" altLang="en-US" dirty="0"/>
              <a:t> </a:t>
            </a:r>
          </a:p>
        </p:txBody>
      </p:sp>
      <p:sp>
        <p:nvSpPr>
          <p:cNvPr id="11" name="Line 92"/>
          <p:cNvSpPr>
            <a:spLocks noChangeShapeType="1"/>
          </p:cNvSpPr>
          <p:nvPr>
            <p:custDataLst>
              <p:tags r:id="rId7"/>
            </p:custDataLst>
          </p:nvPr>
        </p:nvSpPr>
        <p:spPr bwMode="auto">
          <a:xfrm flipH="1">
            <a:off x="411480" y="5020312"/>
            <a:ext cx="5638800"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Box 11"/>
          <p:cNvSpPr txBox="1"/>
          <p:nvPr/>
        </p:nvSpPr>
        <p:spPr>
          <a:xfrm>
            <a:off x="1234440" y="5683252"/>
            <a:ext cx="3291840" cy="369332"/>
          </a:xfrm>
          <a:prstGeom prst="rect">
            <a:avLst/>
          </a:prstGeom>
          <a:noFill/>
        </p:spPr>
        <p:txBody>
          <a:bodyPr wrap="square" rtlCol="0">
            <a:spAutoFit/>
          </a:bodyPr>
          <a:lstStyle/>
          <a:p>
            <a:r>
              <a:rPr lang="en-US" dirty="0">
                <a:solidFill>
                  <a:schemeClr val="accent3">
                    <a:lumMod val="20000"/>
                    <a:lumOff val="80000"/>
                  </a:schemeClr>
                </a:solidFill>
              </a:rPr>
              <a:t>Left of decimal Point </a:t>
            </a:r>
          </a:p>
        </p:txBody>
      </p:sp>
    </p:spTree>
    <p:extLst>
      <p:ext uri="{BB962C8B-B14F-4D97-AF65-F5344CB8AC3E}">
        <p14:creationId xmlns:p14="http://schemas.microsoft.com/office/powerpoint/2010/main" val="14174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F54DE5-C571-48E8-A5BC-B369434E2F44}" type="slidenum">
              <a:rPr lang="en-US" smtClean="0"/>
              <a:t>14</a:t>
            </a:fld>
            <a:endParaRPr lang="en-US"/>
          </a:p>
        </p:txBody>
      </p:sp>
      <p:sp>
        <p:nvSpPr>
          <p:cNvPr id="4" name="Title 1"/>
          <p:cNvSpPr txBox="1">
            <a:spLocks/>
          </p:cNvSpPr>
          <p:nvPr/>
        </p:nvSpPr>
        <p:spPr>
          <a:xfrm>
            <a:off x="1104900" y="37564"/>
            <a:ext cx="9980682" cy="1096962"/>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3200" dirty="0">
                <a:solidFill>
                  <a:srgbClr val="0070C0"/>
                </a:solidFill>
              </a:rPr>
              <a:t>Binary, Decimal Numbers </a:t>
            </a:r>
          </a:p>
        </p:txBody>
      </p:sp>
      <p:sp>
        <p:nvSpPr>
          <p:cNvPr id="5" name="Text Placeholder 3"/>
          <p:cNvSpPr txBox="1">
            <a:spLocks/>
          </p:cNvSpPr>
          <p:nvPr/>
        </p:nvSpPr>
        <p:spPr>
          <a:xfrm>
            <a:off x="1154851" y="860569"/>
            <a:ext cx="9880780" cy="4877595"/>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In general, a number with a decimal point is represented by a series of coefficients:</a:t>
            </a:r>
          </a:p>
          <a:p>
            <a:pPr marL="0" indent="0">
              <a:buNone/>
            </a:pPr>
            <a:r>
              <a:rPr lang="en-US" i="1" dirty="0"/>
              <a:t>		</a:t>
            </a:r>
            <a:r>
              <a:rPr lang="en-US" sz="3200" i="1" dirty="0"/>
              <a:t>a</a:t>
            </a:r>
            <a:r>
              <a:rPr lang="en-US" sz="3200" baseline="-30000" dirty="0"/>
              <a:t>5</a:t>
            </a:r>
            <a:r>
              <a:rPr lang="en-US" sz="3200" i="1" dirty="0"/>
              <a:t>a</a:t>
            </a:r>
            <a:r>
              <a:rPr lang="en-US" sz="3200" baseline="-30000" dirty="0"/>
              <a:t>4</a:t>
            </a:r>
            <a:r>
              <a:rPr lang="en-US" sz="3200" i="1" dirty="0"/>
              <a:t>a</a:t>
            </a:r>
            <a:r>
              <a:rPr lang="en-US" sz="3200" baseline="-30000" dirty="0"/>
              <a:t>3</a:t>
            </a:r>
            <a:r>
              <a:rPr lang="en-US" sz="3200" i="1" dirty="0"/>
              <a:t>a</a:t>
            </a:r>
            <a:r>
              <a:rPr lang="en-US" sz="3200" baseline="-30000" dirty="0"/>
              <a:t>2</a:t>
            </a:r>
            <a:r>
              <a:rPr lang="en-US" sz="3200" i="1" dirty="0"/>
              <a:t>a</a:t>
            </a:r>
            <a:r>
              <a:rPr lang="en-US" sz="3200" baseline="-30000" dirty="0"/>
              <a:t>1</a:t>
            </a:r>
            <a:r>
              <a:rPr lang="en-US" sz="3200" i="1" dirty="0"/>
              <a:t>a</a:t>
            </a:r>
            <a:r>
              <a:rPr lang="en-US" sz="3200" baseline="-30000" dirty="0"/>
              <a:t>0 </a:t>
            </a:r>
            <a:r>
              <a:rPr lang="en-US" sz="3200" dirty="0"/>
              <a:t>. </a:t>
            </a:r>
            <a:r>
              <a:rPr lang="en-US" sz="3200" i="1" dirty="0"/>
              <a:t>a</a:t>
            </a:r>
            <a:r>
              <a:rPr lang="en-US" sz="3200" baseline="-30000" dirty="0"/>
              <a:t>-1</a:t>
            </a:r>
            <a:r>
              <a:rPr lang="en-US" sz="3200" i="1" dirty="0"/>
              <a:t>a</a:t>
            </a:r>
            <a:r>
              <a:rPr lang="en-US" sz="3200" baseline="-30000" dirty="0"/>
              <a:t>-2</a:t>
            </a:r>
            <a:r>
              <a:rPr lang="en-US" sz="3200" i="1" dirty="0"/>
              <a:t>a</a:t>
            </a:r>
            <a:r>
              <a:rPr lang="en-US" sz="3200" baseline="-30000" dirty="0"/>
              <a:t>-3</a:t>
            </a:r>
            <a:br>
              <a:rPr lang="en-US" dirty="0"/>
            </a:br>
            <a:endParaRPr lang="en-US" dirty="0"/>
          </a:p>
        </p:txBody>
      </p:sp>
      <p:sp>
        <p:nvSpPr>
          <p:cNvPr id="6" name="Rectangle 5"/>
          <p:cNvSpPr/>
          <p:nvPr/>
        </p:nvSpPr>
        <p:spPr>
          <a:xfrm>
            <a:off x="1330035" y="2552021"/>
            <a:ext cx="10224655" cy="4124206"/>
          </a:xfrm>
          <a:prstGeom prst="rect">
            <a:avLst/>
          </a:prstGeom>
        </p:spPr>
        <p:txBody>
          <a:bodyPr wrap="square">
            <a:spAutoFit/>
          </a:bodyPr>
          <a:lstStyle/>
          <a:p>
            <a:r>
              <a:rPr lang="en-US" sz="2400" dirty="0">
                <a:solidFill>
                  <a:srgbClr val="231F20"/>
                </a:solidFill>
                <a:latin typeface="TimesTenLTStd-Roman"/>
              </a:rPr>
              <a:t>The coefficients </a:t>
            </a:r>
            <a:r>
              <a:rPr lang="en-US" sz="2400" i="1" dirty="0" err="1">
                <a:solidFill>
                  <a:srgbClr val="231F20"/>
                </a:solidFill>
                <a:latin typeface="TimesTenLTStd-Italic"/>
              </a:rPr>
              <a:t>a</a:t>
            </a:r>
            <a:r>
              <a:rPr lang="en-US" sz="3200" baseline="-30000" dirty="0" err="1"/>
              <a:t>j</a:t>
            </a:r>
            <a:r>
              <a:rPr lang="en-US" sz="2400" i="1" dirty="0">
                <a:solidFill>
                  <a:srgbClr val="231F20"/>
                </a:solidFill>
                <a:latin typeface="TimesTenLTStd-Italic"/>
              </a:rPr>
              <a:t> </a:t>
            </a:r>
            <a:r>
              <a:rPr lang="en-US" sz="2400" dirty="0">
                <a:solidFill>
                  <a:srgbClr val="231F20"/>
                </a:solidFill>
                <a:latin typeface="TimesTenLTStd-Roman"/>
              </a:rPr>
              <a:t>are any of the 10 digits (0, 1, 2,…..9), and the subscript value </a:t>
            </a:r>
            <a:r>
              <a:rPr lang="en-US" sz="2400" i="1" dirty="0">
                <a:solidFill>
                  <a:srgbClr val="231F20"/>
                </a:solidFill>
                <a:latin typeface="TimesTenLTStd-Italic"/>
              </a:rPr>
              <a:t>j </a:t>
            </a:r>
            <a:r>
              <a:rPr lang="en-US" sz="2400" dirty="0">
                <a:solidFill>
                  <a:srgbClr val="231F20"/>
                </a:solidFill>
                <a:latin typeface="TimesTenLTStd-Roman"/>
              </a:rPr>
              <a:t>gives the place value and, hence, the power of 10 by which the coefficient must be multiplied.</a:t>
            </a:r>
          </a:p>
          <a:p>
            <a:br>
              <a:rPr lang="en-US" sz="2400" dirty="0">
                <a:solidFill>
                  <a:srgbClr val="231F20"/>
                </a:solidFill>
                <a:latin typeface="TimesTenLTStd-Roman"/>
              </a:rPr>
            </a:br>
            <a:r>
              <a:rPr lang="en-US" sz="2400" dirty="0">
                <a:solidFill>
                  <a:srgbClr val="231F20"/>
                </a:solidFill>
                <a:latin typeface="TimesTenLTStd-Roman"/>
              </a:rPr>
              <a:t>Thus, the decimal number can be expressed as</a:t>
            </a:r>
            <a:br>
              <a:rPr lang="en-US" sz="2400" dirty="0">
                <a:solidFill>
                  <a:srgbClr val="231F20"/>
                </a:solidFill>
                <a:latin typeface="TimesTenLTStd-Roman"/>
              </a:rPr>
            </a:br>
            <a:r>
              <a:rPr lang="en-US" sz="2200" dirty="0">
                <a:solidFill>
                  <a:srgbClr val="0070C0"/>
                </a:solidFill>
                <a:latin typeface="TimesTenLTStd-Roman"/>
              </a:rPr>
              <a:t>10</a:t>
            </a:r>
            <a:r>
              <a:rPr lang="en-US" sz="2200" baseline="30000" dirty="0">
                <a:solidFill>
                  <a:srgbClr val="0070C0"/>
                </a:solidFill>
                <a:latin typeface="TimesTenLTStd-Roman"/>
              </a:rPr>
              <a:t>5</a:t>
            </a:r>
            <a:r>
              <a:rPr lang="en-US" sz="2200" i="1" dirty="0">
                <a:solidFill>
                  <a:srgbClr val="0070C0"/>
                </a:solidFill>
                <a:latin typeface="TimesTenLTStd-Italic"/>
              </a:rPr>
              <a:t>a</a:t>
            </a:r>
            <a:r>
              <a:rPr lang="en-US" sz="2400" baseline="-25000" dirty="0">
                <a:solidFill>
                  <a:srgbClr val="0070C0"/>
                </a:solidFill>
                <a:latin typeface="PearsonMATH02"/>
              </a:rPr>
              <a:t>5</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4</a:t>
            </a:r>
            <a:r>
              <a:rPr lang="en-US" sz="2200" i="1" dirty="0">
                <a:solidFill>
                  <a:srgbClr val="0070C0"/>
                </a:solidFill>
                <a:latin typeface="TimesTenLTStd-Italic"/>
              </a:rPr>
              <a:t>a</a:t>
            </a:r>
            <a:r>
              <a:rPr lang="en-US" sz="2400" baseline="-25000" dirty="0">
                <a:solidFill>
                  <a:srgbClr val="0070C0"/>
                </a:solidFill>
                <a:latin typeface="PearsonMATH02"/>
              </a:rPr>
              <a:t>4</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3</a:t>
            </a:r>
            <a:r>
              <a:rPr lang="en-US" sz="2200" i="1" dirty="0">
                <a:solidFill>
                  <a:srgbClr val="0070C0"/>
                </a:solidFill>
                <a:latin typeface="TimesTenLTStd-Italic"/>
              </a:rPr>
              <a:t>a</a:t>
            </a:r>
            <a:r>
              <a:rPr lang="en-US" sz="2400" baseline="-25000" dirty="0">
                <a:solidFill>
                  <a:srgbClr val="0070C0"/>
                </a:solidFill>
                <a:latin typeface="PearsonMATH02"/>
              </a:rPr>
              <a:t>3</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2</a:t>
            </a:r>
            <a:r>
              <a:rPr lang="en-US" sz="2200" i="1" dirty="0">
                <a:solidFill>
                  <a:srgbClr val="0070C0"/>
                </a:solidFill>
                <a:latin typeface="TimesTenLTStd-Italic"/>
              </a:rPr>
              <a:t>a</a:t>
            </a:r>
            <a:r>
              <a:rPr lang="en-US" sz="2400" baseline="-25000" dirty="0">
                <a:solidFill>
                  <a:srgbClr val="0070C0"/>
                </a:solidFill>
                <a:latin typeface="PearsonMATH02"/>
              </a:rPr>
              <a:t>2</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1</a:t>
            </a:r>
            <a:r>
              <a:rPr lang="en-US" sz="2200" i="1" dirty="0">
                <a:solidFill>
                  <a:srgbClr val="0070C0"/>
                </a:solidFill>
                <a:latin typeface="TimesTenLTStd-Italic"/>
              </a:rPr>
              <a:t>a</a:t>
            </a:r>
            <a:r>
              <a:rPr lang="en-US" sz="2400" baseline="-25000" dirty="0">
                <a:solidFill>
                  <a:srgbClr val="0070C0"/>
                </a:solidFill>
                <a:latin typeface="PearsonMATH02"/>
              </a:rPr>
              <a:t>1</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0</a:t>
            </a:r>
            <a:r>
              <a:rPr lang="en-US" sz="2200" i="1" dirty="0">
                <a:solidFill>
                  <a:srgbClr val="0070C0"/>
                </a:solidFill>
                <a:latin typeface="TimesTenLTStd-Italic"/>
              </a:rPr>
              <a:t>a</a:t>
            </a:r>
            <a:r>
              <a:rPr lang="en-US" sz="2400" baseline="-25000" dirty="0">
                <a:solidFill>
                  <a:srgbClr val="0070C0"/>
                </a:solidFill>
                <a:latin typeface="PearsonMATH02"/>
              </a:rPr>
              <a:t>0</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-1</a:t>
            </a:r>
            <a:r>
              <a:rPr lang="en-US" sz="2200" i="1" dirty="0">
                <a:solidFill>
                  <a:srgbClr val="0070C0"/>
                </a:solidFill>
                <a:latin typeface="TimesTenLTStd-Italic"/>
              </a:rPr>
              <a:t>a</a:t>
            </a:r>
            <a:r>
              <a:rPr lang="en-US" sz="2200" baseline="-25000" dirty="0">
                <a:solidFill>
                  <a:srgbClr val="0070C0"/>
                </a:solidFill>
                <a:latin typeface="PearsonMATH02"/>
              </a:rPr>
              <a:t>-</a:t>
            </a:r>
            <a:r>
              <a:rPr lang="en-US" sz="2200" baseline="-25000" dirty="0">
                <a:solidFill>
                  <a:srgbClr val="0070C0"/>
                </a:solidFill>
                <a:latin typeface="TimesTenLTStd-Roman"/>
              </a:rPr>
              <a:t>1</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baseline="30000" dirty="0">
                <a:solidFill>
                  <a:srgbClr val="0070C0"/>
                </a:solidFill>
                <a:latin typeface="TimesTenLTStd-Roman"/>
              </a:rPr>
              <a:t>-2</a:t>
            </a:r>
            <a:r>
              <a:rPr lang="en-US" sz="2200" i="1" dirty="0">
                <a:solidFill>
                  <a:srgbClr val="0070C0"/>
                </a:solidFill>
                <a:latin typeface="TimesTenLTStd-Italic"/>
              </a:rPr>
              <a:t>a</a:t>
            </a:r>
            <a:r>
              <a:rPr lang="en-US" sz="2200" baseline="-25000" dirty="0">
                <a:solidFill>
                  <a:srgbClr val="0070C0"/>
                </a:solidFill>
                <a:latin typeface="PearsonMATH02"/>
              </a:rPr>
              <a:t>-2</a:t>
            </a:r>
            <a:r>
              <a:rPr lang="en-US" sz="2200" dirty="0">
                <a:solidFill>
                  <a:srgbClr val="0070C0"/>
                </a:solidFill>
                <a:latin typeface="TimesTenLTStd-Roman"/>
              </a:rPr>
              <a:t> </a:t>
            </a:r>
            <a:r>
              <a:rPr lang="en-US" sz="2200" dirty="0">
                <a:solidFill>
                  <a:srgbClr val="0070C0"/>
                </a:solidFill>
                <a:latin typeface="PearsonMATH02"/>
              </a:rPr>
              <a:t>+ </a:t>
            </a:r>
            <a:r>
              <a:rPr lang="en-US" sz="2200" dirty="0">
                <a:solidFill>
                  <a:srgbClr val="0070C0"/>
                </a:solidFill>
                <a:latin typeface="TimesTenLTStd-Roman"/>
              </a:rPr>
              <a:t>10</a:t>
            </a:r>
            <a:r>
              <a:rPr lang="en-US" sz="2200" dirty="0">
                <a:solidFill>
                  <a:srgbClr val="0070C0"/>
                </a:solidFill>
                <a:latin typeface="PearsonMATH02"/>
              </a:rPr>
              <a:t>-</a:t>
            </a:r>
            <a:r>
              <a:rPr lang="en-US" sz="2200" baseline="30000" dirty="0">
                <a:solidFill>
                  <a:srgbClr val="0070C0"/>
                </a:solidFill>
                <a:latin typeface="TimesTenLTStd-Roman"/>
              </a:rPr>
              <a:t>3</a:t>
            </a:r>
            <a:r>
              <a:rPr lang="en-US" sz="2200" i="1" dirty="0">
                <a:solidFill>
                  <a:srgbClr val="0070C0"/>
                </a:solidFill>
                <a:latin typeface="TimesTenLTStd-Italic"/>
              </a:rPr>
              <a:t>a</a:t>
            </a:r>
            <a:r>
              <a:rPr lang="en-US" sz="2200" baseline="-25000" dirty="0">
                <a:solidFill>
                  <a:srgbClr val="0070C0"/>
                </a:solidFill>
                <a:latin typeface="PearsonMATH02"/>
              </a:rPr>
              <a:t>-3</a:t>
            </a:r>
          </a:p>
          <a:p>
            <a:endParaRPr lang="en-US" sz="2200" baseline="-25000" dirty="0">
              <a:solidFill>
                <a:srgbClr val="231F20"/>
              </a:solidFill>
              <a:latin typeface="PearsonMATH02"/>
            </a:endParaRPr>
          </a:p>
          <a:p>
            <a:r>
              <a:rPr lang="en-US" sz="2200" baseline="-25000" dirty="0">
                <a:solidFill>
                  <a:srgbClr val="231F20"/>
                </a:solidFill>
                <a:latin typeface="PearsonMATH02"/>
              </a:rPr>
              <a:t>So we can say , </a:t>
            </a:r>
          </a:p>
          <a:p>
            <a:endParaRPr lang="en-US" sz="2200" baseline="-25000" dirty="0">
              <a:solidFill>
                <a:srgbClr val="231F20"/>
              </a:solidFill>
              <a:latin typeface="PearsonMATH02"/>
            </a:endParaRPr>
          </a:p>
          <a:p>
            <a:r>
              <a:rPr lang="en-US" sz="2400" dirty="0">
                <a:solidFill>
                  <a:srgbClr val="231F20"/>
                </a:solidFill>
                <a:latin typeface="TimesTenLTStd-Roman"/>
              </a:rPr>
              <a:t>with </a:t>
            </a:r>
            <a:r>
              <a:rPr lang="en-US" sz="2400" i="1" dirty="0">
                <a:solidFill>
                  <a:srgbClr val="231F20"/>
                </a:solidFill>
                <a:latin typeface="TimesTenLTStd-Italic"/>
              </a:rPr>
              <a:t>a</a:t>
            </a:r>
            <a:r>
              <a:rPr lang="en-US" sz="2400" baseline="-25000" dirty="0">
                <a:solidFill>
                  <a:srgbClr val="231F20"/>
                </a:solidFill>
                <a:latin typeface="PearsonMATH02"/>
              </a:rPr>
              <a:t>3</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7, </a:t>
            </a:r>
            <a:r>
              <a:rPr lang="en-US" sz="2400" i="1" dirty="0">
                <a:solidFill>
                  <a:srgbClr val="231F20"/>
                </a:solidFill>
                <a:latin typeface="TimesTenLTStd-Italic"/>
              </a:rPr>
              <a:t>a</a:t>
            </a:r>
            <a:r>
              <a:rPr lang="en-US" sz="2400" baseline="-25000" dirty="0">
                <a:solidFill>
                  <a:srgbClr val="231F20"/>
                </a:solidFill>
                <a:latin typeface="PearsonMATH02"/>
              </a:rPr>
              <a:t>2</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3, </a:t>
            </a:r>
            <a:r>
              <a:rPr lang="en-US" sz="2400" i="1" dirty="0">
                <a:solidFill>
                  <a:srgbClr val="231F20"/>
                </a:solidFill>
                <a:latin typeface="TimesTenLTStd-Italic"/>
              </a:rPr>
              <a:t>a</a:t>
            </a:r>
            <a:r>
              <a:rPr lang="en-US" sz="2400" baseline="-25000" dirty="0">
                <a:solidFill>
                  <a:srgbClr val="231F20"/>
                </a:solidFill>
                <a:latin typeface="PearsonMATH02"/>
              </a:rPr>
              <a:t>1</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9, and </a:t>
            </a:r>
            <a:r>
              <a:rPr lang="en-US" sz="2400" i="1" dirty="0">
                <a:solidFill>
                  <a:srgbClr val="231F20"/>
                </a:solidFill>
                <a:latin typeface="TimesTenLTStd-Italic"/>
              </a:rPr>
              <a:t>a</a:t>
            </a:r>
            <a:r>
              <a:rPr lang="en-US" sz="2400" baseline="-25000" dirty="0">
                <a:solidFill>
                  <a:srgbClr val="231F20"/>
                </a:solidFill>
                <a:latin typeface="PearsonMATH02"/>
              </a:rPr>
              <a:t>0</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2.</a:t>
            </a:r>
          </a:p>
          <a:p>
            <a:r>
              <a:rPr lang="en-US" sz="2400" dirty="0">
                <a:solidFill>
                  <a:srgbClr val="231F20"/>
                </a:solidFill>
                <a:latin typeface="TimesTenLTStd-Roman"/>
              </a:rPr>
              <a:t> </a:t>
            </a:r>
            <a:br>
              <a:rPr lang="en-US" sz="2400" dirty="0">
                <a:solidFill>
                  <a:srgbClr val="231F20"/>
                </a:solidFill>
                <a:latin typeface="PearsonMATH02"/>
              </a:rPr>
            </a:br>
            <a:r>
              <a:rPr lang="en-US" sz="2400" dirty="0">
                <a:solidFill>
                  <a:srgbClr val="231F20"/>
                </a:solidFill>
                <a:latin typeface="TimesTenLTStd-Roman"/>
              </a:rPr>
              <a:t>10</a:t>
            </a:r>
            <a:r>
              <a:rPr lang="en-US" sz="2400" baseline="30000" dirty="0">
                <a:solidFill>
                  <a:srgbClr val="231F20"/>
                </a:solidFill>
                <a:latin typeface="TimesTenLTStd-Roman"/>
              </a:rPr>
              <a:t>3</a:t>
            </a:r>
            <a:r>
              <a:rPr lang="en-US" sz="2400" dirty="0">
                <a:solidFill>
                  <a:srgbClr val="231F20"/>
                </a:solidFill>
                <a:latin typeface="TimesTenLTStd-Roman"/>
              </a:rPr>
              <a:t> x</a:t>
            </a:r>
            <a:r>
              <a:rPr lang="en-US" sz="2400" baseline="30000" dirty="0">
                <a:solidFill>
                  <a:srgbClr val="231F20"/>
                </a:solidFill>
                <a:latin typeface="TimesTenLTStd-Roman"/>
              </a:rPr>
              <a:t> </a:t>
            </a:r>
            <a:r>
              <a:rPr lang="en-US" sz="2400" i="1" dirty="0">
                <a:solidFill>
                  <a:srgbClr val="231F20"/>
                </a:solidFill>
                <a:latin typeface="TimesTenLTStd-Italic"/>
              </a:rPr>
              <a:t>7</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10</a:t>
            </a:r>
            <a:r>
              <a:rPr lang="en-US" sz="2400" baseline="30000" dirty="0">
                <a:solidFill>
                  <a:srgbClr val="231F20"/>
                </a:solidFill>
                <a:latin typeface="TimesTenLTStd-Roman"/>
              </a:rPr>
              <a:t>2</a:t>
            </a:r>
            <a:r>
              <a:rPr lang="en-US" sz="2400" dirty="0">
                <a:solidFill>
                  <a:srgbClr val="231F20"/>
                </a:solidFill>
                <a:latin typeface="TimesTenLTStd-Roman"/>
              </a:rPr>
              <a:t> x </a:t>
            </a:r>
            <a:r>
              <a:rPr lang="en-US" sz="2400" i="1" dirty="0">
                <a:solidFill>
                  <a:srgbClr val="231F20"/>
                </a:solidFill>
                <a:latin typeface="TimesTenLTStd-Italic"/>
              </a:rPr>
              <a:t>3</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10</a:t>
            </a:r>
            <a:r>
              <a:rPr lang="en-US" sz="2400" baseline="30000" dirty="0">
                <a:solidFill>
                  <a:srgbClr val="231F20"/>
                </a:solidFill>
                <a:latin typeface="TimesTenLTStd-Roman"/>
              </a:rPr>
              <a:t>1</a:t>
            </a:r>
            <a:r>
              <a:rPr lang="en-US" sz="2400" dirty="0">
                <a:solidFill>
                  <a:srgbClr val="231F20"/>
                </a:solidFill>
                <a:latin typeface="TimesTenLTStd-Roman"/>
              </a:rPr>
              <a:t> x </a:t>
            </a:r>
            <a:r>
              <a:rPr lang="en-US" sz="2400" i="1" dirty="0">
                <a:solidFill>
                  <a:srgbClr val="231F20"/>
                </a:solidFill>
                <a:latin typeface="TimesTenLTStd-Italic"/>
              </a:rPr>
              <a:t>9</a:t>
            </a:r>
            <a:r>
              <a:rPr lang="en-US" sz="2400" dirty="0">
                <a:solidFill>
                  <a:srgbClr val="231F20"/>
                </a:solidFill>
                <a:latin typeface="TimesTenLTStd-Roman"/>
              </a:rPr>
              <a:t> </a:t>
            </a:r>
            <a:r>
              <a:rPr lang="en-US" sz="2400" dirty="0">
                <a:solidFill>
                  <a:srgbClr val="231F20"/>
                </a:solidFill>
                <a:latin typeface="PearsonMATH02"/>
              </a:rPr>
              <a:t>+ </a:t>
            </a:r>
            <a:r>
              <a:rPr lang="en-US" sz="2400" dirty="0">
                <a:solidFill>
                  <a:srgbClr val="231F20"/>
                </a:solidFill>
                <a:latin typeface="TimesTenLTStd-Roman"/>
              </a:rPr>
              <a:t>10</a:t>
            </a:r>
            <a:r>
              <a:rPr lang="en-US" sz="2400" baseline="30000" dirty="0">
                <a:solidFill>
                  <a:srgbClr val="231F20"/>
                </a:solidFill>
                <a:latin typeface="TimesTenLTStd-Roman"/>
              </a:rPr>
              <a:t>0</a:t>
            </a:r>
            <a:r>
              <a:rPr lang="en-US" sz="2400" dirty="0">
                <a:solidFill>
                  <a:srgbClr val="231F20"/>
                </a:solidFill>
                <a:latin typeface="TimesTenLTStd-Roman"/>
              </a:rPr>
              <a:t> x </a:t>
            </a:r>
            <a:r>
              <a:rPr lang="en-US" sz="2400" i="1" dirty="0">
                <a:solidFill>
                  <a:srgbClr val="231F20"/>
                </a:solidFill>
                <a:latin typeface="TimesTenLTStd-Italic"/>
              </a:rPr>
              <a:t>2 = 7392 </a:t>
            </a:r>
            <a:endParaRPr lang="en-US" sz="2400"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F54DE5-C571-48E8-A5BC-B369434E2F44}" type="slidenum">
              <a:rPr lang="en-US" smtClean="0"/>
              <a:t>15</a:t>
            </a:fld>
            <a:endParaRPr lang="en-US"/>
          </a:p>
        </p:txBody>
      </p:sp>
      <p:sp>
        <p:nvSpPr>
          <p:cNvPr id="3" name="Rectangle 2"/>
          <p:cNvSpPr txBox="1">
            <a:spLocks noChangeArrowheads="1"/>
          </p:cNvSpPr>
          <p:nvPr>
            <p:custDataLst>
              <p:tags r:id="rId1"/>
            </p:custDataLst>
          </p:nvPr>
        </p:nvSpPr>
        <p:spPr>
          <a:xfrm>
            <a:off x="457200" y="457200"/>
            <a:ext cx="10287000" cy="1066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altLang="en-US" sz="4000" b="1" i="1" u="sng" dirty="0">
                <a:solidFill>
                  <a:srgbClr val="0070C0"/>
                </a:solidFill>
                <a:latin typeface="Garamond" panose="02020404030301010803" pitchFamily="18" charset="0"/>
              </a:rPr>
              <a:t>The Binary Number Base Systems</a:t>
            </a:r>
            <a:r>
              <a:rPr lang="en-US" altLang="en-US" sz="4000" b="1" i="1" dirty="0">
                <a:solidFill>
                  <a:srgbClr val="0070C0"/>
                </a:solidFill>
              </a:rPr>
              <a:t> </a:t>
            </a:r>
          </a:p>
        </p:txBody>
      </p:sp>
      <p:sp>
        <p:nvSpPr>
          <p:cNvPr id="4" name="Rectangle 3"/>
          <p:cNvSpPr txBox="1">
            <a:spLocks noChangeArrowheads="1"/>
          </p:cNvSpPr>
          <p:nvPr>
            <p:custDataLst>
              <p:tags r:id="rId2"/>
            </p:custDataLst>
          </p:nvPr>
        </p:nvSpPr>
        <p:spPr>
          <a:xfrm>
            <a:off x="457200" y="1371600"/>
            <a:ext cx="11041380" cy="2720340"/>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defRPr/>
            </a:pPr>
            <a:r>
              <a:rPr lang="en-US" sz="2800" dirty="0">
                <a:cs typeface="Times New Roman" pitchFamily="18" charset="0"/>
              </a:rPr>
              <a:t>Most modern computer system using binary logic. </a:t>
            </a:r>
          </a:p>
          <a:p>
            <a:pPr>
              <a:defRPr/>
            </a:pPr>
            <a:r>
              <a:rPr lang="en-US" sz="2800" dirty="0">
                <a:cs typeface="Times New Roman" pitchFamily="18" charset="0"/>
              </a:rPr>
              <a:t>The computer represents values(0,1) using two voltage levels (usually 0V for logic 0 and either +5V for logic 1).</a:t>
            </a:r>
          </a:p>
          <a:p>
            <a:pPr>
              <a:defRPr/>
            </a:pPr>
            <a:r>
              <a:rPr lang="en-US" sz="2800" dirty="0">
                <a:cs typeface="Times New Roman" pitchFamily="18" charset="0"/>
              </a:rPr>
              <a:t>The Binary Number System </a:t>
            </a:r>
            <a:r>
              <a:rPr lang="en-US" sz="2800" b="1" i="1" dirty="0">
                <a:solidFill>
                  <a:srgbClr val="A50021"/>
                </a:solidFill>
                <a:cs typeface="Times New Roman" pitchFamily="18" charset="0"/>
              </a:rPr>
              <a:t>uses base 2</a:t>
            </a:r>
            <a:r>
              <a:rPr lang="en-US" sz="2800" i="1" dirty="0">
                <a:cs typeface="Times New Roman" pitchFamily="18" charset="0"/>
              </a:rPr>
              <a:t> includes only the digits </a:t>
            </a:r>
            <a:r>
              <a:rPr lang="en-US" sz="2800" i="1" dirty="0">
                <a:solidFill>
                  <a:schemeClr val="bg2"/>
                </a:solidFill>
                <a:cs typeface="Times New Roman" pitchFamily="18" charset="0"/>
              </a:rPr>
              <a:t>0 </a:t>
            </a:r>
            <a:r>
              <a:rPr lang="en-US" sz="2800" i="1" dirty="0">
                <a:cs typeface="Times New Roman" pitchFamily="18" charset="0"/>
              </a:rPr>
              <a:t>and </a:t>
            </a:r>
            <a:r>
              <a:rPr lang="en-US" sz="2800" i="1" dirty="0">
                <a:solidFill>
                  <a:schemeClr val="bg2"/>
                </a:solidFill>
                <a:cs typeface="Times New Roman" pitchFamily="18" charset="0"/>
              </a:rPr>
              <a:t>1</a:t>
            </a:r>
          </a:p>
          <a:p>
            <a:pPr>
              <a:defRPr/>
            </a:pPr>
            <a:r>
              <a:rPr lang="en-US" sz="2800" i="1" dirty="0">
                <a:cs typeface="Times New Roman" pitchFamily="18" charset="0"/>
              </a:rPr>
              <a:t> </a:t>
            </a:r>
            <a:r>
              <a:rPr lang="en-US" sz="2800" dirty="0">
                <a:cs typeface="Times New Roman" pitchFamily="18" charset="0"/>
              </a:rPr>
              <a:t>The weighted values for each position are </a:t>
            </a:r>
            <a:r>
              <a:rPr lang="en-US" sz="2800" dirty="0">
                <a:latin typeface="Times New Roman" pitchFamily="18" charset="0"/>
                <a:cs typeface="Times New Roman" pitchFamily="18" charset="0"/>
              </a:rPr>
              <a:t>:</a:t>
            </a:r>
          </a:p>
        </p:txBody>
      </p:sp>
      <p:graphicFrame>
        <p:nvGraphicFramePr>
          <p:cNvPr id="5" name="Group 67"/>
          <p:cNvGraphicFramePr>
            <a:graphicFrameLocks/>
          </p:cNvGraphicFramePr>
          <p:nvPr>
            <p:custDataLst>
              <p:tags r:id="rId3"/>
            </p:custDataLst>
            <p:extLst>
              <p:ext uri="{D42A27DB-BD31-4B8C-83A1-F6EECF244321}">
                <p14:modId xmlns:p14="http://schemas.microsoft.com/office/powerpoint/2010/main" val="1600768366"/>
              </p:ext>
            </p:extLst>
          </p:nvPr>
        </p:nvGraphicFramePr>
        <p:xfrm>
          <a:off x="1394458" y="4199891"/>
          <a:ext cx="9166864" cy="2156460"/>
        </p:xfrm>
        <a:graphic>
          <a:graphicData uri="http://schemas.openxmlformats.org/drawingml/2006/table">
            <a:tbl>
              <a:tblPr/>
              <a:tblGrid>
                <a:gridCol w="1145858">
                  <a:extLst>
                    <a:ext uri="{9D8B030D-6E8A-4147-A177-3AD203B41FA5}">
                      <a16:colId xmlns:a16="http://schemas.microsoft.com/office/drawing/2014/main" val="20000"/>
                    </a:ext>
                  </a:extLst>
                </a:gridCol>
                <a:gridCol w="1145858">
                  <a:extLst>
                    <a:ext uri="{9D8B030D-6E8A-4147-A177-3AD203B41FA5}">
                      <a16:colId xmlns:a16="http://schemas.microsoft.com/office/drawing/2014/main" val="20001"/>
                    </a:ext>
                  </a:extLst>
                </a:gridCol>
                <a:gridCol w="1145858">
                  <a:extLst>
                    <a:ext uri="{9D8B030D-6E8A-4147-A177-3AD203B41FA5}">
                      <a16:colId xmlns:a16="http://schemas.microsoft.com/office/drawing/2014/main" val="20002"/>
                    </a:ext>
                  </a:extLst>
                </a:gridCol>
                <a:gridCol w="1145858">
                  <a:extLst>
                    <a:ext uri="{9D8B030D-6E8A-4147-A177-3AD203B41FA5}">
                      <a16:colId xmlns:a16="http://schemas.microsoft.com/office/drawing/2014/main" val="20003"/>
                    </a:ext>
                  </a:extLst>
                </a:gridCol>
                <a:gridCol w="1145858">
                  <a:extLst>
                    <a:ext uri="{9D8B030D-6E8A-4147-A177-3AD203B41FA5}">
                      <a16:colId xmlns:a16="http://schemas.microsoft.com/office/drawing/2014/main" val="20004"/>
                    </a:ext>
                  </a:extLst>
                </a:gridCol>
                <a:gridCol w="1145858">
                  <a:extLst>
                    <a:ext uri="{9D8B030D-6E8A-4147-A177-3AD203B41FA5}">
                      <a16:colId xmlns:a16="http://schemas.microsoft.com/office/drawing/2014/main" val="20005"/>
                    </a:ext>
                  </a:extLst>
                </a:gridCol>
                <a:gridCol w="1145858">
                  <a:extLst>
                    <a:ext uri="{9D8B030D-6E8A-4147-A177-3AD203B41FA5}">
                      <a16:colId xmlns:a16="http://schemas.microsoft.com/office/drawing/2014/main" val="20006"/>
                    </a:ext>
                  </a:extLst>
                </a:gridCol>
                <a:gridCol w="1145858">
                  <a:extLst>
                    <a:ext uri="{9D8B030D-6E8A-4147-A177-3AD203B41FA5}">
                      <a16:colId xmlns:a16="http://schemas.microsoft.com/office/drawing/2014/main" val="20007"/>
                    </a:ext>
                  </a:extLst>
                </a:gridCol>
              </a:tblGrid>
              <a:tr h="10782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2^5</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2^4</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2^3</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2^1</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2^0</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2^-1</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2^-2</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82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578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Binary to Decimal Conversion </a:t>
            </a:r>
            <a:endParaRPr lang="en-US" dirty="0"/>
          </a:p>
        </p:txBody>
      </p:sp>
      <p:sp>
        <p:nvSpPr>
          <p:cNvPr id="4" name="Text Placeholder 3"/>
          <p:cNvSpPr>
            <a:spLocks noGrp="1"/>
          </p:cNvSpPr>
          <p:nvPr>
            <p:ph type="body" sz="half" idx="2"/>
          </p:nvPr>
        </p:nvSpPr>
        <p:spPr>
          <a:xfrm>
            <a:off x="1104900" y="1600199"/>
            <a:ext cx="4384548" cy="4756151"/>
          </a:xfrm>
        </p:spPr>
        <p:txBody>
          <a:bodyPr>
            <a:normAutofit fontScale="92500" lnSpcReduction="10000"/>
          </a:bodyPr>
          <a:lstStyle/>
          <a:p>
            <a:pPr marL="285750" indent="-285750">
              <a:buFont typeface="Arial" panose="020B0604020202020204" pitchFamily="34" charset="0"/>
              <a:buChar char="•"/>
            </a:pPr>
            <a:r>
              <a:rPr lang="en-US" dirty="0"/>
              <a:t>The coefficients of the binary number system have only two possible values: 0 and 1. Each coefficient </a:t>
            </a:r>
            <a:r>
              <a:rPr lang="en-US" i="1" dirty="0" err="1"/>
              <a:t>aj</a:t>
            </a:r>
            <a:r>
              <a:rPr lang="en-US" i="1" dirty="0"/>
              <a:t> </a:t>
            </a:r>
            <a:r>
              <a:rPr lang="en-US" dirty="0"/>
              <a:t>is multiplied by a power of the radix, e.g., 2</a:t>
            </a:r>
            <a:r>
              <a:rPr lang="en-US" i="1" dirty="0"/>
              <a:t>j</a:t>
            </a:r>
            <a:r>
              <a:rPr lang="en-US" dirty="0"/>
              <a:t>, and</a:t>
            </a:r>
            <a:br>
              <a:rPr lang="en-US" dirty="0"/>
            </a:br>
            <a:r>
              <a:rPr lang="en-US" dirty="0"/>
              <a:t>the results are added to obtain the decimal equivalent of the number</a:t>
            </a:r>
          </a:p>
          <a:p>
            <a:pPr marL="285750" indent="-285750">
              <a:buFont typeface="Arial" panose="020B0604020202020204" pitchFamily="34" charset="0"/>
              <a:buChar char="•"/>
            </a:pPr>
            <a:br>
              <a:rPr lang="en-US" dirty="0"/>
            </a:br>
            <a:r>
              <a:rPr lang="en-US" dirty="0"/>
              <a:t>For example, the decimal equivalent of the binary</a:t>
            </a:r>
          </a:p>
          <a:p>
            <a:pPr marL="285750" indent="-285750">
              <a:buFont typeface="Arial" panose="020B0604020202020204" pitchFamily="34" charset="0"/>
              <a:buChar char="•"/>
            </a:pPr>
            <a:br>
              <a:rPr lang="en-US" dirty="0"/>
            </a:br>
            <a:r>
              <a:rPr lang="en-US" dirty="0"/>
              <a:t>number 11010.11 is 26.75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 x 2</a:t>
            </a:r>
            <a:r>
              <a:rPr lang="en-US" sz="2400" i="1" baseline="30000" dirty="0">
                <a:solidFill>
                  <a:srgbClr val="231F20"/>
                </a:solidFill>
                <a:latin typeface="TimesTenLTStd-Italic"/>
              </a:rPr>
              <a:t>4</a:t>
            </a:r>
            <a:r>
              <a:rPr lang="en-US" dirty="0"/>
              <a:t> + 1 x 2</a:t>
            </a:r>
            <a:r>
              <a:rPr lang="en-US" sz="2400" i="1" baseline="30000" dirty="0">
                <a:solidFill>
                  <a:srgbClr val="231F20"/>
                </a:solidFill>
                <a:latin typeface="TimesTenLTStd-Italic"/>
              </a:rPr>
              <a:t>3</a:t>
            </a:r>
            <a:r>
              <a:rPr lang="en-US" dirty="0"/>
              <a:t> + 0 x 2</a:t>
            </a:r>
            <a:r>
              <a:rPr lang="en-US" sz="2400" i="1" baseline="30000" dirty="0">
                <a:solidFill>
                  <a:srgbClr val="231F20"/>
                </a:solidFill>
                <a:latin typeface="TimesTenLTStd-Italic"/>
              </a:rPr>
              <a:t>2</a:t>
            </a:r>
            <a:r>
              <a:rPr lang="en-US" dirty="0"/>
              <a:t> + 1 x 2</a:t>
            </a:r>
            <a:r>
              <a:rPr lang="en-US" sz="2400" i="1" baseline="30000" dirty="0">
                <a:solidFill>
                  <a:srgbClr val="231F20"/>
                </a:solidFill>
                <a:latin typeface="TimesTenLTStd-Italic"/>
              </a:rPr>
              <a:t>1</a:t>
            </a:r>
            <a:r>
              <a:rPr lang="en-US" dirty="0"/>
              <a:t> + 0 x2</a:t>
            </a:r>
            <a:r>
              <a:rPr lang="en-US" sz="2400" i="1" baseline="30000" dirty="0">
                <a:solidFill>
                  <a:srgbClr val="231F20"/>
                </a:solidFill>
                <a:latin typeface="TimesTenLTStd-Italic"/>
              </a:rPr>
              <a:t>0</a:t>
            </a:r>
            <a:r>
              <a:rPr lang="en-US" dirty="0"/>
              <a:t> + 1 x2</a:t>
            </a:r>
            <a:r>
              <a:rPr lang="en-US" sz="2400" i="1" baseline="30000" dirty="0">
                <a:solidFill>
                  <a:srgbClr val="231F20"/>
                </a:solidFill>
                <a:latin typeface="TimesTenLTStd-Italic"/>
              </a:rPr>
              <a:t>-1</a:t>
            </a:r>
            <a:r>
              <a:rPr lang="en-US" dirty="0"/>
              <a:t> + 1 x2</a:t>
            </a:r>
            <a:r>
              <a:rPr lang="en-US" sz="2400" i="1" baseline="30000" dirty="0">
                <a:solidFill>
                  <a:srgbClr val="231F20"/>
                </a:solidFill>
                <a:latin typeface="TimesTenLTStd-Italic"/>
              </a:rPr>
              <a:t>-2</a:t>
            </a:r>
            <a:r>
              <a:rPr lang="en-US" dirty="0"/>
              <a:t> = 26.75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16+8+0+2+0.5+.25=26.75</a:t>
            </a:r>
            <a:br>
              <a:rPr lang="en-US" dirty="0"/>
            </a:br>
            <a:br>
              <a:rPr lang="en-US" dirty="0"/>
            </a:br>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16</a:t>
            </a:fld>
            <a:endParaRPr lang="en-US"/>
          </a:p>
        </p:txBody>
      </p:sp>
      <p:pic>
        <p:nvPicPr>
          <p:cNvPr id="8" name="Picture 7" descr="http://legacy.jefferson.kctcs.edu/users/mark.prather/ELT120docs/numbers/bin2dec-2.gif"/>
          <p:cNvPicPr/>
          <p:nvPr/>
        </p:nvPicPr>
        <p:blipFill>
          <a:blip r:embed="rId2">
            <a:extLst>
              <a:ext uri="{28A0092B-C50C-407E-A947-70E740481C1C}">
                <a14:useLocalDpi xmlns:a14="http://schemas.microsoft.com/office/drawing/2010/main" val="0"/>
              </a:ext>
            </a:extLst>
          </a:blip>
          <a:srcRect/>
          <a:stretch>
            <a:fillRect/>
          </a:stretch>
        </p:blipFill>
        <p:spPr bwMode="auto">
          <a:xfrm>
            <a:off x="5765436" y="1211799"/>
            <a:ext cx="5761546" cy="3581874"/>
          </a:xfrm>
          <a:prstGeom prst="rect">
            <a:avLst/>
          </a:prstGeom>
          <a:noFill/>
          <a:ln>
            <a:noFill/>
          </a:ln>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solidFill>
                  <a:srgbClr val="0070C0"/>
                </a:solidFill>
              </a:rPr>
              <a:t>Binary to Decimal Conversion </a:t>
            </a: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17</a:t>
            </a:fld>
            <a:endParaRPr lang="en-US"/>
          </a:p>
        </p:txBody>
      </p:sp>
      <p:sp>
        <p:nvSpPr>
          <p:cNvPr id="6" name="Rectangle 3"/>
          <p:cNvSpPr>
            <a:spLocks noGrp="1" noChangeArrowheads="1"/>
          </p:cNvSpPr>
          <p:nvPr>
            <p:ph type="body" idx="1"/>
            <p:custDataLst>
              <p:tags r:id="rId1"/>
            </p:custDataLst>
          </p:nvPr>
        </p:nvSpPr>
        <p:spPr>
          <a:xfrm>
            <a:off x="69761" y="1539876"/>
            <a:ext cx="12122239" cy="5181600"/>
          </a:xfrm>
        </p:spPr>
        <p:txBody>
          <a:bodyPr/>
          <a:lstStyle/>
          <a:p>
            <a:r>
              <a:rPr lang="en-US" altLang="en-US" sz="3200" b="1" u="sng" dirty="0">
                <a:solidFill>
                  <a:srgbClr val="0070C0"/>
                </a:solidFill>
              </a:rPr>
              <a:t>Binary to Decimal</a:t>
            </a:r>
            <a:r>
              <a:rPr lang="en-US" altLang="en-US" sz="3200" b="1" u="sng" dirty="0">
                <a:solidFill>
                  <a:schemeClr val="bg2"/>
                </a:solidFill>
              </a:rPr>
              <a:t>:</a:t>
            </a:r>
            <a:r>
              <a:rPr lang="en-US" altLang="en-US" sz="3200" b="1" dirty="0">
                <a:solidFill>
                  <a:schemeClr val="bg2"/>
                </a:solidFill>
              </a:rPr>
              <a:t> </a:t>
            </a:r>
            <a:r>
              <a:rPr lang="en-US" altLang="en-US" sz="3200" dirty="0">
                <a:latin typeface="Times New Roman" panose="02020603050405020304" pitchFamily="18" charset="0"/>
                <a:cs typeface="Times New Roman" panose="02020603050405020304" pitchFamily="18" charset="0"/>
              </a:rPr>
              <a:t>multiply each digit by its weighted position, and add each of the weighted values together or use expansion form directly</a:t>
            </a:r>
            <a:r>
              <a:rPr lang="en-US" altLang="en-US" sz="3200" b="1" dirty="0"/>
              <a:t>.</a:t>
            </a:r>
            <a:r>
              <a:rPr lang="en-US" altLang="en-US" sz="3200" dirty="0"/>
              <a:t> </a:t>
            </a:r>
          </a:p>
          <a:p>
            <a:r>
              <a:rPr lang="en-US" altLang="en-US" sz="3200" b="1" i="1" u="sng" dirty="0">
                <a:solidFill>
                  <a:srgbClr val="008000"/>
                </a:solidFill>
                <a:latin typeface="Times New Roman" panose="02020603050405020304" pitchFamily="18" charset="0"/>
                <a:cs typeface="Times New Roman" panose="02020603050405020304" pitchFamily="18" charset="0"/>
              </a:rPr>
              <a:t>Example </a:t>
            </a:r>
            <a:r>
              <a:rPr lang="en-US" altLang="en-US" sz="3200" dirty="0">
                <a:latin typeface="Times New Roman" panose="02020603050405020304" pitchFamily="18" charset="0"/>
                <a:cs typeface="Times New Roman" panose="02020603050405020304" pitchFamily="18" charset="0"/>
              </a:rPr>
              <a:t>the binary value 1100 1010 represents :</a:t>
            </a:r>
          </a:p>
          <a:p>
            <a:r>
              <a:rPr lang="en-US" altLang="en-US" sz="3200" b="1" dirty="0"/>
              <a:t>1</a:t>
            </a:r>
            <a:r>
              <a:rPr lang="en-US" altLang="en-US" sz="3200" b="1" dirty="0">
                <a:solidFill>
                  <a:srgbClr val="FF3300"/>
                </a:solidFill>
              </a:rPr>
              <a:t>*</a:t>
            </a:r>
            <a:r>
              <a:rPr lang="en-US" altLang="en-US" sz="3200" b="1" dirty="0">
                <a:solidFill>
                  <a:srgbClr val="800080"/>
                </a:solidFill>
              </a:rPr>
              <a:t>2^7</a:t>
            </a:r>
            <a:r>
              <a:rPr lang="en-US" altLang="en-US" sz="3200" b="1" dirty="0"/>
              <a:t> </a:t>
            </a:r>
            <a:r>
              <a:rPr lang="en-US" altLang="en-US" sz="3200" b="1" dirty="0">
                <a:solidFill>
                  <a:srgbClr val="FF3300"/>
                </a:solidFill>
              </a:rPr>
              <a:t>+</a:t>
            </a:r>
            <a:r>
              <a:rPr lang="en-US" altLang="en-US" sz="3200" b="1" dirty="0"/>
              <a:t> 1</a:t>
            </a:r>
            <a:r>
              <a:rPr lang="en-US" altLang="en-US" sz="3200" b="1" dirty="0">
                <a:solidFill>
                  <a:srgbClr val="FF3300"/>
                </a:solidFill>
              </a:rPr>
              <a:t>*</a:t>
            </a:r>
            <a:r>
              <a:rPr lang="en-US" altLang="en-US" sz="3200" b="1" dirty="0">
                <a:solidFill>
                  <a:srgbClr val="800080"/>
                </a:solidFill>
              </a:rPr>
              <a:t>2^6</a:t>
            </a:r>
            <a:r>
              <a:rPr lang="en-US" altLang="en-US" sz="3200" b="1" dirty="0"/>
              <a:t> </a:t>
            </a:r>
            <a:r>
              <a:rPr lang="en-US" altLang="en-US" sz="3200" b="1" dirty="0">
                <a:solidFill>
                  <a:srgbClr val="FF3300"/>
                </a:solidFill>
              </a:rPr>
              <a:t>+</a:t>
            </a:r>
            <a:r>
              <a:rPr lang="en-US" altLang="en-US" sz="3200" b="1" dirty="0"/>
              <a:t> 0</a:t>
            </a:r>
            <a:r>
              <a:rPr lang="en-US" altLang="en-US" sz="3200" b="1" dirty="0">
                <a:solidFill>
                  <a:srgbClr val="FF3300"/>
                </a:solidFill>
              </a:rPr>
              <a:t>*</a:t>
            </a:r>
            <a:r>
              <a:rPr lang="en-US" altLang="en-US" sz="3200" b="1" dirty="0">
                <a:solidFill>
                  <a:srgbClr val="800080"/>
                </a:solidFill>
              </a:rPr>
              <a:t>2^5</a:t>
            </a:r>
            <a:r>
              <a:rPr lang="en-US" altLang="en-US" sz="3200" b="1" dirty="0"/>
              <a:t> </a:t>
            </a:r>
            <a:r>
              <a:rPr lang="en-US" altLang="en-US" sz="3200" b="1" dirty="0">
                <a:solidFill>
                  <a:srgbClr val="FF3300"/>
                </a:solidFill>
              </a:rPr>
              <a:t>+</a:t>
            </a:r>
            <a:r>
              <a:rPr lang="en-US" altLang="en-US" sz="3200" b="1" dirty="0"/>
              <a:t> 0</a:t>
            </a:r>
            <a:r>
              <a:rPr lang="en-US" altLang="en-US" sz="3200" b="1" dirty="0">
                <a:solidFill>
                  <a:srgbClr val="FF3300"/>
                </a:solidFill>
              </a:rPr>
              <a:t>*</a:t>
            </a:r>
            <a:r>
              <a:rPr lang="en-US" altLang="en-US" sz="3200" b="1" dirty="0">
                <a:solidFill>
                  <a:srgbClr val="800080"/>
                </a:solidFill>
              </a:rPr>
              <a:t>2^4</a:t>
            </a:r>
            <a:r>
              <a:rPr lang="en-US" altLang="en-US" sz="3200" b="1" dirty="0"/>
              <a:t> </a:t>
            </a:r>
            <a:r>
              <a:rPr lang="en-US" altLang="en-US" sz="3200" b="1" dirty="0">
                <a:solidFill>
                  <a:srgbClr val="FF3300"/>
                </a:solidFill>
              </a:rPr>
              <a:t>+</a:t>
            </a:r>
            <a:r>
              <a:rPr lang="en-US" altLang="en-US" sz="3200" b="1" dirty="0"/>
              <a:t> 1</a:t>
            </a:r>
            <a:r>
              <a:rPr lang="en-US" altLang="en-US" sz="3200" b="1" dirty="0">
                <a:solidFill>
                  <a:srgbClr val="FF3300"/>
                </a:solidFill>
              </a:rPr>
              <a:t>*</a:t>
            </a:r>
            <a:r>
              <a:rPr lang="en-US" altLang="en-US" sz="3200" b="1" dirty="0">
                <a:solidFill>
                  <a:srgbClr val="800080"/>
                </a:solidFill>
              </a:rPr>
              <a:t>2^3</a:t>
            </a:r>
            <a:r>
              <a:rPr lang="en-US" altLang="en-US" sz="3200" b="1" dirty="0"/>
              <a:t> </a:t>
            </a:r>
            <a:r>
              <a:rPr lang="en-US" altLang="en-US" sz="3200" b="1" dirty="0">
                <a:solidFill>
                  <a:srgbClr val="FF3300"/>
                </a:solidFill>
              </a:rPr>
              <a:t>+</a:t>
            </a:r>
            <a:r>
              <a:rPr lang="en-US" altLang="en-US" sz="3200" b="1" dirty="0"/>
              <a:t> 0</a:t>
            </a:r>
            <a:r>
              <a:rPr lang="en-US" altLang="en-US" sz="3200" b="1" dirty="0">
                <a:solidFill>
                  <a:srgbClr val="FF3300"/>
                </a:solidFill>
              </a:rPr>
              <a:t>*</a:t>
            </a:r>
            <a:r>
              <a:rPr lang="en-US" altLang="en-US" sz="3200" b="1" dirty="0">
                <a:solidFill>
                  <a:srgbClr val="800080"/>
                </a:solidFill>
              </a:rPr>
              <a:t>2^2</a:t>
            </a:r>
            <a:r>
              <a:rPr lang="en-US" altLang="en-US" sz="3200" b="1" dirty="0"/>
              <a:t> </a:t>
            </a:r>
            <a:r>
              <a:rPr lang="en-US" altLang="en-US" sz="3200" b="1" dirty="0">
                <a:solidFill>
                  <a:srgbClr val="FF3300"/>
                </a:solidFill>
              </a:rPr>
              <a:t>+</a:t>
            </a:r>
            <a:r>
              <a:rPr lang="en-US" altLang="en-US" sz="3200" b="1" dirty="0"/>
              <a:t> 1</a:t>
            </a:r>
            <a:r>
              <a:rPr lang="en-US" altLang="en-US" sz="3200" b="1" dirty="0">
                <a:solidFill>
                  <a:srgbClr val="FF3300"/>
                </a:solidFill>
              </a:rPr>
              <a:t>*</a:t>
            </a:r>
            <a:r>
              <a:rPr lang="en-US" altLang="en-US" sz="3200" b="1" dirty="0">
                <a:solidFill>
                  <a:srgbClr val="800080"/>
                </a:solidFill>
              </a:rPr>
              <a:t>2^1</a:t>
            </a:r>
            <a:r>
              <a:rPr lang="en-US" altLang="en-US" sz="3200" b="1" dirty="0"/>
              <a:t> </a:t>
            </a:r>
            <a:r>
              <a:rPr lang="en-US" altLang="en-US" sz="3200" b="1" dirty="0">
                <a:solidFill>
                  <a:srgbClr val="FF3300"/>
                </a:solidFill>
              </a:rPr>
              <a:t>+ </a:t>
            </a:r>
            <a:r>
              <a:rPr lang="en-US" altLang="en-US" sz="3200" b="1" dirty="0"/>
              <a:t>0</a:t>
            </a:r>
            <a:r>
              <a:rPr lang="en-US" altLang="en-US" sz="3200" b="1" dirty="0">
                <a:solidFill>
                  <a:srgbClr val="FF3300"/>
                </a:solidFill>
              </a:rPr>
              <a:t>*</a:t>
            </a:r>
            <a:r>
              <a:rPr lang="en-US" altLang="en-US" sz="3200" b="1" dirty="0">
                <a:solidFill>
                  <a:srgbClr val="800080"/>
                </a:solidFill>
              </a:rPr>
              <a:t>2^0</a:t>
            </a:r>
            <a:r>
              <a:rPr lang="en-US" altLang="en-US" sz="3200" b="1" dirty="0"/>
              <a:t> </a:t>
            </a:r>
          </a:p>
          <a:p>
            <a:r>
              <a:rPr lang="en-US" altLang="en-US" sz="3200" b="1" dirty="0"/>
              <a:t>1 </a:t>
            </a:r>
            <a:r>
              <a:rPr lang="en-US" altLang="en-US" sz="3200" b="1" dirty="0">
                <a:solidFill>
                  <a:srgbClr val="FF3300"/>
                </a:solidFill>
              </a:rPr>
              <a:t>*</a:t>
            </a:r>
            <a:r>
              <a:rPr lang="en-US" altLang="en-US" sz="3200" b="1" dirty="0"/>
              <a:t> </a:t>
            </a:r>
            <a:r>
              <a:rPr lang="en-US" altLang="en-US" sz="3200" b="1" dirty="0">
                <a:solidFill>
                  <a:srgbClr val="800080"/>
                </a:solidFill>
              </a:rPr>
              <a:t>128</a:t>
            </a:r>
            <a:r>
              <a:rPr lang="en-US" altLang="en-US" sz="3200" b="1" dirty="0"/>
              <a:t> </a:t>
            </a:r>
            <a:r>
              <a:rPr lang="en-US" altLang="en-US" sz="3200" b="1" dirty="0">
                <a:solidFill>
                  <a:srgbClr val="FF3300"/>
                </a:solidFill>
              </a:rPr>
              <a:t>+</a:t>
            </a:r>
            <a:r>
              <a:rPr lang="en-US" altLang="en-US" sz="3200" b="1" dirty="0"/>
              <a:t> 1 </a:t>
            </a:r>
            <a:r>
              <a:rPr lang="en-US" altLang="en-US" sz="3200" b="1" dirty="0">
                <a:solidFill>
                  <a:srgbClr val="FF3300"/>
                </a:solidFill>
              </a:rPr>
              <a:t>*</a:t>
            </a:r>
            <a:r>
              <a:rPr lang="en-US" altLang="en-US" sz="3200" b="1" dirty="0"/>
              <a:t> </a:t>
            </a:r>
            <a:r>
              <a:rPr lang="en-US" altLang="en-US" sz="3200" b="1" dirty="0">
                <a:solidFill>
                  <a:srgbClr val="800080"/>
                </a:solidFill>
              </a:rPr>
              <a:t>64 </a:t>
            </a:r>
            <a:r>
              <a:rPr lang="en-US" altLang="en-US" sz="3200" b="1" dirty="0">
                <a:solidFill>
                  <a:srgbClr val="FF3300"/>
                </a:solidFill>
              </a:rPr>
              <a:t>+</a:t>
            </a:r>
            <a:r>
              <a:rPr lang="en-US" altLang="en-US" sz="3200" b="1" dirty="0"/>
              <a:t> 0 </a:t>
            </a:r>
            <a:r>
              <a:rPr lang="en-US" altLang="en-US" sz="3200" b="1" dirty="0">
                <a:solidFill>
                  <a:srgbClr val="FF3300"/>
                </a:solidFill>
              </a:rPr>
              <a:t>*</a:t>
            </a:r>
            <a:r>
              <a:rPr lang="en-US" altLang="en-US" sz="3200" b="1" dirty="0"/>
              <a:t> </a:t>
            </a:r>
            <a:r>
              <a:rPr lang="en-US" altLang="en-US" sz="3200" b="1" dirty="0">
                <a:solidFill>
                  <a:srgbClr val="800080"/>
                </a:solidFill>
              </a:rPr>
              <a:t>32</a:t>
            </a:r>
            <a:r>
              <a:rPr lang="en-US" altLang="en-US" sz="3200" b="1" dirty="0"/>
              <a:t> </a:t>
            </a:r>
            <a:r>
              <a:rPr lang="en-US" altLang="en-US" sz="3200" b="1" dirty="0">
                <a:solidFill>
                  <a:srgbClr val="FF3300"/>
                </a:solidFill>
              </a:rPr>
              <a:t>+</a:t>
            </a:r>
            <a:r>
              <a:rPr lang="en-US" altLang="en-US" sz="3200" b="1" dirty="0"/>
              <a:t> 0</a:t>
            </a:r>
            <a:r>
              <a:rPr lang="en-US" altLang="en-US" sz="3200" b="1" dirty="0">
                <a:solidFill>
                  <a:srgbClr val="FF3300"/>
                </a:solidFill>
              </a:rPr>
              <a:t> *</a:t>
            </a:r>
            <a:r>
              <a:rPr lang="en-US" altLang="en-US" sz="3200" b="1" dirty="0"/>
              <a:t> </a:t>
            </a:r>
            <a:r>
              <a:rPr lang="en-US" altLang="en-US" sz="3200" b="1" dirty="0">
                <a:solidFill>
                  <a:srgbClr val="800080"/>
                </a:solidFill>
              </a:rPr>
              <a:t>16</a:t>
            </a:r>
            <a:r>
              <a:rPr lang="en-US" altLang="en-US" sz="3200" b="1" dirty="0"/>
              <a:t> </a:t>
            </a:r>
            <a:r>
              <a:rPr lang="en-US" altLang="en-US" sz="3200" b="1" dirty="0">
                <a:solidFill>
                  <a:srgbClr val="FF3300"/>
                </a:solidFill>
              </a:rPr>
              <a:t>+</a:t>
            </a:r>
            <a:r>
              <a:rPr lang="en-US" altLang="en-US" sz="3200" b="1" dirty="0"/>
              <a:t> 1 </a:t>
            </a:r>
            <a:r>
              <a:rPr lang="en-US" altLang="en-US" sz="3200" b="1" dirty="0">
                <a:solidFill>
                  <a:srgbClr val="FF3300"/>
                </a:solidFill>
              </a:rPr>
              <a:t>* </a:t>
            </a:r>
            <a:r>
              <a:rPr lang="en-US" altLang="en-US" sz="3200" b="1" dirty="0">
                <a:solidFill>
                  <a:srgbClr val="800080"/>
                </a:solidFill>
              </a:rPr>
              <a:t>8</a:t>
            </a:r>
            <a:r>
              <a:rPr lang="en-US" altLang="en-US" sz="3200" b="1" dirty="0"/>
              <a:t> </a:t>
            </a:r>
            <a:r>
              <a:rPr lang="en-US" altLang="en-US" sz="3200" b="1" dirty="0">
                <a:solidFill>
                  <a:srgbClr val="FF3300"/>
                </a:solidFill>
              </a:rPr>
              <a:t>+</a:t>
            </a:r>
            <a:r>
              <a:rPr lang="en-US" altLang="en-US" sz="3200" b="1" dirty="0"/>
              <a:t> 0</a:t>
            </a:r>
            <a:r>
              <a:rPr lang="en-US" altLang="en-US" sz="3200" b="1" dirty="0">
                <a:solidFill>
                  <a:srgbClr val="FF3300"/>
                </a:solidFill>
              </a:rPr>
              <a:t> *</a:t>
            </a:r>
            <a:r>
              <a:rPr lang="en-US" altLang="en-US" sz="3200" b="1" dirty="0"/>
              <a:t> </a:t>
            </a:r>
            <a:r>
              <a:rPr lang="en-US" altLang="en-US" sz="3200" b="1" dirty="0">
                <a:solidFill>
                  <a:srgbClr val="800080"/>
                </a:solidFill>
              </a:rPr>
              <a:t>4</a:t>
            </a:r>
            <a:r>
              <a:rPr lang="en-US" altLang="en-US" sz="3200" b="1" dirty="0"/>
              <a:t> </a:t>
            </a:r>
            <a:r>
              <a:rPr lang="en-US" altLang="en-US" sz="3200" b="1" dirty="0">
                <a:solidFill>
                  <a:srgbClr val="FF3300"/>
                </a:solidFill>
              </a:rPr>
              <a:t>+</a:t>
            </a:r>
            <a:r>
              <a:rPr lang="en-US" altLang="en-US" sz="3200" b="1" dirty="0"/>
              <a:t> 1</a:t>
            </a:r>
            <a:r>
              <a:rPr lang="en-US" altLang="en-US" sz="3200" b="1" dirty="0">
                <a:solidFill>
                  <a:srgbClr val="FF3300"/>
                </a:solidFill>
              </a:rPr>
              <a:t> *</a:t>
            </a:r>
            <a:r>
              <a:rPr lang="en-US" altLang="en-US" sz="3200" b="1" dirty="0"/>
              <a:t> </a:t>
            </a:r>
            <a:r>
              <a:rPr lang="en-US" altLang="en-US" sz="3200" b="1" dirty="0">
                <a:solidFill>
                  <a:srgbClr val="800080"/>
                </a:solidFill>
              </a:rPr>
              <a:t>2 </a:t>
            </a:r>
            <a:r>
              <a:rPr lang="en-US" altLang="en-US" sz="3200" b="1" dirty="0">
                <a:solidFill>
                  <a:srgbClr val="FF3300"/>
                </a:solidFill>
              </a:rPr>
              <a:t>+</a:t>
            </a:r>
            <a:r>
              <a:rPr lang="en-US" altLang="en-US" sz="3200" b="1" dirty="0"/>
              <a:t> 0 </a:t>
            </a:r>
            <a:r>
              <a:rPr lang="en-US" altLang="en-US" sz="3200" b="1" dirty="0">
                <a:solidFill>
                  <a:srgbClr val="FF3300"/>
                </a:solidFill>
              </a:rPr>
              <a:t>* </a:t>
            </a:r>
            <a:r>
              <a:rPr lang="en-US" altLang="en-US" sz="3200" b="1" dirty="0">
                <a:solidFill>
                  <a:srgbClr val="800080"/>
                </a:solidFill>
              </a:rPr>
              <a:t>1</a:t>
            </a:r>
            <a:r>
              <a:rPr lang="en-US" altLang="en-US" sz="3200" b="1" dirty="0"/>
              <a:t> </a:t>
            </a:r>
          </a:p>
          <a:p>
            <a:r>
              <a:rPr lang="en-US" altLang="en-US" sz="3200" b="1" dirty="0"/>
              <a:t>128 + 64 + 0 + 0 + 8 + 0 + 2 + 0 =202</a:t>
            </a:r>
            <a:endParaRPr lang="en-US" altLang="en-US" sz="3200" b="1" dirty="0">
              <a:solidFill>
                <a:srgbClr val="008000"/>
              </a:solidFill>
              <a:latin typeface="Times New Roman" panose="02020603050405020304" pitchFamily="18" charset="0"/>
              <a:cs typeface="Times New Roman" panose="02020603050405020304" pitchFamily="18" charset="0"/>
            </a:endParaRPr>
          </a:p>
          <a:p>
            <a:endParaRPr lang="en-US" altLang="en-US" sz="2800" b="1"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59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Decimal to Binary  another Method </a:t>
            </a:r>
          </a:p>
        </p:txBody>
      </p:sp>
      <p:sp>
        <p:nvSpPr>
          <p:cNvPr id="5" name="Slide Number Placeholder 4"/>
          <p:cNvSpPr>
            <a:spLocks noGrp="1"/>
          </p:cNvSpPr>
          <p:nvPr>
            <p:ph type="sldNum" sz="quarter" idx="12"/>
          </p:nvPr>
        </p:nvSpPr>
        <p:spPr/>
        <p:txBody>
          <a:bodyPr/>
          <a:lstStyle/>
          <a:p>
            <a:fld id="{0FF54DE5-C571-48E8-A5BC-B369434E2F44}" type="slidenum">
              <a:rPr lang="en-US" smtClean="0"/>
              <a:t>18</a:t>
            </a:fld>
            <a:endParaRPr lang="en-US"/>
          </a:p>
        </p:txBody>
      </p:sp>
      <p:sp>
        <p:nvSpPr>
          <p:cNvPr id="6" name="Rectangle 3"/>
          <p:cNvSpPr>
            <a:spLocks noGrp="1" noChangeArrowheads="1"/>
          </p:cNvSpPr>
          <p:nvPr>
            <p:ph type="body" sz="half" idx="2"/>
            <p:custDataLst>
              <p:tags r:id="rId1"/>
            </p:custDataLst>
          </p:nvPr>
        </p:nvSpPr>
        <p:spPr>
          <a:xfrm>
            <a:off x="1104900" y="1600200"/>
            <a:ext cx="10256520" cy="4937760"/>
          </a:xfrm>
        </p:spPr>
        <p:txBody>
          <a:bodyPr>
            <a:normAutofit lnSpcReduction="10000"/>
          </a:bodyPr>
          <a:lstStyle/>
          <a:p>
            <a:pPr algn="justLow"/>
            <a:r>
              <a:rPr lang="en-US" altLang="en-US" b="1" u="sng" dirty="0">
                <a:solidFill>
                  <a:schemeClr val="bg2"/>
                </a:solidFill>
              </a:rPr>
              <a:t>Decimal to Binary </a:t>
            </a:r>
          </a:p>
          <a:p>
            <a:pPr algn="justLow">
              <a:buFont typeface="Wingdings" panose="05000000000000000000" pitchFamily="2" charset="2"/>
              <a:buNone/>
            </a:pPr>
            <a:r>
              <a:rPr lang="en-US" altLang="en-US" sz="2800" dirty="0">
                <a:latin typeface="Times New Roman" panose="02020603050405020304" pitchFamily="18" charset="0"/>
                <a:cs typeface="Times New Roman" panose="02020603050405020304" pitchFamily="18" charset="0"/>
              </a:rPr>
              <a:t>Another methods, that may be used to convert from integer number in decimal form to binary form:</a:t>
            </a:r>
          </a:p>
          <a:p>
            <a:pPr algn="justLow">
              <a:buFont typeface="Wingdings" panose="05000000000000000000" pitchFamily="2" charset="2"/>
              <a:buNone/>
            </a:pPr>
            <a:r>
              <a:rPr lang="en-US" altLang="en-US" sz="2800" b="1" dirty="0">
                <a:solidFill>
                  <a:srgbClr val="800080"/>
                </a:solidFill>
              </a:rPr>
              <a:t>Repeated Division By </a:t>
            </a:r>
            <a:r>
              <a:rPr lang="en-US" altLang="en-US" sz="2800" b="1" dirty="0">
                <a:solidFill>
                  <a:srgbClr val="800080"/>
                </a:solidFill>
                <a:latin typeface="Times New Roman" panose="02020603050405020304" pitchFamily="18" charset="0"/>
                <a:cs typeface="Times New Roman" panose="02020603050405020304" pitchFamily="18" charset="0"/>
              </a:rPr>
              <a:t>2 </a:t>
            </a:r>
          </a:p>
          <a:p>
            <a:pPr algn="justLow"/>
            <a:r>
              <a:rPr lang="en-US" altLang="en-US" sz="2800" dirty="0">
                <a:latin typeface="Times New Roman" panose="02020603050405020304" pitchFamily="18" charset="0"/>
                <a:cs typeface="Times New Roman" panose="02020603050405020304" pitchFamily="18" charset="0"/>
              </a:rPr>
              <a:t>For this method, divide the decimal number by 2,</a:t>
            </a:r>
          </a:p>
          <a:p>
            <a:pPr algn="justLow"/>
            <a:r>
              <a:rPr lang="en-US" altLang="en-US" sz="2800" b="1" u="sng" dirty="0">
                <a:solidFill>
                  <a:srgbClr val="333399"/>
                </a:solidFill>
                <a:latin typeface="Times New Roman" panose="02020603050405020304" pitchFamily="18" charset="0"/>
                <a:cs typeface="Times New Roman" panose="02020603050405020304" pitchFamily="18" charset="0"/>
              </a:rPr>
              <a:t>If</a:t>
            </a:r>
            <a:r>
              <a:rPr lang="en-US" altLang="en-US" sz="2800" dirty="0">
                <a:latin typeface="Times New Roman" panose="02020603050405020304" pitchFamily="18" charset="0"/>
                <a:cs typeface="Times New Roman" panose="02020603050405020304" pitchFamily="18" charset="0"/>
              </a:rPr>
              <a:t> the remainder is 0, on the right side write down a 0.</a:t>
            </a:r>
          </a:p>
          <a:p>
            <a:pPr algn="justLow"/>
            <a:r>
              <a:rPr lang="en-US" altLang="en-US" sz="2800" dirty="0">
                <a:latin typeface="Times New Roman" panose="02020603050405020304" pitchFamily="18" charset="0"/>
                <a:cs typeface="Times New Roman" panose="02020603050405020304" pitchFamily="18" charset="0"/>
              </a:rPr>
              <a:t> </a:t>
            </a:r>
            <a:r>
              <a:rPr lang="en-US" altLang="en-US" sz="2800" b="1" u="sng" dirty="0">
                <a:solidFill>
                  <a:srgbClr val="333399"/>
                </a:solidFill>
                <a:latin typeface="Times New Roman" panose="02020603050405020304" pitchFamily="18" charset="0"/>
                <a:cs typeface="Times New Roman" panose="02020603050405020304" pitchFamily="18" charset="0"/>
              </a:rPr>
              <a:t>If</a:t>
            </a:r>
            <a:r>
              <a:rPr lang="en-US" altLang="en-US" sz="2800" dirty="0">
                <a:latin typeface="Times New Roman" panose="02020603050405020304" pitchFamily="18" charset="0"/>
                <a:cs typeface="Times New Roman" panose="02020603050405020304" pitchFamily="18" charset="0"/>
              </a:rPr>
              <a:t> the remainder is 1, write down a 1. </a:t>
            </a:r>
          </a:p>
          <a:p>
            <a:pPr algn="justLow"/>
            <a:r>
              <a:rPr lang="en-US" altLang="en-US" sz="2800" dirty="0">
                <a:solidFill>
                  <a:srgbClr val="333399"/>
                </a:solidFill>
                <a:latin typeface="Times New Roman" panose="02020603050405020304" pitchFamily="18" charset="0"/>
                <a:cs typeface="Times New Roman" panose="02020603050405020304" pitchFamily="18" charset="0"/>
              </a:rPr>
              <a:t>When performing the division</a:t>
            </a:r>
            <a:r>
              <a:rPr lang="en-US" altLang="en-US" sz="2800" dirty="0">
                <a:latin typeface="Times New Roman" panose="02020603050405020304" pitchFamily="18" charset="0"/>
                <a:cs typeface="Times New Roman" panose="02020603050405020304" pitchFamily="18" charset="0"/>
              </a:rPr>
              <a:t>, the remainders which will represent the binary equivalent of the </a:t>
            </a:r>
            <a:r>
              <a:rPr lang="en-US" altLang="en-US" sz="2800" dirty="0">
                <a:solidFill>
                  <a:srgbClr val="333399"/>
                </a:solidFill>
                <a:latin typeface="Times New Roman" panose="02020603050405020304" pitchFamily="18" charset="0"/>
                <a:cs typeface="Times New Roman" panose="02020603050405020304" pitchFamily="18" charset="0"/>
              </a:rPr>
              <a:t>decimal number are written beginning</a:t>
            </a:r>
            <a:r>
              <a:rPr lang="en-US" altLang="en-US" sz="2800" dirty="0">
                <a:latin typeface="Times New Roman" panose="02020603050405020304" pitchFamily="18" charset="0"/>
                <a:cs typeface="Times New Roman" panose="02020603050405020304" pitchFamily="18" charset="0"/>
              </a:rPr>
              <a:t> at the least significant digit (right) and each new digit is written to more significant digit (the left) of the previous digit. </a:t>
            </a:r>
            <a:endParaRPr lang="en-US" altLang="en-US" sz="2800" dirty="0">
              <a:solidFill>
                <a:srgbClr val="800080"/>
              </a:solidFill>
              <a:latin typeface="Times New Roman" panose="02020603050405020304" pitchFamily="18" charset="0"/>
              <a:cs typeface="Times New Roman" panose="02020603050405020304" pitchFamily="18" charset="0"/>
            </a:endParaRPr>
          </a:p>
          <a:p>
            <a:pPr algn="justLow"/>
            <a:endParaRPr lang="en-US" altLang="en-US" sz="2800" dirty="0">
              <a:solidFill>
                <a:srgbClr val="800080"/>
              </a:solidFill>
              <a:latin typeface="Times New Roman" panose="02020603050405020304" pitchFamily="18" charset="0"/>
              <a:cs typeface="Times New Roman" panose="02020603050405020304" pitchFamily="18" charset="0"/>
            </a:endParaRPr>
          </a:p>
          <a:p>
            <a:endParaRPr lang="en-US" alt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08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F54DE5-C571-48E8-A5BC-B369434E2F44}" type="slidenum">
              <a:rPr lang="en-US" smtClean="0"/>
              <a:t>19</a:t>
            </a:fld>
            <a:endParaRPr lang="en-US"/>
          </a:p>
        </p:txBody>
      </p:sp>
      <p:sp>
        <p:nvSpPr>
          <p:cNvPr id="6" name="Rectangle 3"/>
          <p:cNvSpPr>
            <a:spLocks noGrp="1" noChangeArrowheads="1"/>
          </p:cNvSpPr>
          <p:nvPr>
            <p:ph type="body" sz="half" idx="1"/>
            <p:custDataLst>
              <p:tags r:id="rId1"/>
            </p:custDataLst>
          </p:nvPr>
        </p:nvSpPr>
        <p:spPr>
          <a:xfrm>
            <a:off x="1211580" y="544832"/>
            <a:ext cx="8229600" cy="533400"/>
          </a:xfrm>
        </p:spPr>
        <p:txBody>
          <a:bodyPr/>
          <a:lstStyle/>
          <a:p>
            <a:r>
              <a:rPr lang="en-US" altLang="en-US" sz="2800" b="1" u="sng" dirty="0">
                <a:solidFill>
                  <a:srgbClr val="009900"/>
                </a:solidFill>
                <a:latin typeface="Times New Roman" panose="02020603050405020304" pitchFamily="18" charset="0"/>
                <a:cs typeface="Times New Roman" panose="02020603050405020304" pitchFamily="18" charset="0"/>
              </a:rPr>
              <a:t>Example: </a:t>
            </a:r>
            <a:r>
              <a:rPr lang="en-US" altLang="en-US" sz="2400" b="1" dirty="0">
                <a:latin typeface="Times New Roman" panose="02020603050405020304" pitchFamily="18" charset="0"/>
                <a:cs typeface="Times New Roman" panose="02020603050405020304" pitchFamily="18" charset="0"/>
              </a:rPr>
              <a:t>convert the number 333 to binary</a:t>
            </a:r>
            <a:r>
              <a:rPr lang="en-US" altLang="en-US" sz="2400" dirty="0">
                <a:latin typeface="Times New Roman" panose="02020603050405020304" pitchFamily="18" charset="0"/>
                <a:cs typeface="Times New Roman" panose="02020603050405020304" pitchFamily="18" charset="0"/>
              </a:rPr>
              <a:t>.</a:t>
            </a:r>
          </a:p>
        </p:txBody>
      </p:sp>
      <p:graphicFrame>
        <p:nvGraphicFramePr>
          <p:cNvPr id="7" name="Group 154"/>
          <p:cNvGraphicFramePr>
            <a:graphicFrameLocks/>
          </p:cNvGraphicFramePr>
          <p:nvPr>
            <p:custDataLst>
              <p:tags r:id="rId2"/>
            </p:custDataLst>
            <p:extLst>
              <p:ext uri="{D42A27DB-BD31-4B8C-83A1-F6EECF244321}">
                <p14:modId xmlns:p14="http://schemas.microsoft.com/office/powerpoint/2010/main" val="2391692245"/>
              </p:ext>
            </p:extLst>
          </p:nvPr>
        </p:nvGraphicFramePr>
        <p:xfrm>
          <a:off x="365760" y="1338265"/>
          <a:ext cx="8305800" cy="5200648"/>
        </p:xfrm>
        <a:graphic>
          <a:graphicData uri="http://schemas.openxmlformats.org/drawingml/2006/table">
            <a:tbl>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Division</a:t>
                      </a:r>
                      <a:r>
                        <a:rPr kumimoji="0" lang="en-US" sz="2800" b="0" i="0" u="none" strike="noStrike" cap="none" normalizeH="0" baseline="0" dirty="0">
                          <a:ln>
                            <a:noFill/>
                          </a:ln>
                          <a:solidFill>
                            <a:schemeClr val="tx1"/>
                          </a:solidFill>
                          <a:effectLst/>
                          <a:latin typeface="Arial" charset="0"/>
                          <a:cs typeface="Arial"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Quotient</a:t>
                      </a:r>
                      <a:r>
                        <a:rPr kumimoji="0" lang="en-US" sz="2800" b="0" i="0" u="none" strike="noStrike" cap="none" normalizeH="0" baseline="0">
                          <a:ln>
                            <a:noFill/>
                          </a:ln>
                          <a:solidFill>
                            <a:schemeClr val="tx1"/>
                          </a:solidFill>
                          <a:effectLst/>
                          <a:latin typeface="Arial" charset="0"/>
                          <a:cs typeface="Arial"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Remainder</a:t>
                      </a:r>
                      <a:r>
                        <a:rPr kumimoji="0" lang="en-US" sz="2800" b="0" i="0" u="none" strike="noStrike" cap="none" normalizeH="0" baseline="0">
                          <a:ln>
                            <a:noFill/>
                          </a:ln>
                          <a:solidFill>
                            <a:schemeClr val="tx1"/>
                          </a:solidFill>
                          <a:effectLst/>
                          <a:latin typeface="Arial" charset="0"/>
                          <a:cs typeface="Arial"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Binary</a:t>
                      </a:r>
                      <a:r>
                        <a:rPr kumimoji="0" lang="en-US" sz="2800" b="0" i="0" u="none" strike="noStrike" cap="none" normalizeH="0" baseline="0">
                          <a:ln>
                            <a:noFill/>
                          </a:ln>
                          <a:solidFill>
                            <a:schemeClr val="tx1"/>
                          </a:solidFill>
                          <a:effectLst/>
                          <a:latin typeface="Arial" charset="0"/>
                          <a:cs typeface="Arial"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333/2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166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166/2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83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83/2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41/2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64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20/2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001101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5/2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1001101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2/2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01001101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2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101001101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 name="TextBox 7"/>
          <p:cNvSpPr txBox="1"/>
          <p:nvPr/>
        </p:nvSpPr>
        <p:spPr>
          <a:xfrm>
            <a:off x="9256782" y="5692140"/>
            <a:ext cx="2170182" cy="523220"/>
          </a:xfrm>
          <a:prstGeom prst="rect">
            <a:avLst/>
          </a:prstGeom>
          <a:noFill/>
        </p:spPr>
        <p:txBody>
          <a:bodyPr wrap="square" rtlCol="0">
            <a:spAutoFit/>
          </a:bodyPr>
          <a:lstStyle/>
          <a:p>
            <a:r>
              <a:rPr lang="en-US" sz="2800" dirty="0"/>
              <a:t>101001101</a:t>
            </a:r>
          </a:p>
        </p:txBody>
      </p:sp>
      <p:sp>
        <p:nvSpPr>
          <p:cNvPr id="9" name="TextBox 8"/>
          <p:cNvSpPr txBox="1"/>
          <p:nvPr/>
        </p:nvSpPr>
        <p:spPr>
          <a:xfrm>
            <a:off x="9063990" y="5322808"/>
            <a:ext cx="754380" cy="369332"/>
          </a:xfrm>
          <a:prstGeom prst="rect">
            <a:avLst/>
          </a:prstGeom>
          <a:noFill/>
        </p:spPr>
        <p:txBody>
          <a:bodyPr wrap="square" rtlCol="0">
            <a:spAutoFit/>
          </a:bodyPr>
          <a:lstStyle/>
          <a:p>
            <a:r>
              <a:rPr lang="en-US" dirty="0"/>
              <a:t>LSB</a:t>
            </a:r>
          </a:p>
        </p:txBody>
      </p:sp>
      <p:sp>
        <p:nvSpPr>
          <p:cNvPr id="10" name="TextBox 9"/>
          <p:cNvSpPr txBox="1"/>
          <p:nvPr/>
        </p:nvSpPr>
        <p:spPr>
          <a:xfrm>
            <a:off x="10672584" y="5322808"/>
            <a:ext cx="754380" cy="369332"/>
          </a:xfrm>
          <a:prstGeom prst="rect">
            <a:avLst/>
          </a:prstGeom>
          <a:noFill/>
        </p:spPr>
        <p:txBody>
          <a:bodyPr wrap="square" rtlCol="0">
            <a:spAutoFit/>
          </a:bodyPr>
          <a:lstStyle/>
          <a:p>
            <a:r>
              <a:rPr lang="en-US" dirty="0"/>
              <a:t>MSB</a:t>
            </a:r>
          </a:p>
        </p:txBody>
      </p:sp>
    </p:spTree>
    <p:extLst>
      <p:ext uri="{BB962C8B-B14F-4D97-AF65-F5344CB8AC3E}">
        <p14:creationId xmlns:p14="http://schemas.microsoft.com/office/powerpoint/2010/main" val="34165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47670" y="1827329"/>
            <a:ext cx="5734050" cy="2219691"/>
          </a:xfrm>
        </p:spPr>
        <p:txBody>
          <a:bodyPr anchor="ctr"/>
          <a:lstStyle/>
          <a:p>
            <a:r>
              <a:rPr lang="en-US" b="1" dirty="0"/>
              <a:t>Digital Design</a:t>
            </a:r>
            <a:br>
              <a:rPr lang="en-US" dirty="0"/>
            </a:br>
            <a:endParaRPr lang="en-US" dirty="0"/>
          </a:p>
        </p:txBody>
      </p:sp>
      <p:sp>
        <p:nvSpPr>
          <p:cNvPr id="7" name="Subtitle 6"/>
          <p:cNvSpPr>
            <a:spLocks noGrp="1"/>
          </p:cNvSpPr>
          <p:nvPr>
            <p:ph type="subTitle" idx="1"/>
          </p:nvPr>
        </p:nvSpPr>
        <p:spPr>
          <a:xfrm>
            <a:off x="947670" y="2937174"/>
            <a:ext cx="5734050" cy="955565"/>
          </a:xfrm>
        </p:spPr>
        <p:txBody>
          <a:bodyPr/>
          <a:lstStyle/>
          <a:p>
            <a:r>
              <a:rPr lang="en-US" dirty="0"/>
              <a:t>By M. Morris Mano</a:t>
            </a:r>
            <a:br>
              <a:rPr lang="en-US" dirty="0"/>
            </a:b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7584"/>
            <a:ext cx="6825803" cy="4574743"/>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Different Radix / base conversion into Decimal </a:t>
            </a:r>
          </a:p>
        </p:txBody>
      </p:sp>
      <p:sp>
        <p:nvSpPr>
          <p:cNvPr id="5" name="Slide Number Placeholder 4"/>
          <p:cNvSpPr>
            <a:spLocks noGrp="1"/>
          </p:cNvSpPr>
          <p:nvPr>
            <p:ph type="sldNum" sz="quarter" idx="12"/>
          </p:nvPr>
        </p:nvSpPr>
        <p:spPr/>
        <p:txBody>
          <a:bodyPr/>
          <a:lstStyle/>
          <a:p>
            <a:fld id="{0FF54DE5-C571-48E8-A5BC-B369434E2F44}" type="slidenum">
              <a:rPr lang="en-US" smtClean="0"/>
              <a:t>20</a:t>
            </a:fld>
            <a:endParaRPr lang="en-US"/>
          </a:p>
        </p:txBody>
      </p:sp>
      <p:pic>
        <p:nvPicPr>
          <p:cNvPr id="1030" name="Picture 6" descr="http://4.bp.blogspot.com/-xs1tBBBRRHE/TlGSV9MpApI/AAAAAAAAAAc/FOp-KYogkHM/s1600/Screen+shot+2011-08-21+at+4.18.09+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834" y="2057861"/>
            <a:ext cx="7146746" cy="4819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62130" y="1558344"/>
            <a:ext cx="5808371" cy="923330"/>
          </a:xfrm>
          <a:prstGeom prst="rect">
            <a:avLst/>
          </a:prstGeom>
          <a:noFill/>
        </p:spPr>
        <p:txBody>
          <a:bodyPr wrap="square" rtlCol="0">
            <a:spAutoFit/>
          </a:bodyPr>
          <a:lstStyle/>
          <a:p>
            <a:r>
              <a:rPr lang="en-US" dirty="0"/>
              <a:t>Numbers with Different Base </a:t>
            </a:r>
          </a:p>
          <a:p>
            <a:endParaRPr lang="en-US" dirty="0"/>
          </a:p>
          <a:p>
            <a:r>
              <a:rPr lang="en-US" dirty="0"/>
              <a:t>Table: </a:t>
            </a:r>
          </a:p>
        </p:txBody>
      </p:sp>
    </p:spTree>
    <p:extLst>
      <p:ext uri="{BB962C8B-B14F-4D97-AF65-F5344CB8AC3E}">
        <p14:creationId xmlns:p14="http://schemas.microsoft.com/office/powerpoint/2010/main" val="28741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Different Radix / base conversion into Decimal </a:t>
            </a:r>
          </a:p>
        </p:txBody>
      </p:sp>
      <p:sp>
        <p:nvSpPr>
          <p:cNvPr id="4" name="Text Placeholder 3"/>
          <p:cNvSpPr>
            <a:spLocks noGrp="1"/>
          </p:cNvSpPr>
          <p:nvPr>
            <p:ph type="body" sz="half" idx="2"/>
          </p:nvPr>
        </p:nvSpPr>
        <p:spPr>
          <a:xfrm>
            <a:off x="1104900" y="1600200"/>
            <a:ext cx="9842142" cy="4572000"/>
          </a:xfrm>
        </p:spPr>
        <p:txBody>
          <a:bodyPr>
            <a:normAutofit fontScale="92500" lnSpcReduction="20000"/>
          </a:bodyPr>
          <a:lstStyle/>
          <a:p>
            <a:pPr marL="285750" indent="-285750">
              <a:buFont typeface="Arial" panose="020B0604020202020204" pitchFamily="34" charset="0"/>
              <a:buChar char="•"/>
            </a:pPr>
            <a:r>
              <a:rPr lang="en-US" dirty="0">
                <a:solidFill>
                  <a:srgbClr val="0070C0"/>
                </a:solidFill>
              </a:rPr>
              <a:t>Base 5 System </a:t>
            </a:r>
          </a:p>
          <a:p>
            <a:r>
              <a:rPr lang="en-US" dirty="0"/>
              <a:t>	An example of a base‐5 number is</a:t>
            </a:r>
          </a:p>
          <a:p>
            <a:br>
              <a:rPr lang="en-US" dirty="0"/>
            </a:br>
            <a:r>
              <a:rPr lang="en-US" dirty="0"/>
              <a:t>	(4021.2)</a:t>
            </a:r>
            <a:r>
              <a:rPr lang="en-US" baseline="-25000" dirty="0"/>
              <a:t>5</a:t>
            </a:r>
            <a:r>
              <a:rPr lang="en-US" dirty="0"/>
              <a:t> = 4 * 5</a:t>
            </a:r>
            <a:r>
              <a:rPr lang="en-US" baseline="30000" dirty="0"/>
              <a:t>3</a:t>
            </a:r>
            <a:r>
              <a:rPr lang="en-US" dirty="0"/>
              <a:t> + 0 * 5</a:t>
            </a:r>
            <a:r>
              <a:rPr lang="en-US" baseline="30000" dirty="0"/>
              <a:t>2</a:t>
            </a:r>
            <a:r>
              <a:rPr lang="en-US" dirty="0"/>
              <a:t> + 2 * 5</a:t>
            </a:r>
            <a:r>
              <a:rPr lang="en-US" baseline="30000" dirty="0"/>
              <a:t>1</a:t>
            </a:r>
            <a:r>
              <a:rPr lang="en-US" dirty="0"/>
              <a:t> + 1 * 5</a:t>
            </a:r>
            <a:r>
              <a:rPr lang="en-US" baseline="30000" dirty="0"/>
              <a:t>0</a:t>
            </a:r>
            <a:r>
              <a:rPr lang="en-US" dirty="0"/>
              <a:t> + 2 * 5</a:t>
            </a:r>
            <a:r>
              <a:rPr lang="en-US" baseline="30000" dirty="0"/>
              <a:t>-1</a:t>
            </a:r>
            <a:r>
              <a:rPr lang="en-US" dirty="0"/>
              <a:t> =  (511.4)</a:t>
            </a:r>
            <a:r>
              <a:rPr lang="en-US" baseline="-25000" dirty="0"/>
              <a:t>10</a:t>
            </a:r>
          </a:p>
          <a:p>
            <a:r>
              <a:rPr lang="en-US" dirty="0"/>
              <a:t>                  =  4 x 125 +0x25+2x5+1x1+0.4</a:t>
            </a:r>
          </a:p>
          <a:p>
            <a:r>
              <a:rPr lang="en-US" dirty="0"/>
              <a:t>                  =  500+0+10+1+.4=511.4</a:t>
            </a:r>
            <a:br>
              <a:rPr lang="en-US" dirty="0"/>
            </a:br>
            <a:endParaRPr lang="en-US" dirty="0"/>
          </a:p>
          <a:p>
            <a:r>
              <a:rPr lang="en-US" dirty="0"/>
              <a:t>	The coefficient values for base 5 can be only 0, 1, 2, 3, and 4</a:t>
            </a:r>
          </a:p>
          <a:p>
            <a:pPr marL="285750" indent="-285750">
              <a:buFont typeface="Arial" panose="020B0604020202020204" pitchFamily="34" charset="0"/>
              <a:buChar char="•"/>
            </a:pPr>
            <a:r>
              <a:rPr lang="en-US" dirty="0">
                <a:solidFill>
                  <a:srgbClr val="0070C0"/>
                </a:solidFill>
              </a:rPr>
              <a:t>Base‐8 System</a:t>
            </a:r>
          </a:p>
          <a:p>
            <a:pPr marL="285750" indent="-285750">
              <a:buFont typeface="Arial" panose="020B0604020202020204" pitchFamily="34" charset="0"/>
              <a:buChar char="•"/>
            </a:pPr>
            <a:br>
              <a:rPr lang="en-US" dirty="0"/>
            </a:br>
            <a:r>
              <a:rPr lang="en-US" dirty="0"/>
              <a:t>The octal number system  is a base‐8 system that has eight digits: 0, 1, 2, 3, 4, 5, 6, 7. </a:t>
            </a:r>
            <a:br>
              <a:rPr lang="en-US" dirty="0"/>
            </a:br>
            <a:endParaRPr lang="en-US" dirty="0"/>
          </a:p>
          <a:p>
            <a:r>
              <a:rPr lang="en-US" dirty="0"/>
              <a:t>	(127.4)</a:t>
            </a:r>
            <a:r>
              <a:rPr lang="en-US" baseline="-25000" dirty="0"/>
              <a:t>8</a:t>
            </a:r>
            <a:r>
              <a:rPr lang="en-US" dirty="0"/>
              <a:t> = 1 * 8</a:t>
            </a:r>
            <a:r>
              <a:rPr lang="en-US" baseline="30000" dirty="0"/>
              <a:t>2</a:t>
            </a:r>
            <a:r>
              <a:rPr lang="en-US" dirty="0"/>
              <a:t> + 2 * 8</a:t>
            </a:r>
            <a:r>
              <a:rPr lang="en-US" baseline="30000" dirty="0"/>
              <a:t>1</a:t>
            </a:r>
            <a:r>
              <a:rPr lang="en-US" dirty="0"/>
              <a:t> + 7 * 8</a:t>
            </a:r>
            <a:r>
              <a:rPr lang="en-US" baseline="30000" dirty="0"/>
              <a:t>0</a:t>
            </a:r>
            <a:r>
              <a:rPr lang="en-US" dirty="0"/>
              <a:t> + 4 * 8</a:t>
            </a:r>
            <a:r>
              <a:rPr lang="en-US" baseline="30000" dirty="0"/>
              <a:t>-1</a:t>
            </a:r>
            <a:r>
              <a:rPr lang="en-US" dirty="0"/>
              <a:t> = (87.5)</a:t>
            </a:r>
            <a:r>
              <a:rPr lang="en-US" baseline="-25000" dirty="0"/>
              <a:t>10</a:t>
            </a:r>
          </a:p>
          <a:p>
            <a:r>
              <a:rPr lang="en-US" baseline="-25000" dirty="0"/>
              <a:t>		</a:t>
            </a:r>
            <a:r>
              <a:rPr lang="en-US" sz="2800" baseline="-25000" dirty="0"/>
              <a:t>= 64+16+7+0.5 =</a:t>
            </a:r>
            <a:r>
              <a:rPr lang="en-US" dirty="0"/>
              <a:t> </a:t>
            </a:r>
            <a:r>
              <a:rPr lang="en-US" sz="2800" baseline="-25000" dirty="0"/>
              <a:t>87.5</a:t>
            </a:r>
            <a:r>
              <a:rPr lang="en-US" baseline="-25000" dirty="0"/>
              <a:t>	</a:t>
            </a: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13911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Different Radix / base conversion into Decimal </a:t>
            </a: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22</a:t>
            </a:fld>
            <a:endParaRPr lang="en-US"/>
          </a:p>
        </p:txBody>
      </p:sp>
      <p:sp>
        <p:nvSpPr>
          <p:cNvPr id="6" name="Text Placeholder 3"/>
          <p:cNvSpPr>
            <a:spLocks noGrp="1"/>
          </p:cNvSpPr>
          <p:nvPr>
            <p:ph type="body" sz="half" idx="2"/>
          </p:nvPr>
        </p:nvSpPr>
        <p:spPr>
          <a:xfrm>
            <a:off x="1104900" y="1600200"/>
            <a:ext cx="9980682" cy="4572000"/>
          </a:xfrm>
        </p:spPr>
        <p:txBody>
          <a:bodyPr>
            <a:normAutofit fontScale="92500" lnSpcReduction="20000"/>
          </a:bodyPr>
          <a:lstStyle/>
          <a:p>
            <a:pPr marL="285750" indent="-285750">
              <a:buFont typeface="Arial" panose="020B0604020202020204" pitchFamily="34" charset="0"/>
              <a:buChar char="•"/>
            </a:pPr>
            <a:r>
              <a:rPr lang="en-US" dirty="0">
                <a:solidFill>
                  <a:srgbClr val="0070C0"/>
                </a:solidFill>
              </a:rPr>
              <a:t>Base 5 System </a:t>
            </a:r>
          </a:p>
          <a:p>
            <a:r>
              <a:rPr lang="en-US" dirty="0"/>
              <a:t>	An example of a base‐5 number is</a:t>
            </a:r>
          </a:p>
          <a:p>
            <a:br>
              <a:rPr lang="en-US" dirty="0"/>
            </a:br>
            <a:r>
              <a:rPr lang="en-US" dirty="0"/>
              <a:t>	(4021.2)</a:t>
            </a:r>
            <a:r>
              <a:rPr lang="en-US" baseline="-25000" dirty="0"/>
              <a:t>5</a:t>
            </a:r>
            <a:r>
              <a:rPr lang="en-US" dirty="0"/>
              <a:t> = 4 * 5</a:t>
            </a:r>
            <a:r>
              <a:rPr lang="en-US" baseline="30000" dirty="0"/>
              <a:t>3</a:t>
            </a:r>
            <a:r>
              <a:rPr lang="en-US" dirty="0"/>
              <a:t> + 0 * 5</a:t>
            </a:r>
            <a:r>
              <a:rPr lang="en-US" baseline="30000" dirty="0"/>
              <a:t>2</a:t>
            </a:r>
            <a:r>
              <a:rPr lang="en-US" dirty="0"/>
              <a:t> + 2 * 5</a:t>
            </a:r>
            <a:r>
              <a:rPr lang="en-US" baseline="30000" dirty="0"/>
              <a:t>1</a:t>
            </a:r>
            <a:r>
              <a:rPr lang="en-US" dirty="0"/>
              <a:t> + 1 * 5</a:t>
            </a:r>
            <a:r>
              <a:rPr lang="en-US" baseline="30000" dirty="0"/>
              <a:t>0</a:t>
            </a:r>
            <a:r>
              <a:rPr lang="en-US" dirty="0"/>
              <a:t> + 2 * 5</a:t>
            </a:r>
            <a:r>
              <a:rPr lang="en-US" baseline="30000" dirty="0"/>
              <a:t>-1</a:t>
            </a:r>
            <a:r>
              <a:rPr lang="en-US" dirty="0"/>
              <a:t> =  (511.4)</a:t>
            </a:r>
            <a:r>
              <a:rPr lang="en-US" baseline="-25000" dirty="0"/>
              <a:t>10</a:t>
            </a:r>
          </a:p>
          <a:p>
            <a:r>
              <a:rPr lang="en-US" dirty="0"/>
              <a:t>                  =  4 x 125 +0x25+2x5+1x1+0.4</a:t>
            </a:r>
          </a:p>
          <a:p>
            <a:r>
              <a:rPr lang="en-US" dirty="0"/>
              <a:t>                  =  500+0+10+1+.4=511.4</a:t>
            </a:r>
            <a:br>
              <a:rPr lang="en-US" dirty="0"/>
            </a:br>
            <a:endParaRPr lang="en-US" dirty="0"/>
          </a:p>
          <a:p>
            <a:r>
              <a:rPr lang="en-US" dirty="0"/>
              <a:t>	The coefficient values for base 5 can be only 0, 1, 2, 3, and 4</a:t>
            </a:r>
          </a:p>
          <a:p>
            <a:pPr marL="285750" indent="-285750">
              <a:buFont typeface="Arial" panose="020B0604020202020204" pitchFamily="34" charset="0"/>
              <a:buChar char="•"/>
            </a:pPr>
            <a:r>
              <a:rPr lang="en-US" dirty="0">
                <a:solidFill>
                  <a:srgbClr val="0070C0"/>
                </a:solidFill>
              </a:rPr>
              <a:t>Base‐8 System</a:t>
            </a:r>
          </a:p>
          <a:p>
            <a:pPr marL="285750" indent="-285750">
              <a:buFont typeface="Arial" panose="020B0604020202020204" pitchFamily="34" charset="0"/>
              <a:buChar char="•"/>
            </a:pPr>
            <a:br>
              <a:rPr lang="en-US" dirty="0"/>
            </a:br>
            <a:r>
              <a:rPr lang="en-US" dirty="0"/>
              <a:t>The octal number system  is a base‐8 system that has eight digits: 0, 1, 2, 3, 4, 5, 6, 7. </a:t>
            </a:r>
            <a:br>
              <a:rPr lang="en-US" dirty="0"/>
            </a:br>
            <a:endParaRPr lang="en-US" dirty="0"/>
          </a:p>
          <a:p>
            <a:r>
              <a:rPr lang="en-US" dirty="0"/>
              <a:t>	(127.4)</a:t>
            </a:r>
            <a:r>
              <a:rPr lang="en-US" baseline="-25000" dirty="0"/>
              <a:t>8</a:t>
            </a:r>
            <a:r>
              <a:rPr lang="en-US" dirty="0"/>
              <a:t> = 1 * 8</a:t>
            </a:r>
            <a:r>
              <a:rPr lang="en-US" baseline="30000" dirty="0"/>
              <a:t>2</a:t>
            </a:r>
            <a:r>
              <a:rPr lang="en-US" dirty="0"/>
              <a:t> + 2 * 8</a:t>
            </a:r>
            <a:r>
              <a:rPr lang="en-US" baseline="30000" dirty="0"/>
              <a:t>1</a:t>
            </a:r>
            <a:r>
              <a:rPr lang="en-US" dirty="0"/>
              <a:t> + 7 * 8</a:t>
            </a:r>
            <a:r>
              <a:rPr lang="en-US" baseline="30000" dirty="0"/>
              <a:t>0</a:t>
            </a:r>
            <a:r>
              <a:rPr lang="en-US" dirty="0"/>
              <a:t> + 4 * 8</a:t>
            </a:r>
            <a:r>
              <a:rPr lang="en-US" baseline="30000" dirty="0"/>
              <a:t>-1</a:t>
            </a:r>
            <a:r>
              <a:rPr lang="en-US" dirty="0"/>
              <a:t> = (87.5)</a:t>
            </a:r>
            <a:r>
              <a:rPr lang="en-US" baseline="-25000" dirty="0"/>
              <a:t>10</a:t>
            </a:r>
          </a:p>
          <a:p>
            <a:r>
              <a:rPr lang="en-US" baseline="-25000" dirty="0"/>
              <a:t>		</a:t>
            </a:r>
            <a:r>
              <a:rPr lang="en-US" sz="2800" baseline="-25000" dirty="0"/>
              <a:t>= 64+16+7+0.5 =</a:t>
            </a:r>
            <a:r>
              <a:rPr lang="en-US" dirty="0"/>
              <a:t> </a:t>
            </a:r>
            <a:r>
              <a:rPr lang="en-US" sz="2800" baseline="-25000" dirty="0"/>
              <a:t>87.5</a:t>
            </a:r>
            <a:r>
              <a:rPr lang="en-US" baseline="-25000" dirty="0"/>
              <a:t>	</a:t>
            </a:r>
            <a:br>
              <a:rPr lang="en-US" dirty="0"/>
            </a:br>
            <a:endParaRPr lang="en-US" dirty="0"/>
          </a:p>
        </p:txBody>
      </p:sp>
      <p:pic>
        <p:nvPicPr>
          <p:cNvPr id="7" name="Picture 6" descr="http://images.tutorvista.com/cms/images/83/octal-to-decimal.PNG"/>
          <p:cNvPicPr/>
          <p:nvPr/>
        </p:nvPicPr>
        <p:blipFill>
          <a:blip r:embed="rId2">
            <a:extLst>
              <a:ext uri="{28A0092B-C50C-407E-A947-70E740481C1C}">
                <a14:useLocalDpi xmlns:a14="http://schemas.microsoft.com/office/drawing/2010/main" val="0"/>
              </a:ext>
            </a:extLst>
          </a:blip>
          <a:srcRect/>
          <a:stretch>
            <a:fillRect/>
          </a:stretch>
        </p:blipFill>
        <p:spPr bwMode="auto">
          <a:xfrm>
            <a:off x="7360920" y="4846320"/>
            <a:ext cx="4242945" cy="1875156"/>
          </a:xfrm>
          <a:prstGeom prst="rect">
            <a:avLst/>
          </a:prstGeom>
          <a:noFill/>
          <a:ln>
            <a:noFill/>
          </a:ln>
        </p:spPr>
      </p:pic>
    </p:spTree>
    <p:extLst>
      <p:ext uri="{BB962C8B-B14F-4D97-AF65-F5344CB8AC3E}">
        <p14:creationId xmlns:p14="http://schemas.microsoft.com/office/powerpoint/2010/main" val="316660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4648200" y="6356351"/>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3299CCF3-8F36-4A8E-AD8E-37B7CAD93B0F}" type="slidenum">
              <a:rPr lang="ar-SA" altLang="en-US">
                <a:solidFill>
                  <a:srgbClr val="898989"/>
                </a:solidFill>
              </a:rPr>
              <a:pPr algn="ctr"/>
              <a:t>23</a:t>
            </a:fld>
            <a:endParaRPr lang="en-US" altLang="en-US">
              <a:solidFill>
                <a:srgbClr val="898989"/>
              </a:solidFill>
            </a:endParaRPr>
          </a:p>
        </p:txBody>
      </p:sp>
      <p:sp>
        <p:nvSpPr>
          <p:cNvPr id="15363" name="Rectangle 3"/>
          <p:cNvSpPr>
            <a:spLocks noGrp="1" noChangeArrowheads="1"/>
          </p:cNvSpPr>
          <p:nvPr>
            <p:ph type="body" idx="1"/>
            <p:custDataLst>
              <p:tags r:id="rId1"/>
            </p:custDataLst>
          </p:nvPr>
        </p:nvSpPr>
        <p:spPr>
          <a:xfrm>
            <a:off x="1981200" y="381000"/>
            <a:ext cx="8229600" cy="6019800"/>
          </a:xfrm>
        </p:spPr>
        <p:txBody>
          <a:bodyPr/>
          <a:lstStyle/>
          <a:p>
            <a:endParaRPr lang="en-US" altLang="en-US" sz="3600" b="1" u="sng">
              <a:solidFill>
                <a:schemeClr val="bg2"/>
              </a:solidFill>
              <a:latin typeface="Garamond" panose="02020404030301010803" pitchFamily="18" charset="0"/>
            </a:endParaRPr>
          </a:p>
          <a:p>
            <a:endParaRPr lang="en-US" altLang="en-US">
              <a:latin typeface="Garamond" panose="02020404030301010803" pitchFamily="18" charset="0"/>
            </a:endParaRPr>
          </a:p>
        </p:txBody>
      </p:sp>
      <p:sp>
        <p:nvSpPr>
          <p:cNvPr id="15364" name="Rectangle 4"/>
          <p:cNvSpPr>
            <a:spLocks noGrp="1" noChangeArrowheads="1"/>
          </p:cNvSpPr>
          <p:nvPr>
            <p:ph type="title"/>
            <p:custDataLst>
              <p:tags r:id="rId2"/>
            </p:custDataLst>
          </p:nvPr>
        </p:nvSpPr>
        <p:spPr>
          <a:noFill/>
        </p:spPr>
        <p:txBody>
          <a:bodyPr/>
          <a:lstStyle/>
          <a:p>
            <a:r>
              <a:rPr lang="en-US" altLang="en-US" sz="5400" b="1" u="sng" dirty="0">
                <a:solidFill>
                  <a:srgbClr val="0070C0"/>
                </a:solidFill>
                <a:latin typeface="Garamond" panose="02020404030301010803" pitchFamily="18" charset="0"/>
              </a:rPr>
              <a:t>Octal System</a:t>
            </a:r>
          </a:p>
        </p:txBody>
      </p:sp>
      <p:sp>
        <p:nvSpPr>
          <p:cNvPr id="15365" name="Rectangle 5"/>
          <p:cNvSpPr>
            <a:spLocks noChangeArrowheads="1"/>
          </p:cNvSpPr>
          <p:nvPr>
            <p:custDataLst>
              <p:tags r:id="rId3"/>
            </p:custDataLst>
          </p:nvPr>
        </p:nvSpPr>
        <p:spPr bwMode="auto">
          <a:xfrm>
            <a:off x="1981200" y="1600199"/>
            <a:ext cx="8229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fontAlgn="base">
              <a:lnSpc>
                <a:spcPct val="90000"/>
              </a:lnSpc>
              <a:spcBef>
                <a:spcPct val="20000"/>
              </a:spcBef>
              <a:spcAft>
                <a:spcPct val="0"/>
              </a:spcAft>
              <a:buClr>
                <a:srgbClr val="F4E7ED"/>
              </a:buClr>
              <a:buSzPct val="75000"/>
              <a:buFont typeface="Wingdings" panose="05000000000000000000" pitchFamily="2" charset="2"/>
              <a:buChar char="§"/>
            </a:pPr>
            <a:r>
              <a:rPr lang="en-US" altLang="en-US" sz="3200" dirty="0">
                <a:solidFill>
                  <a:prstClr val="black"/>
                </a:solidFill>
                <a:cs typeface="Arial" panose="020B0604020202020204" pitchFamily="34" charset="0"/>
              </a:rPr>
              <a:t>Computer scientists are often looking for shortcuts to do things</a:t>
            </a:r>
          </a:p>
          <a:p>
            <a:pPr marL="457200" indent="-457200" fontAlgn="base">
              <a:lnSpc>
                <a:spcPct val="90000"/>
              </a:lnSpc>
              <a:spcBef>
                <a:spcPct val="20000"/>
              </a:spcBef>
              <a:spcAft>
                <a:spcPct val="0"/>
              </a:spcAft>
              <a:buClr>
                <a:srgbClr val="F4E7ED"/>
              </a:buClr>
              <a:buSzPct val="75000"/>
              <a:buFont typeface="Wingdings" panose="05000000000000000000" pitchFamily="2" charset="2"/>
              <a:buChar char="§"/>
            </a:pPr>
            <a:r>
              <a:rPr lang="en-US" altLang="en-US" sz="3200" dirty="0">
                <a:solidFill>
                  <a:prstClr val="black"/>
                </a:solidFill>
                <a:cs typeface="Arial" panose="020B0604020202020204" pitchFamily="34" charset="0"/>
              </a:rPr>
              <a:t>One of the ways in which we can represent binary numbers is to use their octal equivalents instead</a:t>
            </a:r>
          </a:p>
          <a:p>
            <a:pPr marL="457200" indent="-457200" fontAlgn="base">
              <a:lnSpc>
                <a:spcPct val="90000"/>
              </a:lnSpc>
              <a:spcBef>
                <a:spcPct val="20000"/>
              </a:spcBef>
              <a:spcAft>
                <a:spcPct val="0"/>
              </a:spcAft>
              <a:buClr>
                <a:srgbClr val="F4E7ED"/>
              </a:buClr>
              <a:buSzPct val="75000"/>
              <a:buFont typeface="Wingdings" panose="05000000000000000000" pitchFamily="2" charset="2"/>
              <a:buChar char="§"/>
            </a:pPr>
            <a:r>
              <a:rPr lang="en-US" altLang="en-US" sz="3200" dirty="0">
                <a:solidFill>
                  <a:prstClr val="black"/>
                </a:solidFill>
                <a:cs typeface="Arial" panose="020B0604020202020204" pitchFamily="34" charset="0"/>
              </a:rPr>
              <a:t>This is especially helpful when we have to do fairly complicated tasks using numbers</a:t>
            </a:r>
          </a:p>
          <a:p>
            <a:pPr marL="457200" indent="-457200" fontAlgn="base">
              <a:lnSpc>
                <a:spcPct val="90000"/>
              </a:lnSpc>
              <a:spcBef>
                <a:spcPct val="20000"/>
              </a:spcBef>
              <a:spcAft>
                <a:spcPct val="0"/>
              </a:spcAft>
              <a:buClr>
                <a:srgbClr val="F4E7ED"/>
              </a:buClr>
              <a:buSzPct val="75000"/>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The octal numbering system includes eight base digits (0-7)</a:t>
            </a:r>
          </a:p>
          <a:p>
            <a:pPr fontAlgn="base">
              <a:lnSpc>
                <a:spcPct val="90000"/>
              </a:lnSpc>
              <a:spcBef>
                <a:spcPct val="20000"/>
              </a:spcBef>
              <a:spcAft>
                <a:spcPct val="0"/>
              </a:spcAft>
              <a:buClr>
                <a:srgbClr val="F4E7ED"/>
              </a:buClr>
              <a:buSzPct val="75000"/>
              <a:buFont typeface="Wingdings" panose="05000000000000000000" pitchFamily="2" charset="2"/>
              <a:buChar char="n"/>
            </a:pPr>
            <a:endParaRPr lang="en-US" altLang="en-US" sz="3200" dirty="0">
              <a:solidFill>
                <a:prstClr val="black"/>
              </a:solidFill>
              <a:cs typeface="Arial" panose="020B0604020202020204" pitchFamily="34" charset="0"/>
            </a:endParaRPr>
          </a:p>
        </p:txBody>
      </p:sp>
    </p:spTree>
    <p:extLst>
      <p:ext uri="{BB962C8B-B14F-4D97-AF65-F5344CB8AC3E}">
        <p14:creationId xmlns:p14="http://schemas.microsoft.com/office/powerpoint/2010/main" val="16574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fade">
                                      <p:cBhvr>
                                        <p:cTn id="7" dur="1000"/>
                                        <p:tgtEl>
                                          <p:spTgt spid="15365">
                                            <p:txEl>
                                              <p:pRg st="0" end="0"/>
                                            </p:txEl>
                                          </p:spTgt>
                                        </p:tgtEl>
                                      </p:cBhvr>
                                    </p:animEffect>
                                    <p:anim calcmode="lin" valueType="num">
                                      <p:cBhvr>
                                        <p:cTn id="8" dur="10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365">
                                            <p:txEl>
                                              <p:pRg st="1" end="1"/>
                                            </p:txEl>
                                          </p:spTgt>
                                        </p:tgtEl>
                                        <p:attrNameLst>
                                          <p:attrName>style.visibility</p:attrName>
                                        </p:attrNameLst>
                                      </p:cBhvr>
                                      <p:to>
                                        <p:strVal val="visible"/>
                                      </p:to>
                                    </p:set>
                                    <p:anim calcmode="lin" valueType="num">
                                      <p:cBhvr additive="base">
                                        <p:cTn id="14"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65">
                                            <p:txEl>
                                              <p:pRg st="2" end="2"/>
                                            </p:txEl>
                                          </p:spTgt>
                                        </p:tgtEl>
                                        <p:attrNameLst>
                                          <p:attrName>style.visibility</p:attrName>
                                        </p:attrNameLst>
                                      </p:cBhvr>
                                      <p:to>
                                        <p:strVal val="visible"/>
                                      </p:to>
                                    </p:set>
                                    <p:animEffect transition="in" filter="fade">
                                      <p:cBhvr>
                                        <p:cTn id="20" dur="500"/>
                                        <p:tgtEl>
                                          <p:spTgt spid="1536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5">
                                            <p:txEl>
                                              <p:pRg st="3" end="3"/>
                                            </p:txEl>
                                          </p:spTgt>
                                        </p:tgtEl>
                                        <p:attrNameLst>
                                          <p:attrName>style.visibility</p:attrName>
                                        </p:attrNameLst>
                                      </p:cBhvr>
                                      <p:to>
                                        <p:strVal val="visible"/>
                                      </p:to>
                                    </p:set>
                                    <p:animEffect transition="in" filter="fade">
                                      <p:cBhvr>
                                        <p:cTn id="23" dur="500"/>
                                        <p:tgtEl>
                                          <p:spTgt spid="153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52B0E3-158B-4DBC-A067-21C9E0B0FBA4}" type="slidenum">
              <a:rPr lang="ar-SA" altLang="en-US">
                <a:solidFill>
                  <a:srgbClr val="898989"/>
                </a:solidFill>
              </a:rPr>
              <a:pPr/>
              <a:t>24</a:t>
            </a:fld>
            <a:endParaRPr lang="en-US" altLang="en-US">
              <a:solidFill>
                <a:srgbClr val="898989"/>
              </a:solidFill>
            </a:endParaRPr>
          </a:p>
        </p:txBody>
      </p:sp>
      <p:sp>
        <p:nvSpPr>
          <p:cNvPr id="18435" name="Rectangle 222"/>
          <p:cNvSpPr>
            <a:spLocks noGrp="1" noChangeArrowheads="1"/>
          </p:cNvSpPr>
          <p:nvPr>
            <p:ph type="title"/>
            <p:custDataLst>
              <p:tags r:id="rId1"/>
            </p:custDataLst>
          </p:nvPr>
        </p:nvSpPr>
        <p:spPr>
          <a:xfrm>
            <a:off x="-1883535" y="304799"/>
            <a:ext cx="10972800" cy="1371600"/>
          </a:xfrm>
        </p:spPr>
        <p:txBody>
          <a:bodyPr/>
          <a:lstStyle/>
          <a:p>
            <a:pPr rtl="1"/>
            <a:r>
              <a:rPr lang="en-US" altLang="en-US" dirty="0"/>
              <a:t>Transform (44978)</a:t>
            </a:r>
            <a:r>
              <a:rPr lang="en-US" altLang="en-US" baseline="-25000" dirty="0"/>
              <a:t>10</a:t>
            </a:r>
            <a:r>
              <a:rPr lang="en-US" altLang="en-US" dirty="0"/>
              <a:t> to Octal </a:t>
            </a:r>
          </a:p>
        </p:txBody>
      </p:sp>
      <p:sp>
        <p:nvSpPr>
          <p:cNvPr id="18436" name="Rectangle 3"/>
          <p:cNvSpPr>
            <a:spLocks noGrp="1" noChangeArrowheads="1"/>
          </p:cNvSpPr>
          <p:nvPr>
            <p:ph type="body" sz="half" idx="1"/>
            <p:custDataLst>
              <p:tags r:id="rId2"/>
            </p:custDataLst>
          </p:nvPr>
        </p:nvSpPr>
        <p:spPr/>
        <p:txBody>
          <a:bodyPr/>
          <a:lstStyle/>
          <a:p>
            <a:r>
              <a:rPr lang="en-US" altLang="en-US" sz="2800" b="1"/>
              <a:t>.</a:t>
            </a:r>
          </a:p>
        </p:txBody>
      </p:sp>
      <p:graphicFrame>
        <p:nvGraphicFramePr>
          <p:cNvPr id="62698" name="Group 234"/>
          <p:cNvGraphicFramePr>
            <a:graphicFrameLocks noGrp="1"/>
          </p:cNvGraphicFramePr>
          <p:nvPr>
            <p:ph sz="half" idx="2"/>
            <p:custDataLst>
              <p:tags r:id="rId3"/>
            </p:custDataLst>
            <p:extLst>
              <p:ext uri="{D42A27DB-BD31-4B8C-83A1-F6EECF244321}">
                <p14:modId xmlns:p14="http://schemas.microsoft.com/office/powerpoint/2010/main" val="349152712"/>
              </p:ext>
            </p:extLst>
          </p:nvPr>
        </p:nvGraphicFramePr>
        <p:xfrm>
          <a:off x="205740" y="1470659"/>
          <a:ext cx="7924800" cy="4191001"/>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052638">
                  <a:extLst>
                    <a:ext uri="{9D8B030D-6E8A-4147-A177-3AD203B41FA5}">
                      <a16:colId xmlns:a16="http://schemas.microsoft.com/office/drawing/2014/main" val="20002"/>
                    </a:ext>
                  </a:extLst>
                </a:gridCol>
                <a:gridCol w="1909762">
                  <a:extLst>
                    <a:ext uri="{9D8B030D-6E8A-4147-A177-3AD203B41FA5}">
                      <a16:colId xmlns:a16="http://schemas.microsoft.com/office/drawing/2014/main" val="20003"/>
                    </a:ext>
                  </a:extLst>
                </a:gridCol>
              </a:tblGrid>
              <a:tr h="82708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Division</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Arial" charset="0"/>
                          <a:cs typeface="Arial" charset="0"/>
                        </a:rPr>
                        <a:t>Quotient</a:t>
                      </a:r>
                      <a:r>
                        <a:rPr kumimoji="0" lang="en-US" sz="28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Remainder</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Arial" charset="0"/>
                          <a:cs typeface="Arial" charset="0"/>
                        </a:rPr>
                        <a:t>Binary</a:t>
                      </a:r>
                      <a:r>
                        <a:rPr kumimoji="0" lang="en-US"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44978 / 8</a:t>
                      </a:r>
                      <a:r>
                        <a:rPr kumimoji="0" lang="en-US" sz="2400" b="0" i="0" u="none" strike="noStrike" cap="none" normalizeH="0" baseline="0">
                          <a:ln>
                            <a:noFill/>
                          </a:ln>
                          <a:solidFill>
                            <a:srgbClr val="A5002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5622</a:t>
                      </a:r>
                      <a:endParaRPr kumimoji="0" lang="en-US" sz="2400" b="0" i="0" u="none" strike="noStrike" cap="none" normalizeH="0" baseline="0">
                        <a:ln>
                          <a:noFill/>
                        </a:ln>
                        <a:solidFill>
                          <a:srgbClr val="A5002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5622 / 8</a:t>
                      </a:r>
                      <a:r>
                        <a:rPr kumimoji="0" lang="en-US" sz="2400" b="0" i="0" u="none" strike="noStrike" cap="none" normalizeH="0" baseline="0">
                          <a:ln>
                            <a:noFill/>
                          </a:ln>
                          <a:solidFill>
                            <a:srgbClr val="A5002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702/8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87/8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rgbClr val="A5002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7662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10/8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27662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088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rgbClr val="A50021"/>
                          </a:solidFill>
                          <a:effectLst/>
                          <a:latin typeface="Arial" charset="0"/>
                          <a:cs typeface="Times New Roman" pitchFamily="18"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rgbClr val="A5002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rgbClr val="A5002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cs typeface="Arial" charset="0"/>
                        </a:rPr>
                        <a:t>127662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7" name="Picture 6" descr="http://images.tutorvista.com/cms/images/83/octal-to-decimal.PNG"/>
          <p:cNvPicPr/>
          <p:nvPr/>
        </p:nvPicPr>
        <p:blipFill>
          <a:blip r:embed="rId5">
            <a:extLst>
              <a:ext uri="{28A0092B-C50C-407E-A947-70E740481C1C}">
                <a14:useLocalDpi xmlns:a14="http://schemas.microsoft.com/office/drawing/2010/main" val="0"/>
              </a:ext>
            </a:extLst>
          </a:blip>
          <a:srcRect/>
          <a:stretch>
            <a:fillRect/>
          </a:stretch>
        </p:blipFill>
        <p:spPr bwMode="auto">
          <a:xfrm>
            <a:off x="8321040" y="2019300"/>
            <a:ext cx="3870959" cy="2690495"/>
          </a:xfrm>
          <a:prstGeom prst="rect">
            <a:avLst/>
          </a:prstGeom>
          <a:noFill/>
          <a:ln>
            <a:noFill/>
          </a:ln>
        </p:spPr>
      </p:pic>
    </p:spTree>
    <p:extLst>
      <p:ext uri="{BB962C8B-B14F-4D97-AF65-F5344CB8AC3E}">
        <p14:creationId xmlns:p14="http://schemas.microsoft.com/office/powerpoint/2010/main" val="22679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2698"/>
                                        </p:tgtEl>
                                        <p:attrNameLst>
                                          <p:attrName>style.visibility</p:attrName>
                                        </p:attrNameLst>
                                      </p:cBhvr>
                                      <p:to>
                                        <p:strVal val="visible"/>
                                      </p:to>
                                    </p:set>
                                    <p:anim calcmode="lin" valueType="num">
                                      <p:cBhvr additive="base">
                                        <p:cTn id="14" dur="500" fill="hold"/>
                                        <p:tgtEl>
                                          <p:spTgt spid="62698"/>
                                        </p:tgtEl>
                                        <p:attrNameLst>
                                          <p:attrName>ppt_x</p:attrName>
                                        </p:attrNameLst>
                                      </p:cBhvr>
                                      <p:tavLst>
                                        <p:tav tm="0">
                                          <p:val>
                                            <p:strVal val="#ppt_x"/>
                                          </p:val>
                                        </p:tav>
                                        <p:tav tm="100000">
                                          <p:val>
                                            <p:strVal val="#ppt_x"/>
                                          </p:val>
                                        </p:tav>
                                      </p:tavLst>
                                    </p:anim>
                                    <p:anim calcmode="lin" valueType="num">
                                      <p:cBhvr additive="base">
                                        <p:cTn id="15" dur="500" fill="hold"/>
                                        <p:tgtEl>
                                          <p:spTgt spid="62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
            <a:ext cx="10972800" cy="982980"/>
          </a:xfrm>
        </p:spPr>
        <p:txBody>
          <a:bodyPr/>
          <a:lstStyle/>
          <a:p>
            <a:pPr algn="l"/>
            <a:r>
              <a:rPr lang="en-US" dirty="0"/>
              <a:t>EXAMPLE 1.2</a:t>
            </a:r>
          </a:p>
        </p:txBody>
      </p:sp>
      <p:sp>
        <p:nvSpPr>
          <p:cNvPr id="3" name="Text Placeholder 2"/>
          <p:cNvSpPr>
            <a:spLocks noGrp="1"/>
          </p:cNvSpPr>
          <p:nvPr>
            <p:ph type="body" sz="half" idx="1"/>
          </p:nvPr>
        </p:nvSpPr>
        <p:spPr>
          <a:xfrm>
            <a:off x="609600" y="1028700"/>
            <a:ext cx="11582400" cy="5829300"/>
          </a:xfrm>
        </p:spPr>
        <p:txBody>
          <a:bodyPr/>
          <a:lstStyle/>
          <a:p>
            <a:r>
              <a:rPr lang="en-US" dirty="0"/>
              <a:t>Convert decimal 153 to octal. The required base </a:t>
            </a:r>
            <a:r>
              <a:rPr lang="en-US" i="1" dirty="0"/>
              <a:t>r </a:t>
            </a:r>
            <a:r>
              <a:rPr lang="en-US" dirty="0"/>
              <a:t>is 8. </a:t>
            </a:r>
          </a:p>
          <a:p>
            <a:r>
              <a:rPr lang="en-US" dirty="0"/>
              <a:t>First, 153 is divided by 8 to give an integer quotient of 19 and a remainder of 1. </a:t>
            </a:r>
          </a:p>
          <a:p>
            <a:r>
              <a:rPr lang="en-US" dirty="0"/>
              <a:t>Then 19 is divided by 8 to give an integer quotient of 2 and a remainder of 3. </a:t>
            </a:r>
          </a:p>
          <a:p>
            <a:r>
              <a:rPr lang="en-US" dirty="0"/>
              <a:t>Finally, 2 is divided by 8 to give a quotient of 0 and</a:t>
            </a:r>
            <a:br>
              <a:rPr lang="en-US" dirty="0"/>
            </a:br>
            <a:r>
              <a:rPr lang="en-US" dirty="0"/>
              <a:t>a remainder of 2. </a:t>
            </a:r>
            <a:br>
              <a:rPr lang="en-US" dirty="0"/>
            </a:br>
            <a:r>
              <a:rPr lang="en-US" dirty="0"/>
              <a:t>153</a:t>
            </a:r>
            <a:br>
              <a:rPr lang="en-US" dirty="0"/>
            </a:br>
            <a:r>
              <a:rPr lang="en-US" dirty="0"/>
              <a:t>19		 1</a:t>
            </a:r>
            <a:br>
              <a:rPr lang="en-US" dirty="0"/>
            </a:br>
            <a:r>
              <a:rPr lang="en-US" dirty="0"/>
              <a:t>2 		 3</a:t>
            </a:r>
            <a:br>
              <a:rPr lang="en-US" dirty="0"/>
            </a:br>
            <a:r>
              <a:rPr lang="en-US" dirty="0"/>
              <a:t>0 		 2 = (231)8</a:t>
            </a:r>
            <a:br>
              <a:rPr lang="en-US" dirty="0"/>
            </a:br>
            <a:endParaRPr lang="en-US" dirty="0"/>
          </a:p>
        </p:txBody>
      </p:sp>
      <p:cxnSp>
        <p:nvCxnSpPr>
          <p:cNvPr id="8" name="Straight Connector 7"/>
          <p:cNvCxnSpPr/>
          <p:nvPr/>
        </p:nvCxnSpPr>
        <p:spPr>
          <a:xfrm>
            <a:off x="1917342" y="5058499"/>
            <a:ext cx="0" cy="15316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7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Different Radix / base conversion into Decimal </a:t>
            </a:r>
            <a:endParaRPr lang="en-US" dirty="0"/>
          </a:p>
        </p:txBody>
      </p:sp>
      <p:sp>
        <p:nvSpPr>
          <p:cNvPr id="4" name="Text Placeholder 3"/>
          <p:cNvSpPr>
            <a:spLocks noGrp="1"/>
          </p:cNvSpPr>
          <p:nvPr>
            <p:ph type="body" sz="half" idx="2"/>
          </p:nvPr>
        </p:nvSpPr>
        <p:spPr>
          <a:xfrm>
            <a:off x="1104900" y="1600200"/>
            <a:ext cx="10280024" cy="5257800"/>
          </a:xfrm>
        </p:spPr>
        <p:txBody>
          <a:bodyPr/>
          <a:lstStyle/>
          <a:p>
            <a:pPr marL="285750" indent="-285750">
              <a:buFont typeface="Arial" panose="020B0604020202020204" pitchFamily="34" charset="0"/>
              <a:buChar char="•"/>
            </a:pPr>
            <a:r>
              <a:rPr lang="en-US" i="1" dirty="0">
                <a:solidFill>
                  <a:srgbClr val="0070C0"/>
                </a:solidFill>
              </a:rPr>
              <a:t>hexadecimal </a:t>
            </a:r>
            <a:r>
              <a:rPr lang="en-US" dirty="0">
                <a:solidFill>
                  <a:srgbClr val="0070C0"/>
                </a:solidFill>
              </a:rPr>
              <a:t>(base‐16) number system</a:t>
            </a:r>
          </a:p>
          <a:p>
            <a:pPr marL="285750" indent="-285750">
              <a:buFont typeface="Arial" panose="020B0604020202020204" pitchFamily="34" charset="0"/>
              <a:buChar char="•"/>
            </a:pPr>
            <a:r>
              <a:rPr lang="en-US" dirty="0"/>
              <a:t>The letters A, B, C, D, E, and F are used for the digits </a:t>
            </a:r>
          </a:p>
          <a:p>
            <a:pPr marL="285750" indent="-285750">
              <a:buFont typeface="Arial" panose="020B0604020202020204" pitchFamily="34" charset="0"/>
              <a:buChar char="•"/>
            </a:pPr>
            <a:r>
              <a:rPr lang="en-US" dirty="0"/>
              <a:t>10, 11,12, 13, 14, and 15, respectively.</a:t>
            </a:r>
          </a:p>
          <a:p>
            <a:pPr marL="285750" indent="-285750">
              <a:buFont typeface="Arial" panose="020B0604020202020204" pitchFamily="34" charset="0"/>
              <a:buChar char="•"/>
            </a:pPr>
            <a:r>
              <a:rPr lang="en-US" dirty="0"/>
              <a:t>Example A59C = 42396</a:t>
            </a:r>
            <a:br>
              <a:rPr lang="en-US" dirty="0"/>
            </a:br>
            <a:endParaRPr lang="en-US" dirty="0"/>
          </a:p>
        </p:txBody>
      </p:sp>
      <p:sp>
        <p:nvSpPr>
          <p:cNvPr id="5" name="Slide Number Placeholder 4"/>
          <p:cNvSpPr>
            <a:spLocks noGrp="1"/>
          </p:cNvSpPr>
          <p:nvPr>
            <p:ph type="sldNum" sz="quarter" idx="12"/>
          </p:nvPr>
        </p:nvSpPr>
        <p:spPr/>
        <p:txBody>
          <a:bodyPr/>
          <a:lstStyle/>
          <a:p>
            <a:r>
              <a:rPr lang="en-US" dirty="0"/>
              <a:t>.</a:t>
            </a:r>
            <a:br>
              <a:rPr lang="en-US" dirty="0"/>
            </a:br>
            <a:endParaRPr lang="en-US" dirty="0"/>
          </a:p>
        </p:txBody>
      </p:sp>
      <p:pic>
        <p:nvPicPr>
          <p:cNvPr id="6" name="Picture 5" descr="http://east82.com/howto/ip_addressing/images/hex_to_decimal_conversion.png"/>
          <p:cNvPicPr/>
          <p:nvPr/>
        </p:nvPicPr>
        <p:blipFill>
          <a:blip r:embed="rId2">
            <a:extLst>
              <a:ext uri="{28A0092B-C50C-407E-A947-70E740481C1C}">
                <a14:useLocalDpi xmlns:a14="http://schemas.microsoft.com/office/drawing/2010/main" val="0"/>
              </a:ext>
            </a:extLst>
          </a:blip>
          <a:srcRect/>
          <a:stretch>
            <a:fillRect/>
          </a:stretch>
        </p:blipFill>
        <p:spPr bwMode="auto">
          <a:xfrm>
            <a:off x="984698" y="3538538"/>
            <a:ext cx="5715000" cy="3000375"/>
          </a:xfrm>
          <a:prstGeom prst="rect">
            <a:avLst/>
          </a:prstGeom>
          <a:noFill/>
          <a:ln>
            <a:noFill/>
          </a:ln>
        </p:spPr>
      </p:pic>
      <p:pic>
        <p:nvPicPr>
          <p:cNvPr id="7" name="Picture 6" descr="http://www.learn44.com/wp-content/uploads/2011/08/Binary-to-Decimal-and-Hexadecimal-Conversion-Memorization-Chart.jpg"/>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173162"/>
            <a:ext cx="5501425" cy="5698332"/>
          </a:xfrm>
          <a:prstGeom prst="rect">
            <a:avLst/>
          </a:prstGeom>
          <a:noFill/>
          <a:ln>
            <a:noFill/>
          </a:ln>
        </p:spPr>
      </p:pic>
    </p:spTree>
    <p:extLst>
      <p:ext uri="{BB962C8B-B14F-4D97-AF65-F5344CB8AC3E}">
        <p14:creationId xmlns:p14="http://schemas.microsoft.com/office/powerpoint/2010/main" val="22400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r>
              <a:rPr lang="en-US" i="1" dirty="0">
                <a:solidFill>
                  <a:srgbClr val="0070C0"/>
                </a:solidFill>
              </a:rPr>
              <a:t>hexadecimal </a:t>
            </a:r>
            <a:r>
              <a:rPr lang="en-US" dirty="0">
                <a:solidFill>
                  <a:srgbClr val="0070C0"/>
                </a:solidFill>
              </a:rPr>
              <a:t>(base‐16) number system</a:t>
            </a:r>
          </a:p>
        </p:txBody>
      </p:sp>
      <p:sp>
        <p:nvSpPr>
          <p:cNvPr id="4" name="Text Placeholder 3"/>
          <p:cNvSpPr>
            <a:spLocks noGrp="1"/>
          </p:cNvSpPr>
          <p:nvPr>
            <p:ph type="body" sz="half" idx="2"/>
          </p:nvPr>
        </p:nvSpPr>
        <p:spPr>
          <a:xfrm>
            <a:off x="1104899" y="1600200"/>
            <a:ext cx="10962605" cy="4999038"/>
          </a:xfrm>
        </p:spPr>
        <p:txBody>
          <a:bodyPr/>
          <a:lstStyle/>
          <a:p>
            <a:r>
              <a:rPr lang="en-US" dirty="0"/>
              <a:t>An example of a hexadecimal number conversion into decimal </a:t>
            </a:r>
          </a:p>
          <a:p>
            <a:br>
              <a:rPr lang="en-US" dirty="0"/>
            </a:br>
            <a:r>
              <a:rPr lang="en-US" dirty="0"/>
              <a:t>(B65F)</a:t>
            </a:r>
            <a:r>
              <a:rPr lang="en-US" sz="1700" baseline="-25000" dirty="0"/>
              <a:t>16</a:t>
            </a:r>
            <a:r>
              <a:rPr lang="en-US" dirty="0"/>
              <a:t> = 11 * 16</a:t>
            </a:r>
            <a:r>
              <a:rPr lang="en-US" sz="1700" baseline="30000" dirty="0"/>
              <a:t>3</a:t>
            </a:r>
            <a:r>
              <a:rPr lang="en-US" dirty="0"/>
              <a:t> + 6 * 16</a:t>
            </a:r>
            <a:r>
              <a:rPr lang="en-US" sz="1700" baseline="30000" dirty="0"/>
              <a:t>2 </a:t>
            </a:r>
            <a:r>
              <a:rPr lang="en-US" dirty="0"/>
              <a:t>+ 5 * 16</a:t>
            </a:r>
            <a:r>
              <a:rPr lang="en-US" sz="1700" baseline="30000" dirty="0"/>
              <a:t>1</a:t>
            </a:r>
            <a:r>
              <a:rPr lang="en-US" dirty="0"/>
              <a:t> + 15 * 16</a:t>
            </a:r>
            <a:r>
              <a:rPr lang="en-US" sz="1700" baseline="30000" dirty="0"/>
              <a:t>0</a:t>
            </a:r>
            <a:r>
              <a:rPr lang="en-US" dirty="0"/>
              <a:t> = (46,687)</a:t>
            </a:r>
            <a:r>
              <a:rPr lang="en-US" sz="1700" baseline="-25000" dirty="0"/>
              <a:t>10</a:t>
            </a:r>
          </a:p>
          <a:p>
            <a:endParaRPr lang="en-US" sz="1700" baseline="-25000" dirty="0"/>
          </a:p>
          <a:p>
            <a:r>
              <a:rPr lang="en-US" dirty="0"/>
              <a:t>Therefore, the conversion</a:t>
            </a:r>
          </a:p>
          <a:p>
            <a:br>
              <a:rPr lang="en-US" dirty="0"/>
            </a:br>
            <a:r>
              <a:rPr lang="en-US" dirty="0"/>
              <a:t>from binary to decimal can be obtained by adding only the numbers with powers of two</a:t>
            </a:r>
            <a:br>
              <a:rPr lang="en-US" dirty="0"/>
            </a:br>
            <a:r>
              <a:rPr lang="en-US" dirty="0"/>
              <a:t>corresponding to the bits that are equal to 1. </a:t>
            </a:r>
          </a:p>
          <a:p>
            <a:r>
              <a:rPr lang="en-US" dirty="0"/>
              <a:t>For example,</a:t>
            </a:r>
          </a:p>
          <a:p>
            <a:br>
              <a:rPr lang="en-US" dirty="0"/>
            </a:br>
            <a:r>
              <a:rPr lang="en-US" dirty="0"/>
              <a:t>	(110101)</a:t>
            </a:r>
            <a:r>
              <a:rPr lang="en-US" sz="1700" baseline="-25000" dirty="0"/>
              <a:t>2</a:t>
            </a:r>
            <a:r>
              <a:rPr lang="en-US" dirty="0"/>
              <a:t> = 32 + 16 + 4 + 1 = (53)</a:t>
            </a:r>
            <a:r>
              <a:rPr lang="en-US" sz="1700" baseline="-25000" dirty="0"/>
              <a:t>10</a:t>
            </a:r>
            <a:br>
              <a:rPr lang="en-US" dirty="0"/>
            </a:b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27</a:t>
            </a:fld>
            <a:endParaRPr lang="en-US"/>
          </a:p>
        </p:txBody>
      </p:sp>
      <p:pic>
        <p:nvPicPr>
          <p:cNvPr id="6" name="Picture 5" descr="http://legacy.jefferson.kctcs.edu/users/mark.prather/ELT120docs/numbers/bin2dec-2.gif"/>
          <p:cNvPicPr/>
          <p:nvPr/>
        </p:nvPicPr>
        <p:blipFill>
          <a:blip r:embed="rId2">
            <a:extLst>
              <a:ext uri="{28A0092B-C50C-407E-A947-70E740481C1C}">
                <a14:useLocalDpi xmlns:a14="http://schemas.microsoft.com/office/drawing/2010/main" val="0"/>
              </a:ext>
            </a:extLst>
          </a:blip>
          <a:srcRect/>
          <a:stretch>
            <a:fillRect/>
          </a:stretch>
        </p:blipFill>
        <p:spPr bwMode="auto">
          <a:xfrm>
            <a:off x="6193395" y="4000501"/>
            <a:ext cx="5761546" cy="2598738"/>
          </a:xfrm>
          <a:prstGeom prst="rect">
            <a:avLst/>
          </a:prstGeom>
          <a:noFill/>
          <a:ln>
            <a:noFill/>
          </a:ln>
        </p:spPr>
      </p:pic>
    </p:spTree>
    <p:extLst>
      <p:ext uri="{BB962C8B-B14F-4D97-AF65-F5344CB8AC3E}">
        <p14:creationId xmlns:p14="http://schemas.microsoft.com/office/powerpoint/2010/main" val="6472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2731"/>
            <a:ext cx="9980682" cy="683654"/>
          </a:xfrm>
        </p:spPr>
        <p:txBody>
          <a:bodyPr/>
          <a:lstStyle/>
          <a:p>
            <a:r>
              <a:rPr lang="en-US" dirty="0"/>
              <a:t>Bytes in Computer System</a:t>
            </a:r>
          </a:p>
        </p:txBody>
      </p:sp>
      <p:sp>
        <p:nvSpPr>
          <p:cNvPr id="4" name="Text Placeholder 3"/>
          <p:cNvSpPr>
            <a:spLocks noGrp="1"/>
          </p:cNvSpPr>
          <p:nvPr>
            <p:ph type="body" sz="half" idx="2"/>
          </p:nvPr>
        </p:nvSpPr>
        <p:spPr>
          <a:xfrm>
            <a:off x="819557" y="1407017"/>
            <a:ext cx="10756542" cy="5450982"/>
          </a:xfrm>
        </p:spPr>
        <p:txBody>
          <a:bodyPr/>
          <a:lstStyle/>
          <a:p>
            <a:pPr marL="285750" indent="-285750">
              <a:buFont typeface="Wingdings" panose="05000000000000000000" pitchFamily="2" charset="2"/>
              <a:buChar char="§"/>
            </a:pPr>
            <a:r>
              <a:rPr lang="en-US" dirty="0"/>
              <a:t>In computer work, 2</a:t>
            </a:r>
            <a:r>
              <a:rPr lang="en-US" baseline="30000" dirty="0"/>
              <a:t>10</a:t>
            </a:r>
            <a:r>
              <a:rPr lang="en-US" dirty="0"/>
              <a:t> is referred to as K (kilo), 2</a:t>
            </a:r>
            <a:r>
              <a:rPr lang="en-US" baseline="30000" dirty="0"/>
              <a:t>20</a:t>
            </a:r>
            <a:r>
              <a:rPr lang="en-US" dirty="0"/>
              <a:t> as M (mega),</a:t>
            </a:r>
            <a:br>
              <a:rPr lang="en-US" dirty="0"/>
            </a:br>
            <a:r>
              <a:rPr lang="en-US" dirty="0"/>
              <a:t>2</a:t>
            </a:r>
            <a:r>
              <a:rPr lang="en-US" baseline="30000" dirty="0"/>
              <a:t>30</a:t>
            </a:r>
            <a:r>
              <a:rPr lang="en-US" dirty="0"/>
              <a:t> as G (</a:t>
            </a:r>
            <a:r>
              <a:rPr lang="en-US" dirty="0" err="1"/>
              <a:t>giga</a:t>
            </a:r>
            <a:r>
              <a:rPr lang="en-US" dirty="0"/>
              <a:t>), and 2</a:t>
            </a:r>
            <a:r>
              <a:rPr lang="en-US" baseline="30000" dirty="0"/>
              <a:t>40</a:t>
            </a:r>
            <a:r>
              <a:rPr lang="en-US" dirty="0"/>
              <a:t> as T (</a:t>
            </a:r>
            <a:r>
              <a:rPr lang="en-US" dirty="0" err="1"/>
              <a:t>tera</a:t>
            </a:r>
            <a:r>
              <a:rPr lang="en-US" dirty="0"/>
              <a:t>). </a:t>
            </a:r>
          </a:p>
          <a:p>
            <a:r>
              <a:rPr lang="en-US" dirty="0"/>
              <a:t>Thus, 4K = 2</a:t>
            </a:r>
            <a:r>
              <a:rPr lang="en-US" baseline="30000" dirty="0"/>
              <a:t>12</a:t>
            </a:r>
            <a:r>
              <a:rPr lang="en-US" dirty="0"/>
              <a:t> = 4,096 and 16M = 2</a:t>
            </a:r>
            <a:r>
              <a:rPr lang="en-US" baseline="30000" dirty="0"/>
              <a:t>24</a:t>
            </a:r>
            <a:r>
              <a:rPr lang="en-US" dirty="0"/>
              <a:t> = 16,777,216</a:t>
            </a:r>
          </a:p>
          <a:p>
            <a:pPr marL="285750" indent="-285750">
              <a:buFont typeface="Arial" panose="020B0604020202020204" pitchFamily="34" charset="0"/>
              <a:buChar char="•"/>
            </a:pPr>
            <a:r>
              <a:rPr lang="en-US" dirty="0"/>
              <a:t>Computer capacity is usually given in bytes. </a:t>
            </a:r>
          </a:p>
          <a:p>
            <a:pPr marL="285750" indent="-285750">
              <a:buFont typeface="Arial" panose="020B0604020202020204" pitchFamily="34" charset="0"/>
              <a:buChar char="•"/>
            </a:pPr>
            <a:r>
              <a:rPr lang="en-US" dirty="0"/>
              <a:t>A </a:t>
            </a:r>
            <a:r>
              <a:rPr lang="en-US" i="1" dirty="0"/>
              <a:t>byte </a:t>
            </a:r>
            <a:r>
              <a:rPr lang="en-US" dirty="0"/>
              <a:t>is equal to eight bits and can accommodate (i.e., represent the code of) one keyboard character. </a:t>
            </a:r>
          </a:p>
          <a:p>
            <a:pPr marL="285750" indent="-285750">
              <a:buFont typeface="Arial" panose="020B0604020202020204" pitchFamily="34" charset="0"/>
              <a:buChar char="•"/>
            </a:pPr>
            <a:r>
              <a:rPr lang="en-US" dirty="0"/>
              <a:t> 1 Byte = 8 bits </a:t>
            </a:r>
          </a:p>
          <a:p>
            <a:pPr marL="285750" indent="-285750">
              <a:buFont typeface="Arial" panose="020B0604020202020204" pitchFamily="34" charset="0"/>
              <a:buChar char="•"/>
            </a:pPr>
            <a:r>
              <a:rPr lang="en-US" dirty="0"/>
              <a:t>A computer hard disk with</a:t>
            </a:r>
          </a:p>
          <a:p>
            <a:pPr marL="285750" indent="-285750">
              <a:buFont typeface="Arial" panose="020B0604020202020204" pitchFamily="34" charset="0"/>
              <a:buChar char="•"/>
            </a:pPr>
            <a:r>
              <a:rPr lang="en-US" dirty="0"/>
              <a:t> four gigabytes of storage has a capacity of 4G = 232 bytes (approximately 4 billion bytes)</a:t>
            </a:r>
            <a:br>
              <a:rPr lang="en-US" dirty="0"/>
            </a:b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28</a:t>
            </a:fld>
            <a:endParaRPr lang="en-US"/>
          </a:p>
        </p:txBody>
      </p:sp>
      <p:pic>
        <p:nvPicPr>
          <p:cNvPr id="6" name="Picture 5" descr="http://www.codeproject.com/KB/cs/sojaner_memory_scanner/DataTypes.jpg"/>
          <p:cNvPicPr/>
          <p:nvPr/>
        </p:nvPicPr>
        <p:blipFill>
          <a:blip r:embed="rId2">
            <a:extLst>
              <a:ext uri="{28A0092B-C50C-407E-A947-70E740481C1C}">
                <a14:useLocalDpi xmlns:a14="http://schemas.microsoft.com/office/drawing/2010/main" val="0"/>
              </a:ext>
            </a:extLst>
          </a:blip>
          <a:srcRect/>
          <a:stretch>
            <a:fillRect/>
          </a:stretch>
        </p:blipFill>
        <p:spPr bwMode="auto">
          <a:xfrm>
            <a:off x="6323082" y="4816476"/>
            <a:ext cx="4762500" cy="1905000"/>
          </a:xfrm>
          <a:prstGeom prst="rect">
            <a:avLst/>
          </a:prstGeom>
          <a:noFill/>
          <a:ln>
            <a:noFill/>
          </a:ln>
        </p:spPr>
      </p:pic>
      <p:pic>
        <p:nvPicPr>
          <p:cNvPr id="7" name="Picture 6" descr="http://image.slidesharecdn.com/compconn3-bitsandbytes-120914145007-phpapp01/95/comp-conn-3-bits-and-bytes-5-728.jpg?cb=1347634439"/>
          <p:cNvPicPr/>
          <p:nvPr/>
        </p:nvPicPr>
        <p:blipFill>
          <a:blip r:embed="rId3">
            <a:extLst>
              <a:ext uri="{28A0092B-C50C-407E-A947-70E740481C1C}">
                <a14:useLocalDpi xmlns:a14="http://schemas.microsoft.com/office/drawing/2010/main" val="0"/>
              </a:ext>
            </a:extLst>
          </a:blip>
          <a:srcRect/>
          <a:stretch>
            <a:fillRect/>
          </a:stretch>
        </p:blipFill>
        <p:spPr bwMode="auto">
          <a:xfrm>
            <a:off x="254228" y="4675030"/>
            <a:ext cx="5943600" cy="2182969"/>
          </a:xfrm>
          <a:prstGeom prst="rect">
            <a:avLst/>
          </a:prstGeom>
          <a:noFill/>
          <a:ln>
            <a:noFill/>
          </a:ln>
        </p:spPr>
      </p:pic>
    </p:spTree>
    <p:extLst>
      <p:ext uri="{BB962C8B-B14F-4D97-AF65-F5344CB8AC3E}">
        <p14:creationId xmlns:p14="http://schemas.microsoft.com/office/powerpoint/2010/main" val="17796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89660"/>
          </a:xfrm>
        </p:spPr>
        <p:txBody>
          <a:bodyPr/>
          <a:lstStyle/>
          <a:p>
            <a:r>
              <a:rPr lang="pt-BR" dirty="0">
                <a:solidFill>
                  <a:srgbClr val="0070C0"/>
                </a:solidFill>
              </a:rPr>
              <a:t>O C TA L &amp; D H E X A D E C I M A L  N U M B E R S</a:t>
            </a:r>
            <a:br>
              <a:rPr lang="pt-BR" dirty="0">
                <a:solidFill>
                  <a:srgbClr val="0070C0"/>
                </a:solidFill>
              </a:rPr>
            </a:br>
            <a:endParaRPr lang="en-US" dirty="0">
              <a:solidFill>
                <a:srgbClr val="0070C0"/>
              </a:solidFill>
            </a:endParaRPr>
          </a:p>
        </p:txBody>
      </p:sp>
      <p:sp>
        <p:nvSpPr>
          <p:cNvPr id="4" name="Text Placeholder 3"/>
          <p:cNvSpPr>
            <a:spLocks noGrp="1"/>
          </p:cNvSpPr>
          <p:nvPr>
            <p:ph type="body" sz="half" idx="2"/>
          </p:nvPr>
        </p:nvSpPr>
        <p:spPr>
          <a:xfrm>
            <a:off x="1104900" y="1600200"/>
            <a:ext cx="10370820" cy="4572000"/>
          </a:xfrm>
        </p:spPr>
        <p:txBody>
          <a:bodyPr>
            <a:normAutofit lnSpcReduction="10000"/>
          </a:bodyPr>
          <a:lstStyle/>
          <a:p>
            <a:pPr marL="285750" indent="-285750">
              <a:buFont typeface="Arial" panose="020B0604020202020204" pitchFamily="34" charset="0"/>
              <a:buChar char="•"/>
            </a:pPr>
            <a:r>
              <a:rPr lang="en-US" sz="2000" dirty="0">
                <a:solidFill>
                  <a:srgbClr val="0070C0"/>
                </a:solidFill>
              </a:rPr>
              <a:t>Binary to Octal &amp; Hexadecimal Conversion </a:t>
            </a:r>
          </a:p>
          <a:p>
            <a:pPr marL="285750" indent="-285750">
              <a:buFont typeface="Arial" panose="020B0604020202020204" pitchFamily="34" charset="0"/>
              <a:buChar char="•"/>
            </a:pPr>
            <a:r>
              <a:rPr lang="en-US" sz="2000" dirty="0"/>
              <a:t>the conversion from and to binary, octal, and hexadecimal plays an important role in digital computers, because shorter patterns of hex characters are easier to recognize than long patterns of 1’s and 0’s. </a:t>
            </a:r>
          </a:p>
          <a:p>
            <a:pPr marL="285750" indent="-285750">
              <a:buFont typeface="Arial" panose="020B0604020202020204" pitchFamily="34" charset="0"/>
              <a:buChar char="•"/>
            </a:pPr>
            <a:r>
              <a:rPr lang="en-US" sz="2000" dirty="0"/>
              <a:t>Since 2</a:t>
            </a:r>
            <a:r>
              <a:rPr lang="en-US" sz="2000" baseline="30000" dirty="0"/>
              <a:t>3</a:t>
            </a:r>
            <a:r>
              <a:rPr lang="en-US" sz="2000" dirty="0"/>
              <a:t> = 8 and 2</a:t>
            </a:r>
            <a:r>
              <a:rPr lang="en-US" sz="2000" baseline="30000" dirty="0"/>
              <a:t>4</a:t>
            </a:r>
            <a:r>
              <a:rPr lang="en-US" sz="2000" dirty="0"/>
              <a:t> = 16, each octal digit corresponds to three</a:t>
            </a:r>
            <a:br>
              <a:rPr lang="en-US" sz="2000" dirty="0"/>
            </a:br>
            <a:r>
              <a:rPr lang="en-US" sz="2000" dirty="0"/>
              <a:t>binary digits and each hexadecimal digit corresponds to four binary digits. </a:t>
            </a:r>
          </a:p>
          <a:p>
            <a:pPr marL="285750" indent="-285750">
              <a:buFont typeface="Arial" panose="020B0604020202020204" pitchFamily="34" charset="0"/>
              <a:buChar char="•"/>
            </a:pPr>
            <a:r>
              <a:rPr lang="en-US" sz="2000" dirty="0"/>
              <a:t> </a:t>
            </a:r>
          </a:p>
          <a:p>
            <a:pPr marL="285750" indent="-285750">
              <a:buFont typeface="Arial" panose="020B0604020202020204" pitchFamily="34" charset="0"/>
              <a:buChar char="•"/>
            </a:pPr>
            <a:r>
              <a:rPr lang="en-US" sz="2000" dirty="0"/>
              <a:t>The conversion from binary to octal is easily accomplished by partitioning the binary</a:t>
            </a:r>
            <a:br>
              <a:rPr lang="en-US" sz="2000" dirty="0"/>
            </a:br>
            <a:r>
              <a:rPr lang="en-US" sz="2000" dirty="0"/>
              <a:t>number into groups of three digits each, starting from the binary point and proceeding</a:t>
            </a:r>
            <a:br>
              <a:rPr lang="en-US" sz="2000" dirty="0"/>
            </a:br>
            <a:r>
              <a:rPr lang="en-US" sz="2000" dirty="0"/>
              <a:t>to the left and to the right. </a:t>
            </a:r>
            <a:br>
              <a:rPr lang="en-US" sz="2000" dirty="0"/>
            </a:br>
            <a:endParaRPr lang="en-US" sz="2000" dirty="0"/>
          </a:p>
          <a:p>
            <a:pPr marL="285750" indent="-285750">
              <a:buFont typeface="Arial" panose="020B0604020202020204" pitchFamily="34" charset="0"/>
              <a:buChar char="•"/>
            </a:pPr>
            <a:r>
              <a:rPr lang="en-US" sz="2000" dirty="0"/>
              <a:t>(10 110 001 101 011 . 111 100 000 110)2 = (26153.7406)8</a:t>
            </a:r>
            <a:br>
              <a:rPr lang="en-US" sz="2000" dirty="0"/>
            </a:br>
            <a:r>
              <a:rPr lang="en-US" sz="2000" dirty="0"/>
              <a:t>2    6   1   5    3    7   4   0    6</a:t>
            </a:r>
            <a:br>
              <a:rPr lang="en-US" sz="2000" dirty="0"/>
            </a:br>
            <a:endParaRPr lang="en-US" sz="2000" dirty="0">
              <a:solidFill>
                <a:srgbClr val="0070C0"/>
              </a:solidFill>
            </a:endParaRPr>
          </a:p>
        </p:txBody>
      </p:sp>
      <p:sp>
        <p:nvSpPr>
          <p:cNvPr id="5" name="Slide Number Placeholder 4"/>
          <p:cNvSpPr>
            <a:spLocks noGrp="1"/>
          </p:cNvSpPr>
          <p:nvPr>
            <p:ph type="sldNum" sz="quarter" idx="12"/>
          </p:nvPr>
        </p:nvSpPr>
        <p:spPr/>
        <p:txBody>
          <a:bodyPr/>
          <a:lstStyle/>
          <a:p>
            <a:fld id="{0FF54DE5-C571-48E8-A5BC-B369434E2F44}" type="slidenum">
              <a:rPr lang="en-US" smtClean="0"/>
              <a:t>29</a:t>
            </a:fld>
            <a:endParaRPr lang="en-US"/>
          </a:p>
        </p:txBody>
      </p:sp>
    </p:spTree>
    <p:extLst>
      <p:ext uri="{BB962C8B-B14F-4D97-AF65-F5344CB8AC3E}">
        <p14:creationId xmlns:p14="http://schemas.microsoft.com/office/powerpoint/2010/main" val="361918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53732" y="33215"/>
            <a:ext cx="9980682" cy="1096962"/>
          </a:xfrm>
        </p:spPr>
        <p:txBody>
          <a:bodyPr>
            <a:normAutofit/>
          </a:bodyPr>
          <a:lstStyle/>
          <a:p>
            <a:r>
              <a:rPr lang="en-US" sz="3600" dirty="0">
                <a:solidFill>
                  <a:srgbClr val="0070C0"/>
                </a:solidFill>
              </a:rPr>
              <a:t>Out Line </a:t>
            </a:r>
          </a:p>
        </p:txBody>
      </p:sp>
      <p:sp>
        <p:nvSpPr>
          <p:cNvPr id="14" name="Content Placeholder 13"/>
          <p:cNvSpPr>
            <a:spLocks noGrp="1"/>
          </p:cNvSpPr>
          <p:nvPr>
            <p:ph idx="1"/>
          </p:nvPr>
        </p:nvSpPr>
        <p:spPr/>
        <p:txBody>
          <a:bodyPr/>
          <a:lstStyle/>
          <a:p>
            <a:r>
              <a:rPr lang="en-US" dirty="0"/>
              <a:t>Digital System </a:t>
            </a:r>
          </a:p>
          <a:p>
            <a:r>
              <a:rPr lang="en-US" dirty="0"/>
              <a:t>Binary Numbers </a:t>
            </a:r>
          </a:p>
          <a:p>
            <a:r>
              <a:rPr lang="en-US" dirty="0"/>
              <a:t>Numbers Base Conversion </a:t>
            </a:r>
          </a:p>
          <a:p>
            <a:r>
              <a:rPr lang="en-US" dirty="0"/>
              <a:t>Decimal to Binary Conversion </a:t>
            </a:r>
          </a:p>
          <a:p>
            <a:r>
              <a:rPr lang="en-US" dirty="0"/>
              <a:t>Binary to Decimal Conversion </a:t>
            </a:r>
          </a:p>
          <a:p>
            <a:r>
              <a:rPr lang="en-US" dirty="0"/>
              <a:t>Octal and Hexadecimal Numbers </a:t>
            </a:r>
          </a:p>
          <a:p>
            <a:r>
              <a:rPr lang="en-US" dirty="0"/>
              <a:t>Binary codes</a:t>
            </a:r>
          </a:p>
          <a:p>
            <a:r>
              <a:rPr lang="en-US" dirty="0"/>
              <a:t>Question &amp; Answers </a:t>
            </a:r>
          </a:p>
          <a:p>
            <a:endParaRPr lang="en-US" dirty="0"/>
          </a:p>
        </p:txBody>
      </p:sp>
      <p:sp>
        <p:nvSpPr>
          <p:cNvPr id="3" name="Slide Number Placeholder 2"/>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2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1000"/>
                                        <p:tgtEl>
                                          <p:spTgt spid="14">
                                            <p:txEl>
                                              <p:pRg st="6" end="6"/>
                                            </p:txEl>
                                          </p:spTgt>
                                        </p:tgtEl>
                                      </p:cBhvr>
                                    </p:animEffect>
                                    <p:anim calcmode="lin" valueType="num">
                                      <p:cBhvr>
                                        <p:cTn id="3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Effect transition="in" filter="fade">
                                      <p:cBhvr>
                                        <p:cTn id="44" dur="1000"/>
                                        <p:tgtEl>
                                          <p:spTgt spid="14">
                                            <p:txEl>
                                              <p:pRg st="7" end="7"/>
                                            </p:txEl>
                                          </p:spTgt>
                                        </p:tgtEl>
                                      </p:cBhvr>
                                    </p:animEffect>
                                    <p:anim calcmode="lin" valueType="num">
                                      <p:cBhvr>
                                        <p:cTn id="4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F54DE5-C571-48E8-A5BC-B369434E2F44}" type="slidenum">
              <a:rPr lang="en-US" smtClean="0"/>
              <a:t>30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85058594"/>
              </p:ext>
            </p:extLst>
          </p:nvPr>
        </p:nvGraphicFramePr>
        <p:xfrm>
          <a:off x="948476" y="775336"/>
          <a:ext cx="8092494" cy="5946140"/>
        </p:xfrm>
        <a:graphic>
          <a:graphicData uri="http://schemas.openxmlformats.org/drawingml/2006/table">
            <a:tbl>
              <a:tblPr firstRow="1" bandRow="1">
                <a:tableStyleId>{E8B1032C-EA38-4F05-BA0D-38AFFFC7BED3}</a:tableStyleId>
              </a:tblPr>
              <a:tblGrid>
                <a:gridCol w="1348749">
                  <a:extLst>
                    <a:ext uri="{9D8B030D-6E8A-4147-A177-3AD203B41FA5}">
                      <a16:colId xmlns:a16="http://schemas.microsoft.com/office/drawing/2014/main" val="20000"/>
                    </a:ext>
                  </a:extLst>
                </a:gridCol>
                <a:gridCol w="1348749">
                  <a:extLst>
                    <a:ext uri="{9D8B030D-6E8A-4147-A177-3AD203B41FA5}">
                      <a16:colId xmlns:a16="http://schemas.microsoft.com/office/drawing/2014/main" val="20001"/>
                    </a:ext>
                  </a:extLst>
                </a:gridCol>
                <a:gridCol w="1348749">
                  <a:extLst>
                    <a:ext uri="{9D8B030D-6E8A-4147-A177-3AD203B41FA5}">
                      <a16:colId xmlns:a16="http://schemas.microsoft.com/office/drawing/2014/main" val="20002"/>
                    </a:ext>
                  </a:extLst>
                </a:gridCol>
                <a:gridCol w="1348749">
                  <a:extLst>
                    <a:ext uri="{9D8B030D-6E8A-4147-A177-3AD203B41FA5}">
                      <a16:colId xmlns:a16="http://schemas.microsoft.com/office/drawing/2014/main" val="20003"/>
                    </a:ext>
                  </a:extLst>
                </a:gridCol>
                <a:gridCol w="1348749">
                  <a:extLst>
                    <a:ext uri="{9D8B030D-6E8A-4147-A177-3AD203B41FA5}">
                      <a16:colId xmlns:a16="http://schemas.microsoft.com/office/drawing/2014/main" val="20004"/>
                    </a:ext>
                  </a:extLst>
                </a:gridCol>
                <a:gridCol w="1348749">
                  <a:extLst>
                    <a:ext uri="{9D8B030D-6E8A-4147-A177-3AD203B41FA5}">
                      <a16:colId xmlns:a16="http://schemas.microsoft.com/office/drawing/2014/main" val="20005"/>
                    </a:ext>
                  </a:extLst>
                </a:gridCol>
              </a:tblGrid>
              <a:tr h="675555">
                <a:tc rowSpan="2">
                  <a:txBody>
                    <a:bodyPr/>
                    <a:lstStyle/>
                    <a:p>
                      <a:pPr marL="0" marR="0" algn="ctr">
                        <a:lnSpc>
                          <a:spcPct val="107000"/>
                        </a:lnSpc>
                        <a:spcBef>
                          <a:spcPts val="0"/>
                        </a:spcBef>
                        <a:spcAft>
                          <a:spcPts val="0"/>
                        </a:spcAft>
                      </a:pPr>
                      <a:r>
                        <a:rPr lang="en-US" sz="1200" dirty="0">
                          <a:effectLst/>
                        </a:rPr>
                        <a:t>Bit</a:t>
                      </a:r>
                      <a:br>
                        <a:rPr lang="en-US" sz="1200" dirty="0">
                          <a:effectLst/>
                        </a:rPr>
                      </a:br>
                      <a:r>
                        <a:rPr lang="en-US" sz="1200" dirty="0">
                          <a:effectLst/>
                        </a:rPr>
                        <a:t>Line</a:t>
                      </a:r>
                      <a:br>
                        <a:rPr lang="en-US" sz="1200" dirty="0">
                          <a:effectLst/>
                        </a:rPr>
                      </a:br>
                      <a:r>
                        <a:rPr lang="en-US" sz="1000" dirty="0">
                          <a:effectLst/>
                        </a:rPr>
                        <a:t>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tc rowSpan="2">
                  <a:txBody>
                    <a:bodyPr/>
                    <a:lstStyle/>
                    <a:p>
                      <a:pPr marL="0" marR="0" algn="ctr">
                        <a:lnSpc>
                          <a:spcPct val="107000"/>
                        </a:lnSpc>
                        <a:spcBef>
                          <a:spcPts val="0"/>
                        </a:spcBef>
                        <a:spcAft>
                          <a:spcPts val="0"/>
                        </a:spcAft>
                      </a:pPr>
                      <a:r>
                        <a:rPr lang="en-US" sz="1200" dirty="0">
                          <a:effectLst/>
                        </a:rPr>
                        <a:t> Powers</a:t>
                      </a:r>
                      <a:br>
                        <a:rPr lang="en-US" sz="1200" dirty="0">
                          <a:effectLst/>
                        </a:rPr>
                      </a:br>
                      <a:r>
                        <a:rPr lang="en-US" sz="1200" dirty="0">
                          <a:effectLst/>
                        </a:rPr>
                        <a:t>of 2</a:t>
                      </a:r>
                      <a:br>
                        <a:rPr lang="en-US" sz="1200" dirty="0">
                          <a:effectLst/>
                        </a:rPr>
                      </a:br>
                      <a:r>
                        <a:rPr lang="en-US" sz="1000" dirty="0">
                          <a:effectLst/>
                        </a:rPr>
                        <a:t>Exponent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tc rowSpan="2">
                  <a:txBody>
                    <a:bodyPr/>
                    <a:lstStyle/>
                    <a:p>
                      <a:pPr marL="0" marR="0" algn="ctr">
                        <a:lnSpc>
                          <a:spcPct val="107000"/>
                        </a:lnSpc>
                        <a:spcBef>
                          <a:spcPts val="0"/>
                        </a:spcBef>
                        <a:spcAft>
                          <a:spcPts val="0"/>
                        </a:spcAft>
                      </a:pPr>
                      <a:r>
                        <a:rPr lang="en-US" sz="1200" dirty="0">
                          <a:effectLst/>
                        </a:rPr>
                        <a:t>Binary</a:t>
                      </a:r>
                      <a:br>
                        <a:rPr lang="en-US" sz="1200" dirty="0">
                          <a:effectLst/>
                        </a:rPr>
                      </a:br>
                      <a:r>
                        <a:rPr lang="en-US" sz="1200" dirty="0">
                          <a:effectLst/>
                        </a:rPr>
                        <a:t>Bit Weight</a:t>
                      </a:r>
                      <a:br>
                        <a:rPr lang="en-US" sz="1200" dirty="0">
                          <a:effectLst/>
                        </a:rPr>
                      </a:br>
                      <a:r>
                        <a:rPr lang="en-US" sz="1200" dirty="0">
                          <a:effectLst/>
                        </a:rPr>
                        <a:t>in Decimal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tc gridSpan="3">
                  <a:txBody>
                    <a:bodyPr/>
                    <a:lstStyle/>
                    <a:p>
                      <a:r>
                        <a:rPr lang="en-US" sz="1350" b="1" dirty="0">
                          <a:solidFill>
                            <a:srgbClr val="0000FF"/>
                          </a:solidFill>
                          <a:effectLst/>
                          <a:latin typeface="Times New Roman" panose="02020603050405020304" pitchFamily="18" charset="0"/>
                          <a:ea typeface="Times New Roman" panose="02020603050405020304" pitchFamily="18" charset="0"/>
                        </a:rPr>
                        <a:t>Highest Number Count</a:t>
                      </a:r>
                      <a:br>
                        <a:rPr lang="en-US" sz="1200" b="1" dirty="0">
                          <a:solidFill>
                            <a:srgbClr val="0000FF"/>
                          </a:solidFill>
                          <a:effectLst/>
                          <a:latin typeface="Times New Roman" panose="02020603050405020304" pitchFamily="18" charset="0"/>
                          <a:ea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(Memory Address)</a:t>
                      </a:r>
                      <a:endParaRPr lang="en-US" dirty="0"/>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algn="ctr">
                        <a:lnSpc>
                          <a:spcPct val="107000"/>
                        </a:lnSpc>
                        <a:spcBef>
                          <a:spcPts val="0"/>
                        </a:spcBef>
                        <a:spcAft>
                          <a:spcPts val="0"/>
                        </a:spcAft>
                      </a:pPr>
                      <a:r>
                        <a:rPr lang="en-US" sz="1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Decimal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tc>
                  <a:txBody>
                    <a:bodyPr/>
                    <a:lstStyle/>
                    <a:p>
                      <a:pPr marL="0" marR="0" algn="ctr">
                        <a:lnSpc>
                          <a:spcPct val="107000"/>
                        </a:lnSpc>
                        <a:spcBef>
                          <a:spcPts val="0"/>
                        </a:spcBef>
                        <a:spcAft>
                          <a:spcPts val="0"/>
                        </a:spcAft>
                      </a:pPr>
                      <a:r>
                        <a:rPr lang="en-US" sz="1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Hexadecimal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tc>
                  <a:txBody>
                    <a:bodyPr/>
                    <a:lstStyle/>
                    <a:p>
                      <a:pPr marL="0" marR="0" algn="ctr">
                        <a:lnSpc>
                          <a:spcPct val="107000"/>
                        </a:lnSpc>
                        <a:spcBef>
                          <a:spcPts val="0"/>
                        </a:spcBef>
                        <a:spcAft>
                          <a:spcPts val="0"/>
                        </a:spcAft>
                      </a:pPr>
                      <a:r>
                        <a:rPr lang="en-US" sz="1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Binary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tc>
                <a:extLst>
                  <a:ext uri="{0D108BD9-81ED-4DB2-BD59-A6C34878D82A}">
                    <a16:rowId xmlns:a16="http://schemas.microsoft.com/office/drawing/2014/main" val="10001"/>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2"/>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3"/>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4"/>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5"/>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001F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0001 1111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6"/>
                  </a:ext>
                </a:extLst>
              </a:tr>
              <a:tr h="370840">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003F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0011 1111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7"/>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003F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0011 1111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8"/>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007F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0111 1111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09"/>
                  </a:ext>
                </a:extLst>
              </a:tr>
              <a:tr h="37084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1" baseline="30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35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1111 1111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10"/>
                  </a:ext>
                </a:extLst>
              </a:tr>
              <a:tr h="370840">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01FF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0001 1111 1111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11"/>
                  </a:ext>
                </a:extLst>
              </a:tr>
              <a:tr h="370840">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0000 03FF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0011 1111 1111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12"/>
                  </a:ext>
                </a:extLst>
              </a:tr>
              <a:tr h="370840">
                <a:tc>
                  <a:txBody>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07FF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0111 1111 1111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13"/>
                  </a:ext>
                </a:extLst>
              </a:tr>
              <a:tr h="370840">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baseline="300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0000 0FFF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1111 1111 1111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val="10014"/>
                  </a:ext>
                </a:extLst>
              </a:tr>
            </a:tbl>
          </a:graphicData>
        </a:graphic>
      </p:graphicFrame>
      <p:sp>
        <p:nvSpPr>
          <p:cNvPr id="9" name="TextBox 8"/>
          <p:cNvSpPr txBox="1"/>
          <p:nvPr/>
        </p:nvSpPr>
        <p:spPr>
          <a:xfrm>
            <a:off x="948476" y="0"/>
            <a:ext cx="4636395" cy="369332"/>
          </a:xfrm>
          <a:prstGeom prst="rect">
            <a:avLst/>
          </a:prstGeom>
          <a:noFill/>
        </p:spPr>
        <p:txBody>
          <a:bodyPr wrap="square" rtlCol="0">
            <a:spAutoFit/>
          </a:bodyPr>
          <a:lstStyle/>
          <a:p>
            <a:r>
              <a:rPr lang="en-US" dirty="0"/>
              <a:t>Table of 2 </a:t>
            </a:r>
          </a:p>
        </p:txBody>
      </p:sp>
    </p:spTree>
    <p:extLst>
      <p:ext uri="{BB962C8B-B14F-4D97-AF65-F5344CB8AC3E}">
        <p14:creationId xmlns:p14="http://schemas.microsoft.com/office/powerpoint/2010/main" val="418212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998220"/>
          </a:xfrm>
        </p:spPr>
        <p:txBody>
          <a:bodyPr/>
          <a:lstStyle/>
          <a:p>
            <a:r>
              <a:rPr lang="en-US" dirty="0">
                <a:solidFill>
                  <a:srgbClr val="0070C0"/>
                </a:solidFill>
              </a:rPr>
              <a:t>Binary to Octal &amp; Hexadecimal Conversion </a:t>
            </a:r>
            <a:br>
              <a:rPr lang="en-US" dirty="0">
                <a:solidFill>
                  <a:srgbClr val="0070C0"/>
                </a:solidFill>
              </a:rPr>
            </a:br>
            <a:endParaRPr lang="en-US" dirty="0"/>
          </a:p>
        </p:txBody>
      </p:sp>
      <p:sp>
        <p:nvSpPr>
          <p:cNvPr id="4" name="Text Placeholder 3"/>
          <p:cNvSpPr>
            <a:spLocks noGrp="1"/>
          </p:cNvSpPr>
          <p:nvPr>
            <p:ph type="body" sz="half" idx="2"/>
          </p:nvPr>
        </p:nvSpPr>
        <p:spPr>
          <a:xfrm>
            <a:off x="1104900" y="1600200"/>
            <a:ext cx="10370820" cy="4572000"/>
          </a:xfrm>
        </p:spPr>
        <p:txBody>
          <a:bodyPr/>
          <a:lstStyle/>
          <a:p>
            <a:pPr marL="285750" indent="-285750">
              <a:buFont typeface="Arial" panose="020B0604020202020204" pitchFamily="34" charset="0"/>
              <a:buChar char="•"/>
            </a:pPr>
            <a:r>
              <a:rPr lang="en-US" sz="2400" dirty="0"/>
              <a:t>Binary to Hexadecimal conversion </a:t>
            </a:r>
          </a:p>
          <a:p>
            <a:pPr marL="285750" indent="-285750">
              <a:buFont typeface="Arial" panose="020B0604020202020204" pitchFamily="34" charset="0"/>
              <a:buChar char="•"/>
            </a:pPr>
            <a:r>
              <a:rPr lang="en-US" sz="2400" dirty="0"/>
              <a:t>Conversion from binary to hexadecimal is similar, except that the binary number is</a:t>
            </a:r>
            <a:br>
              <a:rPr lang="en-US" sz="2400" dirty="0"/>
            </a:br>
            <a:r>
              <a:rPr lang="en-US" sz="2400" dirty="0"/>
              <a:t>divided into groups of </a:t>
            </a:r>
            <a:r>
              <a:rPr lang="en-US" sz="2400" i="1" dirty="0"/>
              <a:t>four </a:t>
            </a:r>
            <a:r>
              <a:rPr lang="en-US" sz="2400" dirty="0"/>
              <a:t>digits:</a:t>
            </a:r>
          </a:p>
          <a:p>
            <a:br>
              <a:rPr lang="en-US" sz="2400" dirty="0"/>
            </a:br>
            <a:r>
              <a:rPr lang="en-US" sz="2400" dirty="0"/>
              <a:t>	(10   1100    0110   1011   . 1111  0010)2 =   (2C6B.F2)</a:t>
            </a:r>
            <a:r>
              <a:rPr lang="en-US" sz="2400" baseline="-25000" dirty="0"/>
              <a:t>16</a:t>
            </a:r>
            <a:br>
              <a:rPr lang="en-US" sz="2400" dirty="0"/>
            </a:br>
            <a:endParaRPr lang="en-US" sz="2400" dirty="0"/>
          </a:p>
          <a:p>
            <a:r>
              <a:rPr lang="en-US" sz="2400" dirty="0"/>
              <a:t>	 2      C       6      B        F     2</a:t>
            </a: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31</a:t>
            </a:fld>
            <a:endParaRPr lang="en-US"/>
          </a:p>
        </p:txBody>
      </p:sp>
    </p:spTree>
    <p:extLst>
      <p:ext uri="{BB962C8B-B14F-4D97-AF65-F5344CB8AC3E}">
        <p14:creationId xmlns:p14="http://schemas.microsoft.com/office/powerpoint/2010/main" val="25572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Octal &amp; Hexadecimal to Binary Conversion </a:t>
            </a:r>
          </a:p>
        </p:txBody>
      </p:sp>
      <p:sp>
        <p:nvSpPr>
          <p:cNvPr id="5" name="Slide Number Placeholder 4"/>
          <p:cNvSpPr>
            <a:spLocks noGrp="1"/>
          </p:cNvSpPr>
          <p:nvPr>
            <p:ph type="sldNum" sz="quarter" idx="12"/>
          </p:nvPr>
        </p:nvSpPr>
        <p:spPr/>
        <p:txBody>
          <a:bodyPr/>
          <a:lstStyle/>
          <a:p>
            <a:fld id="{0FF54DE5-C571-48E8-A5BC-B369434E2F44}" type="slidenum">
              <a:rPr lang="en-US" smtClean="0"/>
              <a:t>32</a:t>
            </a:fld>
            <a:endParaRPr lang="en-US"/>
          </a:p>
        </p:txBody>
      </p:sp>
      <p:sp>
        <p:nvSpPr>
          <p:cNvPr id="6" name="Text Placeholder 5"/>
          <p:cNvSpPr>
            <a:spLocks noGrp="1"/>
          </p:cNvSpPr>
          <p:nvPr>
            <p:ph type="body" sz="half" idx="2"/>
          </p:nvPr>
        </p:nvSpPr>
        <p:spPr>
          <a:xfrm>
            <a:off x="756603" y="2204561"/>
            <a:ext cx="7193280" cy="3308598"/>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31F20"/>
                </a:solidFill>
                <a:latin typeface="TimesTenLTStd-Roman"/>
              </a:rPr>
              <a:t>Conversion from octal or hexadecimal to binary is done by reversing the preceding</a:t>
            </a:r>
            <a:br>
              <a:rPr lang="en-US" sz="2400" dirty="0">
                <a:solidFill>
                  <a:srgbClr val="231F20"/>
                </a:solidFill>
                <a:latin typeface="TimesTenLTStd-Roman"/>
              </a:rPr>
            </a:br>
            <a:r>
              <a:rPr lang="en-US" sz="2400" dirty="0">
                <a:solidFill>
                  <a:srgbClr val="231F20"/>
                </a:solidFill>
                <a:latin typeface="TimesTenLTStd-Roman"/>
              </a:rPr>
              <a:t>procedure. </a:t>
            </a:r>
          </a:p>
          <a:p>
            <a:pPr marL="342900" indent="-342900">
              <a:buFont typeface="Arial" panose="020B0604020202020204" pitchFamily="34" charset="0"/>
              <a:buChar char="•"/>
            </a:pPr>
            <a:r>
              <a:rPr lang="en-US" sz="2400" dirty="0">
                <a:solidFill>
                  <a:srgbClr val="231F20"/>
                </a:solidFill>
                <a:latin typeface="TimesTenLTStd-Roman"/>
              </a:rPr>
              <a:t>Each octal digit is converted to its three‐digit binary equivalent. </a:t>
            </a:r>
          </a:p>
          <a:p>
            <a:pPr marL="342900" indent="-342900">
              <a:buFont typeface="Arial" panose="020B0604020202020204" pitchFamily="34" charset="0"/>
              <a:buChar char="•"/>
            </a:pPr>
            <a:r>
              <a:rPr lang="en-US" sz="2400" dirty="0">
                <a:solidFill>
                  <a:srgbClr val="231F20"/>
                </a:solidFill>
                <a:latin typeface="TimesTenLTStd-Roman"/>
              </a:rPr>
              <a:t>Similarly,</a:t>
            </a:r>
            <a:br>
              <a:rPr lang="en-US" sz="2400" dirty="0">
                <a:solidFill>
                  <a:srgbClr val="231F20"/>
                </a:solidFill>
                <a:latin typeface="TimesTenLTStd-Roman"/>
              </a:rPr>
            </a:br>
            <a:r>
              <a:rPr lang="en-US" sz="2400" dirty="0">
                <a:solidFill>
                  <a:srgbClr val="231F20"/>
                </a:solidFill>
                <a:latin typeface="TimesTenLTStd-Roman"/>
              </a:rPr>
              <a:t>each hexadecimal digit is converted to its four‐digit binary equivalent. </a:t>
            </a:r>
            <a:r>
              <a:rPr lang="en-US" dirty="0">
                <a:solidFill>
                  <a:srgbClr val="231F20"/>
                </a:solidFill>
                <a:latin typeface="TimesTenLTStd-Roman"/>
              </a:rPr>
              <a:t>:</a:t>
            </a:r>
            <a:br>
              <a:rPr lang="en-US" dirty="0">
                <a:solidFill>
                  <a:srgbClr val="231F20"/>
                </a:solidFill>
                <a:latin typeface="TimesTenLTStd-Roman"/>
              </a:rPr>
            </a:br>
            <a:endParaRPr lang="en-US" dirty="0"/>
          </a:p>
        </p:txBody>
      </p:sp>
      <p:pic>
        <p:nvPicPr>
          <p:cNvPr id="7" name="Content Placeholder 6" descr="http://sandbox.mc.edu/~bennet/cs110/textbook/hexbinconv.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9883" y="2204561"/>
            <a:ext cx="4242117" cy="3120390"/>
          </a:xfrm>
          <a:prstGeom prst="rect">
            <a:avLst/>
          </a:prstGeom>
          <a:noFill/>
          <a:ln>
            <a:noFill/>
          </a:ln>
        </p:spPr>
      </p:pic>
    </p:spTree>
    <p:extLst>
      <p:ext uri="{BB962C8B-B14F-4D97-AF65-F5344CB8AC3E}">
        <p14:creationId xmlns:p14="http://schemas.microsoft.com/office/powerpoint/2010/main" val="20455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to hexadecimal</a:t>
            </a: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33</a:t>
            </a:fld>
            <a:endParaRPr lang="en-US"/>
          </a:p>
        </p:txBody>
      </p:sp>
      <p:sp>
        <p:nvSpPr>
          <p:cNvPr id="6" name="Rectangle 5"/>
          <p:cNvSpPr/>
          <p:nvPr/>
        </p:nvSpPr>
        <p:spPr>
          <a:xfrm>
            <a:off x="483111" y="1508760"/>
            <a:ext cx="11224260"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31F20"/>
                </a:solidFill>
                <a:latin typeface="TimesTenLTStd-Roman"/>
              </a:rPr>
              <a:t>Conversion from binary to hexadecimal is similar, except that the binary number is divided into groups of </a:t>
            </a:r>
            <a:r>
              <a:rPr lang="en-US" sz="2400" i="1" dirty="0">
                <a:solidFill>
                  <a:srgbClr val="231F20"/>
                </a:solidFill>
                <a:latin typeface="TimesTenLTStd-Italic"/>
              </a:rPr>
              <a:t>four </a:t>
            </a:r>
            <a:r>
              <a:rPr lang="en-US" sz="2400" dirty="0">
                <a:solidFill>
                  <a:srgbClr val="231F20"/>
                </a:solidFill>
                <a:latin typeface="TimesTenLTStd-Roman"/>
              </a:rPr>
              <a:t>digits</a:t>
            </a:r>
          </a:p>
          <a:p>
            <a:r>
              <a:rPr lang="en-US" sz="2400" dirty="0">
                <a:solidFill>
                  <a:srgbClr val="231F20"/>
                </a:solidFill>
                <a:latin typeface="TimesTenLTStd-Roman"/>
              </a:rPr>
              <a:t>:</a:t>
            </a:r>
            <a:br>
              <a:rPr lang="en-US" sz="2400" dirty="0">
                <a:solidFill>
                  <a:srgbClr val="231F20"/>
                </a:solidFill>
                <a:latin typeface="TimesTenLTStd-Roman"/>
              </a:rPr>
            </a:br>
            <a:r>
              <a:rPr lang="en-US" sz="2400" dirty="0">
                <a:solidFill>
                  <a:srgbClr val="231F20"/>
                </a:solidFill>
                <a:latin typeface="TimesTenLTStd-Roman"/>
              </a:rPr>
              <a:t>	(10 1100 0110 1011 </a:t>
            </a:r>
            <a:r>
              <a:rPr lang="en-US" sz="2400" dirty="0">
                <a:solidFill>
                  <a:srgbClr val="231F20"/>
                </a:solidFill>
                <a:latin typeface="PearsonMATH02"/>
              </a:rPr>
              <a:t>. </a:t>
            </a:r>
            <a:r>
              <a:rPr lang="en-US" sz="2400" dirty="0">
                <a:solidFill>
                  <a:srgbClr val="231F20"/>
                </a:solidFill>
                <a:latin typeface="TimesTenLTStd-Roman"/>
              </a:rPr>
              <a:t>1111 0010)2 </a:t>
            </a:r>
            <a:r>
              <a:rPr lang="en-US" sz="2400" dirty="0">
                <a:solidFill>
                  <a:srgbClr val="231F20"/>
                </a:solidFill>
                <a:latin typeface="PearsonMATH08"/>
              </a:rPr>
              <a:t>= </a:t>
            </a:r>
            <a:r>
              <a:rPr lang="en-US" sz="2400" dirty="0">
                <a:solidFill>
                  <a:srgbClr val="231F20"/>
                </a:solidFill>
                <a:latin typeface="TimesTenLTStd-Roman"/>
              </a:rPr>
              <a:t>(2C6B.F2)</a:t>
            </a:r>
            <a:r>
              <a:rPr lang="en-US" sz="2400" baseline="-25000" dirty="0">
                <a:solidFill>
                  <a:srgbClr val="231F20"/>
                </a:solidFill>
                <a:latin typeface="TimesTenLTStd-Roman"/>
              </a:rPr>
              <a:t>16</a:t>
            </a:r>
            <a:br>
              <a:rPr lang="en-US" sz="2400" dirty="0">
                <a:solidFill>
                  <a:srgbClr val="231F20"/>
                </a:solidFill>
                <a:latin typeface="TimesTenLTStd-Roman"/>
              </a:rPr>
            </a:br>
            <a:r>
              <a:rPr lang="en-US" sz="2400" dirty="0">
                <a:solidFill>
                  <a:srgbClr val="231F20"/>
                </a:solidFill>
                <a:latin typeface="TimesTenLTStd-Roman"/>
              </a:rPr>
              <a:t>	   2   C       6      B           F      2</a:t>
            </a:r>
            <a:br>
              <a:rPr lang="en-US" sz="2400" dirty="0">
                <a:solidFill>
                  <a:srgbClr val="231F20"/>
                </a:solidFill>
                <a:latin typeface="PearsonMATH08"/>
              </a:rPr>
            </a:br>
            <a:endParaRPr lang="en-US" sz="2400" dirty="0"/>
          </a:p>
        </p:txBody>
      </p:sp>
      <p:sp>
        <p:nvSpPr>
          <p:cNvPr id="7" name="Rectangle 6"/>
          <p:cNvSpPr/>
          <p:nvPr/>
        </p:nvSpPr>
        <p:spPr>
          <a:xfrm>
            <a:off x="320040" y="3543300"/>
            <a:ext cx="11871960" cy="3631763"/>
          </a:xfrm>
          <a:prstGeom prst="rect">
            <a:avLst/>
          </a:prstGeom>
        </p:spPr>
        <p:txBody>
          <a:bodyPr wrap="square">
            <a:spAutoFit/>
          </a:bodyPr>
          <a:lstStyle/>
          <a:p>
            <a:r>
              <a:rPr lang="en-US" sz="2000" dirty="0">
                <a:solidFill>
                  <a:srgbClr val="231F20"/>
                </a:solidFill>
                <a:latin typeface="TimesTenLTStd-Roman"/>
              </a:rPr>
              <a:t>From Octal &amp; Hexadecimal to Binary </a:t>
            </a:r>
          </a:p>
          <a:p>
            <a:br>
              <a:rPr lang="en-US" dirty="0">
                <a:solidFill>
                  <a:srgbClr val="231F20"/>
                </a:solidFill>
                <a:latin typeface="TimesTenLTStd-Roman"/>
              </a:rPr>
            </a:br>
            <a:r>
              <a:rPr lang="en-US" dirty="0">
                <a:solidFill>
                  <a:srgbClr val="231F20"/>
                </a:solidFill>
                <a:latin typeface="TimesTenLTStd-Roman"/>
              </a:rPr>
              <a:t>	</a:t>
            </a:r>
            <a:r>
              <a:rPr lang="en-US" sz="2400" dirty="0">
                <a:solidFill>
                  <a:srgbClr val="231F20"/>
                </a:solidFill>
                <a:latin typeface="TimesTenLTStd-Roman"/>
              </a:rPr>
              <a:t>(673.124)</a:t>
            </a:r>
            <a:r>
              <a:rPr lang="en-US" sz="2400" baseline="-25000" dirty="0">
                <a:solidFill>
                  <a:srgbClr val="231F20"/>
                </a:solidFill>
                <a:latin typeface="TimesTenLTStd-Roman"/>
              </a:rPr>
              <a:t>8</a:t>
            </a:r>
            <a:r>
              <a:rPr lang="en-US" sz="2400" dirty="0">
                <a:solidFill>
                  <a:srgbClr val="231F20"/>
                </a:solidFill>
                <a:latin typeface="TimesTenLTStd-Roman"/>
              </a:rPr>
              <a:t> </a:t>
            </a:r>
            <a:r>
              <a:rPr lang="en-US" sz="2400" dirty="0">
                <a:solidFill>
                  <a:srgbClr val="231F20"/>
                </a:solidFill>
                <a:latin typeface="PearsonMATH08"/>
              </a:rPr>
              <a:t>= </a:t>
            </a:r>
            <a:r>
              <a:rPr lang="en-US" sz="2400" dirty="0">
                <a:solidFill>
                  <a:srgbClr val="231F20"/>
                </a:solidFill>
                <a:latin typeface="TimesTenLTStd-Roman"/>
              </a:rPr>
              <a:t>(110 111 011 </a:t>
            </a:r>
            <a:r>
              <a:rPr lang="en-US" sz="2400" dirty="0">
                <a:solidFill>
                  <a:srgbClr val="231F20"/>
                </a:solidFill>
                <a:latin typeface="PearsonMATH02"/>
              </a:rPr>
              <a:t>. </a:t>
            </a:r>
            <a:r>
              <a:rPr lang="en-US" sz="2400" dirty="0">
                <a:solidFill>
                  <a:srgbClr val="231F20"/>
                </a:solidFill>
                <a:latin typeface="TimesTenLTStd-Roman"/>
              </a:rPr>
              <a:t>001 010 100)</a:t>
            </a:r>
            <a:r>
              <a:rPr lang="en-US" sz="2400" baseline="-25000" dirty="0">
                <a:solidFill>
                  <a:srgbClr val="231F20"/>
                </a:solidFill>
                <a:latin typeface="TimesTenLTStd-Roman"/>
              </a:rPr>
              <a:t>2</a:t>
            </a:r>
            <a:br>
              <a:rPr lang="en-US" sz="2400" dirty="0">
                <a:solidFill>
                  <a:srgbClr val="231F20"/>
                </a:solidFill>
                <a:latin typeface="TimesTenLTStd-Roman"/>
              </a:rPr>
            </a:br>
            <a:r>
              <a:rPr lang="en-US" sz="2400" dirty="0">
                <a:solidFill>
                  <a:srgbClr val="231F20"/>
                </a:solidFill>
                <a:latin typeface="TimesTenLTStd-Roman"/>
              </a:rPr>
              <a:t>                                   6     7    3       1      2    4</a:t>
            </a:r>
            <a:br>
              <a:rPr lang="en-US" sz="2400" dirty="0">
                <a:solidFill>
                  <a:srgbClr val="231F20"/>
                </a:solidFill>
                <a:latin typeface="TimesTenLTStd-Roman"/>
              </a:rPr>
            </a:br>
            <a:endParaRPr lang="en-US" sz="2400" dirty="0">
              <a:solidFill>
                <a:srgbClr val="231F20"/>
              </a:solidFill>
              <a:latin typeface="TimesTenLTStd-Roman"/>
            </a:endParaRPr>
          </a:p>
          <a:p>
            <a:r>
              <a:rPr lang="en-US" sz="2400" dirty="0">
                <a:solidFill>
                  <a:srgbClr val="231F20"/>
                </a:solidFill>
                <a:latin typeface="TimesTenLTStd-Roman"/>
              </a:rPr>
              <a:t>and</a:t>
            </a:r>
          </a:p>
          <a:p>
            <a:br>
              <a:rPr lang="en-US" sz="2400" dirty="0">
                <a:solidFill>
                  <a:srgbClr val="231F20"/>
                </a:solidFill>
                <a:latin typeface="TimesTenLTStd-Roman"/>
              </a:rPr>
            </a:br>
            <a:r>
              <a:rPr lang="en-US" sz="2400" dirty="0">
                <a:solidFill>
                  <a:srgbClr val="231F20"/>
                </a:solidFill>
                <a:latin typeface="TimesTenLTStd-Roman"/>
              </a:rPr>
              <a:t>		(306.D)</a:t>
            </a:r>
            <a:r>
              <a:rPr lang="en-US" sz="2400" baseline="-25000" dirty="0">
                <a:solidFill>
                  <a:srgbClr val="231F20"/>
                </a:solidFill>
                <a:latin typeface="TimesTenLTStd-Roman"/>
              </a:rPr>
              <a:t>16</a:t>
            </a:r>
            <a:r>
              <a:rPr lang="en-US" sz="2400" dirty="0">
                <a:solidFill>
                  <a:srgbClr val="231F20"/>
                </a:solidFill>
                <a:latin typeface="TimesTenLTStd-Roman"/>
              </a:rPr>
              <a:t> </a:t>
            </a:r>
            <a:r>
              <a:rPr lang="en-US" sz="2400" dirty="0">
                <a:solidFill>
                  <a:srgbClr val="231F20"/>
                </a:solidFill>
                <a:latin typeface="PearsonMATH08"/>
              </a:rPr>
              <a:t>= </a:t>
            </a:r>
            <a:r>
              <a:rPr lang="en-US" sz="2400" dirty="0">
                <a:solidFill>
                  <a:srgbClr val="231F20"/>
                </a:solidFill>
                <a:latin typeface="TimesTenLTStd-Roman"/>
              </a:rPr>
              <a:t>(0011 0000 0110 </a:t>
            </a:r>
            <a:r>
              <a:rPr lang="en-US" sz="2400" dirty="0">
                <a:solidFill>
                  <a:srgbClr val="231F20"/>
                </a:solidFill>
                <a:latin typeface="PearsonMATH02"/>
              </a:rPr>
              <a:t>. </a:t>
            </a:r>
            <a:r>
              <a:rPr lang="en-US" sz="2400" dirty="0">
                <a:solidFill>
                  <a:srgbClr val="231F20"/>
                </a:solidFill>
                <a:latin typeface="TimesTenLTStd-Roman"/>
              </a:rPr>
              <a:t>1101)</a:t>
            </a:r>
            <a:r>
              <a:rPr lang="en-US" sz="2400" baseline="-25000" dirty="0">
                <a:solidFill>
                  <a:srgbClr val="231F20"/>
                </a:solidFill>
                <a:latin typeface="TimesTenLTStd-Roman"/>
              </a:rPr>
              <a:t>2</a:t>
            </a:r>
            <a:br>
              <a:rPr lang="en-US" sz="2400" dirty="0">
                <a:solidFill>
                  <a:srgbClr val="231F20"/>
                </a:solidFill>
                <a:latin typeface="TimesTenLTStd-Roman"/>
              </a:rPr>
            </a:br>
            <a:r>
              <a:rPr lang="en-US" sz="2400" dirty="0">
                <a:solidFill>
                  <a:srgbClr val="231F20"/>
                </a:solidFill>
                <a:latin typeface="TimesTenLTStd-Roman"/>
              </a:rPr>
              <a:t>				3        0       6          D</a:t>
            </a:r>
            <a:br>
              <a:rPr lang="en-US" sz="2400" dirty="0">
                <a:solidFill>
                  <a:srgbClr val="231F20"/>
                </a:solidFill>
                <a:latin typeface="TimesTenLTStd-Roman"/>
              </a:rPr>
            </a:br>
            <a:endParaRPr lang="en-US" sz="2400" dirty="0"/>
          </a:p>
        </p:txBody>
      </p:sp>
    </p:spTree>
    <p:extLst>
      <p:ext uri="{BB962C8B-B14F-4D97-AF65-F5344CB8AC3E}">
        <p14:creationId xmlns:p14="http://schemas.microsoft.com/office/powerpoint/2010/main" val="31058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p>
        </p:txBody>
      </p:sp>
      <p:sp>
        <p:nvSpPr>
          <p:cNvPr id="4" name="Text Placeholder 3"/>
          <p:cNvSpPr>
            <a:spLocks noGrp="1"/>
          </p:cNvSpPr>
          <p:nvPr>
            <p:ph type="body" sz="half" idx="2"/>
          </p:nvPr>
        </p:nvSpPr>
        <p:spPr>
          <a:xfrm>
            <a:off x="0" y="1297992"/>
            <a:ext cx="11183737" cy="5548314"/>
          </a:xfrm>
        </p:spPr>
        <p:txBody>
          <a:bodyPr>
            <a:normAutofit fontScale="92500" lnSpcReduction="10000"/>
          </a:bodyPr>
          <a:lstStyle/>
          <a:p>
            <a:pPr marL="342900" indent="-342900">
              <a:buAutoNum type="arabicPeriod"/>
            </a:pPr>
            <a:r>
              <a:rPr lang="en-US" sz="2100" dirty="0"/>
              <a:t>What is the exact number of bytes in a system that contains (a) 32K bytes, (b) 64M bytes,</a:t>
            </a:r>
            <a:br>
              <a:rPr lang="en-US" sz="2100" dirty="0"/>
            </a:br>
            <a:r>
              <a:rPr lang="en-US" sz="2100" dirty="0"/>
              <a:t>and (c) 6.4G bytes?</a:t>
            </a:r>
          </a:p>
          <a:p>
            <a:pPr marL="342900" indent="-342900">
              <a:buAutoNum type="arabicPeriod"/>
            </a:pPr>
            <a:r>
              <a:rPr lang="en-US" sz="2100" dirty="0"/>
              <a:t> Convert the following numbers with the indicated bases to decimal:</a:t>
            </a:r>
          </a:p>
          <a:p>
            <a:r>
              <a:rPr lang="en-US" sz="2100" dirty="0"/>
              <a:t>	(a)</a:t>
            </a:r>
            <a:r>
              <a:rPr lang="en-US" sz="2100" b="1" dirty="0"/>
              <a:t> </a:t>
            </a:r>
            <a:r>
              <a:rPr lang="en-US" sz="2100" dirty="0"/>
              <a:t>(4310)</a:t>
            </a:r>
            <a:r>
              <a:rPr lang="en-US" sz="2100" baseline="-25000" dirty="0"/>
              <a:t>5</a:t>
            </a:r>
            <a:r>
              <a:rPr lang="en-US" sz="2100" dirty="0"/>
              <a:t> (b) (198)</a:t>
            </a:r>
            <a:r>
              <a:rPr lang="en-US" sz="2100" baseline="-25000" dirty="0"/>
              <a:t>12</a:t>
            </a:r>
            <a:r>
              <a:rPr lang="en-US" sz="2100" dirty="0"/>
              <a:t>  (c) (435)</a:t>
            </a:r>
            <a:r>
              <a:rPr lang="en-US" sz="2100" baseline="-25000" dirty="0"/>
              <a:t>8</a:t>
            </a:r>
            <a:br>
              <a:rPr lang="en-US" sz="2100" dirty="0"/>
            </a:br>
            <a:endParaRPr lang="en-US" sz="2100" dirty="0"/>
          </a:p>
          <a:p>
            <a:r>
              <a:rPr lang="en-US" sz="2100" b="1" dirty="0"/>
              <a:t>3. </a:t>
            </a:r>
            <a:r>
              <a:rPr lang="en-US" sz="2100" dirty="0"/>
              <a:t>Determine the base of the numbers in each case for the following operations to be correct:</a:t>
            </a:r>
          </a:p>
          <a:p>
            <a:r>
              <a:rPr lang="en-US" sz="2100" dirty="0"/>
              <a:t>	(a) 14/2 = 5 (b) 54/4 = 13 (c) 24 + 17 = 40.</a:t>
            </a:r>
            <a:br>
              <a:rPr lang="en-US" sz="2100" dirty="0"/>
            </a:br>
            <a:endParaRPr lang="en-US" sz="2100" dirty="0"/>
          </a:p>
          <a:p>
            <a:r>
              <a:rPr lang="en-US" sz="2100" b="1" dirty="0"/>
              <a:t>4. </a:t>
            </a:r>
            <a:r>
              <a:rPr lang="en-US" sz="2100" dirty="0"/>
              <a:t>The solutions to the quadratic equation </a:t>
            </a:r>
            <a:r>
              <a:rPr lang="en-US" sz="2100" i="1" dirty="0"/>
              <a:t>x</a:t>
            </a:r>
            <a:r>
              <a:rPr lang="en-US" sz="2100" dirty="0"/>
              <a:t>2 - 11x + 22 = 0 are </a:t>
            </a:r>
            <a:r>
              <a:rPr lang="en-US" sz="2100" i="1" dirty="0"/>
              <a:t>x </a:t>
            </a:r>
            <a:r>
              <a:rPr lang="en-US" sz="2100" dirty="0"/>
              <a:t>= 3 and </a:t>
            </a:r>
            <a:r>
              <a:rPr lang="en-US" sz="2100" i="1" dirty="0"/>
              <a:t>x </a:t>
            </a:r>
            <a:r>
              <a:rPr lang="en-US" sz="2100" dirty="0"/>
              <a:t>= 6. What is the base of the numbers?</a:t>
            </a:r>
            <a:br>
              <a:rPr lang="en-US" sz="2100" dirty="0"/>
            </a:br>
            <a:endParaRPr lang="en-US" sz="2100" dirty="0"/>
          </a:p>
          <a:p>
            <a:r>
              <a:rPr lang="en-US" sz="2100" b="1" dirty="0"/>
              <a:t>5. </a:t>
            </a:r>
            <a:r>
              <a:rPr lang="en-US" sz="2100" dirty="0"/>
              <a:t>Convert the hexadecimal number 64CD to binary, and then convert it from binary to octal.</a:t>
            </a:r>
          </a:p>
          <a:p>
            <a:r>
              <a:rPr lang="en-US" sz="2100" dirty="0"/>
              <a:t>6. Convert the decimal number 431 to binary in two ways: (a) convert directly to binary;</a:t>
            </a:r>
            <a:br>
              <a:rPr lang="en-US" sz="2100" dirty="0"/>
            </a:br>
            <a:r>
              <a:rPr lang="en-US" sz="2100" dirty="0"/>
              <a:t>(b) convert first to hexadecimal and then from hexadecimal to binary. Which method is faster?</a:t>
            </a:r>
          </a:p>
          <a:p>
            <a:br>
              <a:rPr lang="en-US" sz="2100" dirty="0"/>
            </a:br>
            <a:r>
              <a:rPr lang="en-US" sz="2100" b="1" dirty="0"/>
              <a:t>7. </a:t>
            </a:r>
            <a:r>
              <a:rPr lang="en-US" sz="2100" dirty="0"/>
              <a:t>Convert the following binary numbers to hexadecimal and to decimal: (a) 1.10010,</a:t>
            </a:r>
            <a:br>
              <a:rPr lang="en-US" sz="2100" dirty="0"/>
            </a:br>
            <a:r>
              <a:rPr lang="en-US" sz="2100" dirty="0"/>
              <a:t>(b) 110.010. Explain why the decimal answer in (b) is 4 times that in (a)</a:t>
            </a: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34</a:t>
            </a:fld>
            <a:endParaRPr lang="en-US"/>
          </a:p>
        </p:txBody>
      </p:sp>
    </p:spTree>
    <p:extLst>
      <p:ext uri="{BB962C8B-B14F-4D97-AF65-F5344CB8AC3E}">
        <p14:creationId xmlns:p14="http://schemas.microsoft.com/office/powerpoint/2010/main" val="306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rgbClr val="0070C0"/>
                </a:solidFill>
              </a:rPr>
              <a:t>Information searching tools</a:t>
            </a:r>
            <a:br>
              <a:rPr lang="sv-SE" b="1" dirty="0">
                <a:solidFill>
                  <a:schemeClr val="accent6">
                    <a:lumMod val="75000"/>
                  </a:schemeClr>
                </a:solidFill>
              </a:rPr>
            </a:br>
            <a:endParaRPr lang="en-US" dirty="0"/>
          </a:p>
        </p:txBody>
      </p:sp>
      <p:sp>
        <p:nvSpPr>
          <p:cNvPr id="4" name="Text Placeholder 3"/>
          <p:cNvSpPr>
            <a:spLocks noGrp="1"/>
          </p:cNvSpPr>
          <p:nvPr>
            <p:ph type="body" sz="half" idx="2"/>
          </p:nvPr>
        </p:nvSpPr>
        <p:spPr>
          <a:xfrm>
            <a:off x="1104900" y="1600199"/>
            <a:ext cx="9980682" cy="4756151"/>
          </a:xfrm>
        </p:spPr>
        <p:txBody>
          <a:bodyPr>
            <a:normAutofit lnSpcReduction="10000"/>
          </a:bodyPr>
          <a:lstStyle/>
          <a:p>
            <a:pPr>
              <a:spcBef>
                <a:spcPct val="50000"/>
              </a:spcBef>
              <a:defRPr/>
            </a:pPr>
            <a:r>
              <a:rPr lang="sv-SE" sz="3600" b="1" dirty="0">
                <a:solidFill>
                  <a:srgbClr val="0070C0"/>
                </a:solidFill>
                <a:latin typeface="Arial" charset="0"/>
              </a:rPr>
              <a:t>(IEEE </a:t>
            </a:r>
            <a:r>
              <a:rPr lang="en-US" sz="3600" u="sng" dirty="0" err="1">
                <a:solidFill>
                  <a:srgbClr val="0070C0"/>
                </a:solidFill>
                <a:hlinkClick r:id="rId2" tooltip="IEEE Xplore"/>
              </a:rPr>
              <a:t>Xplore</a:t>
            </a:r>
            <a:r>
              <a:rPr lang="sv-SE" sz="3600" b="1" dirty="0">
                <a:solidFill>
                  <a:srgbClr val="0070C0"/>
                </a:solidFill>
                <a:latin typeface="Arial" charset="0"/>
              </a:rPr>
              <a:t>, Science Direct,  Google, Google Scholar, </a:t>
            </a:r>
            <a:r>
              <a:rPr lang="en-US" sz="3600" u="sng" dirty="0">
                <a:solidFill>
                  <a:srgbClr val="0070C0"/>
                </a:solidFill>
                <a:hlinkClick r:id="rId3" tooltip="Scopus"/>
              </a:rPr>
              <a:t>Scopus</a:t>
            </a:r>
            <a:r>
              <a:rPr lang="en-US" sz="3600" u="sng" dirty="0">
                <a:solidFill>
                  <a:srgbClr val="0070C0"/>
                </a:solidFill>
              </a:rPr>
              <a:t>, ACM Digital Library) </a:t>
            </a:r>
            <a:endParaRPr lang="sv-SE" sz="3600" b="1" dirty="0">
              <a:solidFill>
                <a:srgbClr val="0070C0"/>
              </a:solidFill>
            </a:endParaRPr>
          </a:p>
          <a:p>
            <a:pPr>
              <a:spcBef>
                <a:spcPct val="50000"/>
              </a:spcBef>
              <a:buFontTx/>
              <a:buChar char="-"/>
              <a:defRPr/>
            </a:pPr>
            <a:r>
              <a:rPr lang="sv-SE" sz="3600" b="1" dirty="0">
                <a:solidFill>
                  <a:srgbClr val="0070C0"/>
                </a:solidFill>
              </a:rPr>
              <a:t>Avoiding Plagiarism, </a:t>
            </a:r>
          </a:p>
          <a:p>
            <a:pPr>
              <a:spcBef>
                <a:spcPct val="50000"/>
              </a:spcBef>
              <a:buFontTx/>
              <a:buChar char="-"/>
              <a:defRPr/>
            </a:pPr>
            <a:r>
              <a:rPr lang="sv-SE" sz="3600" b="1" dirty="0">
                <a:solidFill>
                  <a:srgbClr val="0070C0"/>
                </a:solidFill>
              </a:rPr>
              <a:t>Copyright, </a:t>
            </a:r>
          </a:p>
          <a:p>
            <a:r>
              <a:rPr lang="en-CA" altLang="en-US" sz="2400" dirty="0">
                <a:solidFill>
                  <a:srgbClr val="0070C0"/>
                </a:solidFill>
              </a:rPr>
              <a:t>What is plagiarism?</a:t>
            </a:r>
          </a:p>
          <a:p>
            <a:pPr lvl="1"/>
            <a:r>
              <a:rPr lang="en-CA" altLang="en-US" sz="3200" dirty="0"/>
              <a:t>Definition – ”</a:t>
            </a:r>
            <a:r>
              <a:rPr lang="en-CA" altLang="en-US" sz="3200" i="1" dirty="0"/>
              <a:t>Plagiarism is passing off someone else’s work, whether intentionally or unintentionally, as your own for your own benefit</a:t>
            </a:r>
            <a:r>
              <a:rPr lang="en-CA" altLang="en-US" sz="3200" dirty="0"/>
              <a:t>” </a:t>
            </a:r>
          </a:p>
          <a:p>
            <a:pPr lvl="1"/>
            <a:r>
              <a:rPr lang="en-CA" altLang="en-US" sz="3200" dirty="0"/>
              <a:t>(Carroll, 2002, p. 9).</a:t>
            </a:r>
          </a:p>
          <a:p>
            <a:pPr>
              <a:spcBef>
                <a:spcPct val="50000"/>
              </a:spcBef>
              <a:buFontTx/>
              <a:buChar char="-"/>
              <a:defRPr/>
            </a:pP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35</a:t>
            </a:fld>
            <a:endParaRPr lang="en-US"/>
          </a:p>
        </p:txBody>
      </p:sp>
    </p:spTree>
    <p:extLst>
      <p:ext uri="{BB962C8B-B14F-4D97-AF65-F5344CB8AC3E}">
        <p14:creationId xmlns:p14="http://schemas.microsoft.com/office/powerpoint/2010/main" val="27859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F54DE5-C571-48E8-A5BC-B369434E2F44}" type="slidenum">
              <a:rPr lang="en-US" smtClean="0"/>
              <a:t>36</a:t>
            </a:fld>
            <a:endParaRPr lang="en-US"/>
          </a:p>
        </p:txBody>
      </p:sp>
      <p:sp>
        <p:nvSpPr>
          <p:cNvPr id="6" name="Title 1"/>
          <p:cNvSpPr txBox="1">
            <a:spLocks/>
          </p:cNvSpPr>
          <p:nvPr/>
        </p:nvSpPr>
        <p:spPr>
          <a:xfrm>
            <a:off x="949325" y="96838"/>
            <a:ext cx="7140575" cy="1010745"/>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b="1" dirty="0"/>
              <a:t>References</a:t>
            </a:r>
          </a:p>
        </p:txBody>
      </p:sp>
      <p:pic>
        <p:nvPicPr>
          <p:cNvPr id="12" name="Picture 11" descr="Digital Design- -- -------'&#10;FOURTH EDITION&#10;M . Morris Mana&#10;Emeritus Professor of Computer Engineering&#10;California State Uni..."/>
          <p:cNvPicPr/>
          <p:nvPr/>
        </p:nvPicPr>
        <p:blipFill>
          <a:blip r:embed="rId2">
            <a:extLst>
              <a:ext uri="{28A0092B-C50C-407E-A947-70E740481C1C}">
                <a14:useLocalDpi xmlns:a14="http://schemas.microsoft.com/office/drawing/2010/main" val="0"/>
              </a:ext>
            </a:extLst>
          </a:blip>
          <a:srcRect/>
          <a:stretch>
            <a:fillRect/>
          </a:stretch>
        </p:blipFill>
        <p:spPr bwMode="auto">
          <a:xfrm>
            <a:off x="360607" y="1243783"/>
            <a:ext cx="11359168" cy="5112568"/>
          </a:xfrm>
          <a:prstGeom prst="rect">
            <a:avLst/>
          </a:prstGeom>
          <a:noFill/>
          <a:ln>
            <a:noFill/>
          </a:ln>
        </p:spPr>
      </p:pic>
    </p:spTree>
    <p:extLst>
      <p:ext uri="{BB962C8B-B14F-4D97-AF65-F5344CB8AC3E}">
        <p14:creationId xmlns:p14="http://schemas.microsoft.com/office/powerpoint/2010/main" val="66859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F54DE5-C571-48E8-A5BC-B369434E2F44}" type="slidenum">
              <a:rPr lang="en-US" smtClean="0"/>
              <a:t>37</a:t>
            </a:fld>
            <a:endParaRPr lang="en-US"/>
          </a:p>
        </p:txBody>
      </p:sp>
      <p:sp>
        <p:nvSpPr>
          <p:cNvPr id="6" name="Rectangle 6"/>
          <p:cNvSpPr>
            <a:spLocks noChangeArrowheads="1"/>
          </p:cNvSpPr>
          <p:nvPr/>
        </p:nvSpPr>
        <p:spPr bwMode="auto">
          <a:xfrm>
            <a:off x="911717" y="544512"/>
            <a:ext cx="4410075" cy="628650"/>
          </a:xfrm>
          <a:prstGeom prst="rect">
            <a:avLst/>
          </a:prstGeom>
          <a:noFill/>
          <a:ln w="9525">
            <a:noFill/>
            <a:miter lim="800000"/>
            <a:headEnd/>
            <a:tailEnd/>
          </a:ln>
        </p:spPr>
        <p:txBody>
          <a:bodyPr>
            <a:spAutoFit/>
          </a:bodyPr>
          <a:lstStyle/>
          <a:p>
            <a:pPr>
              <a:lnSpc>
                <a:spcPct val="80000"/>
              </a:lnSpc>
              <a:spcBef>
                <a:spcPct val="20000"/>
              </a:spcBef>
              <a:buClr>
                <a:schemeClr val="bg2"/>
              </a:buClr>
              <a:buSzPct val="70000"/>
              <a:buFont typeface="Wingdings" pitchFamily="2" charset="2"/>
              <a:buNone/>
            </a:pPr>
            <a:r>
              <a:rPr lang="sv-SE" sz="4400" b="1" dirty="0"/>
              <a:t>THANK YOU!</a:t>
            </a:r>
            <a:endParaRPr lang="en-US" sz="4400" b="1" dirty="0"/>
          </a:p>
        </p:txBody>
      </p:sp>
      <p:pic>
        <p:nvPicPr>
          <p:cNvPr id="7" name="Picture 7" descr="orca"/>
          <p:cNvPicPr>
            <a:picLocks noChangeAspect="1" noChangeArrowheads="1"/>
          </p:cNvPicPr>
          <p:nvPr/>
        </p:nvPicPr>
        <p:blipFill>
          <a:blip r:embed="rId2" cstate="print"/>
          <a:srcRect/>
          <a:stretch>
            <a:fillRect/>
          </a:stretch>
        </p:blipFill>
        <p:spPr bwMode="auto">
          <a:xfrm>
            <a:off x="811369" y="1674254"/>
            <a:ext cx="5885645" cy="5002696"/>
          </a:xfrm>
          <a:prstGeom prst="rect">
            <a:avLst/>
          </a:prstGeom>
          <a:noFill/>
          <a:ln w="9525">
            <a:noFill/>
            <a:miter lim="800000"/>
            <a:headEnd/>
            <a:tailEnd/>
          </a:ln>
        </p:spPr>
      </p:pic>
      <p:sp>
        <p:nvSpPr>
          <p:cNvPr id="8" name="Title 1"/>
          <p:cNvSpPr txBox="1">
            <a:spLocks/>
          </p:cNvSpPr>
          <p:nvPr/>
        </p:nvSpPr>
        <p:spPr bwMode="auto">
          <a:xfrm>
            <a:off x="5750482" y="1519707"/>
            <a:ext cx="7254696" cy="182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latin typeface="Calibri" panose="020F0502020204030204" pitchFamily="34" charset="0"/>
              </a:rPr>
              <a:t>QUESTIONS</a:t>
            </a:r>
          </a:p>
        </p:txBody>
      </p:sp>
      <p:pic>
        <p:nvPicPr>
          <p:cNvPr id="9" name="Content Placeholder 3" descr="25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7020" y="2821080"/>
            <a:ext cx="3348857" cy="385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Digital Systems </a:t>
            </a:r>
          </a:p>
        </p:txBody>
      </p:sp>
      <p:sp>
        <p:nvSpPr>
          <p:cNvPr id="4" name="Slide Number Placeholder 3"/>
          <p:cNvSpPr>
            <a:spLocks noGrp="1"/>
          </p:cNvSpPr>
          <p:nvPr>
            <p:ph type="sldNum" sz="quarter" idx="12"/>
          </p:nvPr>
        </p:nvSpPr>
        <p:spPr/>
        <p:txBody>
          <a:bodyPr/>
          <a:lstStyle/>
          <a:p>
            <a:fld id="{0FF54DE5-C571-48E8-A5BC-B369434E2F44}" type="slidenum">
              <a:rPr lang="en-US" smtClean="0"/>
              <a:t>4</a:t>
            </a:fld>
            <a:endParaRPr lang="en-US"/>
          </a:p>
        </p:txBody>
      </p:sp>
      <p:sp>
        <p:nvSpPr>
          <p:cNvPr id="5" name="Content Placeholder 4"/>
          <p:cNvSpPr>
            <a:spLocks noGrp="1"/>
          </p:cNvSpPr>
          <p:nvPr>
            <p:ph idx="1"/>
          </p:nvPr>
        </p:nvSpPr>
        <p:spPr/>
        <p:txBody>
          <a:bodyPr>
            <a:normAutofit/>
          </a:bodyPr>
          <a:lstStyle/>
          <a:p>
            <a:r>
              <a:rPr lang="en-US" sz="3200" dirty="0"/>
              <a:t>Digital system is a system that manipulates discrete elements of information represented internally in binary form. </a:t>
            </a:r>
          </a:p>
          <a:p>
            <a:r>
              <a:rPr lang="en-US" sz="3200" dirty="0"/>
              <a:t>In today’s technology, binary systems are most practical because, as we will see, they can be implemented with electronic components.</a:t>
            </a:r>
          </a:p>
          <a:p>
            <a:r>
              <a:rPr lang="en-US" sz="3200" dirty="0"/>
              <a:t>Digital System have prominent role in everyday life. </a:t>
            </a:r>
            <a:br>
              <a:rPr lang="en-US" sz="3200" dirty="0"/>
            </a:br>
            <a:endParaRPr lang="en-US" sz="3200"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Implementation / Application of Digital Systems </a:t>
            </a:r>
          </a:p>
        </p:txBody>
      </p:sp>
      <p:sp>
        <p:nvSpPr>
          <p:cNvPr id="3" name="Content Placeholder 2"/>
          <p:cNvSpPr>
            <a:spLocks noGrp="1"/>
          </p:cNvSpPr>
          <p:nvPr>
            <p:ph sz="half" idx="1"/>
          </p:nvPr>
        </p:nvSpPr>
        <p:spPr/>
        <p:txBody>
          <a:bodyPr>
            <a:normAutofit/>
          </a:bodyPr>
          <a:lstStyle/>
          <a:p>
            <a:r>
              <a:rPr lang="en-US" dirty="0"/>
              <a:t>Digital systems are used in </a:t>
            </a:r>
          </a:p>
          <a:p>
            <a:r>
              <a:rPr lang="en-US" dirty="0"/>
              <a:t>Traffic control</a:t>
            </a:r>
          </a:p>
          <a:p>
            <a:r>
              <a:rPr lang="en-US" dirty="0"/>
              <a:t>Business transactions</a:t>
            </a:r>
          </a:p>
          <a:p>
            <a:r>
              <a:rPr lang="en-US" dirty="0"/>
              <a:t>Communication</a:t>
            </a:r>
          </a:p>
          <a:p>
            <a:r>
              <a:rPr lang="en-US" dirty="0"/>
              <a:t>Spacecraft guidance </a:t>
            </a:r>
          </a:p>
          <a:p>
            <a:r>
              <a:rPr lang="en-US" dirty="0"/>
              <a:t>Medical treatment</a:t>
            </a:r>
          </a:p>
          <a:p>
            <a:r>
              <a:rPr lang="en-US" dirty="0"/>
              <a:t>Weather monitoring,</a:t>
            </a:r>
          </a:p>
          <a:p>
            <a:r>
              <a:rPr lang="en-US" dirty="0"/>
              <a:t>Internet, and many other commercial, industrial, and scientific enterprises.</a:t>
            </a:r>
            <a:br>
              <a:rPr lang="en-US" dirty="0"/>
            </a:b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5</a:t>
            </a:fld>
            <a:endParaRPr lang="en-US"/>
          </a:p>
        </p:txBody>
      </p:sp>
      <p:sp>
        <p:nvSpPr>
          <p:cNvPr id="7" name="Content Placeholder 6"/>
          <p:cNvSpPr>
            <a:spLocks noGrp="1"/>
          </p:cNvSpPr>
          <p:nvPr>
            <p:ph sz="half" idx="2"/>
          </p:nvPr>
        </p:nvSpPr>
        <p:spPr/>
        <p:txBody>
          <a:bodyPr>
            <a:normAutofit/>
          </a:bodyPr>
          <a:lstStyle/>
          <a:p>
            <a:endParaRPr lang="en-US"/>
          </a:p>
        </p:txBody>
      </p:sp>
      <p:pic>
        <p:nvPicPr>
          <p:cNvPr id="11" name="Picture 10" descr="https://i.ytimg.com/vi/OkuBpIU4crU/maxresdefault.jpg"/>
          <p:cNvPicPr/>
          <p:nvPr/>
        </p:nvPicPr>
        <p:blipFill>
          <a:blip r:embed="rId2">
            <a:extLst>
              <a:ext uri="{28A0092B-C50C-407E-A947-70E740481C1C}">
                <a14:useLocalDpi xmlns:a14="http://schemas.microsoft.com/office/drawing/2010/main" val="0"/>
              </a:ext>
            </a:extLst>
          </a:blip>
          <a:srcRect/>
          <a:stretch>
            <a:fillRect/>
          </a:stretch>
        </p:blipFill>
        <p:spPr bwMode="auto">
          <a:xfrm>
            <a:off x="5896377" y="1600200"/>
            <a:ext cx="5943600" cy="4378323"/>
          </a:xfrm>
          <a:prstGeom prst="rect">
            <a:avLst/>
          </a:prstGeom>
          <a:noFill/>
          <a:ln>
            <a:noFill/>
          </a:ln>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Discrete Elements / Discrete Information  </a:t>
            </a:r>
          </a:p>
        </p:txBody>
      </p:sp>
      <p:sp>
        <p:nvSpPr>
          <p:cNvPr id="5" name="Slide Number Placeholder 4"/>
          <p:cNvSpPr>
            <a:spLocks noGrp="1"/>
          </p:cNvSpPr>
          <p:nvPr>
            <p:ph type="sldNum" sz="quarter" idx="12"/>
          </p:nvPr>
        </p:nvSpPr>
        <p:spPr/>
        <p:txBody>
          <a:bodyPr/>
          <a:lstStyle/>
          <a:p>
            <a:fld id="{0FF54DE5-C571-48E8-A5BC-B369434E2F44}" type="slidenum">
              <a:rPr lang="en-US" smtClean="0"/>
              <a:t>6</a:t>
            </a:fld>
            <a:endParaRPr lang="en-US"/>
          </a:p>
        </p:txBody>
      </p:sp>
      <p:sp>
        <p:nvSpPr>
          <p:cNvPr id="6" name="Content Placeholder 5"/>
          <p:cNvSpPr>
            <a:spLocks noGrp="1"/>
          </p:cNvSpPr>
          <p:nvPr>
            <p:ph idx="1"/>
          </p:nvPr>
        </p:nvSpPr>
        <p:spPr/>
        <p:txBody>
          <a:bodyPr/>
          <a:lstStyle/>
          <a:p>
            <a:r>
              <a:rPr lang="en-US" sz="2800" dirty="0"/>
              <a:t>Any set that is restricted to a finite number of elements</a:t>
            </a:r>
            <a:br>
              <a:rPr lang="en-US" sz="2800" dirty="0"/>
            </a:br>
            <a:r>
              <a:rPr lang="en-US" sz="2800" dirty="0"/>
              <a:t>contains discrete information</a:t>
            </a:r>
            <a:r>
              <a:rPr lang="en-US" dirty="0"/>
              <a:t>. </a:t>
            </a:r>
          </a:p>
          <a:p>
            <a:r>
              <a:rPr lang="en-US" dirty="0">
                <a:solidFill>
                  <a:srgbClr val="0070C0"/>
                </a:solidFill>
              </a:rPr>
              <a:t>Examples of discrete sets are</a:t>
            </a:r>
            <a:r>
              <a:rPr lang="en-US" dirty="0"/>
              <a:t>:</a:t>
            </a:r>
          </a:p>
          <a:p>
            <a:r>
              <a:rPr lang="en-US" dirty="0"/>
              <a:t>The 10 decimal digits, </a:t>
            </a:r>
          </a:p>
          <a:p>
            <a:r>
              <a:rPr lang="en-US" dirty="0"/>
              <a:t>The 26 letters of the alphabet,</a:t>
            </a:r>
          </a:p>
          <a:p>
            <a:r>
              <a:rPr lang="en-US" dirty="0"/>
              <a:t>The 52 playing cards, and </a:t>
            </a:r>
          </a:p>
          <a:p>
            <a:r>
              <a:rPr lang="en-US" dirty="0"/>
              <a:t>The 64 squares of a chessboard</a:t>
            </a:r>
            <a:br>
              <a:rPr lang="en-US" dirty="0"/>
            </a:br>
            <a:endParaRPr lang="en-US" dirty="0"/>
          </a:p>
        </p:txBody>
      </p:sp>
      <p:pic>
        <p:nvPicPr>
          <p:cNvPr id="7" name="Picture 6" descr="Discrete Data"/>
          <p:cNvPicPr/>
          <p:nvPr/>
        </p:nvPicPr>
        <p:blipFill>
          <a:blip r:embed="rId2">
            <a:extLst>
              <a:ext uri="{28A0092B-C50C-407E-A947-70E740481C1C}">
                <a14:useLocalDpi xmlns:a14="http://schemas.microsoft.com/office/drawing/2010/main" val="0"/>
              </a:ext>
            </a:extLst>
          </a:blip>
          <a:srcRect/>
          <a:stretch>
            <a:fillRect/>
          </a:stretch>
        </p:blipFill>
        <p:spPr bwMode="auto">
          <a:xfrm>
            <a:off x="6658377" y="2665927"/>
            <a:ext cx="4916643" cy="2845694"/>
          </a:xfrm>
          <a:prstGeom prst="rect">
            <a:avLst/>
          </a:prstGeom>
          <a:noFill/>
          <a:ln>
            <a:noFill/>
          </a:ln>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circle(in)">
                                      <p:cBhvr>
                                        <p:cTn id="24" dur="20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Signal &amp; Binary Code </a:t>
            </a:r>
          </a:p>
        </p:txBody>
      </p:sp>
      <p:sp>
        <p:nvSpPr>
          <p:cNvPr id="4" name="Text Placeholder 3"/>
          <p:cNvSpPr>
            <a:spLocks noGrp="1"/>
          </p:cNvSpPr>
          <p:nvPr>
            <p:ph type="body" sz="half" idx="2"/>
          </p:nvPr>
        </p:nvSpPr>
        <p:spPr>
          <a:xfrm>
            <a:off x="1104900" y="1478755"/>
            <a:ext cx="9880780" cy="4877595"/>
          </a:xfrm>
        </p:spPr>
        <p:txBody>
          <a:bodyPr>
            <a:normAutofit fontScale="92500" lnSpcReduction="20000"/>
          </a:bodyPr>
          <a:lstStyle/>
          <a:p>
            <a:pPr marL="285750" indent="-285750">
              <a:buFont typeface="Arial" panose="020B0604020202020204" pitchFamily="34" charset="0"/>
              <a:buChar char="•"/>
            </a:pPr>
            <a:r>
              <a:rPr lang="en-US" sz="2200" dirty="0">
                <a:solidFill>
                  <a:srgbClr val="0070C0"/>
                </a:solidFill>
              </a:rPr>
              <a:t>Signal</a:t>
            </a:r>
            <a:endParaRPr lang="en-US" sz="2200" dirty="0"/>
          </a:p>
          <a:p>
            <a:pPr marL="285750" indent="-285750">
              <a:buFont typeface="Arial" panose="020B0604020202020204" pitchFamily="34" charset="0"/>
              <a:buChar char="•"/>
            </a:pPr>
            <a:r>
              <a:rPr lang="en-US" sz="2200" dirty="0"/>
              <a:t>Discrete elements of information are represented in a digital system by physical quantities called signals. </a:t>
            </a:r>
          </a:p>
          <a:p>
            <a:pPr marL="285750" indent="-285750">
              <a:buFont typeface="Arial" panose="020B0604020202020204" pitchFamily="34" charset="0"/>
              <a:buChar char="•"/>
            </a:pPr>
            <a:r>
              <a:rPr lang="en-US" sz="2200" dirty="0"/>
              <a:t>Electrical signals such as voltages and currents are the most common.</a:t>
            </a:r>
          </a:p>
          <a:p>
            <a:pPr marL="285750" indent="-285750">
              <a:buFont typeface="Arial" panose="020B0604020202020204" pitchFamily="34" charset="0"/>
              <a:buChar char="•"/>
            </a:pPr>
            <a:r>
              <a:rPr lang="en-US" sz="2200" dirty="0"/>
              <a:t>The signals in most present‐day electronic digital systems use just two discrete</a:t>
            </a:r>
            <a:br>
              <a:rPr lang="en-US" sz="2200" dirty="0"/>
            </a:br>
            <a:r>
              <a:rPr lang="en-US" sz="2200" dirty="0"/>
              <a:t>values and are therefore said to be </a:t>
            </a:r>
            <a:r>
              <a:rPr lang="en-US" sz="2200" i="1" dirty="0"/>
              <a:t>binary</a:t>
            </a:r>
            <a:r>
              <a:rPr lang="en-US" sz="2200" dirty="0"/>
              <a:t>. </a:t>
            </a:r>
          </a:p>
          <a:p>
            <a:pPr marL="285750" indent="-285750">
              <a:buFont typeface="Arial" panose="020B0604020202020204" pitchFamily="34" charset="0"/>
              <a:buChar char="•"/>
            </a:pPr>
            <a:r>
              <a:rPr lang="en-US" sz="2200" dirty="0"/>
              <a:t>A binary digit, called a </a:t>
            </a:r>
            <a:r>
              <a:rPr lang="en-US" sz="2200" i="1" dirty="0"/>
              <a:t>bit, </a:t>
            </a:r>
            <a:r>
              <a:rPr lang="en-US" sz="2200" dirty="0"/>
              <a:t>has two values: 0 and 1</a:t>
            </a:r>
          </a:p>
          <a:p>
            <a:pPr marL="285750" indent="-285750">
              <a:buFont typeface="Arial" panose="020B0604020202020204" pitchFamily="34" charset="0"/>
              <a:buChar char="•"/>
            </a:pPr>
            <a:r>
              <a:rPr lang="en-US" sz="2200" dirty="0"/>
              <a:t>What Bit Stand for?  </a:t>
            </a:r>
          </a:p>
          <a:p>
            <a:pPr marL="285750" indent="-285750">
              <a:buFont typeface="Arial" panose="020B0604020202020204" pitchFamily="34" charset="0"/>
              <a:buChar char="•"/>
            </a:pPr>
            <a:r>
              <a:rPr lang="en-US" sz="2200" dirty="0">
                <a:solidFill>
                  <a:srgbClr val="0070C0"/>
                </a:solidFill>
              </a:rPr>
              <a:t>Binary Code </a:t>
            </a:r>
          </a:p>
          <a:p>
            <a:r>
              <a:rPr lang="en-US" sz="2200" dirty="0"/>
              <a:t>	“Discrete elements of information are represented with groups of bits called </a:t>
            </a:r>
            <a:r>
              <a:rPr lang="en-US" sz="2200" i="1" dirty="0"/>
              <a:t>binary</a:t>
            </a:r>
            <a:r>
              <a:rPr lang="en-US" sz="2200" dirty="0"/>
              <a:t> </a:t>
            </a:r>
            <a:r>
              <a:rPr lang="en-US" sz="2200" i="1" dirty="0"/>
              <a:t>codes</a:t>
            </a:r>
            <a:r>
              <a:rPr lang="en-US" sz="2200" dirty="0"/>
              <a:t>.” </a:t>
            </a:r>
            <a:br>
              <a:rPr lang="en-US" sz="2200" dirty="0"/>
            </a:br>
            <a:endParaRPr lang="en-US" sz="2200" dirty="0"/>
          </a:p>
          <a:p>
            <a:r>
              <a:rPr lang="en-US" sz="2200" dirty="0"/>
              <a:t> For example, the decimal digits 0 through 9 are represented in a digital system</a:t>
            </a:r>
            <a:br>
              <a:rPr lang="en-US" sz="2200" dirty="0"/>
            </a:br>
            <a:r>
              <a:rPr lang="en-US" sz="2200" dirty="0"/>
              <a:t>with a code of four bits (e.g., the number 7 is represented by 0111)</a:t>
            </a:r>
            <a:br>
              <a:rPr lang="en-US" sz="2200" dirty="0"/>
            </a:br>
            <a:br>
              <a:rPr lang="en-US" dirty="0"/>
            </a:br>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Number System </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141841111"/>
              </p:ext>
            </p:extLst>
          </p:nvPr>
        </p:nvGraphicFramePr>
        <p:xfrm>
          <a:off x="2869306" y="1687177"/>
          <a:ext cx="5527720" cy="4450080"/>
        </p:xfrm>
        <a:graphic>
          <a:graphicData uri="http://schemas.openxmlformats.org/drawingml/2006/table">
            <a:tbl>
              <a:tblPr firstRow="1" bandRow="1">
                <a:tableStyleId>{7DF18680-E054-41AD-8BC1-D1AEF772440D}</a:tableStyleId>
              </a:tblPr>
              <a:tblGrid>
                <a:gridCol w="1381930">
                  <a:extLst>
                    <a:ext uri="{9D8B030D-6E8A-4147-A177-3AD203B41FA5}">
                      <a16:colId xmlns:a16="http://schemas.microsoft.com/office/drawing/2014/main" val="20000"/>
                    </a:ext>
                  </a:extLst>
                </a:gridCol>
                <a:gridCol w="1381930">
                  <a:extLst>
                    <a:ext uri="{9D8B030D-6E8A-4147-A177-3AD203B41FA5}">
                      <a16:colId xmlns:a16="http://schemas.microsoft.com/office/drawing/2014/main" val="20001"/>
                    </a:ext>
                  </a:extLst>
                </a:gridCol>
                <a:gridCol w="1381930">
                  <a:extLst>
                    <a:ext uri="{9D8B030D-6E8A-4147-A177-3AD203B41FA5}">
                      <a16:colId xmlns:a16="http://schemas.microsoft.com/office/drawing/2014/main" val="20002"/>
                    </a:ext>
                  </a:extLst>
                </a:gridCol>
                <a:gridCol w="1381930">
                  <a:extLst>
                    <a:ext uri="{9D8B030D-6E8A-4147-A177-3AD203B41FA5}">
                      <a16:colId xmlns:a16="http://schemas.microsoft.com/office/drawing/2014/main" val="20003"/>
                    </a:ext>
                  </a:extLst>
                </a:gridCol>
              </a:tblGrid>
              <a:tr h="370840">
                <a:tc>
                  <a:txBody>
                    <a:bodyPr/>
                    <a:lstStyle/>
                    <a:p>
                      <a:pPr algn="ctr"/>
                      <a:r>
                        <a:rPr lang="en-US" dirty="0">
                          <a:solidFill>
                            <a:schemeClr val="tx1"/>
                          </a:solidFill>
                        </a:rPr>
                        <a:t>8</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1</a:t>
                      </a:r>
                    </a:p>
                  </a:txBody>
                  <a:tcPr/>
                </a:tc>
                <a:extLst>
                  <a:ext uri="{0D108BD9-81ED-4DB2-BD59-A6C34878D82A}">
                    <a16:rowId xmlns:a16="http://schemas.microsoft.com/office/drawing/2014/main" val="10000"/>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10"/>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11"/>
                  </a:ext>
                </a:extLst>
              </a:tr>
            </a:tbl>
          </a:graphicData>
        </a:graphic>
      </p:graphicFrame>
      <p:sp>
        <p:nvSpPr>
          <p:cNvPr id="8" name="Slide Number Placeholder 7"/>
          <p:cNvSpPr>
            <a:spLocks noGrp="1"/>
          </p:cNvSpPr>
          <p:nvPr>
            <p:ph type="sldNum" sz="quarter" idx="12"/>
          </p:nvPr>
        </p:nvSpPr>
        <p:spPr/>
        <p:txBody>
          <a:bodyPr/>
          <a:lstStyle/>
          <a:p>
            <a:fld id="{0FF54DE5-C571-48E8-A5BC-B369434E2F44}" type="slidenum">
              <a:rPr lang="en-US" smtClean="0"/>
              <a:t>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625918788"/>
              </p:ext>
            </p:extLst>
          </p:nvPr>
        </p:nvGraphicFramePr>
        <p:xfrm>
          <a:off x="8397026" y="1687177"/>
          <a:ext cx="1131910" cy="365760"/>
        </p:xfrm>
        <a:graphic>
          <a:graphicData uri="http://schemas.openxmlformats.org/drawingml/2006/table">
            <a:tbl>
              <a:tblPr firstRow="1" bandRow="1">
                <a:tableStyleId>{5C22544A-7EE6-4342-B048-85BDC9FD1C3A}</a:tableStyleId>
              </a:tblPr>
              <a:tblGrid>
                <a:gridCol w="1131910">
                  <a:extLst>
                    <a:ext uri="{9D8B030D-6E8A-4147-A177-3AD203B41FA5}">
                      <a16:colId xmlns:a16="http://schemas.microsoft.com/office/drawing/2014/main" val="20000"/>
                    </a:ext>
                  </a:extLst>
                </a:gridCol>
              </a:tblGrid>
              <a:tr h="267854">
                <a:tc>
                  <a:txBody>
                    <a:bodyPr/>
                    <a:lstStyle/>
                    <a:p>
                      <a:r>
                        <a:rPr lang="en-US" dirty="0"/>
                        <a:t>Result </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5039013"/>
              </p:ext>
            </p:extLst>
          </p:nvPr>
        </p:nvGraphicFramePr>
        <p:xfrm>
          <a:off x="8397026" y="2052937"/>
          <a:ext cx="1131910" cy="4023360"/>
        </p:xfrm>
        <a:graphic>
          <a:graphicData uri="http://schemas.openxmlformats.org/drawingml/2006/table">
            <a:tbl>
              <a:tblPr firstRow="1" bandRow="1">
                <a:tableStyleId>{5C22544A-7EE6-4342-B048-85BDC9FD1C3A}</a:tableStyleId>
              </a:tblPr>
              <a:tblGrid>
                <a:gridCol w="1131910">
                  <a:extLst>
                    <a:ext uri="{9D8B030D-6E8A-4147-A177-3AD203B41FA5}">
                      <a16:colId xmlns:a16="http://schemas.microsoft.com/office/drawing/2014/main" val="20000"/>
                    </a:ext>
                  </a:extLst>
                </a:gridCol>
              </a:tblGrid>
              <a:tr h="267854">
                <a:tc>
                  <a:txBody>
                    <a:bodyPr/>
                    <a:lstStyle/>
                    <a:p>
                      <a:r>
                        <a:rPr lang="en-US" dirty="0"/>
                        <a:t>   7</a:t>
                      </a:r>
                    </a:p>
                  </a:txBody>
                  <a:tcPr/>
                </a:tc>
                <a:extLst>
                  <a:ext uri="{0D108BD9-81ED-4DB2-BD59-A6C34878D82A}">
                    <a16:rowId xmlns:a16="http://schemas.microsoft.com/office/drawing/2014/main" val="10000"/>
                  </a:ext>
                </a:extLst>
              </a:tr>
              <a:tr h="267854">
                <a:tc>
                  <a:txBody>
                    <a:bodyPr/>
                    <a:lstStyle/>
                    <a:p>
                      <a:r>
                        <a:rPr lang="en-US" dirty="0"/>
                        <a:t>0</a:t>
                      </a:r>
                    </a:p>
                  </a:txBody>
                  <a:tcPr/>
                </a:tc>
                <a:extLst>
                  <a:ext uri="{0D108BD9-81ED-4DB2-BD59-A6C34878D82A}">
                    <a16:rowId xmlns:a16="http://schemas.microsoft.com/office/drawing/2014/main" val="10001"/>
                  </a:ext>
                </a:extLst>
              </a:tr>
              <a:tr h="267854">
                <a:tc>
                  <a:txBody>
                    <a:bodyPr/>
                    <a:lstStyle/>
                    <a:p>
                      <a:r>
                        <a:rPr lang="en-US" dirty="0"/>
                        <a:t>1</a:t>
                      </a:r>
                    </a:p>
                  </a:txBody>
                  <a:tcPr/>
                </a:tc>
                <a:extLst>
                  <a:ext uri="{0D108BD9-81ED-4DB2-BD59-A6C34878D82A}">
                    <a16:rowId xmlns:a16="http://schemas.microsoft.com/office/drawing/2014/main" val="10002"/>
                  </a:ext>
                </a:extLst>
              </a:tr>
              <a:tr h="267854">
                <a:tc>
                  <a:txBody>
                    <a:bodyPr/>
                    <a:lstStyle/>
                    <a:p>
                      <a:r>
                        <a:rPr lang="en-US" dirty="0"/>
                        <a:t>2</a:t>
                      </a:r>
                    </a:p>
                  </a:txBody>
                  <a:tcPr/>
                </a:tc>
                <a:extLst>
                  <a:ext uri="{0D108BD9-81ED-4DB2-BD59-A6C34878D82A}">
                    <a16:rowId xmlns:a16="http://schemas.microsoft.com/office/drawing/2014/main" val="10003"/>
                  </a:ext>
                </a:extLst>
              </a:tr>
              <a:tr h="267854">
                <a:tc>
                  <a:txBody>
                    <a:bodyPr/>
                    <a:lstStyle/>
                    <a:p>
                      <a:r>
                        <a:rPr lang="en-US" dirty="0"/>
                        <a:t>3</a:t>
                      </a:r>
                    </a:p>
                  </a:txBody>
                  <a:tcPr/>
                </a:tc>
                <a:extLst>
                  <a:ext uri="{0D108BD9-81ED-4DB2-BD59-A6C34878D82A}">
                    <a16:rowId xmlns:a16="http://schemas.microsoft.com/office/drawing/2014/main" val="10004"/>
                  </a:ext>
                </a:extLst>
              </a:tr>
              <a:tr h="267854">
                <a:tc>
                  <a:txBody>
                    <a:bodyPr/>
                    <a:lstStyle/>
                    <a:p>
                      <a:r>
                        <a:rPr lang="en-US" dirty="0"/>
                        <a:t>4 </a:t>
                      </a:r>
                    </a:p>
                  </a:txBody>
                  <a:tcPr/>
                </a:tc>
                <a:extLst>
                  <a:ext uri="{0D108BD9-81ED-4DB2-BD59-A6C34878D82A}">
                    <a16:rowId xmlns:a16="http://schemas.microsoft.com/office/drawing/2014/main" val="10005"/>
                  </a:ext>
                </a:extLst>
              </a:tr>
              <a:tr h="267854">
                <a:tc>
                  <a:txBody>
                    <a:bodyPr/>
                    <a:lstStyle/>
                    <a:p>
                      <a:r>
                        <a:rPr lang="en-US" dirty="0"/>
                        <a:t>5</a:t>
                      </a:r>
                    </a:p>
                  </a:txBody>
                  <a:tcPr/>
                </a:tc>
                <a:extLst>
                  <a:ext uri="{0D108BD9-81ED-4DB2-BD59-A6C34878D82A}">
                    <a16:rowId xmlns:a16="http://schemas.microsoft.com/office/drawing/2014/main" val="10006"/>
                  </a:ext>
                </a:extLst>
              </a:tr>
              <a:tr h="267854">
                <a:tc>
                  <a:txBody>
                    <a:bodyPr/>
                    <a:lstStyle/>
                    <a:p>
                      <a:r>
                        <a:rPr lang="en-US" dirty="0"/>
                        <a:t>6</a:t>
                      </a:r>
                    </a:p>
                  </a:txBody>
                  <a:tcPr/>
                </a:tc>
                <a:extLst>
                  <a:ext uri="{0D108BD9-81ED-4DB2-BD59-A6C34878D82A}">
                    <a16:rowId xmlns:a16="http://schemas.microsoft.com/office/drawing/2014/main" val="10007"/>
                  </a:ext>
                </a:extLst>
              </a:tr>
              <a:tr h="267854">
                <a:tc>
                  <a:txBody>
                    <a:bodyPr/>
                    <a:lstStyle/>
                    <a:p>
                      <a:r>
                        <a:rPr lang="en-US" dirty="0"/>
                        <a:t>7</a:t>
                      </a:r>
                    </a:p>
                  </a:txBody>
                  <a:tcPr/>
                </a:tc>
                <a:extLst>
                  <a:ext uri="{0D108BD9-81ED-4DB2-BD59-A6C34878D82A}">
                    <a16:rowId xmlns:a16="http://schemas.microsoft.com/office/drawing/2014/main" val="10008"/>
                  </a:ext>
                </a:extLst>
              </a:tr>
              <a:tr h="267854">
                <a:tc>
                  <a:txBody>
                    <a:bodyPr/>
                    <a:lstStyle/>
                    <a:p>
                      <a:r>
                        <a:rPr lang="en-US" dirty="0"/>
                        <a:t>8</a:t>
                      </a:r>
                    </a:p>
                  </a:txBody>
                  <a:tcPr/>
                </a:tc>
                <a:extLst>
                  <a:ext uri="{0D108BD9-81ED-4DB2-BD59-A6C34878D82A}">
                    <a16:rowId xmlns:a16="http://schemas.microsoft.com/office/drawing/2014/main" val="10009"/>
                  </a:ext>
                </a:extLst>
              </a:tr>
              <a:tr h="267854">
                <a:tc>
                  <a:txBody>
                    <a:bodyPr/>
                    <a:lstStyle/>
                    <a:p>
                      <a:r>
                        <a:rPr lang="en-US" dirty="0"/>
                        <a:t>9</a:t>
                      </a:r>
                    </a:p>
                  </a:txBody>
                  <a:tcPr/>
                </a:tc>
                <a:extLst>
                  <a:ext uri="{0D108BD9-81ED-4DB2-BD59-A6C34878D82A}">
                    <a16:rowId xmlns:a16="http://schemas.microsoft.com/office/drawing/2014/main" val="10010"/>
                  </a:ext>
                </a:extLst>
              </a:tr>
            </a:tbl>
          </a:graphicData>
        </a:graphic>
      </p:graphicFrame>
      <p:sp>
        <p:nvSpPr>
          <p:cNvPr id="12" name="TextBox 11"/>
          <p:cNvSpPr txBox="1"/>
          <p:nvPr/>
        </p:nvSpPr>
        <p:spPr>
          <a:xfrm>
            <a:off x="9633397" y="2042679"/>
            <a:ext cx="2099257" cy="369332"/>
          </a:xfrm>
          <a:prstGeom prst="rect">
            <a:avLst/>
          </a:prstGeom>
          <a:noFill/>
        </p:spPr>
        <p:txBody>
          <a:bodyPr wrap="square" rtlCol="0">
            <a:spAutoFit/>
          </a:bodyPr>
          <a:lstStyle/>
          <a:p>
            <a:r>
              <a:rPr lang="en-US" dirty="0"/>
              <a:t>(0111)</a:t>
            </a:r>
            <a:r>
              <a:rPr lang="en-US" baseline="-25000" dirty="0"/>
              <a:t>2</a:t>
            </a:r>
            <a:r>
              <a:rPr lang="en-US" dirty="0"/>
              <a:t> = (7)</a:t>
            </a:r>
            <a:r>
              <a:rPr lang="en-US" baseline="-25000" dirty="0"/>
              <a:t>10</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System </a:t>
            </a:r>
          </a:p>
        </p:txBody>
      </p:sp>
      <p:sp>
        <p:nvSpPr>
          <p:cNvPr id="4" name="Text Placeholder 3"/>
          <p:cNvSpPr>
            <a:spLocks noGrp="1"/>
          </p:cNvSpPr>
          <p:nvPr>
            <p:ph type="body" sz="half" idx="2"/>
          </p:nvPr>
        </p:nvSpPr>
        <p:spPr>
          <a:xfrm>
            <a:off x="1104900" y="1600200"/>
            <a:ext cx="4564380" cy="5121276"/>
          </a:xfrm>
        </p:spPr>
        <p:txBody>
          <a:bodyPr>
            <a:normAutofit/>
          </a:bodyPr>
          <a:lstStyle/>
          <a:p>
            <a:r>
              <a:rPr lang="en-US" dirty="0"/>
              <a:t>Two Types of Number System are</a:t>
            </a:r>
          </a:p>
          <a:p>
            <a:endParaRPr lang="en-US" dirty="0"/>
          </a:p>
          <a:p>
            <a:pPr marL="342900" indent="-342900">
              <a:buAutoNum type="arabicPeriod"/>
            </a:pPr>
            <a:r>
              <a:rPr lang="en-US" dirty="0"/>
              <a:t>Positional </a:t>
            </a:r>
          </a:p>
          <a:p>
            <a:pPr marL="342900" indent="-342900">
              <a:buAutoNum type="arabicPeriod"/>
            </a:pPr>
            <a:r>
              <a:rPr lang="en-US" dirty="0"/>
              <a:t>Non-Positional </a:t>
            </a:r>
          </a:p>
          <a:p>
            <a:endParaRPr lang="en-US" dirty="0"/>
          </a:p>
          <a:p>
            <a:pPr marL="285750" indent="-285750">
              <a:buFont typeface="Arial" panose="020B0604020202020204" pitchFamily="34" charset="0"/>
              <a:buChar char="•"/>
            </a:pPr>
            <a:r>
              <a:rPr lang="en-US" dirty="0">
                <a:solidFill>
                  <a:srgbClr val="0070C0"/>
                </a:solidFill>
              </a:rPr>
              <a:t>Positional  Number System </a:t>
            </a:r>
          </a:p>
          <a:p>
            <a:r>
              <a:rPr lang="en-US" dirty="0"/>
              <a:t>The value of each digit is determined by</a:t>
            </a:r>
          </a:p>
          <a:p>
            <a:pPr marL="342900" indent="-342900">
              <a:buFont typeface="+mj-lt"/>
              <a:buAutoNum type="arabicPeriod"/>
            </a:pPr>
            <a:r>
              <a:rPr lang="en-US" dirty="0"/>
              <a:t>The digit itself </a:t>
            </a:r>
          </a:p>
          <a:p>
            <a:pPr marL="342900" indent="-342900">
              <a:buFont typeface="+mj-lt"/>
              <a:buAutoNum type="arabicPeriod"/>
            </a:pPr>
            <a:r>
              <a:rPr lang="en-US" dirty="0"/>
              <a:t>The Position of the digit in the number </a:t>
            </a:r>
          </a:p>
          <a:p>
            <a:pPr marL="342900" indent="-342900">
              <a:buFont typeface="+mj-lt"/>
              <a:buAutoNum type="arabicPeriod"/>
            </a:pPr>
            <a:r>
              <a:rPr lang="en-US" dirty="0"/>
              <a:t>The base of the number system </a:t>
            </a:r>
          </a:p>
          <a:p>
            <a:r>
              <a:rPr lang="en-US" dirty="0"/>
              <a:t>( Base= total number of digits in the number system )</a:t>
            </a:r>
          </a:p>
        </p:txBody>
      </p:sp>
      <p:sp>
        <p:nvSpPr>
          <p:cNvPr id="5" name="Slide Number Placeholder 4"/>
          <p:cNvSpPr>
            <a:spLocks noGrp="1"/>
          </p:cNvSpPr>
          <p:nvPr>
            <p:ph type="sldNum" sz="quarter" idx="12"/>
          </p:nvPr>
        </p:nvSpPr>
        <p:spPr/>
        <p:txBody>
          <a:bodyPr/>
          <a:lstStyle/>
          <a:p>
            <a:fld id="{0FF54DE5-C571-48E8-A5BC-B369434E2F44}" type="slidenum">
              <a:rPr lang="en-US" smtClean="0"/>
              <a:t>9</a:t>
            </a:fld>
            <a:endParaRPr lang="en-US"/>
          </a:p>
        </p:txBody>
      </p:sp>
      <p:pic>
        <p:nvPicPr>
          <p:cNvPr id="7" name="Content Placeholder 6" descr="http://image.slidesharecdn.com/cmp104lec2numbersystem-130203003901-phpapp02/95/cmp104-lec-2-number-system-2-638.jpg?cb=135985225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448" y="1600200"/>
            <a:ext cx="6309038" cy="4330055"/>
          </a:xfrm>
          <a:prstGeom prst="rect">
            <a:avLst/>
          </a:prstGeom>
          <a:noFill/>
          <a:ln>
            <a:noFill/>
          </a:ln>
        </p:spPr>
      </p:pic>
    </p:spTree>
    <p:extLst>
      <p:ext uri="{BB962C8B-B14F-4D97-AF65-F5344CB8AC3E}">
        <p14:creationId xmlns:p14="http://schemas.microsoft.com/office/powerpoint/2010/main" val="31588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2903</Words>
  <Application>Microsoft Office PowerPoint</Application>
  <PresentationFormat>Widescreen</PresentationFormat>
  <Paragraphs>522</Paragraphs>
  <Slides>37</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Arial</vt:lpstr>
      <vt:lpstr>Calibri</vt:lpstr>
      <vt:lpstr>Euphemia</vt:lpstr>
      <vt:lpstr>Garamond</vt:lpstr>
      <vt:lpstr>PearsonMATH02</vt:lpstr>
      <vt:lpstr>PearsonMATH08</vt:lpstr>
      <vt:lpstr>Plantagenet Cherokee</vt:lpstr>
      <vt:lpstr>Times New Roman</vt:lpstr>
      <vt:lpstr>TimesTenLTStd-Italic</vt:lpstr>
      <vt:lpstr>TimesTenLTStd-Roman</vt:lpstr>
      <vt:lpstr>Wingdings</vt:lpstr>
      <vt:lpstr>Academic Literature 16x9</vt:lpstr>
      <vt:lpstr>Office Theme</vt:lpstr>
      <vt:lpstr>1_Office Theme</vt:lpstr>
      <vt:lpstr> Lecture 1: Digital system &amp; Binary numbers     </vt:lpstr>
      <vt:lpstr>Digital Design </vt:lpstr>
      <vt:lpstr>Out Line </vt:lpstr>
      <vt:lpstr>Digital Systems </vt:lpstr>
      <vt:lpstr>Implementation / Application of Digital Systems </vt:lpstr>
      <vt:lpstr>Discrete Elements / Discrete Information  </vt:lpstr>
      <vt:lpstr>Signal &amp; Binary Code </vt:lpstr>
      <vt:lpstr>Number System </vt:lpstr>
      <vt:lpstr>Number System </vt:lpstr>
      <vt:lpstr>Decimal Number System </vt:lpstr>
      <vt:lpstr>Binary, Decimal Numbers </vt:lpstr>
      <vt:lpstr>Number Systems </vt:lpstr>
      <vt:lpstr>PowerPoint Presentation</vt:lpstr>
      <vt:lpstr>PowerPoint Presentation</vt:lpstr>
      <vt:lpstr>PowerPoint Presentation</vt:lpstr>
      <vt:lpstr>Binary to Decimal Conversion </vt:lpstr>
      <vt:lpstr>Binary to Decimal Conversion </vt:lpstr>
      <vt:lpstr>Decimal to Binary  another Method </vt:lpstr>
      <vt:lpstr>PowerPoint Presentation</vt:lpstr>
      <vt:lpstr>Different Radix / base conversion into Decimal </vt:lpstr>
      <vt:lpstr>Different Radix / base conversion into Decimal </vt:lpstr>
      <vt:lpstr>Different Radix / base conversion into Decimal </vt:lpstr>
      <vt:lpstr>Octal System</vt:lpstr>
      <vt:lpstr>Transform (44978)10 to Octal </vt:lpstr>
      <vt:lpstr>EXAMPLE 1.2</vt:lpstr>
      <vt:lpstr>Different Radix / base conversion into Decimal </vt:lpstr>
      <vt:lpstr>hexadecimal (base‐16) number system</vt:lpstr>
      <vt:lpstr>Bytes in Computer System</vt:lpstr>
      <vt:lpstr>O C TA L &amp; D H E X A D E C I M A L  N U M B E R S </vt:lpstr>
      <vt:lpstr>PowerPoint Presentation</vt:lpstr>
      <vt:lpstr>Binary to Octal &amp; Hexadecimal Conversion  </vt:lpstr>
      <vt:lpstr>Octal &amp; Hexadecimal to Binary Conversion </vt:lpstr>
      <vt:lpstr>Binary to hexadecimal </vt:lpstr>
      <vt:lpstr>Assignment </vt:lpstr>
      <vt:lpstr>Information searching tools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2015-12-07T11:55:15Z</dcterms:created>
  <dcterms:modified xsi:type="dcterms:W3CDTF">2020-10-14T19:56:26Z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