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85AE18E-165C-490F-B325-FEED498901AC}" type="datetimeFigureOut">
              <a:rPr lang="en-US" smtClean="0"/>
              <a:t>5/3/2020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D60224E-5A20-47ED-B620-5B216C8D7BC1}"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5AE18E-165C-490F-B325-FEED498901A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0224E-5A20-47ED-B620-5B216C8D7B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5AE18E-165C-490F-B325-FEED498901A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0224E-5A20-47ED-B620-5B216C8D7B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85AE18E-165C-490F-B325-FEED498901AC}"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0224E-5A20-47ED-B620-5B216C8D7BC1}"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5AE18E-165C-490F-B325-FEED498901AC}" type="datetimeFigureOut">
              <a:rPr lang="en-US" smtClean="0"/>
              <a:t>5/3/2020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D60224E-5A20-47ED-B620-5B216C8D7BC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85AE18E-165C-490F-B325-FEED498901AC}"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0224E-5A20-47ED-B620-5B216C8D7BC1}"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85AE18E-165C-490F-B325-FEED498901AC}"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60224E-5A20-47ED-B620-5B216C8D7BC1}"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5AE18E-165C-490F-B325-FEED498901AC}"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60224E-5A20-47ED-B620-5B216C8D7B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AE18E-165C-490F-B325-FEED498901AC}"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60224E-5A20-47ED-B620-5B216C8D7B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5AE18E-165C-490F-B325-FEED498901AC}"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0224E-5A20-47ED-B620-5B216C8D7BC1}"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5AE18E-165C-490F-B325-FEED498901AC}" type="datetimeFigureOut">
              <a:rPr lang="en-US" smtClean="0"/>
              <a:t>5/3/2020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D60224E-5A20-47ED-B620-5B216C8D7BC1}"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85AE18E-165C-490F-B325-FEED498901AC}" type="datetimeFigureOut">
              <a:rPr lang="en-US" smtClean="0"/>
              <a:t>5/3/2020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D60224E-5A20-47ED-B620-5B216C8D7BC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Instructor</a:t>
            </a:r>
          </a:p>
          <a:p>
            <a:r>
              <a:rPr lang="en-US" dirty="0" smtClean="0"/>
              <a:t>Amara </a:t>
            </a:r>
            <a:r>
              <a:rPr lang="en-US" smtClean="0"/>
              <a:t>Saeed</a:t>
            </a:r>
            <a:endParaRPr lang="en-US" dirty="0"/>
          </a:p>
        </p:txBody>
      </p:sp>
      <p:sp>
        <p:nvSpPr>
          <p:cNvPr id="2" name="Title 1"/>
          <p:cNvSpPr>
            <a:spLocks noGrp="1"/>
          </p:cNvSpPr>
          <p:nvPr>
            <p:ph type="ctrTitle"/>
          </p:nvPr>
        </p:nvSpPr>
        <p:spPr/>
        <p:txBody>
          <a:bodyPr/>
          <a:lstStyle/>
          <a:p>
            <a:r>
              <a:rPr lang="en-US" dirty="0" smtClean="0"/>
              <a:t>MEDIA&amp;MEDIA CONGLOMERATES</a:t>
            </a:r>
            <a:endParaRPr lang="en-US" dirty="0"/>
          </a:p>
        </p:txBody>
      </p:sp>
    </p:spTree>
    <p:extLst>
      <p:ext uri="{BB962C8B-B14F-4D97-AF65-F5344CB8AC3E}">
        <p14:creationId xmlns:p14="http://schemas.microsoft.com/office/powerpoint/2010/main" val="362080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Walt Disney Company</a:t>
            </a:r>
          </a:p>
        </p:txBody>
      </p:sp>
      <p:sp>
        <p:nvSpPr>
          <p:cNvPr id="3" name="Content Placeholder 2"/>
          <p:cNvSpPr>
            <a:spLocks noGrp="1"/>
          </p:cNvSpPr>
          <p:nvPr>
            <p:ph sz="quarter" idx="1"/>
          </p:nvPr>
        </p:nvSpPr>
        <p:spPr/>
        <p:txBody>
          <a:bodyPr/>
          <a:lstStyle/>
          <a:p>
            <a:r>
              <a:rPr lang="en-US" dirty="0"/>
              <a:t>The Walt Disney Company, commonly known as </a:t>
            </a:r>
            <a:r>
              <a:rPr lang="en-US" dirty="0" smtClean="0"/>
              <a:t>Disney </a:t>
            </a:r>
            <a:r>
              <a:rPr lang="en-US" dirty="0"/>
              <a:t>is an American diversified multinational mass media and entertainment conglomerate headquartered at the Walt Disney Studios complex in Burbank, California</a:t>
            </a:r>
            <a:r>
              <a:rPr lang="en-US" dirty="0" smtClean="0"/>
              <a:t>.</a:t>
            </a:r>
          </a:p>
          <a:p>
            <a:endParaRPr lang="en-US" dirty="0" smtClean="0"/>
          </a:p>
          <a:p>
            <a:r>
              <a:rPr lang="en-US" dirty="0"/>
              <a:t>Disney was originally founded on October 16, 1923, by brothers Walt and Roy </a:t>
            </a:r>
            <a:r>
              <a:rPr lang="en-US" dirty="0" smtClean="0"/>
              <a:t>O.</a:t>
            </a:r>
            <a:endParaRPr lang="en-US" dirty="0"/>
          </a:p>
        </p:txBody>
      </p:sp>
    </p:spTree>
    <p:extLst>
      <p:ext uri="{BB962C8B-B14F-4D97-AF65-F5344CB8AC3E}">
        <p14:creationId xmlns:p14="http://schemas.microsoft.com/office/powerpoint/2010/main" val="684737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a:t>Cartoon character Mickey Mouse, created in 1928 by Walt Disney and </a:t>
            </a:r>
            <a:r>
              <a:rPr lang="en-US" dirty="0" err="1"/>
              <a:t>Ub</a:t>
            </a:r>
            <a:r>
              <a:rPr lang="en-US" dirty="0"/>
              <a:t> </a:t>
            </a:r>
            <a:r>
              <a:rPr lang="en-US" dirty="0" err="1"/>
              <a:t>Iwerks</a:t>
            </a:r>
            <a:r>
              <a:rPr lang="en-US" dirty="0"/>
              <a:t>, is one of the world's most recognizable characters and serves as the company's official mascot.</a:t>
            </a:r>
          </a:p>
        </p:txBody>
      </p:sp>
    </p:spTree>
    <p:extLst>
      <p:ext uri="{BB962C8B-B14F-4D97-AF65-F5344CB8AC3E}">
        <p14:creationId xmlns:p14="http://schemas.microsoft.com/office/powerpoint/2010/main" val="2651860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a:t>
            </a:r>
            <a:endParaRPr lang="en-US"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en-US" dirty="0" smtClean="0"/>
              <a:t> </a:t>
            </a:r>
          </a:p>
          <a:p>
            <a:r>
              <a:rPr lang="en-US" dirty="0" smtClean="0"/>
              <a:t>Some </a:t>
            </a:r>
            <a:r>
              <a:rPr lang="en-US" dirty="0"/>
              <a:t>of Disney's various business ventures, including television networks, theme parks, and product lines have also sparked controversy among groups of consumers and media outlets</a:t>
            </a:r>
            <a:r>
              <a:rPr lang="en-US" dirty="0" smtClean="0"/>
              <a:t>.</a:t>
            </a:r>
          </a:p>
          <a:p>
            <a:r>
              <a:rPr lang="en-US" dirty="0" smtClean="0"/>
              <a:t> </a:t>
            </a:r>
            <a:r>
              <a:rPr lang="en-US" dirty="0"/>
              <a:t>A large group of critics maintain that the current society has abandoned the values ​​with which it was born, after the death of Walt and Roy Disney</a:t>
            </a:r>
            <a:r>
              <a:rPr lang="en-US" dirty="0" smtClean="0"/>
              <a:t>.</a:t>
            </a:r>
          </a:p>
          <a:p>
            <a:r>
              <a:rPr lang="en-US" dirty="0" smtClean="0"/>
              <a:t> </a:t>
            </a:r>
            <a:r>
              <a:rPr lang="en-US" dirty="0"/>
              <a:t>In addition, the company is seen as the symbol of mass culture, American cultural imperialism and entertainment standardization, which sells life experiences to a frustrated population by taking advantage of the current crisis of individual and collective identities generated by neo-capitalism</a:t>
            </a:r>
            <a:r>
              <a:rPr lang="en-US" dirty="0" smtClean="0"/>
              <a:t>.</a:t>
            </a:r>
            <a:endParaRPr lang="en-US" dirty="0"/>
          </a:p>
        </p:txBody>
      </p:sp>
    </p:spTree>
    <p:extLst>
      <p:ext uri="{BB962C8B-B14F-4D97-AF65-F5344CB8AC3E}">
        <p14:creationId xmlns:p14="http://schemas.microsoft.com/office/powerpoint/2010/main" val="4278797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Conglomerate?</a:t>
            </a:r>
            <a:endParaRPr lang="en-US" dirty="0"/>
          </a:p>
        </p:txBody>
      </p:sp>
      <p:sp>
        <p:nvSpPr>
          <p:cNvPr id="3" name="Content Placeholder 2"/>
          <p:cNvSpPr>
            <a:spLocks noGrp="1"/>
          </p:cNvSpPr>
          <p:nvPr>
            <p:ph sz="quarter" idx="1"/>
          </p:nvPr>
        </p:nvSpPr>
        <p:spPr/>
        <p:txBody>
          <a:bodyPr>
            <a:normAutofit/>
          </a:bodyPr>
          <a:lstStyle/>
          <a:p>
            <a:r>
              <a:rPr lang="en-US" dirty="0" smtClean="0"/>
              <a:t>A conglomerate is a combination of two or more corporations engaged in entirely different businesses together into one corporate structure, usually involving a parent company and several (or many) subsidiaries. Often, a conglomerate is a multi-industry company. </a:t>
            </a:r>
          </a:p>
          <a:p>
            <a:r>
              <a:rPr lang="en-US" dirty="0" smtClean="0"/>
              <a:t>Conglomerates are often large and often multinational.</a:t>
            </a:r>
          </a:p>
          <a:p>
            <a:endParaRPr lang="en-US" dirty="0"/>
          </a:p>
        </p:txBody>
      </p:sp>
    </p:spTree>
    <p:extLst>
      <p:ext uri="{BB962C8B-B14F-4D97-AF65-F5344CB8AC3E}">
        <p14:creationId xmlns:p14="http://schemas.microsoft.com/office/powerpoint/2010/main" val="274880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Conglomerate</a:t>
            </a:r>
            <a:endParaRPr lang="en-US" dirty="0"/>
          </a:p>
        </p:txBody>
      </p:sp>
      <p:sp>
        <p:nvSpPr>
          <p:cNvPr id="3" name="Content Placeholder 2"/>
          <p:cNvSpPr>
            <a:spLocks noGrp="1"/>
          </p:cNvSpPr>
          <p:nvPr>
            <p:ph sz="quarter" idx="1"/>
          </p:nvPr>
        </p:nvSpPr>
        <p:spPr/>
        <p:txBody>
          <a:bodyPr>
            <a:normAutofit/>
          </a:bodyPr>
          <a:lstStyle/>
          <a:p>
            <a:r>
              <a:rPr lang="en-US" dirty="0" smtClean="0"/>
              <a:t>A media conglomerate describes companies that own large numbers of companies in various mass media such as television, radio, publishing, movies, and the Internet.</a:t>
            </a:r>
          </a:p>
          <a:p>
            <a:r>
              <a:rPr lang="en-US" dirty="0"/>
              <a:t>A media conglomerate, media group, or media institution is a company that owns numerous companies involved in mass media enterprises, such as television, radio, publishing, motion pictures, theme parks, or the </a:t>
            </a:r>
            <a:r>
              <a:rPr lang="en-US" dirty="0" smtClean="0"/>
              <a:t>Internet.( Wikipedia)                                                 </a:t>
            </a:r>
            <a:endParaRPr lang="en-US" dirty="0"/>
          </a:p>
        </p:txBody>
      </p:sp>
    </p:spTree>
    <p:extLst>
      <p:ext uri="{BB962C8B-B14F-4D97-AF65-F5344CB8AC3E}">
        <p14:creationId xmlns:p14="http://schemas.microsoft.com/office/powerpoint/2010/main" val="146912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According to the magazine The Nation, </a:t>
            </a:r>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r>
              <a:rPr lang="en-US" dirty="0" smtClean="0"/>
              <a:t>"</a:t>
            </a:r>
            <a:r>
              <a:rPr lang="en-US" dirty="0"/>
              <a:t>Media conglomerates strive for policies that facilitate their control of the markets around the world</a:t>
            </a:r>
            <a:r>
              <a:rPr lang="en-US" dirty="0" smtClean="0"/>
              <a:t>."</a:t>
            </a:r>
            <a:endParaRPr lang="en-US" dirty="0"/>
          </a:p>
        </p:txBody>
      </p:sp>
    </p:spTree>
    <p:extLst>
      <p:ext uri="{BB962C8B-B14F-4D97-AF65-F5344CB8AC3E}">
        <p14:creationId xmlns:p14="http://schemas.microsoft.com/office/powerpoint/2010/main" val="3698261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 Five </a:t>
            </a:r>
            <a:r>
              <a:rPr lang="en-US" dirty="0"/>
              <a:t>Media Conglomerates</a:t>
            </a:r>
            <a:br>
              <a:rPr lang="en-US" dirty="0"/>
            </a:br>
            <a:r>
              <a:rPr lang="en-US" dirty="0" smtClean="0"/>
              <a:t>( </a:t>
            </a:r>
            <a:r>
              <a:rPr lang="en-US" dirty="0"/>
              <a:t>Forbes Global 2000 </a:t>
            </a:r>
            <a:r>
              <a:rPr lang="en-US" dirty="0" smtClean="0"/>
              <a:t>list)</a:t>
            </a:r>
            <a:endParaRPr lang="en-US" dirty="0"/>
          </a:p>
        </p:txBody>
      </p:sp>
      <p:sp>
        <p:nvSpPr>
          <p:cNvPr id="3" name="Content Placeholder 2"/>
          <p:cNvSpPr>
            <a:spLocks noGrp="1"/>
          </p:cNvSpPr>
          <p:nvPr>
            <p:ph sz="quarter" idx="1"/>
          </p:nvPr>
        </p:nvSpPr>
        <p:spPr/>
        <p:txBody>
          <a:bodyPr>
            <a:normAutofit/>
          </a:bodyPr>
          <a:lstStyle/>
          <a:p>
            <a:r>
              <a:rPr lang="en-US" dirty="0" smtClean="0"/>
              <a:t>Comcast</a:t>
            </a:r>
          </a:p>
          <a:p>
            <a:r>
              <a:rPr lang="en-US" dirty="0" smtClean="0"/>
              <a:t>The Walt Disney Company</a:t>
            </a:r>
          </a:p>
          <a:p>
            <a:r>
              <a:rPr lang="en-US" dirty="0" smtClean="0"/>
              <a:t>AT&amp;T</a:t>
            </a:r>
          </a:p>
          <a:p>
            <a:r>
              <a:rPr lang="en-US" dirty="0" smtClean="0"/>
              <a:t>CBS Corporation</a:t>
            </a:r>
          </a:p>
          <a:p>
            <a:r>
              <a:rPr lang="en-US" dirty="0" smtClean="0"/>
              <a:t>Viacom</a:t>
            </a:r>
          </a:p>
          <a:p>
            <a:endParaRPr lang="en-US" dirty="0"/>
          </a:p>
        </p:txBody>
      </p:sp>
    </p:spTree>
    <p:extLst>
      <p:ext uri="{BB962C8B-B14F-4D97-AF65-F5344CB8AC3E}">
        <p14:creationId xmlns:p14="http://schemas.microsoft.com/office/powerpoint/2010/main" val="4281210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Comcast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Comcast Corporation (formerly registered as Comcast </a:t>
            </a:r>
            <a:r>
              <a:rPr lang="en-US" dirty="0" smtClean="0"/>
              <a:t>Holdings) is </a:t>
            </a:r>
            <a:r>
              <a:rPr lang="en-US" dirty="0"/>
              <a:t>an American telecommunications conglomerate headquartered in Philadelphia, Pennsylvania</a:t>
            </a:r>
            <a:r>
              <a:rPr lang="en-US" dirty="0" smtClean="0"/>
              <a:t>. </a:t>
            </a:r>
            <a:r>
              <a:rPr lang="en-US" dirty="0"/>
              <a:t>It is the second-largest broadcasting and cable television company in the world by </a:t>
            </a:r>
            <a:r>
              <a:rPr lang="en-US" dirty="0" smtClean="0"/>
              <a:t>revenue</a:t>
            </a:r>
          </a:p>
          <a:p>
            <a:r>
              <a:rPr lang="en-US" dirty="0" smtClean="0"/>
              <a:t> The </a:t>
            </a:r>
            <a:r>
              <a:rPr lang="en-US" dirty="0"/>
              <a:t>largest </a:t>
            </a:r>
            <a:r>
              <a:rPr lang="en-US" dirty="0" err="1"/>
              <a:t>pay-TV</a:t>
            </a:r>
            <a:r>
              <a:rPr lang="en-US" dirty="0"/>
              <a:t> company, the largest cable TV company and largest home Internet service provider in the United States, and the nation's third-largest home telephone service provider. </a:t>
            </a:r>
            <a:endParaRPr lang="en-US" dirty="0" smtClean="0"/>
          </a:p>
          <a:p>
            <a:r>
              <a:rPr lang="en-US" dirty="0" smtClean="0"/>
              <a:t>Comcast </a:t>
            </a:r>
            <a:r>
              <a:rPr lang="en-US" dirty="0"/>
              <a:t>services U.S. residential and commercial customers in 40 states and in the District of </a:t>
            </a:r>
            <a:r>
              <a:rPr lang="en-US" dirty="0" smtClean="0"/>
              <a:t>Columbia.</a:t>
            </a:r>
          </a:p>
          <a:p>
            <a:r>
              <a:rPr lang="en-US" dirty="0" smtClean="0"/>
              <a:t>As </a:t>
            </a:r>
            <a:r>
              <a:rPr lang="en-US" dirty="0"/>
              <a:t>the parent company of the international media company </a:t>
            </a:r>
            <a:r>
              <a:rPr lang="en-US" dirty="0" smtClean="0"/>
              <a:t>NBC Universal </a:t>
            </a:r>
            <a:r>
              <a:rPr lang="en-US" dirty="0"/>
              <a:t>since </a:t>
            </a:r>
            <a:r>
              <a:rPr lang="en-US" dirty="0" smtClean="0"/>
              <a:t>2011.</a:t>
            </a:r>
          </a:p>
          <a:p>
            <a:r>
              <a:rPr lang="en-US" dirty="0" smtClean="0"/>
              <a:t>Comcast </a:t>
            </a:r>
            <a:r>
              <a:rPr lang="en-US" dirty="0"/>
              <a:t>is a producer of feature films and television programs intended for theatrical exhibition and over-the-air and cable television broadcast, respectively.</a:t>
            </a:r>
          </a:p>
        </p:txBody>
      </p:sp>
    </p:spTree>
    <p:extLst>
      <p:ext uri="{BB962C8B-B14F-4D97-AF65-F5344CB8AC3E}">
        <p14:creationId xmlns:p14="http://schemas.microsoft.com/office/powerpoint/2010/main" val="2202986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Criticism and controversy</a:t>
            </a:r>
          </a:p>
        </p:txBody>
      </p:sp>
      <p:sp>
        <p:nvSpPr>
          <p:cNvPr id="3" name="Content Placeholder 2"/>
          <p:cNvSpPr>
            <a:spLocks noGrp="1"/>
          </p:cNvSpPr>
          <p:nvPr>
            <p:ph sz="quarter" idx="1"/>
          </p:nvPr>
        </p:nvSpPr>
        <p:spPr/>
        <p:txBody>
          <a:bodyPr>
            <a:noAutofit/>
          </a:bodyPr>
          <a:lstStyle/>
          <a:p>
            <a:r>
              <a:rPr lang="en-US" sz="2400" dirty="0"/>
              <a:t>In 2004 and 2007, the American Customer Satisfaction Index (ACSI) survey found that Comcast had the worst customer satisfaction rating of any company or government agency in the country, including the Internal Revenue Service. </a:t>
            </a:r>
            <a:endParaRPr lang="en-US" sz="2400" dirty="0" smtClean="0"/>
          </a:p>
          <a:p>
            <a:r>
              <a:rPr lang="en-US" sz="2400" dirty="0" smtClean="0"/>
              <a:t>The </a:t>
            </a:r>
            <a:r>
              <a:rPr lang="en-US" sz="2400" dirty="0"/>
              <a:t>ACSI indicates that almost half of all cable customers (regardless of company) have registered complaints, and that cable is the only industry to score below 60 in the ACSI</a:t>
            </a:r>
            <a:r>
              <a:rPr lang="en-US" sz="2400" dirty="0" smtClean="0"/>
              <a:t>.</a:t>
            </a:r>
          </a:p>
          <a:p>
            <a:r>
              <a:rPr lang="en-US" sz="2400" dirty="0" smtClean="0"/>
              <a:t> </a:t>
            </a:r>
            <a:r>
              <a:rPr lang="en-US" sz="2400" dirty="0"/>
              <a:t>Comcast's Customer Service Rating by the ACSI surveys indicate that the company's customer service has not improved since the surveys began in 2001. </a:t>
            </a:r>
            <a:endParaRPr lang="en-US" sz="2400" dirty="0" smtClean="0"/>
          </a:p>
          <a:p>
            <a:endParaRPr lang="en-US" sz="2400" dirty="0"/>
          </a:p>
        </p:txBody>
      </p:sp>
    </p:spTree>
    <p:extLst>
      <p:ext uri="{BB962C8B-B14F-4D97-AF65-F5344CB8AC3E}">
        <p14:creationId xmlns:p14="http://schemas.microsoft.com/office/powerpoint/2010/main" val="284475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Analysis of the surveys states that "Comcast is one of the lowest scoring companies in ACSI. As its customer satisfaction eroded by 7% over the past year, revenue increased by 12%.“</a:t>
            </a:r>
          </a:p>
          <a:p>
            <a:r>
              <a:rPr lang="en-US" dirty="0"/>
              <a:t> The ACSI analysis also addresses this contradiction, stating that "Such pricing power usually comes with some level of monopoly protection and most cable companies have little competition at the local level. This also means that a cable company can do well financially even though its customers are not particularly satisfied.</a:t>
            </a:r>
          </a:p>
          <a:p>
            <a:endParaRPr lang="en-US" dirty="0"/>
          </a:p>
        </p:txBody>
      </p:sp>
    </p:spTree>
    <p:extLst>
      <p:ext uri="{BB962C8B-B14F-4D97-AF65-F5344CB8AC3E}">
        <p14:creationId xmlns:p14="http://schemas.microsoft.com/office/powerpoint/2010/main" val="2749079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offices</a:t>
            </a:r>
          </a:p>
        </p:txBody>
      </p:sp>
      <p:sp>
        <p:nvSpPr>
          <p:cNvPr id="3" name="Content Placeholder 2"/>
          <p:cNvSpPr>
            <a:spLocks noGrp="1"/>
          </p:cNvSpPr>
          <p:nvPr>
            <p:ph sz="quarter" idx="1"/>
          </p:nvPr>
        </p:nvSpPr>
        <p:spPr/>
        <p:txBody>
          <a:bodyPr>
            <a:normAutofit fontScale="85000" lnSpcReduction="20000"/>
          </a:bodyPr>
          <a:lstStyle/>
          <a:p>
            <a:r>
              <a:rPr lang="en-US" dirty="0"/>
              <a:t>Comcast is headquartered in Philadelphia, Pennsylvania, and also has corporate offices in Atlanta, Detroit, Denver, Manchester, New Hampshire and New York City</a:t>
            </a:r>
            <a:r>
              <a:rPr lang="en-US" dirty="0" smtClean="0"/>
              <a:t>.</a:t>
            </a:r>
          </a:p>
          <a:p>
            <a:r>
              <a:rPr lang="en-US" dirty="0"/>
              <a:t>The 975 </a:t>
            </a:r>
            <a:r>
              <a:rPr lang="en-US" dirty="0" err="1"/>
              <a:t>ft</a:t>
            </a:r>
            <a:r>
              <a:rPr lang="en-US" dirty="0"/>
              <a:t> (297 m) skyscraper is the second tallest building in Pennsylvania</a:t>
            </a:r>
            <a:r>
              <a:rPr lang="en-US" dirty="0" smtClean="0"/>
              <a:t>.</a:t>
            </a:r>
          </a:p>
          <a:p>
            <a:r>
              <a:rPr lang="en-US" dirty="0" smtClean="0"/>
              <a:t> </a:t>
            </a:r>
            <a:r>
              <a:rPr lang="en-US" dirty="0"/>
              <a:t>Comcast </a:t>
            </a:r>
            <a:r>
              <a:rPr lang="en-US" dirty="0" smtClean="0"/>
              <a:t>has the </a:t>
            </a:r>
            <a:r>
              <a:rPr lang="en-US" dirty="0"/>
              <a:t>tallest building in Pennsylvania, directly adjacent to the original Comcast headquarters in the fall of 2018, known as the Comcast Technology </a:t>
            </a:r>
            <a:r>
              <a:rPr lang="en-US" dirty="0" smtClean="0"/>
              <a:t>Center.</a:t>
            </a:r>
          </a:p>
          <a:p>
            <a:r>
              <a:rPr lang="en-US" dirty="0" smtClean="0"/>
              <a:t>As </a:t>
            </a:r>
            <a:r>
              <a:rPr lang="en-US" dirty="0"/>
              <a:t>of 2019 the company has a total of 184,000 </a:t>
            </a:r>
            <a:r>
              <a:rPr lang="en-US" dirty="0" smtClean="0"/>
              <a:t>employees.</a:t>
            </a:r>
            <a:endParaRPr lang="en-US" dirty="0"/>
          </a:p>
        </p:txBody>
      </p:sp>
    </p:spTree>
    <p:extLst>
      <p:ext uri="{BB962C8B-B14F-4D97-AF65-F5344CB8AC3E}">
        <p14:creationId xmlns:p14="http://schemas.microsoft.com/office/powerpoint/2010/main" val="1586629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TotalTime>
  <Words>763</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MEDIA&amp;MEDIA CONGLOMERATES</vt:lpstr>
      <vt:lpstr>What is Conglomerate?</vt:lpstr>
      <vt:lpstr>Media Conglomerate</vt:lpstr>
      <vt:lpstr>According to the magazine The Nation, </vt:lpstr>
      <vt:lpstr>Top Five Media Conglomerates ( Forbes Global 2000 list)</vt:lpstr>
      <vt:lpstr>Comcast</vt:lpstr>
      <vt:lpstr>Criticism and controversy</vt:lpstr>
      <vt:lpstr>PowerPoint Presentation</vt:lpstr>
      <vt:lpstr>Corporate offices</vt:lpstr>
      <vt:lpstr>The Walt Disney Company</vt:lpstr>
      <vt:lpstr>PowerPoint Presentation</vt:lpstr>
      <vt:lpstr>Criticism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MEDIA&amp;MEDIA CONGLOMERATES</dc:title>
  <dc:creator>923206035640</dc:creator>
  <cp:lastModifiedBy>923206035640</cp:lastModifiedBy>
  <cp:revision>9</cp:revision>
  <dcterms:created xsi:type="dcterms:W3CDTF">2020-03-31T09:17:56Z</dcterms:created>
  <dcterms:modified xsi:type="dcterms:W3CDTF">2020-05-03T14:45:07Z</dcterms:modified>
</cp:coreProperties>
</file>