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7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84F5D7-0859-4920-95BF-C45D7F5A26C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AA67A4CA-4AE7-4B8A-BFDE-4926BF51641B}">
      <dgm:prSet phldrT="[Text]" custT="1"/>
      <dgm:spPr/>
      <dgm:t>
        <a:bodyPr/>
        <a:lstStyle/>
        <a:p>
          <a:r>
            <a:rPr lang="en-US" sz="2000" dirty="0" smtClean="0">
              <a:latin typeface="Times New Roman" panose="02020603050405020304" pitchFamily="18" charset="0"/>
              <a:cs typeface="Times New Roman" panose="02020603050405020304" pitchFamily="18" charset="0"/>
            </a:rPr>
            <a:t>Photosynthesis</a:t>
          </a:r>
          <a:endParaRPr lang="en-US" sz="2000" dirty="0">
            <a:latin typeface="Times New Roman" panose="02020603050405020304" pitchFamily="18" charset="0"/>
            <a:cs typeface="Times New Roman" panose="02020603050405020304" pitchFamily="18" charset="0"/>
          </a:endParaRPr>
        </a:p>
      </dgm:t>
    </dgm:pt>
    <dgm:pt modelId="{9E4677A9-9E10-4DD3-9E09-19E3C6811DEC}" type="parTrans" cxnId="{07E13F8A-885C-4DE3-A379-14B47788FE5C}">
      <dgm:prSet/>
      <dgm:spPr/>
      <dgm:t>
        <a:bodyPr/>
        <a:lstStyle/>
        <a:p>
          <a:endParaRPr lang="en-US"/>
        </a:p>
      </dgm:t>
    </dgm:pt>
    <dgm:pt modelId="{B89515C0-E743-46B9-9395-D9A47952CF7B}" type="sibTrans" cxnId="{07E13F8A-885C-4DE3-A379-14B47788FE5C}">
      <dgm:prSet/>
      <dgm:spPr/>
      <dgm:t>
        <a:bodyPr/>
        <a:lstStyle/>
        <a:p>
          <a:endParaRPr lang="en-US"/>
        </a:p>
      </dgm:t>
    </dgm:pt>
    <dgm:pt modelId="{FAC55040-3780-4FD3-8E06-CCD7814D7C34}">
      <dgm:prSet phldrT="[Text]"/>
      <dgm:spPr/>
      <dgm:t>
        <a:bodyPr/>
        <a:lstStyle/>
        <a:p>
          <a:r>
            <a:rPr lang="en-US" dirty="0" smtClean="0"/>
            <a:t>Light dependent Stage</a:t>
          </a:r>
          <a:endParaRPr lang="en-US" dirty="0"/>
        </a:p>
      </dgm:t>
    </dgm:pt>
    <dgm:pt modelId="{DB0480D7-5C18-45BC-B5D7-A56AFD6A09FB}" type="parTrans" cxnId="{82C6667A-560C-44D1-B9CF-4A70973890DC}">
      <dgm:prSet/>
      <dgm:spPr/>
      <dgm:t>
        <a:bodyPr/>
        <a:lstStyle/>
        <a:p>
          <a:endParaRPr lang="en-US"/>
        </a:p>
      </dgm:t>
    </dgm:pt>
    <dgm:pt modelId="{E8FA9CCC-AD18-4670-AA7F-6245A3B72AB0}" type="sibTrans" cxnId="{82C6667A-560C-44D1-B9CF-4A70973890DC}">
      <dgm:prSet/>
      <dgm:spPr/>
      <dgm:t>
        <a:bodyPr/>
        <a:lstStyle/>
        <a:p>
          <a:endParaRPr lang="en-US"/>
        </a:p>
      </dgm:t>
    </dgm:pt>
    <dgm:pt modelId="{B7C0950B-E217-40E8-BC7B-609CD13B638B}">
      <dgm:prSet phldrT="[Text]"/>
      <dgm:spPr/>
      <dgm:t>
        <a:bodyPr/>
        <a:lstStyle/>
        <a:p>
          <a:r>
            <a:rPr lang="en-US" dirty="0" smtClean="0"/>
            <a:t>Light independent Stage</a:t>
          </a:r>
          <a:endParaRPr lang="en-US" dirty="0"/>
        </a:p>
      </dgm:t>
    </dgm:pt>
    <dgm:pt modelId="{83730E0D-4CF6-4AEB-BAA5-2C83F423CAEF}" type="parTrans" cxnId="{B348DE5F-5CC9-4C0D-8A27-07943AFF2759}">
      <dgm:prSet/>
      <dgm:spPr/>
      <dgm:t>
        <a:bodyPr/>
        <a:lstStyle/>
        <a:p>
          <a:endParaRPr lang="en-US"/>
        </a:p>
      </dgm:t>
    </dgm:pt>
    <dgm:pt modelId="{26FEF442-A010-42CE-8253-66FA56BF0D7A}" type="sibTrans" cxnId="{B348DE5F-5CC9-4C0D-8A27-07943AFF2759}">
      <dgm:prSet/>
      <dgm:spPr/>
      <dgm:t>
        <a:bodyPr/>
        <a:lstStyle/>
        <a:p>
          <a:endParaRPr lang="en-US"/>
        </a:p>
      </dgm:t>
    </dgm:pt>
    <dgm:pt modelId="{A6AA40A1-3CB4-4ED9-9DBF-075543E3E549}">
      <dgm:prSet phldrT="[Text]"/>
      <dgm:spPr/>
      <dgm:t>
        <a:bodyPr/>
        <a:lstStyle/>
        <a:p>
          <a:r>
            <a:rPr lang="en-US" dirty="0" smtClean="0"/>
            <a:t>Cyclic photophosphorylation</a:t>
          </a:r>
          <a:endParaRPr lang="en-US" dirty="0"/>
        </a:p>
      </dgm:t>
    </dgm:pt>
    <dgm:pt modelId="{DBF0E6B8-0189-4E1D-BEF0-2B9E97A2D2CA}" type="parTrans" cxnId="{6D5C581A-BDE3-45EF-A7DC-BC04F61132DB}">
      <dgm:prSet/>
      <dgm:spPr/>
      <dgm:t>
        <a:bodyPr/>
        <a:lstStyle/>
        <a:p>
          <a:endParaRPr lang="en-US"/>
        </a:p>
      </dgm:t>
    </dgm:pt>
    <dgm:pt modelId="{917CD2B0-B364-4F0D-A004-E7C488422349}" type="sibTrans" cxnId="{6D5C581A-BDE3-45EF-A7DC-BC04F61132DB}">
      <dgm:prSet/>
      <dgm:spPr/>
      <dgm:t>
        <a:bodyPr/>
        <a:lstStyle/>
        <a:p>
          <a:endParaRPr lang="en-US"/>
        </a:p>
      </dgm:t>
    </dgm:pt>
    <dgm:pt modelId="{294C4283-ED66-4065-8C65-2FAF6940A521}">
      <dgm:prSet phldrT="[Text]"/>
      <dgm:spPr/>
      <dgm:t>
        <a:bodyPr/>
        <a:lstStyle/>
        <a:p>
          <a:r>
            <a:rPr lang="en-US" dirty="0" smtClean="0"/>
            <a:t>Non Cyclic photophosphorylation</a:t>
          </a:r>
          <a:endParaRPr lang="en-US" dirty="0"/>
        </a:p>
      </dgm:t>
    </dgm:pt>
    <dgm:pt modelId="{D5C695B4-8ADD-4A1D-92AB-0973B5AADB9E}" type="parTrans" cxnId="{02B940F8-86AF-4F4B-8A1E-7C2E786A5486}">
      <dgm:prSet/>
      <dgm:spPr/>
      <dgm:t>
        <a:bodyPr/>
        <a:lstStyle/>
        <a:p>
          <a:endParaRPr lang="en-US"/>
        </a:p>
      </dgm:t>
    </dgm:pt>
    <dgm:pt modelId="{B29CC7AA-4DFC-4AD9-8CA8-A3420071AAC5}" type="sibTrans" cxnId="{02B940F8-86AF-4F4B-8A1E-7C2E786A5486}">
      <dgm:prSet/>
      <dgm:spPr/>
      <dgm:t>
        <a:bodyPr/>
        <a:lstStyle/>
        <a:p>
          <a:endParaRPr lang="en-US"/>
        </a:p>
      </dgm:t>
    </dgm:pt>
    <dgm:pt modelId="{D3258855-26D7-40AC-BB48-40CB634F1D9C}" type="pres">
      <dgm:prSet presAssocID="{D384F5D7-0859-4920-95BF-C45D7F5A26CE}" presName="diagram" presStyleCnt="0">
        <dgm:presLayoutVars>
          <dgm:chPref val="1"/>
          <dgm:dir/>
          <dgm:animOne val="branch"/>
          <dgm:animLvl val="lvl"/>
          <dgm:resizeHandles val="exact"/>
        </dgm:presLayoutVars>
      </dgm:prSet>
      <dgm:spPr/>
      <dgm:t>
        <a:bodyPr/>
        <a:lstStyle/>
        <a:p>
          <a:endParaRPr lang="en-US"/>
        </a:p>
      </dgm:t>
    </dgm:pt>
    <dgm:pt modelId="{14DDAE92-8C67-4150-A124-8ABC38AA23CA}" type="pres">
      <dgm:prSet presAssocID="{AA67A4CA-4AE7-4B8A-BFDE-4926BF51641B}" presName="root1" presStyleCnt="0"/>
      <dgm:spPr/>
    </dgm:pt>
    <dgm:pt modelId="{8E7BB529-F816-4EF0-A93C-45A949D61211}" type="pres">
      <dgm:prSet presAssocID="{AA67A4CA-4AE7-4B8A-BFDE-4926BF51641B}" presName="LevelOneTextNode" presStyleLbl="node0" presStyleIdx="0" presStyleCnt="1">
        <dgm:presLayoutVars>
          <dgm:chPref val="3"/>
        </dgm:presLayoutVars>
      </dgm:prSet>
      <dgm:spPr/>
      <dgm:t>
        <a:bodyPr/>
        <a:lstStyle/>
        <a:p>
          <a:endParaRPr lang="en-US"/>
        </a:p>
      </dgm:t>
    </dgm:pt>
    <dgm:pt modelId="{AD4B818E-5BFF-479D-B962-EB4ABD92D477}" type="pres">
      <dgm:prSet presAssocID="{AA67A4CA-4AE7-4B8A-BFDE-4926BF51641B}" presName="level2hierChild" presStyleCnt="0"/>
      <dgm:spPr/>
    </dgm:pt>
    <dgm:pt modelId="{5D11BB88-E1B5-466C-8832-873800EBE6F3}" type="pres">
      <dgm:prSet presAssocID="{DB0480D7-5C18-45BC-B5D7-A56AFD6A09FB}" presName="conn2-1" presStyleLbl="parChTrans1D2" presStyleIdx="0" presStyleCnt="2"/>
      <dgm:spPr/>
      <dgm:t>
        <a:bodyPr/>
        <a:lstStyle/>
        <a:p>
          <a:endParaRPr lang="en-US"/>
        </a:p>
      </dgm:t>
    </dgm:pt>
    <dgm:pt modelId="{7AFADFB4-E023-467B-BC21-534AD4C0DBD6}" type="pres">
      <dgm:prSet presAssocID="{DB0480D7-5C18-45BC-B5D7-A56AFD6A09FB}" presName="connTx" presStyleLbl="parChTrans1D2" presStyleIdx="0" presStyleCnt="2"/>
      <dgm:spPr/>
      <dgm:t>
        <a:bodyPr/>
        <a:lstStyle/>
        <a:p>
          <a:endParaRPr lang="en-US"/>
        </a:p>
      </dgm:t>
    </dgm:pt>
    <dgm:pt modelId="{D0EDA121-39D1-4939-AB8F-E3255F3CC366}" type="pres">
      <dgm:prSet presAssocID="{FAC55040-3780-4FD3-8E06-CCD7814D7C34}" presName="root2" presStyleCnt="0"/>
      <dgm:spPr/>
    </dgm:pt>
    <dgm:pt modelId="{0568F737-C190-47CE-B479-8D10AB1C09D1}" type="pres">
      <dgm:prSet presAssocID="{FAC55040-3780-4FD3-8E06-CCD7814D7C34}" presName="LevelTwoTextNode" presStyleLbl="node2" presStyleIdx="0" presStyleCnt="2">
        <dgm:presLayoutVars>
          <dgm:chPref val="3"/>
        </dgm:presLayoutVars>
      </dgm:prSet>
      <dgm:spPr/>
      <dgm:t>
        <a:bodyPr/>
        <a:lstStyle/>
        <a:p>
          <a:endParaRPr lang="en-US"/>
        </a:p>
      </dgm:t>
    </dgm:pt>
    <dgm:pt modelId="{A3D068D1-CBCE-412D-A2D9-3126AEF17752}" type="pres">
      <dgm:prSet presAssocID="{FAC55040-3780-4FD3-8E06-CCD7814D7C34}" presName="level3hierChild" presStyleCnt="0"/>
      <dgm:spPr/>
    </dgm:pt>
    <dgm:pt modelId="{8B6872D1-7614-4A68-9224-D7216545990A}" type="pres">
      <dgm:prSet presAssocID="{DBF0E6B8-0189-4E1D-BEF0-2B9E97A2D2CA}" presName="conn2-1" presStyleLbl="parChTrans1D3" presStyleIdx="0" presStyleCnt="2"/>
      <dgm:spPr/>
      <dgm:t>
        <a:bodyPr/>
        <a:lstStyle/>
        <a:p>
          <a:endParaRPr lang="en-US"/>
        </a:p>
      </dgm:t>
    </dgm:pt>
    <dgm:pt modelId="{0B68F248-8C27-47A4-9109-7C46AC16114D}" type="pres">
      <dgm:prSet presAssocID="{DBF0E6B8-0189-4E1D-BEF0-2B9E97A2D2CA}" presName="connTx" presStyleLbl="parChTrans1D3" presStyleIdx="0" presStyleCnt="2"/>
      <dgm:spPr/>
      <dgm:t>
        <a:bodyPr/>
        <a:lstStyle/>
        <a:p>
          <a:endParaRPr lang="en-US"/>
        </a:p>
      </dgm:t>
    </dgm:pt>
    <dgm:pt modelId="{AFE9004F-767E-4D21-B67F-2BE213FD5C89}" type="pres">
      <dgm:prSet presAssocID="{A6AA40A1-3CB4-4ED9-9DBF-075543E3E549}" presName="root2" presStyleCnt="0"/>
      <dgm:spPr/>
    </dgm:pt>
    <dgm:pt modelId="{4368EB5D-3CC6-4503-AD67-708A5E48CC1D}" type="pres">
      <dgm:prSet presAssocID="{A6AA40A1-3CB4-4ED9-9DBF-075543E3E549}" presName="LevelTwoTextNode" presStyleLbl="node3" presStyleIdx="0" presStyleCnt="2">
        <dgm:presLayoutVars>
          <dgm:chPref val="3"/>
        </dgm:presLayoutVars>
      </dgm:prSet>
      <dgm:spPr/>
      <dgm:t>
        <a:bodyPr/>
        <a:lstStyle/>
        <a:p>
          <a:endParaRPr lang="en-US"/>
        </a:p>
      </dgm:t>
    </dgm:pt>
    <dgm:pt modelId="{1001CB79-3A2C-4234-B0A2-C51F1400FE8B}" type="pres">
      <dgm:prSet presAssocID="{A6AA40A1-3CB4-4ED9-9DBF-075543E3E549}" presName="level3hierChild" presStyleCnt="0"/>
      <dgm:spPr/>
    </dgm:pt>
    <dgm:pt modelId="{57655ACD-79B6-4D00-9A50-EC0A906112AF}" type="pres">
      <dgm:prSet presAssocID="{D5C695B4-8ADD-4A1D-92AB-0973B5AADB9E}" presName="conn2-1" presStyleLbl="parChTrans1D3" presStyleIdx="1" presStyleCnt="2"/>
      <dgm:spPr/>
      <dgm:t>
        <a:bodyPr/>
        <a:lstStyle/>
        <a:p>
          <a:endParaRPr lang="en-US"/>
        </a:p>
      </dgm:t>
    </dgm:pt>
    <dgm:pt modelId="{730ACACA-12C4-4666-AD16-DEA292FC40D1}" type="pres">
      <dgm:prSet presAssocID="{D5C695B4-8ADD-4A1D-92AB-0973B5AADB9E}" presName="connTx" presStyleLbl="parChTrans1D3" presStyleIdx="1" presStyleCnt="2"/>
      <dgm:spPr/>
      <dgm:t>
        <a:bodyPr/>
        <a:lstStyle/>
        <a:p>
          <a:endParaRPr lang="en-US"/>
        </a:p>
      </dgm:t>
    </dgm:pt>
    <dgm:pt modelId="{C4148767-FF38-405C-9144-E97DBF617EEA}" type="pres">
      <dgm:prSet presAssocID="{294C4283-ED66-4065-8C65-2FAF6940A521}" presName="root2" presStyleCnt="0"/>
      <dgm:spPr/>
    </dgm:pt>
    <dgm:pt modelId="{06B4AE0C-46FC-471E-ABF2-61B3ACBA7DEE}" type="pres">
      <dgm:prSet presAssocID="{294C4283-ED66-4065-8C65-2FAF6940A521}" presName="LevelTwoTextNode" presStyleLbl="node3" presStyleIdx="1" presStyleCnt="2">
        <dgm:presLayoutVars>
          <dgm:chPref val="3"/>
        </dgm:presLayoutVars>
      </dgm:prSet>
      <dgm:spPr/>
      <dgm:t>
        <a:bodyPr/>
        <a:lstStyle/>
        <a:p>
          <a:endParaRPr lang="en-US"/>
        </a:p>
      </dgm:t>
    </dgm:pt>
    <dgm:pt modelId="{C24C3ABA-BEF0-4FC3-BA7E-DA64AEEF0249}" type="pres">
      <dgm:prSet presAssocID="{294C4283-ED66-4065-8C65-2FAF6940A521}" presName="level3hierChild" presStyleCnt="0"/>
      <dgm:spPr/>
    </dgm:pt>
    <dgm:pt modelId="{EF91FA88-3C12-4AE7-A383-1E8DD5D986B9}" type="pres">
      <dgm:prSet presAssocID="{83730E0D-4CF6-4AEB-BAA5-2C83F423CAEF}" presName="conn2-1" presStyleLbl="parChTrans1D2" presStyleIdx="1" presStyleCnt="2"/>
      <dgm:spPr/>
      <dgm:t>
        <a:bodyPr/>
        <a:lstStyle/>
        <a:p>
          <a:endParaRPr lang="en-US"/>
        </a:p>
      </dgm:t>
    </dgm:pt>
    <dgm:pt modelId="{C5FE540C-9D79-4ADF-AEF7-A3DDBB376123}" type="pres">
      <dgm:prSet presAssocID="{83730E0D-4CF6-4AEB-BAA5-2C83F423CAEF}" presName="connTx" presStyleLbl="parChTrans1D2" presStyleIdx="1" presStyleCnt="2"/>
      <dgm:spPr/>
      <dgm:t>
        <a:bodyPr/>
        <a:lstStyle/>
        <a:p>
          <a:endParaRPr lang="en-US"/>
        </a:p>
      </dgm:t>
    </dgm:pt>
    <dgm:pt modelId="{4603AFF8-2B2B-4480-B967-B48183D0276D}" type="pres">
      <dgm:prSet presAssocID="{B7C0950B-E217-40E8-BC7B-609CD13B638B}" presName="root2" presStyleCnt="0"/>
      <dgm:spPr/>
    </dgm:pt>
    <dgm:pt modelId="{0BB15249-B9EC-4579-8E63-A59DB49BED2C}" type="pres">
      <dgm:prSet presAssocID="{B7C0950B-E217-40E8-BC7B-609CD13B638B}" presName="LevelTwoTextNode" presStyleLbl="node2" presStyleIdx="1" presStyleCnt="2">
        <dgm:presLayoutVars>
          <dgm:chPref val="3"/>
        </dgm:presLayoutVars>
      </dgm:prSet>
      <dgm:spPr/>
      <dgm:t>
        <a:bodyPr/>
        <a:lstStyle/>
        <a:p>
          <a:endParaRPr lang="en-US"/>
        </a:p>
      </dgm:t>
    </dgm:pt>
    <dgm:pt modelId="{41CD0748-E279-4630-AAAD-E9F5FEAF74F0}" type="pres">
      <dgm:prSet presAssocID="{B7C0950B-E217-40E8-BC7B-609CD13B638B}" presName="level3hierChild" presStyleCnt="0"/>
      <dgm:spPr/>
    </dgm:pt>
  </dgm:ptLst>
  <dgm:cxnLst>
    <dgm:cxn modelId="{A6B3261C-2634-49CB-8892-B319A1E7F7B7}" type="presOf" srcId="{D384F5D7-0859-4920-95BF-C45D7F5A26CE}" destId="{D3258855-26D7-40AC-BB48-40CB634F1D9C}" srcOrd="0" destOrd="0" presId="urn:microsoft.com/office/officeart/2005/8/layout/hierarchy2"/>
    <dgm:cxn modelId="{4E50668C-1312-437C-A372-C328B6396EFB}" type="presOf" srcId="{DB0480D7-5C18-45BC-B5D7-A56AFD6A09FB}" destId="{7AFADFB4-E023-467B-BC21-534AD4C0DBD6}" srcOrd="1" destOrd="0" presId="urn:microsoft.com/office/officeart/2005/8/layout/hierarchy2"/>
    <dgm:cxn modelId="{AF133D80-9DA6-4B63-A239-E81E91E9B55E}" type="presOf" srcId="{D5C695B4-8ADD-4A1D-92AB-0973B5AADB9E}" destId="{57655ACD-79B6-4D00-9A50-EC0A906112AF}" srcOrd="0" destOrd="0" presId="urn:microsoft.com/office/officeart/2005/8/layout/hierarchy2"/>
    <dgm:cxn modelId="{E2978070-70C9-4BE1-B92B-20CBBA0052CA}" type="presOf" srcId="{294C4283-ED66-4065-8C65-2FAF6940A521}" destId="{06B4AE0C-46FC-471E-ABF2-61B3ACBA7DEE}" srcOrd="0" destOrd="0" presId="urn:microsoft.com/office/officeart/2005/8/layout/hierarchy2"/>
    <dgm:cxn modelId="{8B8D25D1-7980-45D8-9E31-7D4C60F21044}" type="presOf" srcId="{83730E0D-4CF6-4AEB-BAA5-2C83F423CAEF}" destId="{C5FE540C-9D79-4ADF-AEF7-A3DDBB376123}" srcOrd="1" destOrd="0" presId="urn:microsoft.com/office/officeart/2005/8/layout/hierarchy2"/>
    <dgm:cxn modelId="{A4D0C348-935D-4491-A79C-5844B9E6FDEF}" type="presOf" srcId="{DBF0E6B8-0189-4E1D-BEF0-2B9E97A2D2CA}" destId="{8B6872D1-7614-4A68-9224-D7216545990A}" srcOrd="0" destOrd="0" presId="urn:microsoft.com/office/officeart/2005/8/layout/hierarchy2"/>
    <dgm:cxn modelId="{C0CB931C-841D-4601-B6AA-594EBE698AA9}" type="presOf" srcId="{AA67A4CA-4AE7-4B8A-BFDE-4926BF51641B}" destId="{8E7BB529-F816-4EF0-A93C-45A949D61211}" srcOrd="0" destOrd="0" presId="urn:microsoft.com/office/officeart/2005/8/layout/hierarchy2"/>
    <dgm:cxn modelId="{12688C84-D821-432B-A9AD-120106249FF9}" type="presOf" srcId="{DB0480D7-5C18-45BC-B5D7-A56AFD6A09FB}" destId="{5D11BB88-E1B5-466C-8832-873800EBE6F3}" srcOrd="0" destOrd="0" presId="urn:microsoft.com/office/officeart/2005/8/layout/hierarchy2"/>
    <dgm:cxn modelId="{CC28F815-A659-427E-9004-83DCF3C3DAC1}" type="presOf" srcId="{83730E0D-4CF6-4AEB-BAA5-2C83F423CAEF}" destId="{EF91FA88-3C12-4AE7-A383-1E8DD5D986B9}" srcOrd="0" destOrd="0" presId="urn:microsoft.com/office/officeart/2005/8/layout/hierarchy2"/>
    <dgm:cxn modelId="{02B940F8-86AF-4F4B-8A1E-7C2E786A5486}" srcId="{FAC55040-3780-4FD3-8E06-CCD7814D7C34}" destId="{294C4283-ED66-4065-8C65-2FAF6940A521}" srcOrd="1" destOrd="0" parTransId="{D5C695B4-8ADD-4A1D-92AB-0973B5AADB9E}" sibTransId="{B29CC7AA-4DFC-4AD9-8CA8-A3420071AAC5}"/>
    <dgm:cxn modelId="{4AC8EDDA-8BDE-4C19-A75A-DD940538C067}" type="presOf" srcId="{DBF0E6B8-0189-4E1D-BEF0-2B9E97A2D2CA}" destId="{0B68F248-8C27-47A4-9109-7C46AC16114D}" srcOrd="1" destOrd="0" presId="urn:microsoft.com/office/officeart/2005/8/layout/hierarchy2"/>
    <dgm:cxn modelId="{41623EBB-95FC-447E-A97D-D3195FB5E5A5}" type="presOf" srcId="{A6AA40A1-3CB4-4ED9-9DBF-075543E3E549}" destId="{4368EB5D-3CC6-4503-AD67-708A5E48CC1D}" srcOrd="0" destOrd="0" presId="urn:microsoft.com/office/officeart/2005/8/layout/hierarchy2"/>
    <dgm:cxn modelId="{6D5C581A-BDE3-45EF-A7DC-BC04F61132DB}" srcId="{FAC55040-3780-4FD3-8E06-CCD7814D7C34}" destId="{A6AA40A1-3CB4-4ED9-9DBF-075543E3E549}" srcOrd="0" destOrd="0" parTransId="{DBF0E6B8-0189-4E1D-BEF0-2B9E97A2D2CA}" sibTransId="{917CD2B0-B364-4F0D-A004-E7C488422349}"/>
    <dgm:cxn modelId="{ABBC268A-4B9D-498D-B76C-910D8870E9E0}" type="presOf" srcId="{FAC55040-3780-4FD3-8E06-CCD7814D7C34}" destId="{0568F737-C190-47CE-B479-8D10AB1C09D1}" srcOrd="0" destOrd="0" presId="urn:microsoft.com/office/officeart/2005/8/layout/hierarchy2"/>
    <dgm:cxn modelId="{56C6B533-BC8C-42C6-90C9-7C243C34655B}" type="presOf" srcId="{D5C695B4-8ADD-4A1D-92AB-0973B5AADB9E}" destId="{730ACACA-12C4-4666-AD16-DEA292FC40D1}" srcOrd="1" destOrd="0" presId="urn:microsoft.com/office/officeart/2005/8/layout/hierarchy2"/>
    <dgm:cxn modelId="{C2568B85-C4C7-4B04-8F08-4E61217EFD37}" type="presOf" srcId="{B7C0950B-E217-40E8-BC7B-609CD13B638B}" destId="{0BB15249-B9EC-4579-8E63-A59DB49BED2C}" srcOrd="0" destOrd="0" presId="urn:microsoft.com/office/officeart/2005/8/layout/hierarchy2"/>
    <dgm:cxn modelId="{82C6667A-560C-44D1-B9CF-4A70973890DC}" srcId="{AA67A4CA-4AE7-4B8A-BFDE-4926BF51641B}" destId="{FAC55040-3780-4FD3-8E06-CCD7814D7C34}" srcOrd="0" destOrd="0" parTransId="{DB0480D7-5C18-45BC-B5D7-A56AFD6A09FB}" sibTransId="{E8FA9CCC-AD18-4670-AA7F-6245A3B72AB0}"/>
    <dgm:cxn modelId="{07E13F8A-885C-4DE3-A379-14B47788FE5C}" srcId="{D384F5D7-0859-4920-95BF-C45D7F5A26CE}" destId="{AA67A4CA-4AE7-4B8A-BFDE-4926BF51641B}" srcOrd="0" destOrd="0" parTransId="{9E4677A9-9E10-4DD3-9E09-19E3C6811DEC}" sibTransId="{B89515C0-E743-46B9-9395-D9A47952CF7B}"/>
    <dgm:cxn modelId="{B348DE5F-5CC9-4C0D-8A27-07943AFF2759}" srcId="{AA67A4CA-4AE7-4B8A-BFDE-4926BF51641B}" destId="{B7C0950B-E217-40E8-BC7B-609CD13B638B}" srcOrd="1" destOrd="0" parTransId="{83730E0D-4CF6-4AEB-BAA5-2C83F423CAEF}" sibTransId="{26FEF442-A010-42CE-8253-66FA56BF0D7A}"/>
    <dgm:cxn modelId="{573E8ACF-B716-4B12-890B-B6FF62ADDBE4}" type="presParOf" srcId="{D3258855-26D7-40AC-BB48-40CB634F1D9C}" destId="{14DDAE92-8C67-4150-A124-8ABC38AA23CA}" srcOrd="0" destOrd="0" presId="urn:microsoft.com/office/officeart/2005/8/layout/hierarchy2"/>
    <dgm:cxn modelId="{0E68A3A4-D7D1-454C-BF4E-94AE4A443DF7}" type="presParOf" srcId="{14DDAE92-8C67-4150-A124-8ABC38AA23CA}" destId="{8E7BB529-F816-4EF0-A93C-45A949D61211}" srcOrd="0" destOrd="0" presId="urn:microsoft.com/office/officeart/2005/8/layout/hierarchy2"/>
    <dgm:cxn modelId="{A74080B7-783D-4CCD-931A-40AD6F954333}" type="presParOf" srcId="{14DDAE92-8C67-4150-A124-8ABC38AA23CA}" destId="{AD4B818E-5BFF-479D-B962-EB4ABD92D477}" srcOrd="1" destOrd="0" presId="urn:microsoft.com/office/officeart/2005/8/layout/hierarchy2"/>
    <dgm:cxn modelId="{32379ABA-2DF8-47E0-8447-7A33820C46DF}" type="presParOf" srcId="{AD4B818E-5BFF-479D-B962-EB4ABD92D477}" destId="{5D11BB88-E1B5-466C-8832-873800EBE6F3}" srcOrd="0" destOrd="0" presId="urn:microsoft.com/office/officeart/2005/8/layout/hierarchy2"/>
    <dgm:cxn modelId="{89B39FE7-B4C5-4AA1-B3C8-AE8F6F367B57}" type="presParOf" srcId="{5D11BB88-E1B5-466C-8832-873800EBE6F3}" destId="{7AFADFB4-E023-467B-BC21-534AD4C0DBD6}" srcOrd="0" destOrd="0" presId="urn:microsoft.com/office/officeart/2005/8/layout/hierarchy2"/>
    <dgm:cxn modelId="{C0C2C5E1-D7DB-4A1C-9BE9-C56F09C83E6F}" type="presParOf" srcId="{AD4B818E-5BFF-479D-B962-EB4ABD92D477}" destId="{D0EDA121-39D1-4939-AB8F-E3255F3CC366}" srcOrd="1" destOrd="0" presId="urn:microsoft.com/office/officeart/2005/8/layout/hierarchy2"/>
    <dgm:cxn modelId="{58792DD9-33B1-4782-BF86-A99F96F4C093}" type="presParOf" srcId="{D0EDA121-39D1-4939-AB8F-E3255F3CC366}" destId="{0568F737-C190-47CE-B479-8D10AB1C09D1}" srcOrd="0" destOrd="0" presId="urn:microsoft.com/office/officeart/2005/8/layout/hierarchy2"/>
    <dgm:cxn modelId="{D69E16F3-E8E0-4077-B6DC-74F8B3792F18}" type="presParOf" srcId="{D0EDA121-39D1-4939-AB8F-E3255F3CC366}" destId="{A3D068D1-CBCE-412D-A2D9-3126AEF17752}" srcOrd="1" destOrd="0" presId="urn:microsoft.com/office/officeart/2005/8/layout/hierarchy2"/>
    <dgm:cxn modelId="{2E6F1160-1627-41A1-B22F-5BA58A87544B}" type="presParOf" srcId="{A3D068D1-CBCE-412D-A2D9-3126AEF17752}" destId="{8B6872D1-7614-4A68-9224-D7216545990A}" srcOrd="0" destOrd="0" presId="urn:microsoft.com/office/officeart/2005/8/layout/hierarchy2"/>
    <dgm:cxn modelId="{75208E9C-1B8C-4016-882E-47BD20314187}" type="presParOf" srcId="{8B6872D1-7614-4A68-9224-D7216545990A}" destId="{0B68F248-8C27-47A4-9109-7C46AC16114D}" srcOrd="0" destOrd="0" presId="urn:microsoft.com/office/officeart/2005/8/layout/hierarchy2"/>
    <dgm:cxn modelId="{82985BFB-765A-4146-890B-2E0A31A3812D}" type="presParOf" srcId="{A3D068D1-CBCE-412D-A2D9-3126AEF17752}" destId="{AFE9004F-767E-4D21-B67F-2BE213FD5C89}" srcOrd="1" destOrd="0" presId="urn:microsoft.com/office/officeart/2005/8/layout/hierarchy2"/>
    <dgm:cxn modelId="{7EF2BA57-C3F1-489F-96C7-03ABD3AA7EC5}" type="presParOf" srcId="{AFE9004F-767E-4D21-B67F-2BE213FD5C89}" destId="{4368EB5D-3CC6-4503-AD67-708A5E48CC1D}" srcOrd="0" destOrd="0" presId="urn:microsoft.com/office/officeart/2005/8/layout/hierarchy2"/>
    <dgm:cxn modelId="{F3BE8CC6-D361-45BD-8333-93983A105D9A}" type="presParOf" srcId="{AFE9004F-767E-4D21-B67F-2BE213FD5C89}" destId="{1001CB79-3A2C-4234-B0A2-C51F1400FE8B}" srcOrd="1" destOrd="0" presId="urn:microsoft.com/office/officeart/2005/8/layout/hierarchy2"/>
    <dgm:cxn modelId="{A1A088BD-D05D-45F4-983B-2ED164306E37}" type="presParOf" srcId="{A3D068D1-CBCE-412D-A2D9-3126AEF17752}" destId="{57655ACD-79B6-4D00-9A50-EC0A906112AF}" srcOrd="2" destOrd="0" presId="urn:microsoft.com/office/officeart/2005/8/layout/hierarchy2"/>
    <dgm:cxn modelId="{B393E1CD-9FE1-4B42-A9D1-69D90347C93F}" type="presParOf" srcId="{57655ACD-79B6-4D00-9A50-EC0A906112AF}" destId="{730ACACA-12C4-4666-AD16-DEA292FC40D1}" srcOrd="0" destOrd="0" presId="urn:microsoft.com/office/officeart/2005/8/layout/hierarchy2"/>
    <dgm:cxn modelId="{6991CEE6-C09A-407F-AB74-5720847ACE6B}" type="presParOf" srcId="{A3D068D1-CBCE-412D-A2D9-3126AEF17752}" destId="{C4148767-FF38-405C-9144-E97DBF617EEA}" srcOrd="3" destOrd="0" presId="urn:microsoft.com/office/officeart/2005/8/layout/hierarchy2"/>
    <dgm:cxn modelId="{7C4A2EBC-C3EC-4031-824B-BA005A3645B9}" type="presParOf" srcId="{C4148767-FF38-405C-9144-E97DBF617EEA}" destId="{06B4AE0C-46FC-471E-ABF2-61B3ACBA7DEE}" srcOrd="0" destOrd="0" presId="urn:microsoft.com/office/officeart/2005/8/layout/hierarchy2"/>
    <dgm:cxn modelId="{4F7C799E-1DF3-4D75-B762-6D371C40AE3A}" type="presParOf" srcId="{C4148767-FF38-405C-9144-E97DBF617EEA}" destId="{C24C3ABA-BEF0-4FC3-BA7E-DA64AEEF0249}" srcOrd="1" destOrd="0" presId="urn:microsoft.com/office/officeart/2005/8/layout/hierarchy2"/>
    <dgm:cxn modelId="{51AAA1C0-F9A9-4859-A715-DFBD88B9B62D}" type="presParOf" srcId="{AD4B818E-5BFF-479D-B962-EB4ABD92D477}" destId="{EF91FA88-3C12-4AE7-A383-1E8DD5D986B9}" srcOrd="2" destOrd="0" presId="urn:microsoft.com/office/officeart/2005/8/layout/hierarchy2"/>
    <dgm:cxn modelId="{9838CDCB-461B-4F5B-A955-228702B68D22}" type="presParOf" srcId="{EF91FA88-3C12-4AE7-A383-1E8DD5D986B9}" destId="{C5FE540C-9D79-4ADF-AEF7-A3DDBB376123}" srcOrd="0" destOrd="0" presId="urn:microsoft.com/office/officeart/2005/8/layout/hierarchy2"/>
    <dgm:cxn modelId="{DDA99A73-4477-49E6-A3A8-BB56A5182C48}" type="presParOf" srcId="{AD4B818E-5BFF-479D-B962-EB4ABD92D477}" destId="{4603AFF8-2B2B-4480-B967-B48183D0276D}" srcOrd="3" destOrd="0" presId="urn:microsoft.com/office/officeart/2005/8/layout/hierarchy2"/>
    <dgm:cxn modelId="{B0C427A0-BAED-4698-A261-008DDA703B5E}" type="presParOf" srcId="{4603AFF8-2B2B-4480-B967-B48183D0276D}" destId="{0BB15249-B9EC-4579-8E63-A59DB49BED2C}" srcOrd="0" destOrd="0" presId="urn:microsoft.com/office/officeart/2005/8/layout/hierarchy2"/>
    <dgm:cxn modelId="{0DF8FCF9-4D64-42AC-B204-2F8FC41B6EEC}" type="presParOf" srcId="{4603AFF8-2B2B-4480-B967-B48183D0276D}" destId="{41CD0748-E279-4630-AAAD-E9F5FEAF74F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BB529-F816-4EF0-A93C-45A949D61211}">
      <dsp:nvSpPr>
        <dsp:cNvPr id="0" name=""/>
        <dsp:cNvSpPr/>
      </dsp:nvSpPr>
      <dsp:spPr>
        <a:xfrm>
          <a:off x="3621" y="2472911"/>
          <a:ext cx="2225145" cy="11125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Photosynthesis</a:t>
          </a:r>
          <a:endParaRPr lang="en-US" sz="2000" kern="1200" dirty="0">
            <a:latin typeface="Times New Roman" panose="02020603050405020304" pitchFamily="18" charset="0"/>
            <a:cs typeface="Times New Roman" panose="02020603050405020304" pitchFamily="18" charset="0"/>
          </a:endParaRPr>
        </a:p>
      </dsp:txBody>
      <dsp:txXfrm>
        <a:off x="36207" y="2505497"/>
        <a:ext cx="2159973" cy="1047400"/>
      </dsp:txXfrm>
    </dsp:sp>
    <dsp:sp modelId="{5D11BB88-E1B5-466C-8832-873800EBE6F3}">
      <dsp:nvSpPr>
        <dsp:cNvPr id="0" name=""/>
        <dsp:cNvSpPr/>
      </dsp:nvSpPr>
      <dsp:spPr>
        <a:xfrm rot="19457599">
          <a:off x="2125741" y="2690854"/>
          <a:ext cx="1096110" cy="36958"/>
        </a:xfrm>
        <a:custGeom>
          <a:avLst/>
          <a:gdLst/>
          <a:ahLst/>
          <a:cxnLst/>
          <a:rect l="0" t="0" r="0" b="0"/>
          <a:pathLst>
            <a:path>
              <a:moveTo>
                <a:pt x="0" y="18479"/>
              </a:moveTo>
              <a:lnTo>
                <a:pt x="1096110" y="18479"/>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6394" y="2681930"/>
        <a:ext cx="54805" cy="54805"/>
      </dsp:txXfrm>
    </dsp:sp>
    <dsp:sp modelId="{0568F737-C190-47CE-B479-8D10AB1C09D1}">
      <dsp:nvSpPr>
        <dsp:cNvPr id="0" name=""/>
        <dsp:cNvSpPr/>
      </dsp:nvSpPr>
      <dsp:spPr>
        <a:xfrm>
          <a:off x="3118826" y="1833182"/>
          <a:ext cx="2225145" cy="111257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Light dependent Stage</a:t>
          </a:r>
          <a:endParaRPr lang="en-US" sz="1700" kern="1200" dirty="0"/>
        </a:p>
      </dsp:txBody>
      <dsp:txXfrm>
        <a:off x="3151412" y="1865768"/>
        <a:ext cx="2159973" cy="1047400"/>
      </dsp:txXfrm>
    </dsp:sp>
    <dsp:sp modelId="{8B6872D1-7614-4A68-9224-D7216545990A}">
      <dsp:nvSpPr>
        <dsp:cNvPr id="0" name=""/>
        <dsp:cNvSpPr/>
      </dsp:nvSpPr>
      <dsp:spPr>
        <a:xfrm rot="19457599">
          <a:off x="5240946" y="2051125"/>
          <a:ext cx="1096110" cy="36958"/>
        </a:xfrm>
        <a:custGeom>
          <a:avLst/>
          <a:gdLst/>
          <a:ahLst/>
          <a:cxnLst/>
          <a:rect l="0" t="0" r="0" b="0"/>
          <a:pathLst>
            <a:path>
              <a:moveTo>
                <a:pt x="0" y="18479"/>
              </a:moveTo>
              <a:lnTo>
                <a:pt x="1096110" y="18479"/>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1598" y="2042201"/>
        <a:ext cx="54805" cy="54805"/>
      </dsp:txXfrm>
    </dsp:sp>
    <dsp:sp modelId="{4368EB5D-3CC6-4503-AD67-708A5E48CC1D}">
      <dsp:nvSpPr>
        <dsp:cNvPr id="0" name=""/>
        <dsp:cNvSpPr/>
      </dsp:nvSpPr>
      <dsp:spPr>
        <a:xfrm>
          <a:off x="6234030" y="1193452"/>
          <a:ext cx="2225145" cy="1112572"/>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Cyclic photophosphorylation</a:t>
          </a:r>
          <a:endParaRPr lang="en-US" sz="1700" kern="1200" dirty="0"/>
        </a:p>
      </dsp:txBody>
      <dsp:txXfrm>
        <a:off x="6266616" y="1226038"/>
        <a:ext cx="2159973" cy="1047400"/>
      </dsp:txXfrm>
    </dsp:sp>
    <dsp:sp modelId="{57655ACD-79B6-4D00-9A50-EC0A906112AF}">
      <dsp:nvSpPr>
        <dsp:cNvPr id="0" name=""/>
        <dsp:cNvSpPr/>
      </dsp:nvSpPr>
      <dsp:spPr>
        <a:xfrm rot="2142401">
          <a:off x="5240946" y="2690854"/>
          <a:ext cx="1096110" cy="36958"/>
        </a:xfrm>
        <a:custGeom>
          <a:avLst/>
          <a:gdLst/>
          <a:ahLst/>
          <a:cxnLst/>
          <a:rect l="0" t="0" r="0" b="0"/>
          <a:pathLst>
            <a:path>
              <a:moveTo>
                <a:pt x="0" y="18479"/>
              </a:moveTo>
              <a:lnTo>
                <a:pt x="1096110" y="18479"/>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1598" y="2681930"/>
        <a:ext cx="54805" cy="54805"/>
      </dsp:txXfrm>
    </dsp:sp>
    <dsp:sp modelId="{06B4AE0C-46FC-471E-ABF2-61B3ACBA7DEE}">
      <dsp:nvSpPr>
        <dsp:cNvPr id="0" name=""/>
        <dsp:cNvSpPr/>
      </dsp:nvSpPr>
      <dsp:spPr>
        <a:xfrm>
          <a:off x="6234030" y="2472911"/>
          <a:ext cx="2225145" cy="1112572"/>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Non Cyclic photophosphorylation</a:t>
          </a:r>
          <a:endParaRPr lang="en-US" sz="1700" kern="1200" dirty="0"/>
        </a:p>
      </dsp:txBody>
      <dsp:txXfrm>
        <a:off x="6266616" y="2505497"/>
        <a:ext cx="2159973" cy="1047400"/>
      </dsp:txXfrm>
    </dsp:sp>
    <dsp:sp modelId="{EF91FA88-3C12-4AE7-A383-1E8DD5D986B9}">
      <dsp:nvSpPr>
        <dsp:cNvPr id="0" name=""/>
        <dsp:cNvSpPr/>
      </dsp:nvSpPr>
      <dsp:spPr>
        <a:xfrm rot="2142401">
          <a:off x="2125741" y="3330583"/>
          <a:ext cx="1096110" cy="36958"/>
        </a:xfrm>
        <a:custGeom>
          <a:avLst/>
          <a:gdLst/>
          <a:ahLst/>
          <a:cxnLst/>
          <a:rect l="0" t="0" r="0" b="0"/>
          <a:pathLst>
            <a:path>
              <a:moveTo>
                <a:pt x="0" y="18479"/>
              </a:moveTo>
              <a:lnTo>
                <a:pt x="1096110" y="18479"/>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6394" y="3321660"/>
        <a:ext cx="54805" cy="54805"/>
      </dsp:txXfrm>
    </dsp:sp>
    <dsp:sp modelId="{0BB15249-B9EC-4579-8E63-A59DB49BED2C}">
      <dsp:nvSpPr>
        <dsp:cNvPr id="0" name=""/>
        <dsp:cNvSpPr/>
      </dsp:nvSpPr>
      <dsp:spPr>
        <a:xfrm>
          <a:off x="3118826" y="3112641"/>
          <a:ext cx="2225145" cy="111257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Light independent Stage</a:t>
          </a:r>
          <a:endParaRPr lang="en-US" sz="1700" kern="1200" dirty="0"/>
        </a:p>
      </dsp:txBody>
      <dsp:txXfrm>
        <a:off x="3151412" y="3145227"/>
        <a:ext cx="2159973" cy="1047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3CB6A-6875-4A62-BBD2-EBADC5B7B94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38779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3CB6A-6875-4A62-BBD2-EBADC5B7B94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386490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3CB6A-6875-4A62-BBD2-EBADC5B7B94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318276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3CB6A-6875-4A62-BBD2-EBADC5B7B94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DA96C-F875-4466-8101-C08A0C85648A}"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66122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93CB6A-6875-4A62-BBD2-EBADC5B7B94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3227647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3CB6A-6875-4A62-BBD2-EBADC5B7B940}"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32858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93CB6A-6875-4A62-BBD2-EBADC5B7B940}"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28561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3CB6A-6875-4A62-BBD2-EBADC5B7B94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958896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3CB6A-6875-4A62-BBD2-EBADC5B7B94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353596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3CB6A-6875-4A62-BBD2-EBADC5B7B94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195332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93CB6A-6875-4A62-BBD2-EBADC5B7B94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59779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3CB6A-6875-4A62-BBD2-EBADC5B7B94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144999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3CB6A-6875-4A62-BBD2-EBADC5B7B940}"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197469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3CB6A-6875-4A62-BBD2-EBADC5B7B940}"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302962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3CB6A-6875-4A62-BBD2-EBADC5B7B940}"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238369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3CB6A-6875-4A62-BBD2-EBADC5B7B94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278640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93CB6A-6875-4A62-BBD2-EBADC5B7B94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DA96C-F875-4466-8101-C08A0C85648A}" type="slidenum">
              <a:rPr lang="en-US" smtClean="0"/>
              <a:t>‹#›</a:t>
            </a:fld>
            <a:endParaRPr lang="en-US"/>
          </a:p>
        </p:txBody>
      </p:sp>
    </p:spTree>
    <p:extLst>
      <p:ext uri="{BB962C8B-B14F-4D97-AF65-F5344CB8AC3E}">
        <p14:creationId xmlns:p14="http://schemas.microsoft.com/office/powerpoint/2010/main" val="216870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593CB6A-6875-4A62-BBD2-EBADC5B7B940}" type="datetimeFigureOut">
              <a:rPr lang="en-US" smtClean="0"/>
              <a:t>5/2/2020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DDDA96C-F875-4466-8101-C08A0C85648A}" type="slidenum">
              <a:rPr lang="en-US" smtClean="0"/>
              <a:t>‹#›</a:t>
            </a:fld>
            <a:endParaRPr lang="en-US"/>
          </a:p>
        </p:txBody>
      </p:sp>
    </p:spTree>
    <p:extLst>
      <p:ext uri="{BB962C8B-B14F-4D97-AF65-F5344CB8AC3E}">
        <p14:creationId xmlns:p14="http://schemas.microsoft.com/office/powerpoint/2010/main" val="23642243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effectLst/>
              </a:rPr>
              <a:t>Photosynthesis</a:t>
            </a:r>
            <a:endParaRPr lang="en-US" dirty="0"/>
          </a:p>
        </p:txBody>
      </p:sp>
      <p:sp>
        <p:nvSpPr>
          <p:cNvPr id="3" name="Content Placeholder 2"/>
          <p:cNvSpPr>
            <a:spLocks noGrp="1"/>
          </p:cNvSpPr>
          <p:nvPr>
            <p:ph idx="1"/>
          </p:nvPr>
        </p:nvSpPr>
        <p:spPr/>
        <p:txBody>
          <a:bodyPr/>
          <a:lstStyle/>
          <a:p>
            <a:pPr algn="just"/>
            <a:r>
              <a:rPr lang="en-US" dirty="0">
                <a:effectLst/>
              </a:rPr>
              <a:t>Literally photosynthesis means ‘synthesis using light</a:t>
            </a:r>
            <a:r>
              <a:rPr lang="en-US" dirty="0" smtClean="0">
                <a:effectLst/>
              </a:rPr>
              <a:t>’.</a:t>
            </a:r>
          </a:p>
          <a:p>
            <a:pPr algn="just"/>
            <a:r>
              <a:rPr lang="en-US" dirty="0" smtClean="0"/>
              <a:t>Photosynthesis </a:t>
            </a:r>
            <a:r>
              <a:rPr lang="en-US" dirty="0"/>
              <a:t>(Photon = Light, Synthesis = Putting together) is an anabolic, endergonic process by which green plant synthesize carbohydrates (initially glucose) requiring carbon dioxide, water, pigments and sunlight</a:t>
            </a:r>
            <a:r>
              <a:rPr lang="en-US" dirty="0" smtClean="0"/>
              <a:t>.</a:t>
            </a:r>
          </a:p>
          <a:p>
            <a:pPr algn="just"/>
            <a:r>
              <a:rPr lang="en-US" dirty="0"/>
              <a:t>We can say that photosynthesis is transformation of solar energy/radiant energy/light energy (ultimate source of energy for all living organisms) into chemical energy. </a:t>
            </a:r>
            <a:endParaRPr lang="en-US" dirty="0" smtClean="0"/>
          </a:p>
          <a:p>
            <a:pPr algn="just"/>
            <a:r>
              <a:rPr lang="en-US" dirty="0" smtClean="0"/>
              <a:t>General equation:</a:t>
            </a:r>
          </a:p>
          <a:p>
            <a:pPr marL="36900" indent="0" algn="just">
              <a:buNone/>
            </a:pP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19149"/>
          <a:stretch/>
        </p:blipFill>
        <p:spPr bwMode="auto">
          <a:xfrm>
            <a:off x="1845120" y="4488997"/>
            <a:ext cx="8491111" cy="13022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327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effectLst/>
                <a:latin typeface="Times New Roman" panose="02020603050405020304" pitchFamily="18" charset="0"/>
                <a:cs typeface="Times New Roman" panose="02020603050405020304" pitchFamily="18" charset="0"/>
              </a:rPr>
              <a:t>Sites of Photosynthesis</a:t>
            </a:r>
          </a:p>
        </p:txBody>
      </p:sp>
      <p:sp>
        <p:nvSpPr>
          <p:cNvPr id="3" name="Content Placeholder 2"/>
          <p:cNvSpPr>
            <a:spLocks noGrp="1"/>
          </p:cNvSpPr>
          <p:nvPr>
            <p:ph idx="1"/>
          </p:nvPr>
        </p:nvSpPr>
        <p:spPr>
          <a:xfrm>
            <a:off x="913795" y="1580050"/>
            <a:ext cx="5095119" cy="4925253"/>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Photosynthesis occurs in chloroplasts, organelles </a:t>
            </a:r>
            <a:r>
              <a:rPr lang="en-US" dirty="0" smtClean="0">
                <a:latin typeface="Times New Roman" panose="02020603050405020304" pitchFamily="18" charset="0"/>
                <a:cs typeface="Times New Roman" panose="02020603050405020304" pitchFamily="18" charset="0"/>
              </a:rPr>
              <a:t>in certain </a:t>
            </a:r>
            <a:r>
              <a:rPr lang="en-US" dirty="0">
                <a:latin typeface="Times New Roman" panose="02020603050405020304" pitchFamily="18" charset="0"/>
                <a:cs typeface="Times New Roman" panose="02020603050405020304" pitchFamily="18" charset="0"/>
              </a:rPr>
              <a:t>plants</a:t>
            </a:r>
          </a:p>
          <a:p>
            <a:pPr algn="just"/>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green plant parts have chloroplasts and carry </a:t>
            </a:r>
            <a:r>
              <a:rPr lang="en-US" dirty="0" smtClean="0">
                <a:latin typeface="Times New Roman" panose="02020603050405020304" pitchFamily="18" charset="0"/>
                <a:cs typeface="Times New Roman" panose="02020603050405020304" pitchFamily="18" charset="0"/>
              </a:rPr>
              <a:t>out photosynthesis</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leaves have the most chloroplasts</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green </a:t>
            </a:r>
            <a:r>
              <a:rPr lang="en-US" dirty="0" smtClean="0">
                <a:latin typeface="Times New Roman" panose="02020603050405020304" pitchFamily="18" charset="0"/>
                <a:cs typeface="Times New Roman" panose="02020603050405020304" pitchFamily="18" charset="0"/>
              </a:rPr>
              <a:t>color </a:t>
            </a:r>
            <a:r>
              <a:rPr lang="en-US" dirty="0">
                <a:latin typeface="Times New Roman" panose="02020603050405020304" pitchFamily="18" charset="0"/>
                <a:cs typeface="Times New Roman" panose="02020603050405020304" pitchFamily="18" charset="0"/>
              </a:rPr>
              <a:t>comes from </a:t>
            </a:r>
            <a:r>
              <a:rPr lang="en-US" dirty="0" smtClean="0">
                <a:latin typeface="Times New Roman" panose="02020603050405020304" pitchFamily="18" charset="0"/>
                <a:cs typeface="Times New Roman" panose="02020603050405020304" pitchFamily="18" charset="0"/>
              </a:rPr>
              <a:t>chlorophyll (</a:t>
            </a:r>
            <a:r>
              <a:rPr lang="en-US" dirty="0">
                <a:latin typeface="Times New Roman" panose="02020603050405020304" pitchFamily="18" charset="0"/>
                <a:cs typeface="Times New Roman" panose="02020603050405020304" pitchFamily="18" charset="0"/>
              </a:rPr>
              <a:t>The pigments absorb light </a:t>
            </a:r>
            <a:r>
              <a:rPr lang="en-US" dirty="0" smtClean="0">
                <a:latin typeface="Times New Roman" panose="02020603050405020304" pitchFamily="18" charset="0"/>
                <a:cs typeface="Times New Roman" panose="02020603050405020304" pitchFamily="18" charset="0"/>
              </a:rPr>
              <a:t>energy)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the chloroplasts</a:t>
            </a:r>
          </a:p>
          <a:p>
            <a:pPr algn="just"/>
            <a:r>
              <a:rPr lang="en-US" dirty="0">
                <a:latin typeface="Times New Roman" panose="02020603050405020304" pitchFamily="18" charset="0"/>
                <a:cs typeface="Times New Roman" panose="02020603050405020304" pitchFamily="18" charset="0"/>
              </a:rPr>
              <a:t>A chloroplast contains:</a:t>
            </a:r>
          </a:p>
          <a:p>
            <a:pPr lvl="2" algn="just"/>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troma</a:t>
            </a:r>
            <a:r>
              <a:rPr lang="en-US" dirty="0">
                <a:latin typeface="Times New Roman" panose="02020603050405020304" pitchFamily="18" charset="0"/>
                <a:cs typeface="Times New Roman" panose="02020603050405020304" pitchFamily="18" charset="0"/>
              </a:rPr>
              <a:t>, a fluid</a:t>
            </a:r>
          </a:p>
          <a:p>
            <a:pPr lvl="2" algn="just"/>
            <a:r>
              <a:rPr lang="en-US" dirty="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rana</a:t>
            </a:r>
            <a:r>
              <a:rPr lang="en-US" dirty="0">
                <a:latin typeface="Times New Roman" panose="02020603050405020304" pitchFamily="18" charset="0"/>
                <a:cs typeface="Times New Roman" panose="02020603050405020304" pitchFamily="18" charset="0"/>
              </a:rPr>
              <a:t>, stacks of</a:t>
            </a:r>
          </a:p>
          <a:p>
            <a:pPr algn="just"/>
            <a:r>
              <a:rPr lang="en-US" dirty="0">
                <a:latin typeface="Times New Roman" panose="02020603050405020304" pitchFamily="18" charset="0"/>
                <a:cs typeface="Times New Roman" panose="02020603050405020304" pitchFamily="18" charset="0"/>
              </a:rPr>
              <a:t>thylakoids</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thylakoids </a:t>
            </a:r>
            <a:r>
              <a:rPr lang="en-US" dirty="0" smtClean="0">
                <a:latin typeface="Times New Roman" panose="02020603050405020304" pitchFamily="18" charset="0"/>
                <a:cs typeface="Times New Roman" panose="02020603050405020304" pitchFamily="18" charset="0"/>
              </a:rPr>
              <a:t>contain chlorophyll</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339693" y="1580050"/>
            <a:ext cx="5611296" cy="3870769"/>
          </a:xfrm>
          <a:prstGeom prst="rect">
            <a:avLst/>
          </a:prstGeom>
        </p:spPr>
      </p:pic>
    </p:spTree>
    <p:extLst>
      <p:ext uri="{BB962C8B-B14F-4D97-AF65-F5344CB8AC3E}">
        <p14:creationId xmlns:p14="http://schemas.microsoft.com/office/powerpoint/2010/main" val="209826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effectLst/>
                <a:latin typeface="Times New Roman" panose="02020603050405020304" pitchFamily="18" charset="0"/>
                <a:cs typeface="Times New Roman" panose="02020603050405020304" pitchFamily="18" charset="0"/>
              </a:rPr>
              <a:t>Photosynthesis</a:t>
            </a:r>
            <a:endParaRPr lang="en-US"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Photosynthesis is an oxidation reduction process in which water is oxidized and carbon dioxide is reduced to carbohydrate</a:t>
            </a:r>
            <a:r>
              <a:rPr lang="en-US" dirty="0" smtClean="0">
                <a:effectLst/>
                <a:latin typeface="Times New Roman" panose="02020603050405020304" pitchFamily="18" charset="0"/>
                <a:cs typeface="Times New Roman" panose="02020603050405020304" pitchFamily="18" charset="0"/>
              </a:rPr>
              <a:t>.</a:t>
            </a:r>
          </a:p>
          <a:p>
            <a:pPr marL="36900" indent="0">
              <a:buNone/>
            </a:pPr>
            <a:endParaRPr lang="en-US"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228100240"/>
              </p:ext>
            </p:extLst>
          </p:nvPr>
        </p:nvGraphicFramePr>
        <p:xfrm>
          <a:off x="1896048" y="1580050"/>
          <a:ext cx="846279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03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effectLst/>
                <a:latin typeface="Times New Roman" panose="02020603050405020304" pitchFamily="18" charset="0"/>
                <a:cs typeface="Times New Roman" panose="02020603050405020304" pitchFamily="18" charset="0"/>
              </a:rPr>
              <a:t>Light Reaction (Photochemical Phase):</a:t>
            </a:r>
          </a:p>
        </p:txBody>
      </p:sp>
      <p:sp>
        <p:nvSpPr>
          <p:cNvPr id="3" name="Content Placeholder 2"/>
          <p:cNvSpPr>
            <a:spLocks noGrp="1"/>
          </p:cNvSpPr>
          <p:nvPr>
            <p:ph idx="1"/>
          </p:nvPr>
        </p:nvSpPr>
        <p:spPr/>
        <p:txBody>
          <a:bodyPr>
            <a:normAutofit/>
          </a:bodyPr>
          <a:lstStyle/>
          <a:p>
            <a:pPr algn="just"/>
            <a:r>
              <a:rPr lang="en-US" dirty="0" smtClean="0">
                <a:latin typeface="Times New Roman" panose="02020603050405020304" pitchFamily="18" charset="0"/>
                <a:cs typeface="Times New Roman" panose="02020603050405020304" pitchFamily="18" charset="0"/>
              </a:rPr>
              <a:t>It takes </a:t>
            </a:r>
            <a:r>
              <a:rPr lang="en-US" dirty="0">
                <a:latin typeface="Times New Roman" panose="02020603050405020304" pitchFamily="18" charset="0"/>
                <a:cs typeface="Times New Roman" panose="02020603050405020304" pitchFamily="18" charset="0"/>
              </a:rPr>
              <a:t>place in thylakoids (contain </a:t>
            </a:r>
            <a:r>
              <a:rPr lang="en-US" dirty="0" smtClean="0">
                <a:latin typeface="Times New Roman" panose="02020603050405020304" pitchFamily="18" charset="0"/>
                <a:cs typeface="Times New Roman" panose="02020603050405020304" pitchFamily="18" charset="0"/>
              </a:rPr>
              <a:t>chlorophyll) &amp; Requires </a:t>
            </a:r>
            <a:r>
              <a:rPr lang="en-US" dirty="0">
                <a:latin typeface="Times New Roman" panose="02020603050405020304" pitchFamily="18" charset="0"/>
                <a:cs typeface="Times New Roman" panose="02020603050405020304" pitchFamily="18" charset="0"/>
              </a:rPr>
              <a:t>light</a:t>
            </a:r>
          </a:p>
          <a:p>
            <a:pPr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onverts </a:t>
            </a:r>
            <a:r>
              <a:rPr lang="en-US" dirty="0">
                <a:latin typeface="Times New Roman" panose="02020603050405020304" pitchFamily="18" charset="0"/>
                <a:cs typeface="Times New Roman" panose="02020603050405020304" pitchFamily="18" charset="0"/>
              </a:rPr>
              <a:t>light energy into chemical energy</a:t>
            </a:r>
          </a:p>
          <a:p>
            <a:pPr algn="just"/>
            <a:r>
              <a:rPr lang="en-US" dirty="0">
                <a:effectLst/>
                <a:latin typeface="Times New Roman" panose="02020603050405020304" pitchFamily="18" charset="0"/>
                <a:cs typeface="Times New Roman" panose="02020603050405020304" pitchFamily="18" charset="0"/>
              </a:rPr>
              <a:t>The raw materials for this reactions are pigments, water and sunlight.</a:t>
            </a:r>
          </a:p>
          <a:p>
            <a:pPr algn="just"/>
            <a:r>
              <a:rPr lang="en-US" dirty="0">
                <a:effectLst/>
                <a:latin typeface="Times New Roman" panose="02020603050405020304" pitchFamily="18" charset="0"/>
                <a:cs typeface="Times New Roman" panose="02020603050405020304" pitchFamily="18" charset="0"/>
              </a:rPr>
              <a:t>It can be discussed in the following three steps:</a:t>
            </a:r>
          </a:p>
          <a:p>
            <a:pPr marL="1177200" lvl="2" indent="-457200" algn="just">
              <a:buFont typeface="+mj-lt"/>
              <a:buAutoNum type="arabicPeriod"/>
            </a:pPr>
            <a:r>
              <a:rPr lang="en-US" dirty="0" smtClean="0">
                <a:effectLst/>
                <a:latin typeface="Times New Roman" panose="02020603050405020304" pitchFamily="18" charset="0"/>
                <a:cs typeface="Times New Roman" panose="02020603050405020304" pitchFamily="18" charset="0"/>
              </a:rPr>
              <a:t>Excitation </a:t>
            </a:r>
            <a:r>
              <a:rPr lang="en-US" dirty="0">
                <a:effectLst/>
                <a:latin typeface="Times New Roman" panose="02020603050405020304" pitchFamily="18" charset="0"/>
                <a:cs typeface="Times New Roman" panose="02020603050405020304" pitchFamily="18" charset="0"/>
              </a:rPr>
              <a:t>of </a:t>
            </a:r>
            <a:r>
              <a:rPr lang="en-US" dirty="0" smtClean="0">
                <a:effectLst/>
                <a:latin typeface="Times New Roman" panose="02020603050405020304" pitchFamily="18" charset="0"/>
                <a:cs typeface="Times New Roman" panose="02020603050405020304" pitchFamily="18" charset="0"/>
              </a:rPr>
              <a:t>chlorophyll</a:t>
            </a:r>
          </a:p>
          <a:p>
            <a:pPr marL="1177200" lvl="2" indent="-457200" algn="just">
              <a:buFont typeface="+mj-lt"/>
              <a:buAutoNum type="arabicPeriod"/>
            </a:pPr>
            <a:r>
              <a:rPr lang="en-US" dirty="0" smtClean="0">
                <a:effectLst/>
                <a:latin typeface="Times New Roman" panose="02020603050405020304" pitchFamily="18" charset="0"/>
                <a:cs typeface="Times New Roman" panose="02020603050405020304" pitchFamily="18" charset="0"/>
              </a:rPr>
              <a:t>Photolysis </a:t>
            </a:r>
            <a:r>
              <a:rPr lang="en-US" dirty="0">
                <a:effectLst/>
                <a:latin typeface="Times New Roman" panose="02020603050405020304" pitchFamily="18" charset="0"/>
                <a:cs typeface="Times New Roman" panose="02020603050405020304" pitchFamily="18" charset="0"/>
              </a:rPr>
              <a:t>of </a:t>
            </a:r>
            <a:r>
              <a:rPr lang="en-US" dirty="0" smtClean="0">
                <a:effectLst/>
                <a:latin typeface="Times New Roman" panose="02020603050405020304" pitchFamily="18" charset="0"/>
                <a:cs typeface="Times New Roman" panose="02020603050405020304" pitchFamily="18" charset="0"/>
              </a:rPr>
              <a:t>water</a:t>
            </a:r>
          </a:p>
          <a:p>
            <a:pPr marL="1177200" lvl="2" indent="-457200" algn="just">
              <a:buFont typeface="+mj-lt"/>
              <a:buAutoNum type="arabicPeriod"/>
            </a:pPr>
            <a:r>
              <a:rPr lang="en-US" dirty="0" smtClean="0">
                <a:effectLst/>
                <a:latin typeface="Times New Roman" panose="02020603050405020304" pitchFamily="18" charset="0"/>
                <a:cs typeface="Times New Roman" panose="02020603050405020304" pitchFamily="18" charset="0"/>
              </a:rPr>
              <a:t>Photophosphorylation </a:t>
            </a:r>
            <a:endParaRPr lang="en-US" dirty="0">
              <a:effectLst/>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630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effectLst/>
                <a:latin typeface="Times New Roman" panose="02020603050405020304" pitchFamily="18" charset="0"/>
                <a:cs typeface="Times New Roman" panose="02020603050405020304" pitchFamily="18" charset="0"/>
              </a:rPr>
              <a:t>Stages </a:t>
            </a:r>
            <a:r>
              <a:rPr lang="en-US" dirty="0">
                <a:effectLst/>
                <a:latin typeface="Times New Roman" panose="02020603050405020304" pitchFamily="18" charset="0"/>
                <a:cs typeface="Times New Roman" panose="02020603050405020304" pitchFamily="18" charset="0"/>
              </a:rPr>
              <a:t>of Light </a:t>
            </a:r>
            <a:r>
              <a:rPr lang="en-US" dirty="0" smtClean="0">
                <a:effectLst/>
                <a:latin typeface="Times New Roman" panose="02020603050405020304" pitchFamily="18" charset="0"/>
                <a:cs typeface="Times New Roman" panose="02020603050405020304" pitchFamily="18" charset="0"/>
              </a:rPr>
              <a:t>Reaction:</a:t>
            </a:r>
            <a:endParaRPr lang="en-US"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v"/>
            </a:pPr>
            <a:r>
              <a:rPr lang="en-US" dirty="0" smtClean="0">
                <a:effectLst/>
                <a:latin typeface="Times New Roman" panose="02020603050405020304" pitchFamily="18" charset="0"/>
                <a:cs typeface="Times New Roman" panose="02020603050405020304" pitchFamily="18" charset="0"/>
              </a:rPr>
              <a:t>Excitation </a:t>
            </a:r>
            <a:r>
              <a:rPr lang="en-US" dirty="0">
                <a:effectLst/>
                <a:latin typeface="Times New Roman" panose="02020603050405020304" pitchFamily="18" charset="0"/>
                <a:cs typeface="Times New Roman" panose="02020603050405020304" pitchFamily="18" charset="0"/>
              </a:rPr>
              <a:t>of </a:t>
            </a:r>
            <a:r>
              <a:rPr lang="en-US" dirty="0" smtClean="0">
                <a:effectLst/>
                <a:latin typeface="Times New Roman" panose="02020603050405020304" pitchFamily="18" charset="0"/>
                <a:cs typeface="Times New Roman" panose="02020603050405020304" pitchFamily="18" charset="0"/>
              </a:rPr>
              <a:t>Chlorophyll:</a:t>
            </a:r>
          </a:p>
          <a:p>
            <a:pPr marL="36900" indent="0" algn="just">
              <a:buNone/>
            </a:pPr>
            <a:r>
              <a:rPr lang="en-US" dirty="0">
                <a:effectLst/>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	It </a:t>
            </a:r>
            <a:r>
              <a:rPr lang="en-US" dirty="0">
                <a:effectLst/>
                <a:latin typeface="Times New Roman" panose="02020603050405020304" pitchFamily="18" charset="0"/>
                <a:cs typeface="Times New Roman" panose="02020603050405020304" pitchFamily="18" charset="0"/>
              </a:rPr>
              <a:t>is the first step of light reaction. When P680 or P700 (special type of chlorophyll a) 	of two pigment systems receives quantum of light then it becomes excited and releases 	</a:t>
            </a:r>
            <a:r>
              <a:rPr lang="en-US" dirty="0" smtClean="0">
                <a:effectLst/>
                <a:latin typeface="Times New Roman" panose="02020603050405020304" pitchFamily="18" charset="0"/>
                <a:cs typeface="Times New Roman" panose="02020603050405020304" pitchFamily="18" charset="0"/>
              </a:rPr>
              <a:t>electrons</a:t>
            </a:r>
          </a:p>
          <a:p>
            <a:pPr algn="just">
              <a:buFont typeface="Wingdings" panose="05000000000000000000" pitchFamily="2" charset="2"/>
              <a:buChar char="v"/>
            </a:pPr>
            <a:r>
              <a:rPr lang="en-US" dirty="0" smtClean="0">
                <a:effectLst/>
                <a:latin typeface="Times New Roman" panose="02020603050405020304" pitchFamily="18" charset="0"/>
                <a:cs typeface="Times New Roman" panose="02020603050405020304" pitchFamily="18" charset="0"/>
              </a:rPr>
              <a:t>Photolysis of H</a:t>
            </a:r>
            <a:r>
              <a:rPr lang="en-US" baseline="-25000" dirty="0" smtClean="0">
                <a:effectLst/>
                <a:latin typeface="Times New Roman" panose="02020603050405020304" pitchFamily="18" charset="0"/>
                <a:cs typeface="Times New Roman" panose="02020603050405020304" pitchFamily="18" charset="0"/>
              </a:rPr>
              <a:t>2</a:t>
            </a:r>
            <a:r>
              <a:rPr lang="en-US" dirty="0" smtClean="0">
                <a:effectLst/>
                <a:latin typeface="Times New Roman" panose="02020603050405020304" pitchFamily="18" charset="0"/>
                <a:cs typeface="Times New Roman" panose="02020603050405020304" pitchFamily="18" charset="0"/>
              </a:rPr>
              <a:t>O </a:t>
            </a:r>
          </a:p>
          <a:p>
            <a:pPr marL="36900" indent="0" algn="just">
              <a:buNone/>
            </a:pPr>
            <a:r>
              <a:rPr lang="en-US" dirty="0">
                <a:effectLst/>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	Before </a:t>
            </a:r>
            <a:r>
              <a:rPr lang="en-US" dirty="0">
                <a:effectLst/>
                <a:latin typeface="Times New Roman" panose="02020603050405020304" pitchFamily="18" charset="0"/>
                <a:cs typeface="Times New Roman" panose="02020603050405020304" pitchFamily="18" charset="0"/>
              </a:rPr>
              <a:t>1930 it was thought that the oxygen released during photosynthesis comes </a:t>
            </a:r>
            <a:r>
              <a:rPr lang="en-US" dirty="0" smtClean="0">
                <a:effectLst/>
                <a:latin typeface="Times New Roman" panose="02020603050405020304" pitchFamily="18" charset="0"/>
                <a:cs typeface="Times New Roman" panose="02020603050405020304" pitchFamily="18" charset="0"/>
              </a:rPr>
              <a:t>	from </a:t>
            </a:r>
            <a:r>
              <a:rPr lang="en-US" dirty="0">
                <a:effectLst/>
                <a:latin typeface="Times New Roman" panose="02020603050405020304" pitchFamily="18" charset="0"/>
                <a:cs typeface="Times New Roman" panose="02020603050405020304" pitchFamily="18" charset="0"/>
              </a:rPr>
              <a:t>carbon </a:t>
            </a:r>
            <a:r>
              <a:rPr lang="en-US" dirty="0" smtClean="0">
                <a:effectLst/>
                <a:latin typeface="Times New Roman" panose="02020603050405020304" pitchFamily="18" charset="0"/>
                <a:cs typeface="Times New Roman" panose="02020603050405020304" pitchFamily="18" charset="0"/>
              </a:rPr>
              <a:t>dioxide</a:t>
            </a:r>
            <a:r>
              <a:rPr lang="en-US" dirty="0">
                <a:effectLst/>
                <a:latin typeface="Times New Roman" panose="02020603050405020304" pitchFamily="18" charset="0"/>
                <a:cs typeface="Times New Roman" panose="02020603050405020304" pitchFamily="18" charset="0"/>
              </a:rPr>
              <a:t>. But for the first time Van Neil discovered that the source of </a:t>
            </a:r>
            <a:r>
              <a:rPr lang="en-US" dirty="0" smtClean="0">
                <a:effectLst/>
                <a:latin typeface="Times New Roman" panose="02020603050405020304" pitchFamily="18" charset="0"/>
                <a:cs typeface="Times New Roman" panose="02020603050405020304" pitchFamily="18" charset="0"/>
              </a:rPr>
              <a:t>	oxygen </a:t>
            </a:r>
            <a:r>
              <a:rPr lang="en-US" dirty="0">
                <a:effectLst/>
                <a:latin typeface="Times New Roman" panose="02020603050405020304" pitchFamily="18" charset="0"/>
                <a:cs typeface="Times New Roman" panose="02020603050405020304" pitchFamily="18" charset="0"/>
              </a:rPr>
              <a:t>evolution is not carbon dioxide but H</a:t>
            </a:r>
            <a:r>
              <a:rPr lang="en-US" baseline="-25000" dirty="0">
                <a:effectLst/>
                <a:latin typeface="Times New Roman" panose="02020603050405020304" pitchFamily="18" charset="0"/>
                <a:cs typeface="Times New Roman" panose="02020603050405020304" pitchFamily="18" charset="0"/>
              </a:rPr>
              <a:t>2</a:t>
            </a:r>
            <a:r>
              <a:rPr lang="en-US" dirty="0">
                <a:effectLst/>
                <a:latin typeface="Times New Roman" panose="02020603050405020304" pitchFamily="18" charset="0"/>
                <a:cs typeface="Times New Roman" panose="02020603050405020304" pitchFamily="18" charset="0"/>
              </a:rPr>
              <a:t>O. In his experiment Neil used green </a:t>
            </a:r>
            <a:r>
              <a:rPr lang="en-US" dirty="0" smtClean="0">
                <a:effectLst/>
                <a:latin typeface="Times New Roman" panose="02020603050405020304" pitchFamily="18" charset="0"/>
                <a:cs typeface="Times New Roman" panose="02020603050405020304" pitchFamily="18" charset="0"/>
              </a:rPr>
              <a:t>	sulphur </a:t>
            </a:r>
            <a:r>
              <a:rPr lang="en-US" dirty="0">
                <a:effectLst/>
                <a:latin typeface="Times New Roman" panose="02020603050405020304" pitchFamily="18" charset="0"/>
                <a:cs typeface="Times New Roman" panose="02020603050405020304" pitchFamily="18" charset="0"/>
              </a:rPr>
              <a:t>bacteria which do not release oxygen during photosynthesis. They release sulphur. </a:t>
            </a:r>
            <a:r>
              <a:rPr lang="en-US" dirty="0" smtClean="0">
                <a:effectLst/>
                <a:latin typeface="Times New Roman" panose="02020603050405020304" pitchFamily="18" charset="0"/>
                <a:cs typeface="Times New Roman" panose="02020603050405020304" pitchFamily="18" charset="0"/>
              </a:rPr>
              <a:t>	These </a:t>
            </a:r>
            <a:r>
              <a:rPr lang="en-US" dirty="0">
                <a:effectLst/>
                <a:latin typeface="Times New Roman" panose="02020603050405020304" pitchFamily="18" charset="0"/>
                <a:cs typeface="Times New Roman" panose="02020603050405020304" pitchFamily="18" charset="0"/>
              </a:rPr>
              <a:t>bacteria require H</a:t>
            </a:r>
            <a:r>
              <a:rPr lang="en-US" baseline="-25000" dirty="0">
                <a:effectLst/>
                <a:latin typeface="Times New Roman" panose="02020603050405020304" pitchFamily="18" charset="0"/>
                <a:cs typeface="Times New Roman" panose="02020603050405020304" pitchFamily="18" charset="0"/>
              </a:rPr>
              <a:t>2</a:t>
            </a:r>
            <a:r>
              <a:rPr lang="en-US" dirty="0">
                <a:effectLst/>
                <a:latin typeface="Times New Roman" panose="02020603050405020304" pitchFamily="18" charset="0"/>
                <a:cs typeface="Times New Roman" panose="02020603050405020304" pitchFamily="18" charset="0"/>
              </a:rPr>
              <a:t>S in place of H</a:t>
            </a:r>
            <a:r>
              <a:rPr lang="en-US" baseline="-25000" dirty="0">
                <a:effectLst/>
                <a:latin typeface="Times New Roman" panose="02020603050405020304" pitchFamily="18" charset="0"/>
                <a:cs typeface="Times New Roman" panose="02020603050405020304" pitchFamily="18" charset="0"/>
              </a:rPr>
              <a:t>2</a:t>
            </a:r>
            <a:r>
              <a:rPr lang="en-US" dirty="0">
                <a:effectLst/>
                <a:latin typeface="Times New Roman" panose="02020603050405020304" pitchFamily="18" charset="0"/>
                <a:cs typeface="Times New Roman" panose="02020603050405020304" pitchFamily="18" charset="0"/>
              </a:rPr>
              <a:t>O.</a:t>
            </a:r>
          </a:p>
          <a:p>
            <a:pPr algn="just">
              <a:buFont typeface="Wingdings" panose="05000000000000000000" pitchFamily="2" charset="2"/>
              <a:buChar char="v"/>
            </a:pP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76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effectLst/>
                <a:latin typeface="Times New Roman" panose="02020603050405020304" pitchFamily="18" charset="0"/>
                <a:cs typeface="Times New Roman" panose="02020603050405020304" pitchFamily="18" charset="0"/>
              </a:rPr>
              <a:t>Conti…</a:t>
            </a:r>
            <a:endParaRPr lang="en-US"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v"/>
            </a:pPr>
            <a:r>
              <a:rPr lang="en-US" dirty="0" smtClean="0">
                <a:effectLst/>
                <a:latin typeface="Times New Roman" panose="02020603050405020304" pitchFamily="18" charset="0"/>
                <a:cs typeface="Times New Roman" panose="02020603050405020304" pitchFamily="18" charset="0"/>
              </a:rPr>
              <a:t>Photophosphorylation</a:t>
            </a:r>
            <a:r>
              <a:rPr lang="en-US" dirty="0">
                <a:effectLst/>
                <a:latin typeface="Times New Roman" panose="02020603050405020304" pitchFamily="18" charset="0"/>
                <a:cs typeface="Times New Roman" panose="02020603050405020304" pitchFamily="18" charset="0"/>
              </a:rPr>
              <a:t>:</a:t>
            </a:r>
          </a:p>
          <a:p>
            <a:pPr marL="36900" indent="0" algn="just">
              <a:buNone/>
            </a:pPr>
            <a:r>
              <a:rPr lang="en-US" dirty="0" smtClean="0">
                <a:effectLst/>
                <a:latin typeface="Times New Roman" panose="02020603050405020304" pitchFamily="18" charset="0"/>
                <a:cs typeface="Times New Roman" panose="02020603050405020304" pitchFamily="18" charset="0"/>
              </a:rPr>
              <a:t>		Synthesis </a:t>
            </a:r>
            <a:r>
              <a:rPr lang="en-US" dirty="0">
                <a:effectLst/>
                <a:latin typeface="Times New Roman" panose="02020603050405020304" pitchFamily="18" charset="0"/>
                <a:cs typeface="Times New Roman" panose="02020603050405020304" pitchFamily="18" charset="0"/>
              </a:rPr>
              <a:t>of ATP from ADP and inorganic phosphate (pi) in presence of light in </a:t>
            </a:r>
            <a:r>
              <a:rPr lang="en-US" dirty="0" smtClean="0">
                <a:effectLst/>
                <a:latin typeface="Times New Roman" panose="02020603050405020304" pitchFamily="18" charset="0"/>
                <a:cs typeface="Times New Roman" panose="02020603050405020304" pitchFamily="18" charset="0"/>
              </a:rPr>
              <a:t>		chloroplast </a:t>
            </a:r>
            <a:r>
              <a:rPr lang="en-US" dirty="0">
                <a:effectLst/>
                <a:latin typeface="Times New Roman" panose="02020603050405020304" pitchFamily="18" charset="0"/>
                <a:cs typeface="Times New Roman" panose="02020603050405020304" pitchFamily="18" charset="0"/>
              </a:rPr>
              <a:t>is known as photophosphorylation. It was discovered by </a:t>
            </a:r>
            <a:r>
              <a:rPr lang="en-US" dirty="0" err="1">
                <a:effectLst/>
                <a:latin typeface="Times New Roman" panose="02020603050405020304" pitchFamily="18" charset="0"/>
                <a:cs typeface="Times New Roman" panose="02020603050405020304" pitchFamily="18" charset="0"/>
              </a:rPr>
              <a:t>Arnon</a:t>
            </a:r>
            <a:r>
              <a:rPr lang="en-US" dirty="0">
                <a:effectLst/>
                <a:latin typeface="Times New Roman" panose="02020603050405020304" pitchFamily="18" charset="0"/>
                <a:cs typeface="Times New Roman" panose="02020603050405020304" pitchFamily="18" charset="0"/>
              </a:rPr>
              <a:t> et al (1954).</a:t>
            </a:r>
          </a:p>
          <a:p>
            <a:pPr algn="just"/>
            <a:r>
              <a:rPr lang="en-US" dirty="0">
                <a:effectLst/>
                <a:latin typeface="Times New Roman" panose="02020603050405020304" pitchFamily="18" charset="0"/>
                <a:cs typeface="Times New Roman" panose="02020603050405020304" pitchFamily="18" charset="0"/>
              </a:rPr>
              <a:t>Photophosphorylation is of two types:</a:t>
            </a:r>
          </a:p>
          <a:p>
            <a:pPr marL="36900" indent="0" algn="just">
              <a:buNone/>
            </a:pPr>
            <a:r>
              <a:rPr lang="en-US" dirty="0" smtClean="0">
                <a:effectLst/>
                <a:latin typeface="Times New Roman" panose="02020603050405020304" pitchFamily="18" charset="0"/>
                <a:cs typeface="Times New Roman" panose="02020603050405020304" pitchFamily="18" charset="0"/>
              </a:rPr>
              <a:t>		a</a:t>
            </a:r>
            <a:r>
              <a:rPr lang="en-US" dirty="0">
                <a:effectLst/>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Cyclic </a:t>
            </a:r>
            <a:r>
              <a:rPr lang="en-US" dirty="0">
                <a:effectLst/>
                <a:latin typeface="Times New Roman" panose="02020603050405020304" pitchFamily="18" charset="0"/>
                <a:cs typeface="Times New Roman" panose="02020603050405020304" pitchFamily="18" charset="0"/>
              </a:rPr>
              <a:t>photophosphorylation</a:t>
            </a:r>
          </a:p>
          <a:p>
            <a:pPr marL="36900" indent="0" algn="just">
              <a:buNone/>
            </a:pPr>
            <a:r>
              <a:rPr lang="en-US" dirty="0" smtClean="0">
                <a:effectLst/>
                <a:latin typeface="Times New Roman" panose="02020603050405020304" pitchFamily="18" charset="0"/>
                <a:cs typeface="Times New Roman" panose="02020603050405020304" pitchFamily="18" charset="0"/>
              </a:rPr>
              <a:t>		b)</a:t>
            </a:r>
            <a:r>
              <a:rPr lang="en-US" dirty="0">
                <a:effectLst/>
                <a:latin typeface="Times New Roman" panose="02020603050405020304" pitchFamily="18" charset="0"/>
                <a:cs typeface="Times New Roman" panose="02020603050405020304" pitchFamily="18" charset="0"/>
              </a:rPr>
              <a:t>	Non-cyclic photophosphorylation</a:t>
            </a:r>
          </a:p>
          <a:p>
            <a:pPr algn="just"/>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79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923"/>
            <a:ext cx="6323028" cy="905368"/>
          </a:xfrm>
        </p:spPr>
        <p:txBody>
          <a:bodyPr/>
          <a:lstStyle/>
          <a:p>
            <a:pPr algn="just"/>
            <a:r>
              <a:rPr lang="en-US" sz="4000" dirty="0" smtClean="0">
                <a:effectLst/>
                <a:latin typeface="Times New Roman" panose="02020603050405020304" pitchFamily="18" charset="0"/>
                <a:cs typeface="Times New Roman" panose="02020603050405020304" pitchFamily="18" charset="0"/>
              </a:rPr>
              <a:t>Cyclic Photophosphorylation</a:t>
            </a:r>
            <a:endParaRPr lang="en-US" sz="4000" dirty="0">
              <a:effectLst/>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913795" y="1515291"/>
            <a:ext cx="5934949" cy="4650378"/>
          </a:xfrm>
        </p:spPr>
        <p:txBody>
          <a:bodyPr>
            <a:noAutofit/>
          </a:bodyPr>
          <a:lstStyle/>
          <a:p>
            <a:pPr marL="285750" indent="-28575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Cyclic photophosphorylation is performed by photosystem I only. Its photo Centre P700 extrudes an electron with a gain of 23 kcal/mole of energy after absorbing a photon of light (hv).</a:t>
            </a:r>
          </a:p>
          <a:p>
            <a:pPr marL="285750" indent="-28575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After losing the electron the photo Centre becomes oxidized. The expelled electron passes through a series of carriers including X (a special chlorophyll molecule), FeS, ferredoxin, plastoquinone, cytochrome b- f complex and plastocyanin before returning to photo Centre. While passing between ferredoxin and plastoquinone and/or over the cytochrome complex, the electron loses sufficient energy to form ATP from ADP and inorganic phosphate.</a:t>
            </a:r>
          </a:p>
          <a:p>
            <a:pPr marL="285750" indent="-285750" algn="just">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444810" y="345473"/>
            <a:ext cx="3389670" cy="5931922"/>
          </a:xfrm>
          <a:prstGeom prst="rect">
            <a:avLst/>
          </a:prstGeom>
        </p:spPr>
      </p:pic>
    </p:spTree>
    <p:extLst>
      <p:ext uri="{BB962C8B-B14F-4D97-AF65-F5344CB8AC3E}">
        <p14:creationId xmlns:p14="http://schemas.microsoft.com/office/powerpoint/2010/main" val="277086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effectLst/>
                <a:latin typeface="Times New Roman" panose="02020603050405020304" pitchFamily="18" charset="0"/>
                <a:cs typeface="Times New Roman" panose="02020603050405020304" pitchFamily="18" charset="0"/>
              </a:rPr>
              <a:t>Non-cyclic </a:t>
            </a:r>
            <a:r>
              <a:rPr lang="en-US" dirty="0" smtClean="0">
                <a:effectLst/>
                <a:latin typeface="Times New Roman" panose="02020603050405020304" pitchFamily="18" charset="0"/>
                <a:cs typeface="Times New Roman" panose="02020603050405020304" pitchFamily="18" charset="0"/>
              </a:rPr>
              <a:t>photophosphorylation:</a:t>
            </a:r>
            <a:endParaRPr lang="en-US" dirty="0">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913795" y="2719730"/>
            <a:ext cx="10353762" cy="3354499"/>
          </a:xfrm>
          <a:prstGeom prst="rect">
            <a:avLst/>
          </a:prstGeom>
        </p:spPr>
      </p:pic>
      <p:sp>
        <p:nvSpPr>
          <p:cNvPr id="5" name="Content Placeholder 2"/>
          <p:cNvSpPr txBox="1">
            <a:spLocks/>
          </p:cNvSpPr>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en-US" dirty="0" smtClean="0">
                <a:effectLst/>
                <a:latin typeface="Times New Roman" panose="02020603050405020304" pitchFamily="18" charset="0"/>
                <a:cs typeface="Times New Roman" panose="02020603050405020304" pitchFamily="18" charset="0"/>
              </a:rPr>
              <a:t>It involves </a:t>
            </a:r>
            <a:r>
              <a:rPr lang="en-US" dirty="0">
                <a:effectLst/>
                <a:latin typeface="Times New Roman" panose="02020603050405020304" pitchFamily="18" charset="0"/>
                <a:cs typeface="Times New Roman" panose="02020603050405020304" pitchFamily="18" charset="0"/>
              </a:rPr>
              <a:t>both photosystems. Begins in PS </a:t>
            </a:r>
            <a:r>
              <a:rPr lang="en-US" dirty="0" smtClean="0">
                <a:effectLst/>
                <a:latin typeface="Times New Roman" panose="02020603050405020304" pitchFamily="18" charset="0"/>
                <a:cs typeface="Times New Roman" panose="02020603050405020304" pitchFamily="18" charset="0"/>
              </a:rPr>
              <a:t>II and </a:t>
            </a:r>
            <a:r>
              <a:rPr lang="en-US" dirty="0">
                <a:effectLst/>
                <a:latin typeface="Times New Roman" panose="02020603050405020304" pitchFamily="18" charset="0"/>
                <a:cs typeface="Times New Roman" panose="02020603050405020304" pitchFamily="18" charset="0"/>
              </a:rPr>
              <a:t>then involves PS </a:t>
            </a:r>
            <a:r>
              <a:rPr lang="en-US" dirty="0" smtClean="0">
                <a:effectLst/>
                <a:latin typeface="Times New Roman" panose="02020603050405020304" pitchFamily="18" charset="0"/>
                <a:cs typeface="Times New Roman" panose="02020603050405020304" pitchFamily="18" charset="0"/>
              </a:rPr>
              <a:t>I.</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65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effectLst/>
                <a:latin typeface="Times New Roman" panose="02020603050405020304" pitchFamily="18" charset="0"/>
                <a:cs typeface="Times New Roman" panose="02020603050405020304" pitchFamily="18" charset="0"/>
              </a:rPr>
              <a:t>Factors Affecting Photosynthesis</a:t>
            </a:r>
          </a:p>
        </p:txBody>
      </p:sp>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 rate of photosynthesis is defined in terms of the rate </a:t>
            </a:r>
            <a:r>
              <a:rPr lang="en-US" dirty="0" smtClean="0">
                <a:latin typeface="Times New Roman" panose="02020603050405020304" pitchFamily="18" charset="0"/>
                <a:cs typeface="Times New Roman" panose="02020603050405020304" pitchFamily="18" charset="0"/>
              </a:rPr>
              <a:t>of oxygen </a:t>
            </a:r>
            <a:r>
              <a:rPr lang="en-US" dirty="0">
                <a:latin typeface="Times New Roman" panose="02020603050405020304" pitchFamily="18" charset="0"/>
                <a:cs typeface="Times New Roman" panose="02020603050405020304" pitchFamily="18" charset="0"/>
              </a:rPr>
              <a:t>production per unit mass of green plant tissues or </a:t>
            </a:r>
            <a:r>
              <a:rPr lang="en-US" dirty="0" smtClean="0">
                <a:latin typeface="Times New Roman" panose="02020603050405020304" pitchFamily="18" charset="0"/>
                <a:cs typeface="Times New Roman" panose="02020603050405020304" pitchFamily="18" charset="0"/>
              </a:rPr>
              <a:t>per unit </a:t>
            </a:r>
            <a:r>
              <a:rPr lang="en-US" dirty="0">
                <a:latin typeface="Times New Roman" panose="02020603050405020304" pitchFamily="18" charset="0"/>
                <a:cs typeface="Times New Roman" panose="02020603050405020304" pitchFamily="18" charset="0"/>
              </a:rPr>
              <a:t>weight of total chlorophyll.</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main factors are:</a:t>
            </a:r>
          </a:p>
          <a:p>
            <a:pPr marL="36900" indent="0" algn="just">
              <a:buNone/>
            </a:pPr>
            <a:r>
              <a:rPr lang="en-US" dirty="0" smtClean="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Light intensity</a:t>
            </a:r>
          </a:p>
          <a:p>
            <a:pPr marL="36900" indent="0" algn="just">
              <a:buNone/>
            </a:pPr>
            <a:r>
              <a:rPr lang="en-US" dirty="0" smtClean="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Wavelength</a:t>
            </a:r>
          </a:p>
          <a:p>
            <a:pPr marL="36900" indent="0" algn="just">
              <a:buNone/>
            </a:pPr>
            <a:r>
              <a:rPr lang="en-US" dirty="0" smtClean="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 Carbon dioxide </a:t>
            </a:r>
            <a:r>
              <a:rPr lang="en-US" dirty="0" smtClean="0">
                <a:latin typeface="Times New Roman" panose="02020603050405020304" pitchFamily="18" charset="0"/>
                <a:cs typeface="Times New Roman" panose="02020603050405020304" pitchFamily="18" charset="0"/>
              </a:rPr>
              <a:t>concentration</a:t>
            </a:r>
          </a:p>
          <a:p>
            <a:pPr marL="3690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Temperature</a:t>
            </a:r>
          </a:p>
          <a:p>
            <a:pPr marL="36900" indent="0" algn="just">
              <a:buNone/>
            </a:pPr>
            <a:r>
              <a:rPr lang="en-US" dirty="0" smtClean="0">
                <a:latin typeface="Times New Roman" panose="02020603050405020304" pitchFamily="18" charset="0"/>
                <a:cs typeface="Times New Roman" panose="02020603050405020304" pitchFamily="18" charset="0"/>
              </a:rPr>
              <a:t>		5</a:t>
            </a:r>
            <a:r>
              <a:rPr lang="en-US" dirty="0">
                <a:latin typeface="Times New Roman" panose="02020603050405020304" pitchFamily="18" charset="0"/>
                <a:cs typeface="Times New Roman" panose="02020603050405020304" pitchFamily="18" charset="0"/>
              </a:rPr>
              <a:t>. Water supply</a:t>
            </a:r>
          </a:p>
          <a:p>
            <a:pPr marL="36900" indent="0" algn="just">
              <a:buNone/>
            </a:pPr>
            <a:r>
              <a:rPr lang="en-US" dirty="0" smtClean="0">
                <a:latin typeface="Times New Roman" panose="02020603050405020304" pitchFamily="18" charset="0"/>
                <a:cs typeface="Times New Roman" panose="02020603050405020304" pitchFamily="18" charset="0"/>
              </a:rPr>
              <a:t>		6</a:t>
            </a:r>
            <a:r>
              <a:rPr lang="en-US" dirty="0">
                <a:latin typeface="Times New Roman" panose="02020603050405020304" pitchFamily="18" charset="0"/>
                <a:cs typeface="Times New Roman" panose="02020603050405020304" pitchFamily="18" charset="0"/>
              </a:rPr>
              <a:t>. Chlorophyll </a:t>
            </a:r>
            <a:r>
              <a:rPr lang="en-US" dirty="0" smtClean="0">
                <a:latin typeface="Times New Roman" panose="02020603050405020304" pitchFamily="18" charset="0"/>
                <a:cs typeface="Times New Roman" panose="02020603050405020304" pitchFamily="18" charset="0"/>
              </a:rPr>
              <a:t>Concentration	</a:t>
            </a:r>
          </a:p>
          <a:p>
            <a:pPr marL="3690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7</a:t>
            </a:r>
            <a:r>
              <a:rPr lang="en-US" dirty="0">
                <a:latin typeface="Times New Roman" panose="02020603050405020304" pitchFamily="18" charset="0"/>
                <a:cs typeface="Times New Roman" panose="02020603050405020304" pitchFamily="18" charset="0"/>
              </a:rPr>
              <a:t>. Pollution</a:t>
            </a:r>
          </a:p>
        </p:txBody>
      </p:sp>
    </p:spTree>
    <p:extLst>
      <p:ext uri="{BB962C8B-B14F-4D97-AF65-F5344CB8AC3E}">
        <p14:creationId xmlns:p14="http://schemas.microsoft.com/office/powerpoint/2010/main" val="149717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effectLst/>
                <a:latin typeface="Times New Roman" panose="02020603050405020304" pitchFamily="18" charset="0"/>
                <a:cs typeface="Times New Roman" panose="02020603050405020304" pitchFamily="18" charset="0"/>
              </a:rPr>
              <a:t>Light</a:t>
            </a:r>
            <a:r>
              <a:rPr lang="en-US" dirty="0">
                <a:latin typeface="Times New Roman" panose="02020603050405020304" pitchFamily="18" charset="0"/>
                <a:cs typeface="Times New Roman" panose="02020603050405020304" pitchFamily="18" charset="0"/>
              </a:rPr>
              <a:t> intensity</a:t>
            </a:r>
          </a:p>
        </p:txBody>
      </p:sp>
      <p:sp>
        <p:nvSpPr>
          <p:cNvPr id="3" name="Content Placeholder 2"/>
          <p:cNvSpPr>
            <a:spLocks noGrp="1"/>
          </p:cNvSpPr>
          <p:nvPr>
            <p:ph idx="1"/>
          </p:nvPr>
        </p:nvSpPr>
        <p:spPr/>
        <p:txBody>
          <a:bodyPr/>
          <a:lstStyle/>
          <a:p>
            <a:pPr algn="just"/>
            <a:r>
              <a:rPr lang="en-US" dirty="0">
                <a:effectLst/>
                <a:latin typeface="Times New Roman" panose="02020603050405020304" pitchFamily="18" charset="0"/>
                <a:cs typeface="Times New Roman" panose="02020603050405020304" pitchFamily="18" charset="0"/>
              </a:rPr>
              <a:t>The rate of photosynthesis would go up as intensity is increased.</a:t>
            </a:r>
          </a:p>
          <a:p>
            <a:pPr algn="just"/>
            <a:r>
              <a:rPr lang="en-US" dirty="0" smtClean="0">
                <a:effectLst/>
                <a:latin typeface="Times New Roman" panose="02020603050405020304" pitchFamily="18" charset="0"/>
                <a:cs typeface="Times New Roman" panose="02020603050405020304" pitchFamily="18" charset="0"/>
              </a:rPr>
              <a:t>Because </a:t>
            </a:r>
            <a:r>
              <a:rPr lang="en-US" dirty="0">
                <a:effectLst/>
                <a:latin typeface="Times New Roman" panose="02020603050405020304" pitchFamily="18" charset="0"/>
                <a:cs typeface="Times New Roman" panose="02020603050405020304" pitchFamily="18" charset="0"/>
              </a:rPr>
              <a:t>the more light a plant absorbs, the more </a:t>
            </a:r>
            <a:r>
              <a:rPr lang="en-US" dirty="0" smtClean="0">
                <a:effectLst/>
                <a:latin typeface="Times New Roman" panose="02020603050405020304" pitchFamily="18" charset="0"/>
                <a:cs typeface="Times New Roman" panose="02020603050405020304" pitchFamily="18" charset="0"/>
              </a:rPr>
              <a:t>photosynthesis can </a:t>
            </a:r>
            <a:r>
              <a:rPr lang="en-US" dirty="0">
                <a:effectLst/>
                <a:latin typeface="Times New Roman" panose="02020603050405020304" pitchFamily="18" charset="0"/>
                <a:cs typeface="Times New Roman" panose="02020603050405020304" pitchFamily="18" charset="0"/>
              </a:rPr>
              <a:t>occur, which will lead to the production of more ATP.</a:t>
            </a:r>
          </a:p>
          <a:p>
            <a:pPr algn="just"/>
            <a:r>
              <a:rPr lang="en-US" dirty="0" smtClean="0">
                <a:effectLst/>
                <a:latin typeface="Times New Roman" panose="02020603050405020304" pitchFamily="18" charset="0"/>
                <a:cs typeface="Times New Roman" panose="02020603050405020304" pitchFamily="18" charset="0"/>
              </a:rPr>
              <a:t>However</a:t>
            </a:r>
            <a:r>
              <a:rPr lang="en-US" dirty="0">
                <a:effectLst/>
                <a:latin typeface="Times New Roman" panose="02020603050405020304" pitchFamily="18" charset="0"/>
                <a:cs typeface="Times New Roman" panose="02020603050405020304" pitchFamily="18" charset="0"/>
              </a:rPr>
              <a:t>, very high intensity slows down the rate as it </a:t>
            </a:r>
            <a:r>
              <a:rPr lang="en-US" dirty="0" smtClean="0">
                <a:effectLst/>
                <a:latin typeface="Times New Roman" panose="02020603050405020304" pitchFamily="18" charset="0"/>
                <a:cs typeface="Times New Roman" panose="02020603050405020304" pitchFamily="18" charset="0"/>
              </a:rPr>
              <a:t>bleaches the </a:t>
            </a:r>
            <a:r>
              <a:rPr lang="en-US" dirty="0">
                <a:effectLst/>
                <a:latin typeface="Times New Roman" panose="02020603050405020304" pitchFamily="18" charset="0"/>
                <a:cs typeface="Times New Roman" panose="02020603050405020304" pitchFamily="18" charset="0"/>
              </a:rPr>
              <a:t>chlorophyll.</a:t>
            </a:r>
          </a:p>
          <a:p>
            <a:pPr algn="just"/>
            <a:r>
              <a:rPr lang="en-US" dirty="0" smtClean="0">
                <a:effectLst/>
                <a:latin typeface="Times New Roman" panose="02020603050405020304" pitchFamily="18" charset="0"/>
                <a:cs typeface="Times New Roman" panose="02020603050405020304" pitchFamily="18" charset="0"/>
              </a:rPr>
              <a:t>Normal </a:t>
            </a:r>
            <a:r>
              <a:rPr lang="en-US" dirty="0">
                <a:effectLst/>
                <a:latin typeface="Times New Roman" panose="02020603050405020304" pitchFamily="18" charset="0"/>
                <a:cs typeface="Times New Roman" panose="02020603050405020304" pitchFamily="18" charset="0"/>
              </a:rPr>
              <a:t>sunlight is quite sufficient </a:t>
            </a:r>
            <a:r>
              <a:rPr lang="en-US" dirty="0" smtClean="0">
                <a:effectLst/>
                <a:latin typeface="Times New Roman" panose="02020603050405020304" pitchFamily="18" charset="0"/>
                <a:cs typeface="Times New Roman" panose="02020603050405020304" pitchFamily="18" charset="0"/>
              </a:rPr>
              <a:t>for a </a:t>
            </a:r>
            <a:r>
              <a:rPr lang="en-US" dirty="0">
                <a:effectLst/>
                <a:latin typeface="Times New Roman" panose="02020603050405020304" pitchFamily="18" charset="0"/>
                <a:cs typeface="Times New Roman" panose="02020603050405020304" pitchFamily="18" charset="0"/>
              </a:rPr>
              <a:t>normal rate of photosynthesis.</a:t>
            </a:r>
          </a:p>
        </p:txBody>
      </p:sp>
      <p:pic>
        <p:nvPicPr>
          <p:cNvPr id="4" name="Picture 3"/>
          <p:cNvPicPr>
            <a:picLocks noChangeAspect="1"/>
          </p:cNvPicPr>
          <p:nvPr/>
        </p:nvPicPr>
        <p:blipFill>
          <a:blip r:embed="rId2"/>
          <a:stretch>
            <a:fillRect/>
          </a:stretch>
        </p:blipFill>
        <p:spPr>
          <a:xfrm>
            <a:off x="4131999" y="3959696"/>
            <a:ext cx="3908255" cy="2258224"/>
          </a:xfrm>
          <a:prstGeom prst="rect">
            <a:avLst/>
          </a:prstGeom>
        </p:spPr>
      </p:pic>
    </p:spTree>
    <p:extLst>
      <p:ext uri="{BB962C8B-B14F-4D97-AF65-F5344CB8AC3E}">
        <p14:creationId xmlns:p14="http://schemas.microsoft.com/office/powerpoint/2010/main" val="396158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effectLst/>
                <a:latin typeface="Times New Roman" panose="02020603050405020304" pitchFamily="18" charset="0"/>
                <a:cs typeface="Times New Roman" panose="02020603050405020304" pitchFamily="18" charset="0"/>
              </a:rPr>
              <a:t>Wavelength</a:t>
            </a:r>
            <a:endParaRPr lang="en-US"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Different </a:t>
            </a:r>
            <a:r>
              <a:rPr lang="en-US" dirty="0" smtClean="0">
                <a:latin typeface="Times New Roman" panose="02020603050405020304" pitchFamily="18" charset="0"/>
                <a:cs typeface="Times New Roman" panose="02020603050405020304" pitchFamily="18" charset="0"/>
              </a:rPr>
              <a:t>colors </a:t>
            </a:r>
            <a:r>
              <a:rPr lang="en-US" dirty="0">
                <a:latin typeface="Times New Roman" panose="02020603050405020304" pitchFamily="18" charset="0"/>
                <a:cs typeface="Times New Roman" panose="02020603050405020304" pitchFamily="18" charset="0"/>
              </a:rPr>
              <a:t>of light can affect how much </a:t>
            </a:r>
            <a:r>
              <a:rPr lang="en-US" dirty="0" smtClean="0">
                <a:latin typeface="Times New Roman" panose="02020603050405020304" pitchFamily="18" charset="0"/>
                <a:cs typeface="Times New Roman" panose="02020603050405020304" pitchFamily="18" charset="0"/>
              </a:rPr>
              <a:t>photosynthesis can </a:t>
            </a:r>
            <a:r>
              <a:rPr lang="en-US" dirty="0">
                <a:latin typeface="Times New Roman" panose="02020603050405020304" pitchFamily="18" charset="0"/>
                <a:cs typeface="Times New Roman" panose="02020603050405020304" pitchFamily="18" charset="0"/>
              </a:rPr>
              <a:t>occur.</a:t>
            </a:r>
          </a:p>
          <a:p>
            <a:pPr algn="just"/>
            <a:r>
              <a:rPr lang="en-US" dirty="0" smtClean="0">
                <a:effectLst/>
                <a:latin typeface="Times New Roman" panose="02020603050405020304" pitchFamily="18" charset="0"/>
                <a:cs typeface="Times New Roman" panose="02020603050405020304" pitchFamily="18" charset="0"/>
              </a:rPr>
              <a:t>Because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only certain </a:t>
            </a:r>
            <a:r>
              <a:rPr lang="en-US" dirty="0" smtClean="0">
                <a:latin typeface="Times New Roman" panose="02020603050405020304" pitchFamily="18" charset="0"/>
                <a:cs typeface="Times New Roman" panose="02020603050405020304" pitchFamily="18" charset="0"/>
              </a:rPr>
              <a:t>colors </a:t>
            </a:r>
            <a:r>
              <a:rPr lang="en-US" dirty="0">
                <a:latin typeface="Times New Roman" panose="02020603050405020304" pitchFamily="18" charset="0"/>
                <a:cs typeface="Times New Roman" panose="02020603050405020304" pitchFamily="18" charset="0"/>
              </a:rPr>
              <a:t>are absorbed. The more </a:t>
            </a:r>
            <a:r>
              <a:rPr lang="en-US" dirty="0" smtClean="0">
                <a:latin typeface="Times New Roman" panose="02020603050405020304" pitchFamily="18" charset="0"/>
                <a:cs typeface="Times New Roman" panose="02020603050405020304" pitchFamily="18" charset="0"/>
              </a:rPr>
              <a:t>color that </a:t>
            </a:r>
            <a:r>
              <a:rPr lang="en-US" dirty="0">
                <a:latin typeface="Times New Roman" panose="02020603050405020304" pitchFamily="18" charset="0"/>
                <a:cs typeface="Times New Roman" panose="02020603050405020304" pitchFamily="18" charset="0"/>
              </a:rPr>
              <a:t>is absorbed, the more light that is absorbed, which </a:t>
            </a:r>
            <a:r>
              <a:rPr lang="en-US" dirty="0" smtClean="0">
                <a:latin typeface="Times New Roman" panose="02020603050405020304" pitchFamily="18" charset="0"/>
                <a:cs typeface="Times New Roman" panose="02020603050405020304" pitchFamily="18" charset="0"/>
              </a:rPr>
              <a:t>will lead </a:t>
            </a:r>
            <a:r>
              <a:rPr lang="en-US" dirty="0">
                <a:latin typeface="Times New Roman" panose="02020603050405020304" pitchFamily="18" charset="0"/>
                <a:cs typeface="Times New Roman" panose="02020603050405020304" pitchFamily="18" charset="0"/>
              </a:rPr>
              <a:t>to more photosynthesis, and eventually more ATP.</a:t>
            </a:r>
          </a:p>
          <a:p>
            <a:pPr algn="just"/>
            <a:r>
              <a:rPr lang="en-US" dirty="0" smtClean="0">
                <a:latin typeface="Times New Roman" panose="02020603050405020304" pitchFamily="18" charset="0"/>
                <a:cs typeface="Times New Roman" panose="02020603050405020304" pitchFamily="18" charset="0"/>
              </a:rPr>
              <a:t>Photosynthesis </a:t>
            </a:r>
            <a:r>
              <a:rPr lang="en-US" dirty="0">
                <a:latin typeface="Times New Roman" panose="02020603050405020304" pitchFamily="18" charset="0"/>
                <a:cs typeface="Times New Roman" panose="02020603050405020304" pitchFamily="18" charset="0"/>
              </a:rPr>
              <a:t>depends </a:t>
            </a:r>
            <a:r>
              <a:rPr lang="en-US" dirty="0" smtClean="0">
                <a:latin typeface="Times New Roman" panose="02020603050405020304" pitchFamily="18" charset="0"/>
                <a:cs typeface="Times New Roman" panose="02020603050405020304" pitchFamily="18" charset="0"/>
              </a:rPr>
              <a:t>upon the </a:t>
            </a:r>
            <a:r>
              <a:rPr lang="en-US" dirty="0">
                <a:latin typeface="Times New Roman" panose="02020603050405020304" pitchFamily="18" charset="0"/>
                <a:cs typeface="Times New Roman" panose="02020603050405020304" pitchFamily="18" charset="0"/>
              </a:rPr>
              <a:t>absorption of light by </a:t>
            </a:r>
            <a:r>
              <a:rPr lang="en-US" dirty="0" smtClean="0">
                <a:latin typeface="Times New Roman" panose="02020603050405020304" pitchFamily="18" charset="0"/>
                <a:cs typeface="Times New Roman" panose="02020603050405020304" pitchFamily="18" charset="0"/>
              </a:rPr>
              <a:t>pigments in </a:t>
            </a:r>
            <a:r>
              <a:rPr lang="en-US" dirty="0">
                <a:latin typeface="Times New Roman" panose="02020603050405020304" pitchFamily="18" charset="0"/>
                <a:cs typeface="Times New Roman" panose="02020603050405020304" pitchFamily="18" charset="0"/>
              </a:rPr>
              <a:t>the leaves of plants.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most important </a:t>
            </a:r>
            <a:r>
              <a:rPr lang="en-US" dirty="0">
                <a:latin typeface="Times New Roman" panose="02020603050405020304" pitchFamily="18" charset="0"/>
                <a:cs typeface="Times New Roman" panose="02020603050405020304" pitchFamily="18" charset="0"/>
              </a:rPr>
              <a:t>of these </a:t>
            </a:r>
            <a:r>
              <a:rPr lang="en-US" dirty="0" smtClean="0">
                <a:latin typeface="Times New Roman" panose="02020603050405020304" pitchFamily="18" charset="0"/>
                <a:cs typeface="Times New Roman" panose="02020603050405020304" pitchFamily="18" charset="0"/>
              </a:rPr>
              <a:t>is chlorophyll-a</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6648845" y="3432599"/>
            <a:ext cx="3905943" cy="3118609"/>
          </a:xfrm>
          <a:prstGeom prst="rect">
            <a:avLst/>
          </a:prstGeom>
        </p:spPr>
      </p:pic>
    </p:spTree>
    <p:extLst>
      <p:ext uri="{BB962C8B-B14F-4D97-AF65-F5344CB8AC3E}">
        <p14:creationId xmlns:p14="http://schemas.microsoft.com/office/powerpoint/2010/main" val="1090271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effectLst/>
                <a:latin typeface="Times New Roman" panose="02020603050405020304" pitchFamily="18" charset="0"/>
                <a:cs typeface="Times New Roman" panose="02020603050405020304" pitchFamily="18" charset="0"/>
              </a:rPr>
              <a:t>Terms</a:t>
            </a:r>
            <a:endParaRPr lang="en-US"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Autotrophs:</a:t>
            </a:r>
          </a:p>
          <a:p>
            <a:pPr marL="810000" lvl="2" indent="0" algn="just">
              <a:buNone/>
            </a:pPr>
            <a:r>
              <a:rPr lang="en-US" dirty="0">
                <a:effectLst/>
                <a:latin typeface="Times New Roman" panose="02020603050405020304" pitchFamily="18" charset="0"/>
                <a:cs typeface="Times New Roman" panose="02020603050405020304" pitchFamily="18" charset="0"/>
              </a:rPr>
              <a:t>Autotrophs are organisms that can produce their own food from the substances available in their surroundings using light (photosynthesis) or chemical energy (chemosynthesis)</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Heterotrophs:</a:t>
            </a:r>
          </a:p>
          <a:p>
            <a:pPr marL="810000" lvl="2" indent="0" algn="just">
              <a:buNone/>
            </a:pPr>
            <a:r>
              <a:rPr lang="en-US" dirty="0">
                <a:latin typeface="Times New Roman" panose="02020603050405020304" pitchFamily="18" charset="0"/>
                <a:cs typeface="Times New Roman" panose="02020603050405020304" pitchFamily="18" charset="0"/>
              </a:rPr>
              <a:t> Heterotrophs cannot synthesize their own food and rely on other </a:t>
            </a:r>
            <a:r>
              <a:rPr lang="en-US" dirty="0" smtClean="0">
                <a:latin typeface="Times New Roman" panose="02020603050405020304" pitchFamily="18" charset="0"/>
                <a:cs typeface="Times New Roman" panose="02020603050405020304" pitchFamily="18" charset="0"/>
              </a:rPr>
              <a:t>organisms </a:t>
            </a:r>
            <a:r>
              <a:rPr lang="en-US" dirty="0">
                <a:latin typeface="Times New Roman" panose="02020603050405020304" pitchFamily="18" charset="0"/>
                <a:cs typeface="Times New Roman" panose="02020603050405020304" pitchFamily="18" charset="0"/>
              </a:rPr>
              <a:t>both plants and </a:t>
            </a:r>
            <a:r>
              <a:rPr lang="en-US" dirty="0" smtClean="0">
                <a:latin typeface="Times New Roman" panose="02020603050405020304" pitchFamily="18" charset="0"/>
                <a:cs typeface="Times New Roman" panose="02020603050405020304" pitchFamily="18" charset="0"/>
              </a:rPr>
              <a:t>animals for </a:t>
            </a:r>
            <a:r>
              <a:rPr lang="en-US" dirty="0">
                <a:latin typeface="Times New Roman" panose="02020603050405020304" pitchFamily="18" charset="0"/>
                <a:cs typeface="Times New Roman" panose="02020603050405020304" pitchFamily="18" charset="0"/>
              </a:rPr>
              <a:t>nutrition.</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Photoautotrophs:</a:t>
            </a:r>
          </a:p>
          <a:p>
            <a:pPr marL="810000" lvl="2" indent="0" algn="just">
              <a:buNone/>
            </a:pPr>
            <a:r>
              <a:rPr lang="en-US" dirty="0">
                <a:latin typeface="Times New Roman" panose="02020603050405020304" pitchFamily="18" charset="0"/>
                <a:cs typeface="Times New Roman" panose="02020603050405020304" pitchFamily="18" charset="0"/>
              </a:rPr>
              <a:t>The organisms that perform photosynthesis are called photoautotrophs. E.g.; Most plants, most algae, and cyanobacteria</a:t>
            </a:r>
          </a:p>
        </p:txBody>
      </p:sp>
    </p:spTree>
    <p:extLst>
      <p:ext uri="{BB962C8B-B14F-4D97-AF65-F5344CB8AC3E}">
        <p14:creationId xmlns:p14="http://schemas.microsoft.com/office/powerpoint/2010/main" val="3516371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latin typeface="Times New Roman" panose="02020603050405020304" pitchFamily="18" charset="0"/>
                <a:cs typeface="Times New Roman" panose="02020603050405020304" pitchFamily="18" charset="0"/>
              </a:rPr>
              <a:t>Carbon dioxide concentration</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As carbon dioxide concentrations rise, the rate at which </a:t>
            </a:r>
            <a:r>
              <a:rPr lang="en-US" dirty="0" smtClean="0">
                <a:latin typeface="Times New Roman" panose="02020603050405020304" pitchFamily="18" charset="0"/>
                <a:cs typeface="Times New Roman" panose="02020603050405020304" pitchFamily="18" charset="0"/>
              </a:rPr>
              <a:t>sugars are </a:t>
            </a:r>
            <a:r>
              <a:rPr lang="en-US" dirty="0">
                <a:latin typeface="Times New Roman" panose="02020603050405020304" pitchFamily="18" charset="0"/>
                <a:cs typeface="Times New Roman" panose="02020603050405020304" pitchFamily="18" charset="0"/>
              </a:rPr>
              <a:t>made by the light-independent reactions increases.</a:t>
            </a:r>
          </a:p>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atmosphere, the concentration </a:t>
            </a:r>
            <a:r>
              <a:rPr lang="en-US" dirty="0" smtClean="0">
                <a:latin typeface="Times New Roman" panose="02020603050405020304" pitchFamily="18" charset="0"/>
                <a:cs typeface="Times New Roman" panose="02020603050405020304" pitchFamily="18" charset="0"/>
              </a:rPr>
              <a:t>of carbon </a:t>
            </a:r>
            <a:r>
              <a:rPr lang="en-US" dirty="0">
                <a:latin typeface="Times New Roman" panose="02020603050405020304" pitchFamily="18" charset="0"/>
                <a:cs typeface="Times New Roman" panose="02020603050405020304" pitchFamily="18" charset="0"/>
              </a:rPr>
              <a:t>dioxide ranges from 0.03 to 0.04 %.</a:t>
            </a:r>
          </a:p>
          <a:p>
            <a:pPr algn="just"/>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it is found that 0.1% of </a:t>
            </a:r>
            <a:r>
              <a:rPr lang="en-US" dirty="0" smtClean="0">
                <a:latin typeface="Times New Roman" panose="02020603050405020304" pitchFamily="18" charset="0"/>
                <a:cs typeface="Times New Roman" panose="02020603050405020304" pitchFamily="18" charset="0"/>
              </a:rPr>
              <a:t>carbon dioxide </a:t>
            </a:r>
            <a:r>
              <a:rPr lang="en-US" dirty="0">
                <a:latin typeface="Times New Roman" panose="02020603050405020304" pitchFamily="18" charset="0"/>
                <a:cs typeface="Times New Roman" panose="02020603050405020304" pitchFamily="18" charset="0"/>
              </a:rPr>
              <a:t>in the atmosphere increases the </a:t>
            </a:r>
            <a:r>
              <a:rPr lang="en-US" dirty="0" smtClean="0">
                <a:latin typeface="Times New Roman" panose="02020603050405020304" pitchFamily="18" charset="0"/>
                <a:cs typeface="Times New Roman" panose="02020603050405020304" pitchFamily="18" charset="0"/>
              </a:rPr>
              <a:t>rate of </a:t>
            </a:r>
            <a:r>
              <a:rPr lang="en-US" dirty="0">
                <a:latin typeface="Times New Roman" panose="02020603050405020304" pitchFamily="18" charset="0"/>
                <a:cs typeface="Times New Roman" panose="02020603050405020304" pitchFamily="18" charset="0"/>
              </a:rPr>
              <a:t>photosynthesis significantly.</a:t>
            </a: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done in greenhouses </a:t>
            </a:r>
            <a:r>
              <a:rPr lang="en-US" dirty="0" smtClean="0">
                <a:latin typeface="Times New Roman" panose="02020603050405020304" pitchFamily="18" charset="0"/>
                <a:cs typeface="Times New Roman" panose="02020603050405020304" pitchFamily="18" charset="0"/>
              </a:rPr>
              <a:t>where plants </a:t>
            </a:r>
            <a:r>
              <a:rPr lang="en-US" dirty="0">
                <a:latin typeface="Times New Roman" panose="02020603050405020304" pitchFamily="18" charset="0"/>
                <a:cs typeface="Times New Roman" panose="02020603050405020304" pitchFamily="18" charset="0"/>
              </a:rPr>
              <a:t>are grown under </a:t>
            </a:r>
            <a:r>
              <a:rPr lang="en-US" dirty="0" smtClean="0">
                <a:latin typeface="Times New Roman" panose="02020603050405020304" pitchFamily="18" charset="0"/>
                <a:cs typeface="Times New Roman" panose="02020603050405020304" pitchFamily="18" charset="0"/>
              </a:rPr>
              <a:t>controlled conditions </a:t>
            </a:r>
            <a:r>
              <a:rPr lang="en-US" dirty="0">
                <a:latin typeface="Times New Roman" panose="02020603050405020304" pitchFamily="18" charset="0"/>
                <a:cs typeface="Times New Roman" panose="02020603050405020304" pitchFamily="18" charset="0"/>
              </a:rPr>
              <a:t>obtaining CO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from gas burners</a:t>
            </a:r>
          </a:p>
        </p:txBody>
      </p:sp>
    </p:spTree>
    <p:extLst>
      <p:ext uri="{BB962C8B-B14F-4D97-AF65-F5344CB8AC3E}">
        <p14:creationId xmlns:p14="http://schemas.microsoft.com/office/powerpoint/2010/main" val="1552449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3795" y="1732448"/>
            <a:ext cx="10353762" cy="4668351"/>
          </a:xfrm>
        </p:spPr>
        <p:txBody>
          <a:bodyPr/>
          <a:lstStyle/>
          <a:p>
            <a:r>
              <a:rPr lang="en-US" dirty="0">
                <a:latin typeface="Times New Roman" panose="02020603050405020304" pitchFamily="18" charset="0"/>
                <a:cs typeface="Times New Roman" panose="02020603050405020304" pitchFamily="18" charset="0"/>
              </a:rPr>
              <a:t>The following graph shows how different concentrations of</a:t>
            </a:r>
          </a:p>
          <a:p>
            <a:r>
              <a:rPr lang="en-US" dirty="0">
                <a:latin typeface="Times New Roman" panose="02020603050405020304" pitchFamily="18" charset="0"/>
                <a:cs typeface="Times New Roman" panose="02020603050405020304" pitchFamily="18" charset="0"/>
              </a:rPr>
              <a:t>CO2 affect the rate of photosynthesis.</a:t>
            </a:r>
          </a:p>
        </p:txBody>
      </p:sp>
      <p:pic>
        <p:nvPicPr>
          <p:cNvPr id="4" name="Picture 3"/>
          <p:cNvPicPr>
            <a:picLocks noChangeAspect="1"/>
          </p:cNvPicPr>
          <p:nvPr/>
        </p:nvPicPr>
        <p:blipFill>
          <a:blip r:embed="rId2"/>
          <a:stretch>
            <a:fillRect/>
          </a:stretch>
        </p:blipFill>
        <p:spPr>
          <a:xfrm>
            <a:off x="2448544" y="2653784"/>
            <a:ext cx="7284263" cy="4110750"/>
          </a:xfrm>
          <a:prstGeom prst="rect">
            <a:avLst/>
          </a:prstGeom>
        </p:spPr>
      </p:pic>
    </p:spTree>
    <p:extLst>
      <p:ext uri="{BB962C8B-B14F-4D97-AF65-F5344CB8AC3E}">
        <p14:creationId xmlns:p14="http://schemas.microsoft.com/office/powerpoint/2010/main" val="239139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latin typeface="Times New Roman" panose="02020603050405020304" pitchFamily="18" charset="0"/>
                <a:cs typeface="Times New Roman" panose="02020603050405020304" pitchFamily="18" charset="0"/>
              </a:rPr>
              <a:t>Temperature</a:t>
            </a:r>
          </a:p>
        </p:txBody>
      </p:sp>
      <p:sp>
        <p:nvSpPr>
          <p:cNvPr id="3" name="Content Placeholder 2"/>
          <p:cNvSpPr>
            <a:spLocks noGrp="1"/>
          </p:cNvSpPr>
          <p:nvPr>
            <p:ph idx="1"/>
          </p:nvPr>
        </p:nvSpPr>
        <p:spPr>
          <a:xfrm>
            <a:off x="913795" y="1732449"/>
            <a:ext cx="5304125" cy="4186726"/>
          </a:xfrm>
        </p:spPr>
        <p:txBody>
          <a:bodyPr/>
          <a:lstStyle/>
          <a:p>
            <a:pPr algn="just"/>
            <a:r>
              <a:rPr lang="en-US" dirty="0">
                <a:latin typeface="Times New Roman" panose="02020603050405020304" pitchFamily="18" charset="0"/>
                <a:cs typeface="Times New Roman" panose="02020603050405020304" pitchFamily="18" charset="0"/>
              </a:rPr>
              <a:t>The temperature has an affect on the rate of photosynthesis.</a:t>
            </a:r>
          </a:p>
          <a:p>
            <a:pPr algn="just"/>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optimum temperature ranging from 25</a:t>
            </a:r>
            <a:r>
              <a:rPr lang="en-US" baseline="30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C to 35</a:t>
            </a:r>
            <a:r>
              <a:rPr lang="en-US" baseline="30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C </a:t>
            </a:r>
            <a:r>
              <a:rPr lang="en-US" dirty="0" smtClean="0">
                <a:latin typeface="Times New Roman" panose="02020603050405020304" pitchFamily="18" charset="0"/>
                <a:cs typeface="Times New Roman" panose="02020603050405020304" pitchFamily="18" charset="0"/>
              </a:rPr>
              <a:t>is required </a:t>
            </a:r>
            <a:r>
              <a:rPr lang="en-US" dirty="0">
                <a:latin typeface="Times New Roman" panose="02020603050405020304" pitchFamily="18" charset="0"/>
                <a:cs typeface="Times New Roman" panose="02020603050405020304" pitchFamily="18" charset="0"/>
              </a:rPr>
              <a:t>for a good rate.</a:t>
            </a:r>
          </a:p>
          <a:p>
            <a:pPr algn="just"/>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temperatures around 0</a:t>
            </a:r>
            <a:r>
              <a:rPr lang="en-US" baseline="30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C the enzymes stop working and </a:t>
            </a:r>
            <a:r>
              <a:rPr lang="en-US" dirty="0" smtClean="0">
                <a:latin typeface="Times New Roman" panose="02020603050405020304" pitchFamily="18" charset="0"/>
                <a:cs typeface="Times New Roman" panose="02020603050405020304" pitchFamily="18" charset="0"/>
              </a:rPr>
              <a:t>at very </a:t>
            </a:r>
            <a:r>
              <a:rPr lang="en-US" dirty="0">
                <a:latin typeface="Times New Roman" panose="02020603050405020304" pitchFamily="18" charset="0"/>
                <a:cs typeface="Times New Roman" panose="02020603050405020304" pitchFamily="18" charset="0"/>
              </a:rPr>
              <a:t>high temperatures the </a:t>
            </a:r>
            <a:r>
              <a:rPr lang="en-US" dirty="0" smtClean="0">
                <a:latin typeface="Times New Roman" panose="02020603050405020304" pitchFamily="18" charset="0"/>
                <a:cs typeface="Times New Roman" panose="02020603050405020304" pitchFamily="18" charset="0"/>
              </a:rPr>
              <a:t>enzymes </a:t>
            </a:r>
            <a:r>
              <a:rPr lang="en-US" dirty="0">
                <a:latin typeface="Times New Roman" panose="02020603050405020304" pitchFamily="18" charset="0"/>
                <a:cs typeface="Times New Roman" panose="02020603050405020304" pitchFamily="18" charset="0"/>
              </a:rPr>
              <a:t>are denatured</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 graph shows the effect of temperature on the rate </a:t>
            </a:r>
            <a:r>
              <a:rPr lang="en-US" dirty="0" smtClean="0">
                <a:latin typeface="Times New Roman" panose="02020603050405020304" pitchFamily="18" charset="0"/>
                <a:cs typeface="Times New Roman" panose="02020603050405020304" pitchFamily="18" charset="0"/>
              </a:rPr>
              <a:t>of Photosynthesis</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6640589" y="1580050"/>
            <a:ext cx="4919738" cy="4339125"/>
          </a:xfrm>
          <a:prstGeom prst="rect">
            <a:avLst/>
          </a:prstGeom>
        </p:spPr>
      </p:pic>
    </p:spTree>
    <p:extLst>
      <p:ext uri="{BB962C8B-B14F-4D97-AF65-F5344CB8AC3E}">
        <p14:creationId xmlns:p14="http://schemas.microsoft.com/office/powerpoint/2010/main" val="223230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latin typeface="Times New Roman" panose="02020603050405020304" pitchFamily="18" charset="0"/>
                <a:cs typeface="Times New Roman" panose="02020603050405020304" pitchFamily="18" charset="0"/>
              </a:rPr>
              <a:t>Water supply</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Water is an essential factor </a:t>
            </a:r>
            <a:r>
              <a:rPr lang="en-US" dirty="0" smtClean="0">
                <a:latin typeface="Times New Roman" panose="02020603050405020304" pitchFamily="18" charset="0"/>
                <a:cs typeface="Times New Roman" panose="02020603050405020304" pitchFamily="18" charset="0"/>
              </a:rPr>
              <a:t>in photosynthesis</a:t>
            </a:r>
            <a:r>
              <a:rPr lang="en-US" dirty="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lack of water not only cause the </a:t>
            </a:r>
            <a:r>
              <a:rPr lang="en-US" dirty="0" smtClean="0">
                <a:latin typeface="Times New Roman" panose="02020603050405020304" pitchFamily="18" charset="0"/>
                <a:cs typeface="Times New Roman" panose="02020603050405020304" pitchFamily="18" charset="0"/>
              </a:rPr>
              <a:t>plant to </a:t>
            </a:r>
            <a:r>
              <a:rPr lang="en-US" dirty="0">
                <a:latin typeface="Times New Roman" panose="02020603050405020304" pitchFamily="18" charset="0"/>
                <a:cs typeface="Times New Roman" panose="02020603050405020304" pitchFamily="18" charset="0"/>
              </a:rPr>
              <a:t>wilt (and thereby lose its ability </a:t>
            </a:r>
            <a:r>
              <a:rPr lang="en-US" dirty="0" smtClean="0">
                <a:latin typeface="Times New Roman" panose="02020603050405020304" pitchFamily="18" charset="0"/>
                <a:cs typeface="Times New Roman" panose="02020603050405020304" pitchFamily="18" charset="0"/>
              </a:rPr>
              <a:t>to capture </a:t>
            </a:r>
            <a:r>
              <a:rPr lang="en-US" dirty="0">
                <a:latin typeface="Times New Roman" panose="02020603050405020304" pitchFamily="18" charset="0"/>
                <a:cs typeface="Times New Roman" panose="02020603050405020304" pitchFamily="18" charset="0"/>
              </a:rPr>
              <a:t>sunlight) but also limits </a:t>
            </a:r>
            <a:r>
              <a:rPr lang="en-US" dirty="0" smtClean="0">
                <a:latin typeface="Times New Roman" panose="02020603050405020304" pitchFamily="18" charset="0"/>
                <a:cs typeface="Times New Roman" panose="02020603050405020304" pitchFamily="18" charset="0"/>
              </a:rPr>
              <a:t>the quantity </a:t>
            </a:r>
            <a:r>
              <a:rPr lang="en-US" dirty="0">
                <a:latin typeface="Times New Roman" panose="02020603050405020304" pitchFamily="18" charset="0"/>
                <a:cs typeface="Times New Roman" panose="02020603050405020304" pitchFamily="18" charset="0"/>
              </a:rPr>
              <a:t>of carbon dioxide.</a:t>
            </a: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happens as when the leaves are </a:t>
            </a:r>
            <a:r>
              <a:rPr lang="en-US" dirty="0" smtClean="0">
                <a:latin typeface="Times New Roman" panose="02020603050405020304" pitchFamily="18" charset="0"/>
                <a:cs typeface="Times New Roman" panose="02020603050405020304" pitchFamily="18" charset="0"/>
              </a:rPr>
              <a:t>dry, they </a:t>
            </a:r>
            <a:r>
              <a:rPr lang="en-US" dirty="0">
                <a:latin typeface="Times New Roman" panose="02020603050405020304" pitchFamily="18" charset="0"/>
                <a:cs typeface="Times New Roman" panose="02020603050405020304" pitchFamily="18" charset="0"/>
              </a:rPr>
              <a:t>close their stomata in order </a:t>
            </a:r>
            <a:r>
              <a:rPr lang="en-US" dirty="0" smtClean="0">
                <a:latin typeface="Times New Roman" panose="02020603050405020304" pitchFamily="18" charset="0"/>
                <a:cs typeface="Times New Roman" panose="02020603050405020304" pitchFamily="18" charset="0"/>
              </a:rPr>
              <a:t>to conserve </a:t>
            </a:r>
            <a:r>
              <a:rPr lang="en-US" dirty="0">
                <a:latin typeface="Times New Roman" panose="02020603050405020304" pitchFamily="18" charset="0"/>
                <a:cs typeface="Times New Roman" panose="02020603050405020304" pitchFamily="18" charset="0"/>
              </a:rPr>
              <a:t>water being lost as </a:t>
            </a:r>
            <a:r>
              <a:rPr lang="en-US" dirty="0" smtClean="0">
                <a:latin typeface="Times New Roman" panose="02020603050405020304" pitchFamily="18" charset="0"/>
                <a:cs typeface="Times New Roman" panose="02020603050405020304" pitchFamily="18" charset="0"/>
              </a:rPr>
              <a:t>water </a:t>
            </a:r>
            <a:r>
              <a:rPr lang="en-US" dirty="0" err="1" smtClean="0">
                <a:latin typeface="Times New Roman" panose="02020603050405020304" pitchFamily="18" charset="0"/>
                <a:cs typeface="Times New Roman" panose="02020603050405020304" pitchFamily="18" charset="0"/>
              </a:rPr>
              <a:t>vapours</a:t>
            </a:r>
            <a:r>
              <a:rPr lang="en-US" dirty="0" smtClean="0">
                <a:latin typeface="Times New Roman" panose="02020603050405020304" pitchFamily="18" charset="0"/>
                <a:cs typeface="Times New Roman" panose="02020603050405020304" pitchFamily="18" charset="0"/>
              </a:rPr>
              <a:t> through </a:t>
            </a:r>
            <a:r>
              <a:rPr lang="en-US" dirty="0">
                <a:latin typeface="Times New Roman" panose="02020603050405020304" pitchFamily="18" charset="0"/>
                <a:cs typeface="Times New Roman" panose="02020603050405020304" pitchFamily="18" charset="0"/>
              </a:rPr>
              <a:t>them.</a:t>
            </a:r>
          </a:p>
        </p:txBody>
      </p:sp>
    </p:spTree>
    <p:extLst>
      <p:ext uri="{BB962C8B-B14F-4D97-AF65-F5344CB8AC3E}">
        <p14:creationId xmlns:p14="http://schemas.microsoft.com/office/powerpoint/2010/main" val="382048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latin typeface="Times New Roman" panose="02020603050405020304" pitchFamily="18" charset="0"/>
                <a:cs typeface="Times New Roman" panose="02020603050405020304" pitchFamily="18" charset="0"/>
              </a:rPr>
              <a:t>Chlorophyll Concentration</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The concentration of chlorophyll affects the rate of reaction </a:t>
            </a:r>
            <a:r>
              <a:rPr lang="en-US" dirty="0" smtClean="0">
                <a:latin typeface="Times New Roman" panose="02020603050405020304" pitchFamily="18" charset="0"/>
                <a:cs typeface="Times New Roman" panose="02020603050405020304" pitchFamily="18" charset="0"/>
              </a:rPr>
              <a:t>as they </a:t>
            </a:r>
            <a:r>
              <a:rPr lang="en-US" dirty="0">
                <a:latin typeface="Times New Roman" panose="02020603050405020304" pitchFamily="18" charset="0"/>
                <a:cs typeface="Times New Roman" panose="02020603050405020304" pitchFamily="18" charset="0"/>
              </a:rPr>
              <a:t>absorb the light energy needed for the reactions.</a:t>
            </a:r>
          </a:p>
          <a:p>
            <a:pPr algn="just"/>
            <a:r>
              <a:rPr lang="en-US" dirty="0" smtClean="0">
                <a:latin typeface="Times New Roman" panose="02020603050405020304" pitchFamily="18" charset="0"/>
                <a:cs typeface="Times New Roman" panose="02020603050405020304" pitchFamily="18" charset="0"/>
              </a:rPr>
              <a:t>Lack </a:t>
            </a:r>
            <a:r>
              <a:rPr lang="en-US" dirty="0">
                <a:latin typeface="Times New Roman" panose="02020603050405020304" pitchFamily="18" charset="0"/>
                <a:cs typeface="Times New Roman" panose="02020603050405020304" pitchFamily="18" charset="0"/>
              </a:rPr>
              <a:t>of chlorophyll or deficiency </a:t>
            </a:r>
            <a:r>
              <a:rPr lang="en-US" dirty="0" smtClean="0">
                <a:latin typeface="Times New Roman" panose="02020603050405020304" pitchFamily="18" charset="0"/>
                <a:cs typeface="Times New Roman" panose="02020603050405020304" pitchFamily="18" charset="0"/>
              </a:rPr>
              <a:t>of chlorophyll </a:t>
            </a:r>
            <a:r>
              <a:rPr lang="en-US" dirty="0">
                <a:latin typeface="Times New Roman" panose="02020603050405020304" pitchFamily="18" charset="0"/>
                <a:cs typeface="Times New Roman" panose="02020603050405020304" pitchFamily="18" charset="0"/>
              </a:rPr>
              <a:t>results in chlorosis </a:t>
            </a:r>
            <a:r>
              <a:rPr lang="en-US" dirty="0" smtClean="0">
                <a:latin typeface="Times New Roman" panose="02020603050405020304" pitchFamily="18" charset="0"/>
                <a:cs typeface="Times New Roman" panose="02020603050405020304" pitchFamily="18" charset="0"/>
              </a:rPr>
              <a:t>or yellowing </a:t>
            </a:r>
            <a:r>
              <a:rPr lang="en-US" dirty="0">
                <a:latin typeface="Times New Roman" panose="02020603050405020304" pitchFamily="18" charset="0"/>
                <a:cs typeface="Times New Roman" panose="02020603050405020304" pitchFamily="18" charset="0"/>
              </a:rPr>
              <a:t>of leaves.</a:t>
            </a:r>
          </a:p>
          <a:p>
            <a:pPr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can occur due to disease, mineral </a:t>
            </a:r>
            <a:r>
              <a:rPr lang="en-US" dirty="0" smtClean="0">
                <a:latin typeface="Times New Roman" panose="02020603050405020304" pitchFamily="18" charset="0"/>
                <a:cs typeface="Times New Roman" panose="02020603050405020304" pitchFamily="18" charset="0"/>
              </a:rPr>
              <a:t>deficiency or </a:t>
            </a:r>
            <a:r>
              <a:rPr lang="en-US" dirty="0">
                <a:latin typeface="Times New Roman" panose="02020603050405020304" pitchFamily="18" charset="0"/>
                <a:cs typeface="Times New Roman" panose="02020603050405020304" pitchFamily="18" charset="0"/>
              </a:rPr>
              <a:t>the natural process of aging (senescence).</a:t>
            </a:r>
          </a:p>
          <a:p>
            <a:pPr algn="just"/>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ack </a:t>
            </a:r>
            <a:r>
              <a:rPr lang="en-US" dirty="0">
                <a:latin typeface="Times New Roman" panose="02020603050405020304" pitchFamily="18" charset="0"/>
                <a:cs typeface="Times New Roman" panose="02020603050405020304" pitchFamily="18" charset="0"/>
              </a:rPr>
              <a:t>of iron, magnesium, nitrogen and </a:t>
            </a:r>
            <a:r>
              <a:rPr lang="en-US" dirty="0" smtClean="0">
                <a:latin typeface="Times New Roman" panose="02020603050405020304" pitchFamily="18" charset="0"/>
                <a:cs typeface="Times New Roman" panose="02020603050405020304" pitchFamily="18" charset="0"/>
              </a:rPr>
              <a:t>light affect </a:t>
            </a:r>
            <a:r>
              <a:rPr lang="en-US" dirty="0">
                <a:latin typeface="Times New Roman" panose="02020603050405020304" pitchFamily="18" charset="0"/>
                <a:cs typeface="Times New Roman" panose="02020603050405020304" pitchFamily="18" charset="0"/>
              </a:rPr>
              <a:t>the formation of chlorophyll </a:t>
            </a:r>
            <a:r>
              <a:rPr lang="en-US" dirty="0" smtClean="0">
                <a:latin typeface="Times New Roman" panose="02020603050405020304" pitchFamily="18" charset="0"/>
                <a:cs typeface="Times New Roman" panose="02020603050405020304" pitchFamily="18" charset="0"/>
              </a:rPr>
              <a:t>and thereby </a:t>
            </a:r>
            <a:r>
              <a:rPr lang="en-US" dirty="0">
                <a:latin typeface="Times New Roman" panose="02020603050405020304" pitchFamily="18" charset="0"/>
                <a:cs typeface="Times New Roman" panose="02020603050405020304" pitchFamily="18" charset="0"/>
              </a:rPr>
              <a:t>causes chlorosis.</a:t>
            </a:r>
          </a:p>
        </p:txBody>
      </p:sp>
    </p:spTree>
    <p:extLst>
      <p:ext uri="{BB962C8B-B14F-4D97-AF65-F5344CB8AC3E}">
        <p14:creationId xmlns:p14="http://schemas.microsoft.com/office/powerpoint/2010/main" val="2832867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effectLst/>
                <a:latin typeface="Times New Roman" panose="02020603050405020304" pitchFamily="18" charset="0"/>
                <a:cs typeface="Times New Roman" panose="02020603050405020304" pitchFamily="18" charset="0"/>
              </a:rPr>
              <a:t>Pollution</a:t>
            </a:r>
          </a:p>
        </p:txBody>
      </p:sp>
      <p:sp>
        <p:nvSpPr>
          <p:cNvPr id="3" name="Content Placeholder 2"/>
          <p:cNvSpPr>
            <a:spLocks noGrp="1"/>
          </p:cNvSpPr>
          <p:nvPr>
            <p:ph idx="1"/>
          </p:nvPr>
        </p:nvSpPr>
        <p:spPr/>
        <p:txBody>
          <a:bodyPr/>
          <a:lstStyle/>
          <a:p>
            <a:pPr algn="just"/>
            <a:r>
              <a:rPr lang="en-US" dirty="0">
                <a:effectLst/>
                <a:latin typeface="Times New Roman" panose="02020603050405020304" pitchFamily="18" charset="0"/>
                <a:cs typeface="Times New Roman" panose="02020603050405020304" pitchFamily="18" charset="0"/>
              </a:rPr>
              <a:t>Pollution of the atmosphere with industrial gases produces </a:t>
            </a:r>
            <a:r>
              <a:rPr lang="en-US" dirty="0" smtClean="0">
                <a:effectLst/>
                <a:latin typeface="Times New Roman" panose="02020603050405020304" pitchFamily="18" charset="0"/>
                <a:cs typeface="Times New Roman" panose="02020603050405020304" pitchFamily="18" charset="0"/>
              </a:rPr>
              <a:t>soot that </a:t>
            </a:r>
            <a:r>
              <a:rPr lang="en-US" dirty="0">
                <a:effectLst/>
                <a:latin typeface="Times New Roman" panose="02020603050405020304" pitchFamily="18" charset="0"/>
                <a:cs typeface="Times New Roman" panose="02020603050405020304" pitchFamily="18" charset="0"/>
              </a:rPr>
              <a:t>blocks stomata and reduce the transparency of the leaves.</a:t>
            </a:r>
          </a:p>
          <a:p>
            <a:pPr algn="just"/>
            <a:r>
              <a:rPr lang="en-US" dirty="0" smtClean="0">
                <a:effectLst/>
                <a:latin typeface="Times New Roman" panose="02020603050405020304" pitchFamily="18" charset="0"/>
                <a:cs typeface="Times New Roman" panose="02020603050405020304" pitchFamily="18" charset="0"/>
              </a:rPr>
              <a:t>Other </a:t>
            </a:r>
            <a:r>
              <a:rPr lang="en-US" dirty="0">
                <a:effectLst/>
                <a:latin typeface="Times New Roman" panose="02020603050405020304" pitchFamily="18" charset="0"/>
                <a:cs typeface="Times New Roman" panose="02020603050405020304" pitchFamily="18" charset="0"/>
              </a:rPr>
              <a:t>pollutants are ozone and sulphur dioxide. In fact, </a:t>
            </a:r>
            <a:r>
              <a:rPr lang="en-US" dirty="0" smtClean="0">
                <a:effectLst/>
                <a:latin typeface="Times New Roman" panose="02020603050405020304" pitchFamily="18" charset="0"/>
                <a:cs typeface="Times New Roman" panose="02020603050405020304" pitchFamily="18" charset="0"/>
              </a:rPr>
              <a:t>lichens are </a:t>
            </a:r>
            <a:r>
              <a:rPr lang="en-US" dirty="0">
                <a:effectLst/>
                <a:latin typeface="Times New Roman" panose="02020603050405020304" pitchFamily="18" charset="0"/>
                <a:cs typeface="Times New Roman" panose="02020603050405020304" pitchFamily="18" charset="0"/>
              </a:rPr>
              <a:t>very sensitive to sulphur dioxide in the atmosphere.</a:t>
            </a:r>
          </a:p>
          <a:p>
            <a:pPr algn="just"/>
            <a:r>
              <a:rPr lang="en-US" dirty="0" smtClean="0">
                <a:effectLst/>
                <a:latin typeface="Times New Roman" panose="02020603050405020304" pitchFamily="18" charset="0"/>
                <a:cs typeface="Times New Roman" panose="02020603050405020304" pitchFamily="18" charset="0"/>
              </a:rPr>
              <a:t>Pollution </a:t>
            </a:r>
            <a:r>
              <a:rPr lang="en-US" dirty="0">
                <a:effectLst/>
                <a:latin typeface="Times New Roman" panose="02020603050405020304" pitchFamily="18" charset="0"/>
                <a:cs typeface="Times New Roman" panose="02020603050405020304" pitchFamily="18" charset="0"/>
              </a:rPr>
              <a:t>of water affects </a:t>
            </a:r>
            <a:r>
              <a:rPr lang="en-US" dirty="0" smtClean="0">
                <a:effectLst/>
                <a:latin typeface="Times New Roman" panose="02020603050405020304" pitchFamily="18" charset="0"/>
                <a:cs typeface="Times New Roman" panose="02020603050405020304" pitchFamily="18" charset="0"/>
              </a:rPr>
              <a:t>the hydrophytes</a:t>
            </a:r>
            <a:r>
              <a:rPr lang="en-US" dirty="0">
                <a:effectLst/>
                <a:latin typeface="Times New Roman" panose="02020603050405020304" pitchFamily="18" charset="0"/>
                <a:cs typeface="Times New Roman" panose="02020603050405020304" pitchFamily="18" charset="0"/>
              </a:rPr>
              <a:t>. </a:t>
            </a:r>
            <a:endParaRPr lang="en-US" dirty="0" smtClean="0">
              <a:effectLst/>
              <a:latin typeface="Times New Roman" panose="02020603050405020304" pitchFamily="18" charset="0"/>
              <a:cs typeface="Times New Roman" panose="02020603050405020304" pitchFamily="18" charset="0"/>
            </a:endParaRPr>
          </a:p>
          <a:p>
            <a:pPr algn="just"/>
            <a:r>
              <a:rPr lang="en-US" dirty="0" smtClean="0">
                <a:effectLst/>
                <a:latin typeface="Times New Roman" panose="02020603050405020304" pitchFamily="18" charset="0"/>
                <a:cs typeface="Times New Roman" panose="02020603050405020304" pitchFamily="18" charset="0"/>
              </a:rPr>
              <a:t>The </a:t>
            </a:r>
            <a:r>
              <a:rPr lang="en-US" dirty="0">
                <a:effectLst/>
                <a:latin typeface="Times New Roman" panose="02020603050405020304" pitchFamily="18" charset="0"/>
                <a:cs typeface="Times New Roman" panose="02020603050405020304" pitchFamily="18" charset="0"/>
              </a:rPr>
              <a:t>capacity of </a:t>
            </a:r>
            <a:r>
              <a:rPr lang="en-US" dirty="0" smtClean="0">
                <a:effectLst/>
                <a:latin typeface="Times New Roman" panose="02020603050405020304" pitchFamily="18" charset="0"/>
                <a:cs typeface="Times New Roman" panose="02020603050405020304" pitchFamily="18" charset="0"/>
              </a:rPr>
              <a:t>water to </a:t>
            </a:r>
            <a:r>
              <a:rPr lang="en-US" dirty="0">
                <a:effectLst/>
                <a:latin typeface="Times New Roman" panose="02020603050405020304" pitchFamily="18" charset="0"/>
                <a:cs typeface="Times New Roman" panose="02020603050405020304" pitchFamily="18" charset="0"/>
              </a:rPr>
              <a:t>dissolve gases like carbon </a:t>
            </a:r>
            <a:r>
              <a:rPr lang="en-US" dirty="0" smtClean="0">
                <a:effectLst/>
                <a:latin typeface="Times New Roman" panose="02020603050405020304" pitchFamily="18" charset="0"/>
                <a:cs typeface="Times New Roman" panose="02020603050405020304" pitchFamily="18" charset="0"/>
              </a:rPr>
              <a:t>dioxide and </a:t>
            </a:r>
            <a:r>
              <a:rPr lang="en-US" dirty="0">
                <a:effectLst/>
                <a:latin typeface="Times New Roman" panose="02020603050405020304" pitchFamily="18" charset="0"/>
                <a:cs typeface="Times New Roman" panose="02020603050405020304" pitchFamily="18" charset="0"/>
              </a:rPr>
              <a:t>oxygen is greatly affected.</a:t>
            </a:r>
          </a:p>
        </p:txBody>
      </p:sp>
    </p:spTree>
    <p:extLst>
      <p:ext uri="{BB962C8B-B14F-4D97-AF65-F5344CB8AC3E}">
        <p14:creationId xmlns:p14="http://schemas.microsoft.com/office/powerpoint/2010/main" val="1508943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63342"/>
            <a:ext cx="9590550" cy="1828813"/>
          </a:xfrm>
        </p:spPr>
        <p:txBody>
          <a:bodyPr>
            <a:noAutofit/>
          </a:bodyPr>
          <a:lstStyle/>
          <a:p>
            <a:r>
              <a:rPr lang="en-US" sz="8800" dirty="0" smtClean="0">
                <a:latin typeface="Times New Roman" panose="02020603050405020304" pitchFamily="18" charset="0"/>
                <a:cs typeface="Times New Roman" panose="02020603050405020304" pitchFamily="18" charset="0"/>
              </a:rPr>
              <a:t>Thank You</a:t>
            </a:r>
            <a:endParaRPr lang="en-US" sz="8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295401" y="2192155"/>
            <a:ext cx="9590550" cy="1507054"/>
          </a:xfrm>
        </p:spPr>
        <p:txBody>
          <a:bodyPr>
            <a:normAutofit/>
          </a:bodyPr>
          <a:lstStyle/>
          <a:p>
            <a:r>
              <a:rPr lang="en-US" sz="4800" dirty="0" smtClean="0">
                <a:latin typeface="Times New Roman" panose="02020603050405020304" pitchFamily="18" charset="0"/>
                <a:cs typeface="Times New Roman" panose="02020603050405020304" pitchFamily="18" charset="0"/>
              </a:rPr>
              <a:t>Any Question?</a:t>
            </a:r>
            <a:endParaRPr lang="en-US" sz="4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719" y="2690719"/>
            <a:ext cx="4167281" cy="416728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0718"/>
            <a:ext cx="4167281" cy="4167281"/>
          </a:xfrm>
          <a:prstGeom prst="rect">
            <a:avLst/>
          </a:prstGeom>
        </p:spPr>
      </p:pic>
    </p:spTree>
    <p:extLst>
      <p:ext uri="{BB962C8B-B14F-4D97-AF65-F5344CB8AC3E}">
        <p14:creationId xmlns:p14="http://schemas.microsoft.com/office/powerpoint/2010/main" val="418370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latin typeface="Times New Roman" panose="02020603050405020304" pitchFamily="18" charset="0"/>
                <a:cs typeface="Times New Roman" panose="02020603050405020304" pitchFamily="18" charset="0"/>
              </a:rPr>
              <a:t>Neil’s Hypothesis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effectLst/>
                <a:latin typeface="Times New Roman" panose="02020603050405020304" pitchFamily="18" charset="0"/>
                <a:cs typeface="Times New Roman" panose="02020603050405020304" pitchFamily="18" charset="0"/>
              </a:rPr>
              <a:t>According to Van Neil and Robert Hill, oxygen liberated during photosynthesis comes from water and not from carbon dioxide.</a:t>
            </a:r>
          </a:p>
          <a:p>
            <a:pPr algn="just"/>
            <a:r>
              <a:rPr lang="en-US" dirty="0">
                <a:latin typeface="Times New Roman" panose="02020603050405020304" pitchFamily="18" charset="0"/>
                <a:cs typeface="Times New Roman" panose="02020603050405020304" pitchFamily="18" charset="0"/>
              </a:rPr>
              <a:t>During the 20th century, comparisons between photosynthetic processes in green plants and in certain photosynthetic sulfur bacteria provided important information about the photosynthetic mechanism. Sulfur bacteria use hydrogen sulfide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S) as a source of hydrogen atoms and produce sulfur instead of oxygen during photosynthesis. The overall reaction </a:t>
            </a:r>
            <a:r>
              <a:rPr lang="en-US" dirty="0" smtClean="0">
                <a:latin typeface="Times New Roman" panose="02020603050405020304" pitchFamily="18" charset="0"/>
                <a:cs typeface="Times New Roman" panose="02020603050405020304" pitchFamily="18" charset="0"/>
              </a:rPr>
              <a:t>is:</a:t>
            </a:r>
          </a:p>
          <a:p>
            <a:pPr marL="3690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89830" y="4209641"/>
            <a:ext cx="7001692" cy="1581559"/>
          </a:xfrm>
          <a:prstGeom prst="rect">
            <a:avLst/>
          </a:prstGeom>
        </p:spPr>
      </p:pic>
    </p:spTree>
    <p:extLst>
      <p:ext uri="{BB962C8B-B14F-4D97-AF65-F5344CB8AC3E}">
        <p14:creationId xmlns:p14="http://schemas.microsoft.com/office/powerpoint/2010/main" val="393507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effectLst/>
                <a:latin typeface="Times New Roman" panose="02020603050405020304" pitchFamily="18" charset="0"/>
                <a:cs typeface="Times New Roman" panose="02020603050405020304" pitchFamily="18" charset="0"/>
              </a:rPr>
              <a:t>Conti…</a:t>
            </a:r>
            <a:endParaRPr lang="en-US"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effectLst/>
                <a:latin typeface="Times New Roman" panose="02020603050405020304" pitchFamily="18" charset="0"/>
                <a:cs typeface="Times New Roman" panose="02020603050405020304" pitchFamily="18" charset="0"/>
              </a:rPr>
              <a:t>The evolution of oxygen from water was also confirmed by Ruben, Randall, Hassid and </a:t>
            </a:r>
            <a:r>
              <a:rPr lang="en-US" dirty="0" err="1">
                <a:effectLst/>
                <a:latin typeface="Times New Roman" panose="02020603050405020304" pitchFamily="18" charset="0"/>
                <a:cs typeface="Times New Roman" panose="02020603050405020304" pitchFamily="18" charset="0"/>
              </a:rPr>
              <a:t>Kamen</a:t>
            </a:r>
            <a:r>
              <a:rPr lang="en-US" dirty="0">
                <a:effectLst/>
                <a:latin typeface="Times New Roman" panose="02020603050405020304" pitchFamily="18" charset="0"/>
                <a:cs typeface="Times New Roman" panose="02020603050405020304" pitchFamily="18" charset="0"/>
              </a:rPr>
              <a:t> (1941) using heavy isotope (O</a:t>
            </a:r>
            <a:r>
              <a:rPr lang="en-US" baseline="30000" dirty="0">
                <a:effectLst/>
                <a:latin typeface="Times New Roman" panose="02020603050405020304" pitchFamily="18" charset="0"/>
                <a:cs typeface="Times New Roman" panose="02020603050405020304" pitchFamily="18" charset="0"/>
              </a:rPr>
              <a:t>18</a:t>
            </a:r>
            <a:r>
              <a:rPr lang="en-US" dirty="0">
                <a:effectLst/>
                <a:latin typeface="Times New Roman" panose="02020603050405020304" pitchFamily="18" charset="0"/>
                <a:cs typeface="Times New Roman" panose="02020603050405020304" pitchFamily="18" charset="0"/>
              </a:rPr>
              <a:t>) in green alga Chlorella. When the photosynthesis is allowed to proceed with H</a:t>
            </a:r>
            <a:r>
              <a:rPr lang="en-US" baseline="-25000" dirty="0">
                <a:effectLst/>
                <a:latin typeface="Times New Roman" panose="02020603050405020304" pitchFamily="18" charset="0"/>
                <a:cs typeface="Times New Roman" panose="02020603050405020304" pitchFamily="18" charset="0"/>
              </a:rPr>
              <a:t>2</a:t>
            </a:r>
            <a:r>
              <a:rPr lang="en-US" dirty="0">
                <a:effectLst/>
                <a:latin typeface="Times New Roman" panose="02020603050405020304" pitchFamily="18" charset="0"/>
                <a:cs typeface="Times New Roman" panose="02020603050405020304" pitchFamily="18" charset="0"/>
              </a:rPr>
              <a:t>O</a:t>
            </a:r>
            <a:r>
              <a:rPr lang="en-US" baseline="30000" dirty="0">
                <a:effectLst/>
                <a:latin typeface="Times New Roman" panose="02020603050405020304" pitchFamily="18" charset="0"/>
                <a:cs typeface="Times New Roman" panose="02020603050405020304" pitchFamily="18" charset="0"/>
              </a:rPr>
              <a:t>18</a:t>
            </a:r>
            <a:r>
              <a:rPr lang="en-US" dirty="0">
                <a:effectLst/>
                <a:latin typeface="Times New Roman" panose="02020603050405020304" pitchFamily="18" charset="0"/>
                <a:cs typeface="Times New Roman" panose="02020603050405020304" pitchFamily="18" charset="0"/>
              </a:rPr>
              <a:t> and normal CO</a:t>
            </a:r>
            <a:r>
              <a:rPr lang="en-US" baseline="-25000" dirty="0">
                <a:effectLst/>
                <a:latin typeface="Times New Roman" panose="02020603050405020304" pitchFamily="18" charset="0"/>
                <a:cs typeface="Times New Roman" panose="02020603050405020304" pitchFamily="18" charset="0"/>
              </a:rPr>
              <a:t>2</a:t>
            </a:r>
            <a:r>
              <a:rPr lang="en-US" dirty="0">
                <a:effectLst/>
                <a:latin typeface="Times New Roman" panose="02020603050405020304" pitchFamily="18" charset="0"/>
                <a:cs typeface="Times New Roman" panose="02020603050405020304" pitchFamily="18" charset="0"/>
              </a:rPr>
              <a:t>, the evolved oxygen contains heavy isotope</a:t>
            </a:r>
            <a:r>
              <a:rPr lang="en-US" dirty="0" smtClean="0">
                <a:effectLst/>
                <a:latin typeface="Times New Roman" panose="02020603050405020304" pitchFamily="18" charset="0"/>
                <a:cs typeface="Times New Roman" panose="02020603050405020304" pitchFamily="18" charset="0"/>
              </a:rPr>
              <a:t>.</a:t>
            </a:r>
          </a:p>
          <a:p>
            <a:pPr marL="3690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92617" y="3349675"/>
            <a:ext cx="9536667" cy="1601148"/>
          </a:xfrm>
          <a:prstGeom prst="rect">
            <a:avLst/>
          </a:prstGeom>
        </p:spPr>
      </p:pic>
    </p:spTree>
    <p:extLst>
      <p:ext uri="{BB962C8B-B14F-4D97-AF65-F5344CB8AC3E}">
        <p14:creationId xmlns:p14="http://schemas.microsoft.com/office/powerpoint/2010/main" val="239603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effectLst/>
                <a:latin typeface="Times New Roman" panose="02020603050405020304" pitchFamily="18" charset="0"/>
                <a:cs typeface="Times New Roman" panose="02020603050405020304" pitchFamily="18" charset="0"/>
              </a:rPr>
              <a:t>History of Photosynthesis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a:effectLst/>
                <a:latin typeface="Times New Roman" panose="02020603050405020304" pitchFamily="18" charset="0"/>
                <a:cs typeface="Times New Roman" panose="02020603050405020304" pitchFamily="18" charset="0"/>
              </a:rPr>
              <a:t>The history of the studies done on photosynthesis dates back into the 17th century with </a:t>
            </a:r>
            <a:r>
              <a:rPr lang="en-US" b="1" dirty="0">
                <a:effectLst/>
                <a:latin typeface="Times New Roman" panose="02020603050405020304" pitchFamily="18" charset="0"/>
                <a:cs typeface="Times New Roman" panose="02020603050405020304" pitchFamily="18" charset="0"/>
              </a:rPr>
              <a:t>Jan Baptist van Helmont.</a:t>
            </a:r>
            <a:r>
              <a:rPr lang="en-US" dirty="0">
                <a:effectLst/>
                <a:latin typeface="Times New Roman" panose="02020603050405020304" pitchFamily="18" charset="0"/>
                <a:cs typeface="Times New Roman" panose="02020603050405020304" pitchFamily="18" charset="0"/>
              </a:rPr>
              <a:t> </a:t>
            </a:r>
            <a:endParaRPr lang="en-US" dirty="0" smtClean="0">
              <a:effectLst/>
              <a:latin typeface="Times New Roman" panose="02020603050405020304" pitchFamily="18" charset="0"/>
              <a:cs typeface="Times New Roman" panose="02020603050405020304" pitchFamily="18" charset="0"/>
            </a:endParaRPr>
          </a:p>
          <a:p>
            <a:pPr algn="just"/>
            <a:r>
              <a:rPr lang="en-US" dirty="0" smtClean="0">
                <a:effectLst/>
                <a:latin typeface="Times New Roman" panose="02020603050405020304" pitchFamily="18" charset="0"/>
                <a:cs typeface="Times New Roman" panose="02020603050405020304" pitchFamily="18" charset="0"/>
              </a:rPr>
              <a:t>He </a:t>
            </a:r>
            <a:r>
              <a:rPr lang="en-US" dirty="0">
                <a:effectLst/>
                <a:latin typeface="Times New Roman" panose="02020603050405020304" pitchFamily="18" charset="0"/>
                <a:cs typeface="Times New Roman" panose="02020603050405020304" pitchFamily="18" charset="0"/>
              </a:rPr>
              <a:t>rejected the ancient idea that plants take most of their biomass from the soil. </a:t>
            </a:r>
            <a:endParaRPr lang="en-US" dirty="0" smtClean="0">
              <a:effectLst/>
              <a:latin typeface="Times New Roman" panose="02020603050405020304" pitchFamily="18" charset="0"/>
              <a:cs typeface="Times New Roman" panose="02020603050405020304" pitchFamily="18" charset="0"/>
            </a:endParaRPr>
          </a:p>
          <a:p>
            <a:pPr algn="just"/>
            <a:r>
              <a:rPr lang="en-US" dirty="0" smtClean="0">
                <a:effectLst/>
                <a:latin typeface="Times New Roman" panose="02020603050405020304" pitchFamily="18" charset="0"/>
                <a:cs typeface="Times New Roman" panose="02020603050405020304" pitchFamily="18" charset="0"/>
              </a:rPr>
              <a:t>For </a:t>
            </a:r>
            <a:r>
              <a:rPr lang="en-US" dirty="0">
                <a:effectLst/>
                <a:latin typeface="Times New Roman" panose="02020603050405020304" pitchFamily="18" charset="0"/>
                <a:cs typeface="Times New Roman" panose="02020603050405020304" pitchFamily="18" charset="0"/>
              </a:rPr>
              <a:t>the proof, he performed willow tree experiment. He started with a willow tree of 2.27 kg. </a:t>
            </a:r>
            <a:endParaRPr lang="en-US" dirty="0" smtClean="0">
              <a:effectLst/>
              <a:latin typeface="Times New Roman" panose="02020603050405020304" pitchFamily="18" charset="0"/>
              <a:cs typeface="Times New Roman" panose="02020603050405020304" pitchFamily="18" charset="0"/>
            </a:endParaRPr>
          </a:p>
          <a:p>
            <a:pPr algn="just"/>
            <a:r>
              <a:rPr lang="en-US" dirty="0" smtClean="0">
                <a:effectLst/>
                <a:latin typeface="Times New Roman" panose="02020603050405020304" pitchFamily="18" charset="0"/>
                <a:cs typeface="Times New Roman" panose="02020603050405020304" pitchFamily="18" charset="0"/>
              </a:rPr>
              <a:t>Over </a:t>
            </a:r>
            <a:r>
              <a:rPr lang="en-US" dirty="0">
                <a:effectLst/>
                <a:latin typeface="Times New Roman" panose="02020603050405020304" pitchFamily="18" charset="0"/>
                <a:cs typeface="Times New Roman" panose="02020603050405020304" pitchFamily="18" charset="0"/>
              </a:rPr>
              <a:t>5 years, it grew to 67.7 kg. However, the weight of the soil only decreased by 57 grams. </a:t>
            </a:r>
            <a:endParaRPr lang="en-US" dirty="0" smtClean="0">
              <a:effectLst/>
              <a:latin typeface="Times New Roman" panose="02020603050405020304" pitchFamily="18" charset="0"/>
              <a:cs typeface="Times New Roman" panose="02020603050405020304" pitchFamily="18" charset="0"/>
            </a:endParaRPr>
          </a:p>
          <a:p>
            <a:pPr algn="just"/>
            <a:r>
              <a:rPr lang="en-US" dirty="0" smtClean="0">
                <a:effectLst/>
                <a:latin typeface="Times New Roman" panose="02020603050405020304" pitchFamily="18" charset="0"/>
                <a:cs typeface="Times New Roman" panose="02020603050405020304" pitchFamily="18" charset="0"/>
              </a:rPr>
              <a:t>Van </a:t>
            </a:r>
            <a:r>
              <a:rPr lang="en-US" dirty="0">
                <a:effectLst/>
                <a:latin typeface="Times New Roman" panose="02020603050405020304" pitchFamily="18" charset="0"/>
                <a:cs typeface="Times New Roman" panose="02020603050405020304" pitchFamily="18" charset="0"/>
              </a:rPr>
              <a:t>Helmont came to the conclusion that plants must take most of their weight from water. He did not know about gases.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2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13509"/>
            <a:ext cx="5934949" cy="718457"/>
          </a:xfrm>
        </p:spPr>
        <p:txBody>
          <a:bodyPr/>
          <a:lstStyle/>
          <a:p>
            <a:pPr algn="just"/>
            <a:r>
              <a:rPr lang="en-US" sz="4000" dirty="0" smtClean="0">
                <a:latin typeface="Times New Roman" panose="02020603050405020304" pitchFamily="18" charset="0"/>
                <a:cs typeface="Times New Roman" panose="02020603050405020304" pitchFamily="18" charset="0"/>
              </a:rPr>
              <a:t>Conti…</a:t>
            </a:r>
            <a:endParaRPr lang="en-US" sz="40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2"/>
          </p:nvPr>
        </p:nvSpPr>
        <p:spPr>
          <a:xfrm>
            <a:off x="913794" y="1198288"/>
            <a:ext cx="5934949" cy="4478235"/>
          </a:xfrm>
        </p:spPr>
        <p:txBody>
          <a:bodyPr>
            <a:noAutofit/>
          </a:bodyPr>
          <a:lstStyle/>
          <a:p>
            <a:pPr marL="285750" indent="-285750" algn="just">
              <a:buFont typeface="Wingdings" panose="05000000000000000000" pitchFamily="2" charset="2"/>
              <a:buChar char="v"/>
            </a:pPr>
            <a:r>
              <a:rPr lang="en-US" sz="2000" dirty="0">
                <a:effectLst/>
                <a:latin typeface="Times New Roman" panose="02020603050405020304" pitchFamily="18" charset="0"/>
                <a:cs typeface="Times New Roman" panose="02020603050405020304" pitchFamily="18" charset="0"/>
              </a:rPr>
              <a:t>Joseph Priestley ran a series of experiments in 1772. </a:t>
            </a:r>
          </a:p>
          <a:p>
            <a:pPr marL="285750" indent="-285750" algn="just">
              <a:buFont typeface="Wingdings" panose="05000000000000000000" pitchFamily="2" charset="2"/>
              <a:buChar char="v"/>
            </a:pPr>
            <a:r>
              <a:rPr lang="en-US" sz="2000" dirty="0">
                <a:effectLst/>
                <a:latin typeface="Times New Roman" panose="02020603050405020304" pitchFamily="18" charset="0"/>
                <a:cs typeface="Times New Roman" panose="02020603050405020304" pitchFamily="18" charset="0"/>
              </a:rPr>
              <a:t>He tested a mouse, a candle, and a sprig of mint under hermetically sealed (no air can go in or out) jar. </a:t>
            </a:r>
          </a:p>
          <a:p>
            <a:pPr marL="285750" indent="-285750" algn="just">
              <a:buFont typeface="Wingdings" panose="05000000000000000000" pitchFamily="2" charset="2"/>
              <a:buChar char="v"/>
            </a:pPr>
            <a:r>
              <a:rPr lang="en-US" sz="2000" dirty="0">
                <a:effectLst/>
                <a:latin typeface="Times New Roman" panose="02020603050405020304" pitchFamily="18" charset="0"/>
                <a:cs typeface="Times New Roman" panose="02020603050405020304" pitchFamily="18" charset="0"/>
              </a:rPr>
              <a:t>He first observed that a mouse and a candle behave very similarly when covered, in that they both “spend” the air. </a:t>
            </a:r>
          </a:p>
          <a:p>
            <a:pPr marL="285750" indent="-285750" algn="just">
              <a:buFont typeface="Wingdings" panose="05000000000000000000" pitchFamily="2" charset="2"/>
              <a:buChar char="v"/>
            </a:pPr>
            <a:r>
              <a:rPr lang="en-US" sz="2000" dirty="0">
                <a:effectLst/>
                <a:latin typeface="Times New Roman" panose="02020603050405020304" pitchFamily="18" charset="0"/>
                <a:cs typeface="Times New Roman" panose="02020603050405020304" pitchFamily="18" charset="0"/>
              </a:rPr>
              <a:t>However, when a plant is placed with either the candle or mouse, the plant “revives” the air for both.</a:t>
            </a:r>
          </a:p>
          <a:p>
            <a:pPr algn="just"/>
            <a:endParaRPr lang="en-US" sz="2000" dirty="0">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7314614" y="1198288"/>
            <a:ext cx="4298367" cy="3795765"/>
          </a:xfrm>
          <a:prstGeom prst="rect">
            <a:avLst/>
          </a:prstGeom>
        </p:spPr>
      </p:pic>
    </p:spTree>
    <p:extLst>
      <p:ext uri="{BB962C8B-B14F-4D97-AF65-F5344CB8AC3E}">
        <p14:creationId xmlns:p14="http://schemas.microsoft.com/office/powerpoint/2010/main" val="273718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smtClean="0">
                <a:effectLst/>
                <a:latin typeface="Times New Roman" panose="02020603050405020304" pitchFamily="18" charset="0"/>
                <a:cs typeface="Times New Roman" panose="02020603050405020304" pitchFamily="18" charset="0"/>
              </a:rPr>
              <a:t>Contii</a:t>
            </a:r>
            <a:endParaRPr lang="en-US"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b="1" dirty="0">
                <a:effectLst/>
                <a:latin typeface="Times New Roman" panose="02020603050405020304" pitchFamily="18" charset="0"/>
                <a:cs typeface="Times New Roman" panose="02020603050405020304" pitchFamily="18" charset="0"/>
              </a:rPr>
              <a:t>Jan Ingenhousz </a:t>
            </a:r>
            <a:r>
              <a:rPr lang="en-US" dirty="0">
                <a:effectLst/>
                <a:latin typeface="Times New Roman" panose="02020603050405020304" pitchFamily="18" charset="0"/>
                <a:cs typeface="Times New Roman" panose="02020603050405020304" pitchFamily="18" charset="0"/>
              </a:rPr>
              <a:t>and</a:t>
            </a:r>
            <a:r>
              <a:rPr lang="en-US" b="1" dirty="0">
                <a:effectLst/>
                <a:latin typeface="Times New Roman" panose="02020603050405020304" pitchFamily="18" charset="0"/>
                <a:cs typeface="Times New Roman" panose="02020603050405020304" pitchFamily="18" charset="0"/>
              </a:rPr>
              <a:t> Jean Senebier</a:t>
            </a:r>
            <a:r>
              <a:rPr lang="en-US" dirty="0">
                <a:effectLst/>
                <a:latin typeface="Times New Roman" panose="02020603050405020304" pitchFamily="18" charset="0"/>
                <a:cs typeface="Times New Roman" panose="02020603050405020304" pitchFamily="18" charset="0"/>
              </a:rPr>
              <a:t> found that the air is only reviving in the day time and that CO</a:t>
            </a:r>
            <a:r>
              <a:rPr lang="en-US" baseline="-25000" dirty="0">
                <a:effectLst/>
                <a:latin typeface="Times New Roman" panose="02020603050405020304" pitchFamily="18" charset="0"/>
                <a:cs typeface="Times New Roman" panose="02020603050405020304" pitchFamily="18" charset="0"/>
              </a:rPr>
              <a:t>2</a:t>
            </a:r>
            <a:r>
              <a:rPr lang="en-US" dirty="0">
                <a:effectLst/>
                <a:latin typeface="Times New Roman" panose="02020603050405020304" pitchFamily="18" charset="0"/>
                <a:cs typeface="Times New Roman" panose="02020603050405020304" pitchFamily="18" charset="0"/>
              </a:rPr>
              <a:t> is assembled by plants. </a:t>
            </a:r>
            <a:endParaRPr lang="en-US" dirty="0" smtClean="0">
              <a:effectLst/>
              <a:latin typeface="Times New Roman" panose="02020603050405020304" pitchFamily="18" charset="0"/>
              <a:cs typeface="Times New Roman" panose="02020603050405020304" pitchFamily="18" charset="0"/>
            </a:endParaRPr>
          </a:p>
          <a:p>
            <a:pPr algn="just"/>
            <a:r>
              <a:rPr lang="en-US" b="1" dirty="0" smtClean="0">
                <a:effectLst/>
                <a:latin typeface="Times New Roman" panose="02020603050405020304" pitchFamily="18" charset="0"/>
                <a:cs typeface="Times New Roman" panose="02020603050405020304" pitchFamily="18" charset="0"/>
              </a:rPr>
              <a:t>Antoin-Laurent </a:t>
            </a:r>
            <a:r>
              <a:rPr lang="en-US" b="1" dirty="0">
                <a:effectLst/>
                <a:latin typeface="Times New Roman" panose="02020603050405020304" pitchFamily="18" charset="0"/>
                <a:cs typeface="Times New Roman" panose="02020603050405020304" pitchFamily="18" charset="0"/>
              </a:rPr>
              <a:t>Lavoiser</a:t>
            </a:r>
            <a:r>
              <a:rPr lang="en-US" dirty="0">
                <a:effectLst/>
                <a:latin typeface="Times New Roman" panose="02020603050405020304" pitchFamily="18" charset="0"/>
                <a:cs typeface="Times New Roman" panose="02020603050405020304" pitchFamily="18" charset="0"/>
              </a:rPr>
              <a:t> found that “revived air” is a separate gas, oxygen</a:t>
            </a:r>
            <a:r>
              <a:rPr lang="en-US" dirty="0" smtClean="0">
                <a:effectLst/>
                <a:latin typeface="Times New Roman" panose="02020603050405020304" pitchFamily="18" charset="0"/>
                <a:cs typeface="Times New Roman" panose="02020603050405020304" pitchFamily="18" charset="0"/>
              </a:rPr>
              <a:t>.</a:t>
            </a:r>
          </a:p>
          <a:p>
            <a:pPr algn="just"/>
            <a:r>
              <a:rPr lang="en-US" b="1" dirty="0">
                <a:effectLst/>
                <a:latin typeface="Times New Roman" panose="02020603050405020304" pitchFamily="18" charset="0"/>
                <a:cs typeface="Times New Roman" panose="02020603050405020304" pitchFamily="18" charset="0"/>
              </a:rPr>
              <a:t>Thomas Engelmann</a:t>
            </a:r>
            <a:r>
              <a:rPr lang="en-US" dirty="0">
                <a:effectLst/>
                <a:latin typeface="Times New Roman" panose="02020603050405020304" pitchFamily="18" charset="0"/>
                <a:cs typeface="Times New Roman" panose="02020603050405020304" pitchFamily="18" charset="0"/>
              </a:rPr>
              <a:t> ran an experiment using a crystal prism. He found that Spirogyra algae produce oxygen mostly in the blue and red parts of the spectrum</a:t>
            </a:r>
            <a:r>
              <a:rPr lang="en-US" dirty="0" smtClean="0">
                <a:effectLst/>
                <a:latin typeface="Times New Roman" panose="02020603050405020304" pitchFamily="18" charset="0"/>
                <a:cs typeface="Times New Roman" panose="02020603050405020304" pitchFamily="18" charset="0"/>
              </a:rPr>
              <a:t>.</a:t>
            </a:r>
          </a:p>
          <a:p>
            <a:pPr algn="just"/>
            <a:r>
              <a:rPr lang="en-US" dirty="0">
                <a:effectLst/>
                <a:latin typeface="Times New Roman" panose="02020603050405020304" pitchFamily="18" charset="0"/>
                <a:cs typeface="Times New Roman" panose="02020603050405020304" pitchFamily="18" charset="0"/>
              </a:rPr>
              <a:t>Another important fact was discovered by </a:t>
            </a:r>
            <a:r>
              <a:rPr lang="en-US" b="1" dirty="0">
                <a:effectLst/>
                <a:latin typeface="Times New Roman" panose="02020603050405020304" pitchFamily="18" charset="0"/>
                <a:cs typeface="Times New Roman" panose="02020603050405020304" pitchFamily="18" charset="0"/>
              </a:rPr>
              <a:t>Frederick Blackman </a:t>
            </a:r>
            <a:r>
              <a:rPr lang="en-US" dirty="0">
                <a:effectLst/>
                <a:latin typeface="Times New Roman" panose="02020603050405020304" pitchFamily="18" charset="0"/>
                <a:cs typeface="Times New Roman" panose="02020603050405020304" pitchFamily="18" charset="0"/>
              </a:rPr>
              <a:t>in 1905. He found that if light intensity is low, the increase of temperature actually has very little effect on the rate of photosynthesis. However, the reverse is not exactly true, and light is able to intensify photosynthesis even when it is cold</a:t>
            </a:r>
          </a:p>
        </p:txBody>
      </p:sp>
    </p:spTree>
    <p:extLst>
      <p:ext uri="{BB962C8B-B14F-4D97-AF65-F5344CB8AC3E}">
        <p14:creationId xmlns:p14="http://schemas.microsoft.com/office/powerpoint/2010/main" val="132825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effectLst/>
                <a:latin typeface="Times New Roman" panose="02020603050405020304" pitchFamily="18" charset="0"/>
                <a:cs typeface="Times New Roman" panose="02020603050405020304" pitchFamily="18" charset="0"/>
              </a:rPr>
              <a:t>Significance of Photosynthesis:</a:t>
            </a:r>
          </a:p>
        </p:txBody>
      </p:sp>
      <p:sp>
        <p:nvSpPr>
          <p:cNvPr id="3" name="Content Placeholder 2"/>
          <p:cNvSpPr>
            <a:spLocks noGrp="1"/>
          </p:cNvSpPr>
          <p:nvPr>
            <p:ph idx="1"/>
          </p:nvPr>
        </p:nvSpPr>
        <p:spPr>
          <a:xfrm>
            <a:off x="913795" y="1732449"/>
            <a:ext cx="10353762" cy="4668351"/>
          </a:xfrm>
        </p:spPr>
        <p:txBody>
          <a:bodyPr>
            <a:normAutofit/>
          </a:bodyPr>
          <a:lstStyle/>
          <a:p>
            <a:pPr algn="just"/>
            <a:r>
              <a:rPr lang="en-US" dirty="0" smtClean="0">
                <a:effectLst/>
                <a:latin typeface="Times New Roman" panose="02020603050405020304" pitchFamily="18" charset="0"/>
                <a:cs typeface="Times New Roman" panose="02020603050405020304" pitchFamily="18" charset="0"/>
              </a:rPr>
              <a:t>Photosynthesis </a:t>
            </a:r>
            <a:r>
              <a:rPr lang="en-US" dirty="0">
                <a:effectLst/>
                <a:latin typeface="Times New Roman" panose="02020603050405020304" pitchFamily="18" charset="0"/>
                <a:cs typeface="Times New Roman" panose="02020603050405020304" pitchFamily="18" charset="0"/>
              </a:rPr>
              <a:t>is the most important natural process which sustains life on earth.</a:t>
            </a:r>
          </a:p>
          <a:p>
            <a:pPr algn="just"/>
            <a:r>
              <a:rPr lang="en-US" dirty="0" smtClean="0">
                <a:effectLst/>
                <a:latin typeface="Times New Roman" panose="02020603050405020304" pitchFamily="18" charset="0"/>
                <a:cs typeface="Times New Roman" panose="02020603050405020304" pitchFamily="18" charset="0"/>
              </a:rPr>
              <a:t>The </a:t>
            </a:r>
            <a:r>
              <a:rPr lang="en-US" dirty="0">
                <a:effectLst/>
                <a:latin typeface="Times New Roman" panose="02020603050405020304" pitchFamily="18" charset="0"/>
                <a:cs typeface="Times New Roman" panose="02020603050405020304" pitchFamily="18" charset="0"/>
              </a:rPr>
              <a:t>process of photosynthesis is unique to green and other autotrophic plants. It synthesizes organic food from inorganic raw materials.</a:t>
            </a:r>
          </a:p>
          <a:p>
            <a:pPr algn="just"/>
            <a:r>
              <a:rPr lang="en-US" dirty="0" smtClean="0">
                <a:effectLst/>
                <a:latin typeface="Times New Roman" panose="02020603050405020304" pitchFamily="18" charset="0"/>
                <a:cs typeface="Times New Roman" panose="02020603050405020304" pitchFamily="18" charset="0"/>
              </a:rPr>
              <a:t>All </a:t>
            </a:r>
            <a:r>
              <a:rPr lang="en-US" dirty="0">
                <a:effectLst/>
                <a:latin typeface="Times New Roman" panose="02020603050405020304" pitchFamily="18" charset="0"/>
                <a:cs typeface="Times New Roman" panose="02020603050405020304" pitchFamily="18" charset="0"/>
              </a:rPr>
              <a:t>animals and heterotrophic plants depend upon the green plants for their organic food, and therefore, the green plants are called producers, while all other organisms are known as consumers.</a:t>
            </a:r>
          </a:p>
          <a:p>
            <a:pPr algn="just"/>
            <a:r>
              <a:rPr lang="en-US" dirty="0" smtClean="0">
                <a:effectLst/>
                <a:latin typeface="Times New Roman" panose="02020603050405020304" pitchFamily="18" charset="0"/>
                <a:cs typeface="Times New Roman" panose="02020603050405020304" pitchFamily="18" charset="0"/>
              </a:rPr>
              <a:t>Photosynthesis </a:t>
            </a:r>
            <a:r>
              <a:rPr lang="en-US" dirty="0">
                <a:effectLst/>
                <a:latin typeface="Times New Roman" panose="02020603050405020304" pitchFamily="18" charset="0"/>
                <a:cs typeface="Times New Roman" panose="02020603050405020304" pitchFamily="18" charset="0"/>
              </a:rPr>
              <a:t>converts radiant or solar energy into chemical energy. The same gets stored in the organic food as bonds between different atoms. Photosynthetic products provide energy to all organisms to carry out their life activities (all life is bottled sunshine</a:t>
            </a:r>
            <a:r>
              <a:rPr lang="en-US" dirty="0" smtClean="0">
                <a:effectLst/>
                <a:latin typeface="Times New Roman" panose="02020603050405020304" pitchFamily="18" charset="0"/>
                <a:cs typeface="Times New Roman" panose="02020603050405020304" pitchFamily="18" charset="0"/>
              </a:rPr>
              <a:t>).</a:t>
            </a:r>
          </a:p>
          <a:p>
            <a:pPr algn="just"/>
            <a:r>
              <a:rPr lang="en-US" dirty="0" smtClean="0">
                <a:effectLst/>
                <a:latin typeface="Times New Roman" panose="02020603050405020304" pitchFamily="18" charset="0"/>
                <a:cs typeface="Times New Roman" panose="02020603050405020304" pitchFamily="18" charset="0"/>
              </a:rPr>
              <a:t>Coal</a:t>
            </a:r>
            <a:r>
              <a:rPr lang="en-US" dirty="0">
                <a:effectLst/>
                <a:latin typeface="Times New Roman" panose="02020603050405020304" pitchFamily="18" charset="0"/>
                <a:cs typeface="Times New Roman" panose="02020603050405020304" pitchFamily="18" charset="0"/>
              </a:rPr>
              <a:t>, petroleum and natural gas are fossil fuels which have been produced by the application of heat and compression on the past plant and animal parts (all formed by photosynthesis) in the deeper layers of the earth. </a:t>
            </a:r>
          </a:p>
          <a:p>
            <a:pPr marL="36900" indent="0" algn="just">
              <a:buNone/>
            </a:pP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37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effectLst/>
                <a:latin typeface="Times New Roman" panose="02020603050405020304" pitchFamily="18" charset="0"/>
                <a:cs typeface="Times New Roman" panose="02020603050405020304" pitchFamily="18" charset="0"/>
              </a:rPr>
              <a:t>Conti…</a:t>
            </a:r>
            <a:endParaRPr lang="en-US"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r>
              <a:rPr lang="en-US" dirty="0" smtClean="0">
                <a:effectLst/>
                <a:latin typeface="Times New Roman" panose="02020603050405020304" pitchFamily="18" charset="0"/>
                <a:cs typeface="Times New Roman" panose="02020603050405020304" pitchFamily="18" charset="0"/>
              </a:rPr>
              <a:t>All </a:t>
            </a:r>
            <a:r>
              <a:rPr lang="en-US" dirty="0">
                <a:effectLst/>
                <a:latin typeface="Times New Roman" panose="02020603050405020304" pitchFamily="18" charset="0"/>
                <a:cs typeface="Times New Roman" panose="02020603050405020304" pitchFamily="18" charset="0"/>
              </a:rPr>
              <a:t>useful plant products are derived from the process of photosynthesis, e.g., timber, rubber, resins, drugs, oils, fibers, etc.</a:t>
            </a:r>
          </a:p>
          <a:p>
            <a:pPr algn="just"/>
            <a:r>
              <a:rPr lang="en-US" dirty="0" smtClean="0">
                <a:effectLst/>
                <a:latin typeface="Times New Roman" panose="02020603050405020304" pitchFamily="18" charset="0"/>
                <a:cs typeface="Times New Roman" panose="02020603050405020304" pitchFamily="18" charset="0"/>
              </a:rPr>
              <a:t>It </a:t>
            </a:r>
            <a:r>
              <a:rPr lang="en-US" dirty="0">
                <a:effectLst/>
                <a:latin typeface="Times New Roman" panose="02020603050405020304" pitchFamily="18" charset="0"/>
                <a:cs typeface="Times New Roman" panose="02020603050405020304" pitchFamily="18" charset="0"/>
              </a:rPr>
              <a:t>is the only known method by which oxygen is added to the atmosphere to compensate for oxygen being used in the respiration of organisms and burning of organic fuels. Oxygen is important in (a) efficient utilization and complete breakdown of respiratory substrate and (b) formation of ozone in stratosphere that filters out and stops harmful UV radiations in reaching earth.</a:t>
            </a:r>
          </a:p>
          <a:p>
            <a:pPr algn="just"/>
            <a:r>
              <a:rPr lang="en-US" dirty="0" smtClean="0">
                <a:effectLst/>
                <a:latin typeface="Times New Roman" panose="02020603050405020304" pitchFamily="18" charset="0"/>
                <a:cs typeface="Times New Roman" panose="02020603050405020304" pitchFamily="18" charset="0"/>
              </a:rPr>
              <a:t>Photosynthesis </a:t>
            </a:r>
            <a:r>
              <a:rPr lang="en-US" dirty="0">
                <a:effectLst/>
                <a:latin typeface="Times New Roman" panose="02020603050405020304" pitchFamily="18" charset="0"/>
                <a:cs typeface="Times New Roman" panose="02020603050405020304" pitchFamily="18" charset="0"/>
              </a:rPr>
              <a:t>decreases the concentration of carbon dioxide which is being added to the atmosphere by the respiration of organisms and burning of organic fuels. Higher concentration of carbon dioxide is poisonous to living beings.</a:t>
            </a:r>
          </a:p>
          <a:p>
            <a:pPr algn="just"/>
            <a:r>
              <a:rPr lang="en-US" dirty="0" smtClean="0">
                <a:effectLst/>
                <a:latin typeface="Times New Roman" panose="02020603050405020304" pitchFamily="18" charset="0"/>
                <a:cs typeface="Times New Roman" panose="02020603050405020304" pitchFamily="18" charset="0"/>
              </a:rPr>
              <a:t>Productivity </a:t>
            </a:r>
            <a:r>
              <a:rPr lang="en-US" dirty="0">
                <a:effectLst/>
                <a:latin typeface="Times New Roman" panose="02020603050405020304" pitchFamily="18" charset="0"/>
                <a:cs typeface="Times New Roman" panose="02020603050405020304" pitchFamily="18" charset="0"/>
              </a:rPr>
              <a:t>of agricultural crops depends upon the rate of photosynthesis. Therefore, scientists are busy in genetically manipulating the crops.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944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214</TotalTime>
  <Words>1658</Words>
  <Application>Microsoft Office PowerPoint</Application>
  <PresentationFormat>Widescreen</PresentationFormat>
  <Paragraphs>134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Calisto MT</vt:lpstr>
      <vt:lpstr>Times New Roman</vt:lpstr>
      <vt:lpstr>Trebuchet MS</vt:lpstr>
      <vt:lpstr>Wingdings</vt:lpstr>
      <vt:lpstr>Wingdings 2</vt:lpstr>
      <vt:lpstr>Slate</vt:lpstr>
      <vt:lpstr>Photosynthesis</vt:lpstr>
      <vt:lpstr>Terms</vt:lpstr>
      <vt:lpstr>Neil’s Hypothesis</vt:lpstr>
      <vt:lpstr>Conti…</vt:lpstr>
      <vt:lpstr>History of Photosynthesis:</vt:lpstr>
      <vt:lpstr>Conti…</vt:lpstr>
      <vt:lpstr>Contii</vt:lpstr>
      <vt:lpstr>Significance of Photosynthesis:</vt:lpstr>
      <vt:lpstr>Conti…</vt:lpstr>
      <vt:lpstr>Sites of Photosynthesis</vt:lpstr>
      <vt:lpstr>Photosynthesis</vt:lpstr>
      <vt:lpstr>Light Reaction (Photochemical Phase):</vt:lpstr>
      <vt:lpstr>Stages of Light Reaction:</vt:lpstr>
      <vt:lpstr>Conti…</vt:lpstr>
      <vt:lpstr>Cyclic Photophosphorylation</vt:lpstr>
      <vt:lpstr>Non-cyclic photophosphorylation:</vt:lpstr>
      <vt:lpstr>Factors Affecting Photosynthesis</vt:lpstr>
      <vt:lpstr>Light intensity</vt:lpstr>
      <vt:lpstr>Wavelength</vt:lpstr>
      <vt:lpstr>Carbon dioxide concentration</vt:lpstr>
      <vt:lpstr>Conti…</vt:lpstr>
      <vt:lpstr>Temperature</vt:lpstr>
      <vt:lpstr>Water supply</vt:lpstr>
      <vt:lpstr>Chlorophyll Concentration</vt:lpstr>
      <vt:lpstr>Pollution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Botany Mid-term Assignment</dc:title>
  <dc:creator>Shahid Iqbal</dc:creator>
  <cp:lastModifiedBy>Shahid Iqbal</cp:lastModifiedBy>
  <cp:revision>26</cp:revision>
  <dcterms:created xsi:type="dcterms:W3CDTF">2020-04-19T11:52:31Z</dcterms:created>
  <dcterms:modified xsi:type="dcterms:W3CDTF">2020-05-02T06:45:18Z</dcterms:modified>
</cp:coreProperties>
</file>