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57" r:id="rId4"/>
    <p:sldId id="264" r:id="rId5"/>
    <p:sldId id="258" r:id="rId6"/>
    <p:sldId id="262" r:id="rId7"/>
    <p:sldId id="263" r:id="rId8"/>
    <p:sldId id="259" r:id="rId9"/>
    <p:sldId id="265" r:id="rId10"/>
    <p:sldId id="266" r:id="rId11"/>
    <p:sldId id="260" r:id="rId12"/>
    <p:sldId id="274" r:id="rId13"/>
    <p:sldId id="267" r:id="rId14"/>
    <p:sldId id="270" r:id="rId15"/>
    <p:sldId id="271" r:id="rId16"/>
    <p:sldId id="272" r:id="rId17"/>
    <p:sldId id="269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33" autoAdjust="0"/>
  </p:normalViewPr>
  <p:slideViewPr>
    <p:cSldViewPr snapToGrid="0">
      <p:cViewPr varScale="1">
        <p:scale>
          <a:sx n="113" d="100"/>
          <a:sy n="113" d="100"/>
        </p:scale>
        <p:origin x="43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786B8-4E10-4A7E-9679-C27AD816DA9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B6A03-EE49-42CE-B91F-B5D41E3D7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Cardiomyopathy: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chronic disease of the heart muscle.</a:t>
            </a:r>
          </a:p>
          <a:p>
            <a:pPr algn="l">
              <a:buFont typeface="+mj-lt"/>
              <a:buAutoNum type="arabicPeriod"/>
            </a:pP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HF with reduced ejection fraction (</a:t>
            </a:r>
            <a:r>
              <a:rPr lang="en-US" b="0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HFrEF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), also known as systolic HF, the heart muscle is not able to contract adequately and, therefore, expels less oxygen-rich blood into the body.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B6A03-EE49-42CE-B91F-B5D41E3D7F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83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CARVEDILOL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B6A03-EE49-42CE-B91F-B5D41E3D7F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B6A03-EE49-42CE-B91F-B5D41E3D7F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6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Antigenicity</a:t>
            </a:r>
          </a:p>
          <a:p>
            <a:r>
              <a:rPr lang="en-US" dirty="0" smtClean="0"/>
              <a:t>The capacity to induce an immune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B6A03-EE49-42CE-B91F-B5D41E3D7F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6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084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3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4875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60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346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59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0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8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3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6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8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6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558B33-527B-4FF4-9361-2747F0EA9AF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578C8C1-A59F-4D75-8AF1-CB3978B093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8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bg1"/>
                </a:solidFill>
              </a:rPr>
              <a:t>Chf</a:t>
            </a:r>
            <a:r>
              <a:rPr lang="en-US" b="1" dirty="0" smtClean="0">
                <a:solidFill>
                  <a:schemeClr val="bg1"/>
                </a:solidFill>
              </a:rPr>
              <a:t> Pharmacology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582" y="3834139"/>
            <a:ext cx="6400800" cy="1947333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Dr.Taseer</a:t>
            </a:r>
            <a:r>
              <a:rPr lang="en-US" sz="3200" b="1" dirty="0" smtClean="0"/>
              <a:t> Ahmad</a:t>
            </a:r>
            <a:endParaRPr lang="en-US" sz="32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412" y="1956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3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18" y="167241"/>
            <a:ext cx="11524129" cy="659041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9779" y="1742872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30" y="121315"/>
            <a:ext cx="11802213" cy="654842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4231" y="2020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7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36" y="0"/>
            <a:ext cx="9285760" cy="69715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2717" y="3018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723" y="2385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80" y="0"/>
            <a:ext cx="10791393" cy="66348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2" y="207817"/>
            <a:ext cx="11757193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82" y="252845"/>
            <a:ext cx="11275436" cy="64504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5008" y="5120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3399" y="579836"/>
            <a:ext cx="1143243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Therapy of </a:t>
            </a:r>
            <a:r>
              <a:rPr lang="en-US" sz="2800" b="1" dirty="0" smtClean="0">
                <a:solidFill>
                  <a:schemeClr val="bg1"/>
                </a:solidFill>
              </a:rPr>
              <a:t>intoxication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dministration of </a:t>
            </a:r>
            <a:r>
              <a:rPr lang="en-US" sz="2800" b="1" dirty="0" smtClean="0">
                <a:solidFill>
                  <a:schemeClr val="bg1"/>
                </a:solidFill>
              </a:rPr>
              <a:t>K</a:t>
            </a:r>
            <a:r>
              <a:rPr lang="en-US" sz="2800" b="1" baseline="26000" dirty="0">
                <a:solidFill>
                  <a:schemeClr val="bg1"/>
                </a:solidFill>
              </a:rPr>
              <a:t>+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reduces </a:t>
            </a:r>
            <a:r>
              <a:rPr lang="en-US" sz="2800" dirty="0">
                <a:solidFill>
                  <a:schemeClr val="bg1"/>
                </a:solidFill>
              </a:rPr>
              <a:t>binding of </a:t>
            </a:r>
            <a:r>
              <a:rPr lang="en-US" sz="2800" dirty="0" smtClean="0">
                <a:solidFill>
                  <a:schemeClr val="bg1"/>
                </a:solidFill>
              </a:rPr>
              <a:t>cardiac glycosides (CG),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but </a:t>
            </a:r>
            <a:r>
              <a:rPr lang="en-US" sz="2800" dirty="0">
                <a:solidFill>
                  <a:schemeClr val="bg1"/>
                </a:solidFill>
              </a:rPr>
              <a:t>may impair </a:t>
            </a:r>
            <a:r>
              <a:rPr lang="en-US" sz="2800" dirty="0" smtClean="0">
                <a:solidFill>
                  <a:schemeClr val="bg1"/>
                </a:solidFill>
              </a:rPr>
              <a:t>AV-conduction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Administration of </a:t>
            </a:r>
            <a:r>
              <a:rPr lang="en-US" sz="2800" dirty="0" err="1">
                <a:solidFill>
                  <a:schemeClr val="bg1"/>
                </a:solidFill>
              </a:rPr>
              <a:t>antiarrhythmics</a:t>
            </a:r>
            <a:r>
              <a:rPr lang="en-US" sz="2800" dirty="0">
                <a:solidFill>
                  <a:schemeClr val="bg1"/>
                </a:solidFill>
              </a:rPr>
              <a:t>, such as </a:t>
            </a:r>
            <a:r>
              <a:rPr lang="en-US" sz="2800" b="1" dirty="0">
                <a:solidFill>
                  <a:schemeClr val="bg1"/>
                </a:solidFill>
              </a:rPr>
              <a:t>phenytoin </a:t>
            </a:r>
            <a:r>
              <a:rPr lang="en-US" sz="2800" dirty="0" smtClean="0">
                <a:solidFill>
                  <a:schemeClr val="bg1"/>
                </a:solidFill>
              </a:rPr>
              <a:t>or </a:t>
            </a:r>
            <a:r>
              <a:rPr lang="en-US" sz="2800" b="1" dirty="0" smtClean="0">
                <a:solidFill>
                  <a:schemeClr val="bg1"/>
                </a:solidFill>
              </a:rPr>
              <a:t>lidocaine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oral </a:t>
            </a:r>
            <a:r>
              <a:rPr lang="en-US" sz="2800" dirty="0">
                <a:solidFill>
                  <a:schemeClr val="bg1"/>
                </a:solidFill>
              </a:rPr>
              <a:t>administration of </a:t>
            </a:r>
            <a:r>
              <a:rPr lang="en-US" sz="2800" b="1" dirty="0" smtClean="0">
                <a:solidFill>
                  <a:schemeClr val="bg1"/>
                </a:solidFill>
              </a:rPr>
              <a:t>colestyramine </a:t>
            </a:r>
            <a:r>
              <a:rPr lang="en-US" sz="2800" dirty="0" smtClean="0">
                <a:solidFill>
                  <a:schemeClr val="bg1"/>
                </a:solidFill>
              </a:rPr>
              <a:t>for </a:t>
            </a:r>
            <a:r>
              <a:rPr lang="en-US" sz="2800" dirty="0">
                <a:solidFill>
                  <a:schemeClr val="bg1"/>
                </a:solidFill>
              </a:rPr>
              <a:t>binding </a:t>
            </a:r>
            <a:r>
              <a:rPr lang="en-US" sz="2800" dirty="0" smtClean="0">
                <a:solidFill>
                  <a:schemeClr val="bg1"/>
                </a:solidFill>
              </a:rPr>
              <a:t>and preventing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absorption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dirty="0" err="1">
                <a:solidFill>
                  <a:schemeClr val="bg1"/>
                </a:solidFill>
              </a:rPr>
              <a:t>digitoxin</a:t>
            </a:r>
            <a:r>
              <a:rPr lang="en-US" sz="2800" dirty="0">
                <a:solidFill>
                  <a:schemeClr val="bg1"/>
                </a:solidFill>
              </a:rPr>
              <a:t> present in </a:t>
            </a:r>
            <a:r>
              <a:rPr lang="en-US" sz="2800" dirty="0" smtClean="0">
                <a:solidFill>
                  <a:schemeClr val="bg1"/>
                </a:solidFill>
              </a:rPr>
              <a:t>the intestines </a:t>
            </a:r>
            <a:r>
              <a:rPr lang="en-US" sz="2800" dirty="0">
                <a:solidFill>
                  <a:schemeClr val="bg1"/>
                </a:solidFill>
              </a:rPr>
              <a:t>(enterohepatic cycle), and </a:t>
            </a:r>
            <a:r>
              <a:rPr lang="en-US" sz="2800" dirty="0" smtClean="0">
                <a:solidFill>
                  <a:schemeClr val="bg1"/>
                </a:solidFill>
              </a:rPr>
              <a:t>most importantly </a:t>
            </a:r>
            <a:r>
              <a:rPr lang="en-US" sz="2800" dirty="0">
                <a:solidFill>
                  <a:schemeClr val="bg1"/>
                </a:solidFill>
              </a:rPr>
              <a:t>injection of </a:t>
            </a:r>
            <a:r>
              <a:rPr lang="en-US" sz="2800" b="1" dirty="0">
                <a:solidFill>
                  <a:schemeClr val="bg1"/>
                </a:solidFill>
              </a:rPr>
              <a:t>antibody (Fab) </a:t>
            </a:r>
            <a:r>
              <a:rPr lang="en-US" sz="2800" b="1" dirty="0" smtClean="0">
                <a:solidFill>
                  <a:schemeClr val="bg1"/>
                </a:solidFill>
              </a:rPr>
              <a:t>fragments </a:t>
            </a:r>
            <a:r>
              <a:rPr lang="en-US" sz="2800" dirty="0" smtClean="0">
                <a:solidFill>
                  <a:schemeClr val="bg1"/>
                </a:solidFill>
              </a:rPr>
              <a:t>that </a:t>
            </a:r>
            <a:r>
              <a:rPr lang="en-US" sz="2800" dirty="0">
                <a:solidFill>
                  <a:schemeClr val="bg1"/>
                </a:solidFill>
              </a:rPr>
              <a:t>bind and inactivate </a:t>
            </a:r>
            <a:r>
              <a:rPr lang="en-US" sz="2800" dirty="0" err="1">
                <a:solidFill>
                  <a:schemeClr val="bg1"/>
                </a:solidFill>
              </a:rPr>
              <a:t>digitoxin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and digoxin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</a:rPr>
              <a:t>Compared </a:t>
            </a:r>
            <a:r>
              <a:rPr lang="en-US" sz="2800" dirty="0">
                <a:solidFill>
                  <a:schemeClr val="bg1"/>
                </a:solidFill>
              </a:rPr>
              <a:t>with full antibodies, </a:t>
            </a:r>
            <a:r>
              <a:rPr lang="en-US" sz="2800" dirty="0" smtClean="0">
                <a:solidFill>
                  <a:schemeClr val="bg1"/>
                </a:solidFill>
              </a:rPr>
              <a:t>fragments have </a:t>
            </a:r>
            <a:r>
              <a:rPr lang="en-US" sz="2800" dirty="0">
                <a:solidFill>
                  <a:schemeClr val="bg1"/>
                </a:solidFill>
              </a:rPr>
              <a:t>superior tissue </a:t>
            </a:r>
            <a:r>
              <a:rPr lang="en-US" sz="2800" dirty="0" smtClean="0">
                <a:solidFill>
                  <a:schemeClr val="bg1"/>
                </a:solidFill>
              </a:rPr>
              <a:t>penetrability, more </a:t>
            </a:r>
            <a:r>
              <a:rPr lang="en-US" sz="2800" dirty="0">
                <a:solidFill>
                  <a:schemeClr val="bg1"/>
                </a:solidFill>
              </a:rPr>
              <a:t>rapid renal elimination, and lower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</a:rPr>
              <a:t>antigenicity.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5968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6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46" y="785266"/>
            <a:ext cx="11647543" cy="4895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3175085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>
                <a:solidFill>
                  <a:srgbClr val="231F20"/>
                </a:solidFill>
                <a:latin typeface="Helvetica" panose="020B0604020202020204" pitchFamily="34" charset="0"/>
              </a:rPr>
              <a:t>Treatment options for various stages of HF.</a:t>
            </a:r>
            <a:br>
              <a:rPr lang="en-US" sz="900">
                <a:solidFill>
                  <a:srgbClr val="231F20"/>
                </a:solidFill>
                <a:latin typeface="Helvetica" panose="020B0604020202020204" pitchFamily="34" charset="0"/>
              </a:rPr>
            </a:b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90582" y="5888069"/>
            <a:ext cx="487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Treatment options for various stages of HF.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5635" y="58880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FDC = fixed dose combination; HYD = hydralazine; ISDN = </a:t>
            </a:r>
            <a:r>
              <a:rPr lang="en-US" dirty="0" err="1"/>
              <a:t>isosorbide</a:t>
            </a:r>
            <a:r>
              <a:rPr lang="en-US" dirty="0"/>
              <a:t> </a:t>
            </a:r>
            <a:r>
              <a:rPr lang="en-US" dirty="0" err="1"/>
              <a:t>dinitrate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1470" y="333174"/>
            <a:ext cx="98437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Heart failure (HF)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CHF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is a complex, progressive disorder in which the heart</a:t>
            </a:r>
          </a:p>
          <a:p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is unable to pump sufficient blood to meet the needs of the body. </a:t>
            </a:r>
          </a:p>
          <a:p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Its cardinal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symptoms are dyspnea, fatigue, and fluid retention.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HF is due to an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impaired ability of the heart to adequately fill with and/or eject blood. It is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often accompanied by abnormal increases in blood volume and interstitial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fluid.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Underlying causes of HF include arteriosclerotic heart </a:t>
            </a:r>
            <a:r>
              <a:rPr lang="en-US" sz="2800" b="0" i="0" u="none" strike="noStrike" baseline="0" dirty="0" err="1" smtClean="0">
                <a:solidFill>
                  <a:schemeClr val="bg1"/>
                </a:solidFill>
                <a:latin typeface="Helvetica" panose="020B0604020202020204" pitchFamily="34" charset="0"/>
              </a:rPr>
              <a:t>disease,myocardial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infarction, hypertensive heart disease, </a:t>
            </a:r>
            <a:r>
              <a:rPr lang="en-US" sz="2800" b="0" i="0" u="none" strike="noStrike" baseline="0" dirty="0" err="1" smtClean="0">
                <a:solidFill>
                  <a:schemeClr val="bg1"/>
                </a:solidFill>
                <a:latin typeface="Helvetica" panose="020B0604020202020204" pitchFamily="34" charset="0"/>
              </a:rPr>
              <a:t>valvular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heart disease,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Helvetica" panose="020B0604020202020204" pitchFamily="34" charset="0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Helvetica" panose="020B0604020202020204" pitchFamily="34" charset="0"/>
              </a:rPr>
              <a:t>dilated cardiomyopathy, and congenital heart disease.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9769" y="1919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191" y="600378"/>
            <a:ext cx="3657094" cy="544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693" y="600378"/>
            <a:ext cx="3524250" cy="543877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2138" y="1277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5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61" y="94130"/>
            <a:ext cx="11979098" cy="671164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2288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06" y="231820"/>
            <a:ext cx="4691564" cy="63501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7876" y="1524900"/>
            <a:ext cx="43702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45454"/>
                </a:solidFill>
                <a:latin typeface="arial" panose="020B0604020202020204" pitchFamily="34" charset="0"/>
              </a:rPr>
              <a:t>The </a:t>
            </a:r>
            <a:r>
              <a:rPr lang="en-US" sz="2800" b="1" dirty="0">
                <a:solidFill>
                  <a:srgbClr val="6A6A6A"/>
                </a:solidFill>
                <a:latin typeface="arial" panose="020B0604020202020204" pitchFamily="34" charset="0"/>
              </a:rPr>
              <a:t>renin</a:t>
            </a:r>
            <a:r>
              <a:rPr lang="en-US" sz="2800" dirty="0">
                <a:solidFill>
                  <a:srgbClr val="545454"/>
                </a:solidFill>
                <a:latin typeface="arial" panose="020B0604020202020204" pitchFamily="34" charset="0"/>
              </a:rPr>
              <a:t>–angiotensin system (RAS) or the </a:t>
            </a:r>
            <a:r>
              <a:rPr lang="en-US" sz="2800" b="1" dirty="0">
                <a:solidFill>
                  <a:srgbClr val="6A6A6A"/>
                </a:solidFill>
                <a:latin typeface="arial" panose="020B0604020202020204" pitchFamily="34" charset="0"/>
              </a:rPr>
              <a:t>renin</a:t>
            </a:r>
            <a:r>
              <a:rPr lang="en-US" sz="2800" dirty="0">
                <a:solidFill>
                  <a:srgbClr val="545454"/>
                </a:solidFill>
                <a:latin typeface="arial" panose="020B0604020202020204" pitchFamily="34" charset="0"/>
              </a:rPr>
              <a:t>–angiotensin–aldosterone system (RAAS) is a hormone system that regulates blood pressure and fluid balance.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24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220" y="-52529"/>
            <a:ext cx="10212946" cy="69105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1993" y="249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8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9" y="0"/>
            <a:ext cx="10287000" cy="680698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5589" y="1664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598" y="282388"/>
            <a:ext cx="11702780" cy="623943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83" y="203269"/>
            <a:ext cx="11726441" cy="64395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3224" y="8909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1850</TotalTime>
  <Words>276</Words>
  <Application>Microsoft Office PowerPoint</Application>
  <PresentationFormat>Widescreen</PresentationFormat>
  <Paragraphs>27</Paragraphs>
  <Slides>18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</vt:lpstr>
      <vt:lpstr>Calibri</vt:lpstr>
      <vt:lpstr>Century Gothic</vt:lpstr>
      <vt:lpstr>Helvetica</vt:lpstr>
      <vt:lpstr>Wingdings</vt:lpstr>
      <vt:lpstr>Wingdings 3</vt:lpstr>
      <vt:lpstr>Slice</vt:lpstr>
      <vt:lpstr>Chf Pharmacology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CVS Pharmacology</dc:title>
  <dc:creator>TASEER</dc:creator>
  <cp:lastModifiedBy>Administrator</cp:lastModifiedBy>
  <cp:revision>40</cp:revision>
  <dcterms:created xsi:type="dcterms:W3CDTF">2015-07-28T10:19:52Z</dcterms:created>
  <dcterms:modified xsi:type="dcterms:W3CDTF">2020-10-27T11:05:33Z</dcterms:modified>
</cp:coreProperties>
</file>