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9"/>
  </p:notesMasterIdLst>
  <p:sldIdLst>
    <p:sldId id="294" r:id="rId4"/>
    <p:sldId id="257" r:id="rId5"/>
    <p:sldId id="265" r:id="rId6"/>
    <p:sldId id="266" r:id="rId7"/>
    <p:sldId id="268" r:id="rId8"/>
    <p:sldId id="267" r:id="rId9"/>
    <p:sldId id="269" r:id="rId10"/>
    <p:sldId id="258" r:id="rId11"/>
    <p:sldId id="259" r:id="rId12"/>
    <p:sldId id="260" r:id="rId13"/>
    <p:sldId id="261" r:id="rId14"/>
    <p:sldId id="262" r:id="rId15"/>
    <p:sldId id="273" r:id="rId16"/>
    <p:sldId id="26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38FE1-0A79-48A4-BBDB-819EBF7B904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2E138-BBA7-452E-B041-7D609BBDE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002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4/25/2020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869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544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4/25/2020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695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715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366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65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446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626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937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7152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314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4/25/2020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718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4/25/2020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491135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4/25/2020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48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4/25/2020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065683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4/25/2020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726505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4/25/2020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0209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4/25/2020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93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4/25/2020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6674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4/25/2020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1615902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4/25/2020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5138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4/25/2020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427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4129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4/25/2020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5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363" y="1752600"/>
            <a:ext cx="49231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Soil Mechanics</a:t>
            </a:r>
          </a:p>
          <a:p>
            <a:pPr algn="ctr"/>
            <a:r>
              <a:rPr lang="en-US" sz="2400" b="1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b="1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BS-GEOLOGY)</a:t>
            </a:r>
            <a:endParaRPr lang="en-US" sz="2800" b="1" smtClean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UOS</a:t>
            </a:r>
            <a:endParaRPr lang="en-US" sz="28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3480137"/>
            <a:ext cx="4985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  SAEED HASSAN</a:t>
            </a:r>
          </a:p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539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Bernoulli’s equation is applied to the flow of water through a porous soil </a:t>
            </a:r>
            <a:r>
              <a:rPr lang="en-US" dirty="0" smtClean="0"/>
              <a:t>medium, the </a:t>
            </a:r>
            <a:r>
              <a:rPr lang="en-US" dirty="0"/>
              <a:t>term containing the velocity head can be neglected because the seepage velocity </a:t>
            </a:r>
            <a:r>
              <a:rPr lang="en-US" dirty="0" smtClean="0"/>
              <a:t>is small</a:t>
            </a:r>
            <a:r>
              <a:rPr lang="en-US" dirty="0"/>
              <a:t>, and the total head at any point can be adequately represented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2238375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60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Figure 7.1 shows the relationship among pressure, elevation, and total heads for </a:t>
            </a:r>
            <a:r>
              <a:rPr lang="en-US" dirty="0" smtClean="0"/>
              <a:t>the flow </a:t>
            </a:r>
            <a:r>
              <a:rPr lang="en-US" dirty="0"/>
              <a:t>of water through soil. Open standpipes called </a:t>
            </a:r>
            <a:r>
              <a:rPr lang="en-US" i="1" dirty="0"/>
              <a:t>piezometers </a:t>
            </a:r>
            <a:r>
              <a:rPr lang="en-US" dirty="0"/>
              <a:t>are installed at points </a:t>
            </a:r>
            <a:r>
              <a:rPr lang="en-US" i="1" dirty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i="1" dirty="0"/>
              <a:t>. </a:t>
            </a:r>
            <a:r>
              <a:rPr lang="en-US" dirty="0"/>
              <a:t>The levels to which water rises in the piezometer tubes situated at points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 </a:t>
            </a:r>
            <a:r>
              <a:rPr lang="en-US" dirty="0" smtClean="0"/>
              <a:t>are known </a:t>
            </a:r>
            <a:r>
              <a:rPr lang="en-US" dirty="0"/>
              <a:t>as the </a:t>
            </a:r>
            <a:r>
              <a:rPr lang="en-US" i="1" dirty="0" err="1"/>
              <a:t>piezometric</a:t>
            </a:r>
            <a:r>
              <a:rPr lang="en-US" i="1" dirty="0"/>
              <a:t> levels </a:t>
            </a:r>
            <a:r>
              <a:rPr lang="en-US" dirty="0"/>
              <a:t>of points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B, </a:t>
            </a:r>
            <a:r>
              <a:rPr lang="en-US" dirty="0"/>
              <a:t>respectively. The pressure head at </a:t>
            </a:r>
            <a:r>
              <a:rPr lang="en-US" dirty="0" smtClean="0"/>
              <a:t>a point </a:t>
            </a:r>
            <a:r>
              <a:rPr lang="en-US" dirty="0"/>
              <a:t>is the height of the vertical column of water in the piezometer installed at that </a:t>
            </a:r>
            <a:r>
              <a:rPr lang="en-US" dirty="0" smtClean="0"/>
              <a:t>point. The </a:t>
            </a:r>
            <a:r>
              <a:rPr lang="en-US" dirty="0"/>
              <a:t>loss of head between two points,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B, </a:t>
            </a:r>
            <a:r>
              <a:rPr lang="en-US" dirty="0"/>
              <a:t>can be given by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12" y="5054221"/>
            <a:ext cx="63198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99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2667000"/>
            <a:ext cx="42195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3" y="3657600"/>
            <a:ext cx="262890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0579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14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most soils, the flow of water through the void spaces can be </a:t>
            </a:r>
            <a:r>
              <a:rPr lang="en-US" dirty="0" smtClean="0"/>
              <a:t>considered laminar </a:t>
            </a:r>
            <a:r>
              <a:rPr lang="en-US" dirty="0"/>
              <a:t>and </a:t>
            </a:r>
            <a:r>
              <a:rPr lang="en-US" dirty="0" smtClean="0"/>
              <a:t>thus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00400"/>
            <a:ext cx="10096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48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1856, Darcy published a simple equation for the discharge velocity of water </a:t>
            </a:r>
            <a:r>
              <a:rPr lang="en-US" dirty="0" smtClean="0"/>
              <a:t>through saturated </a:t>
            </a:r>
            <a:r>
              <a:rPr lang="en-US" dirty="0"/>
              <a:t>soils, which may be expressed 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Darcy’s Law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6153150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23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</a:t>
            </a:r>
            <a:r>
              <a:rPr lang="en-US" dirty="0"/>
              <a:t>is defined as the rate of flow per unit area of soil under unit </a:t>
            </a:r>
            <a:r>
              <a:rPr lang="en-US" dirty="0" smtClean="0"/>
              <a:t>hydraulic gradient</a:t>
            </a:r>
            <a:r>
              <a:rPr lang="en-US" dirty="0"/>
              <a:t>, it has the dimensions of velocity (L/T) such (cm/sec or </a:t>
            </a:r>
            <a:r>
              <a:rPr lang="en-US" dirty="0" err="1" smtClean="0"/>
              <a:t>ft</a:t>
            </a:r>
            <a:r>
              <a:rPr lang="en-US" dirty="0" smtClean="0"/>
              <a:t>/sec</a:t>
            </a:r>
            <a:r>
              <a:rPr lang="en-US" dirty="0"/>
              <a:t>).</a:t>
            </a:r>
          </a:p>
          <a:p>
            <a:r>
              <a:rPr lang="en-US" dirty="0" smtClean="0"/>
              <a:t>It </a:t>
            </a:r>
            <a:r>
              <a:rPr lang="en-US" dirty="0"/>
              <a:t>depends on several factors as follows:</a:t>
            </a:r>
          </a:p>
          <a:p>
            <a:pPr marL="0" indent="0">
              <a:buNone/>
            </a:pPr>
            <a:r>
              <a:rPr lang="en-US" dirty="0"/>
              <a:t>1. Shape and size of the soil particles.</a:t>
            </a:r>
          </a:p>
          <a:p>
            <a:pPr marL="0" indent="0">
              <a:buNone/>
            </a:pPr>
            <a:r>
              <a:rPr lang="en-US" dirty="0"/>
              <a:t>2. Distribution of soil particles and pore spaces.</a:t>
            </a:r>
          </a:p>
          <a:p>
            <a:pPr marL="0" indent="0">
              <a:buNone/>
            </a:pPr>
            <a:r>
              <a:rPr lang="en-US" dirty="0"/>
              <a:t>3. Void ratio. Permeability increases with increase of void ratio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4. Degree of saturation. Permeability increases with increase </a:t>
            </a:r>
            <a:r>
              <a:rPr lang="en-US" dirty="0" smtClean="0"/>
              <a:t>of </a:t>
            </a:r>
            <a:r>
              <a:rPr lang="en-US" dirty="0"/>
              <a:t>degree of saturation.</a:t>
            </a:r>
          </a:p>
          <a:p>
            <a:pPr marL="0" indent="0">
              <a:buNone/>
            </a:pPr>
            <a:r>
              <a:rPr lang="en-US" dirty="0"/>
              <a:t>5. Composition of soil particles.</a:t>
            </a:r>
          </a:p>
          <a:p>
            <a:pPr marL="0" indent="0">
              <a:buNone/>
            </a:pPr>
            <a:r>
              <a:rPr lang="en-US" dirty="0"/>
              <a:t>6. Soil 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Hydraulic Conductivity or Coefficient of permeability (k)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0466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4038600"/>
            <a:ext cx="7745505" cy="208756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coefficient of permeability of soils is generally expressed at </a:t>
            </a:r>
            <a:r>
              <a:rPr lang="en-US" dirty="0" smtClean="0"/>
              <a:t>a temperature </a:t>
            </a:r>
            <a:r>
              <a:rPr lang="en-US" dirty="0"/>
              <a:t>of </a:t>
            </a:r>
            <a:r>
              <a:rPr lang="en-US" dirty="0" smtClean="0"/>
              <a:t>20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US" dirty="0" err="1"/>
              <a:t>.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/>
              <a:t>any other temperature T, the coefficient </a:t>
            </a:r>
            <a:r>
              <a:rPr lang="en-US" dirty="0" smtClean="0"/>
              <a:t>of permeability </a:t>
            </a:r>
            <a:r>
              <a:rPr lang="en-US" dirty="0"/>
              <a:t>can be obtained from </a:t>
            </a:r>
            <a:r>
              <a:rPr lang="en-US" dirty="0" err="1" smtClean="0"/>
              <a:t>eq</a:t>
            </a:r>
            <a:r>
              <a:rPr lang="en-US" dirty="0" smtClean="0"/>
              <a:t> as: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00025"/>
            <a:ext cx="75057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27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00050"/>
            <a:ext cx="831532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95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two most </a:t>
            </a:r>
            <a:r>
              <a:rPr lang="en-US" dirty="0"/>
              <a:t>common laboratory methods for determining </a:t>
            </a:r>
            <a:r>
              <a:rPr lang="en-US" dirty="0" smtClean="0"/>
              <a:t>the permeability </a:t>
            </a:r>
            <a:r>
              <a:rPr lang="en-US" dirty="0"/>
              <a:t>coefficient of soils are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Constant – head test.</a:t>
            </a:r>
          </a:p>
          <a:p>
            <a:pPr marL="0" indent="0">
              <a:buNone/>
            </a:pPr>
            <a:r>
              <a:rPr lang="en-US" dirty="0"/>
              <a:t>2. Falling – head test.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</a:t>
            </a:r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="" xmlns:p14="http://schemas.microsoft.com/office/powerpoint/2010/main" val="10170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Direct measure of permeability using Darcy's </a:t>
            </a:r>
            <a:r>
              <a:rPr lang="en-US" dirty="0" smtClean="0"/>
              <a:t>Law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Suitable for </a:t>
            </a:r>
            <a:r>
              <a:rPr lang="en-US" dirty="0" err="1"/>
              <a:t>cohesionless</a:t>
            </a:r>
            <a:r>
              <a:rPr lang="en-US" dirty="0"/>
              <a:t> soils with </a:t>
            </a:r>
            <a:r>
              <a:rPr lang="en-US" dirty="0" err="1"/>
              <a:t>permeabilities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&gt; 10 </a:t>
            </a:r>
            <a:r>
              <a:rPr lang="en-US" dirty="0"/>
              <a:t>x10</a:t>
            </a:r>
            <a:r>
              <a:rPr lang="en-US" baseline="30000" dirty="0"/>
              <a:t>-4</a:t>
            </a:r>
            <a:r>
              <a:rPr lang="en-US" dirty="0"/>
              <a:t> cm/sec</a:t>
            </a:r>
          </a:p>
          <a:p>
            <a:r>
              <a:rPr lang="en-US" dirty="0" smtClean="0"/>
              <a:t>The </a:t>
            </a:r>
            <a:r>
              <a:rPr lang="en-US" dirty="0"/>
              <a:t>simplest of all methods for determining the coefficient of permeability</a:t>
            </a:r>
          </a:p>
          <a:p>
            <a:r>
              <a:rPr lang="en-US" dirty="0" smtClean="0"/>
              <a:t>This </a:t>
            </a:r>
            <a:r>
              <a:rPr lang="en-US" dirty="0"/>
              <a:t>test is performed by measuring the quantity of water, Q, </a:t>
            </a:r>
            <a:r>
              <a:rPr lang="en-US" dirty="0" smtClean="0"/>
              <a:t>flowing through </a:t>
            </a:r>
            <a:r>
              <a:rPr lang="en-US" dirty="0"/>
              <a:t>the soil specimen, the length of the soil specimen, L, the head </a:t>
            </a:r>
            <a:r>
              <a:rPr lang="en-US" dirty="0" smtClean="0"/>
              <a:t>of water</a:t>
            </a:r>
            <a:r>
              <a:rPr lang="en-US" dirty="0"/>
              <a:t>, h, and the elapsed time, t. The head of water is kept </a:t>
            </a:r>
            <a:r>
              <a:rPr lang="en-US" dirty="0" smtClean="0"/>
              <a:t>constant throughout </a:t>
            </a:r>
            <a:r>
              <a:rPr lang="en-US" dirty="0"/>
              <a:t>the test.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Head Test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3695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59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Soils are permeable due to the existence of interconnected voids through which water </a:t>
            </a:r>
            <a:r>
              <a:rPr lang="en-US" dirty="0" smtClean="0"/>
              <a:t>can flow </a:t>
            </a:r>
            <a:r>
              <a:rPr lang="en-US" dirty="0"/>
              <a:t>from points of high energy to points of low energy. The study of the flow of </a:t>
            </a:r>
            <a:r>
              <a:rPr lang="en-US" dirty="0" smtClean="0"/>
              <a:t>water through </a:t>
            </a:r>
            <a:r>
              <a:rPr lang="en-US" dirty="0"/>
              <a:t>permeable soil media is important in soil mechanics.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is necessary for </a:t>
            </a:r>
            <a:r>
              <a:rPr lang="en-US" dirty="0" smtClean="0"/>
              <a:t>estimating the </a:t>
            </a:r>
            <a:r>
              <a:rPr lang="en-US" dirty="0"/>
              <a:t>quantity of underground seepage under various hydraulic conditions, for </a:t>
            </a:r>
            <a:r>
              <a:rPr lang="en-US" dirty="0" smtClean="0"/>
              <a:t>investigating problems </a:t>
            </a:r>
            <a:r>
              <a:rPr lang="en-US" dirty="0"/>
              <a:t>involving the pumping of water for underground construction, and </a:t>
            </a:r>
            <a:r>
              <a:rPr lang="en-US" dirty="0" smtClean="0"/>
              <a:t>for making </a:t>
            </a:r>
            <a:r>
              <a:rPr lang="en-US" dirty="0"/>
              <a:t>stability analyses of earth dams and earth-retaining structures that are subject </a:t>
            </a:r>
            <a:r>
              <a:rPr lang="en-US" dirty="0" smtClean="0"/>
              <a:t>to seepage </a:t>
            </a:r>
            <a:r>
              <a:rPr lang="en-US" dirty="0"/>
              <a:t>forces.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Permeability of Soil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99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798"/>
            <a:ext cx="8229600" cy="640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68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Indirect measurement of permeability using time of </a:t>
            </a:r>
            <a:r>
              <a:rPr lang="en-US" dirty="0" smtClean="0"/>
              <a:t>flow</a:t>
            </a:r>
          </a:p>
          <a:p>
            <a:r>
              <a:rPr lang="en-US" dirty="0"/>
              <a:t>Suitable for cohesive soils with </a:t>
            </a:r>
            <a:r>
              <a:rPr lang="en-US" dirty="0" err="1"/>
              <a:t>permeabilities</a:t>
            </a:r>
            <a:r>
              <a:rPr lang="en-US" dirty="0"/>
              <a:t> &lt; 10 x 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n-US" dirty="0" smtClean="0"/>
              <a:t>cm/sec</a:t>
            </a:r>
          </a:p>
          <a:p>
            <a:r>
              <a:rPr lang="en-US" dirty="0"/>
              <a:t>The rate of flow through the soil </a:t>
            </a:r>
            <a:r>
              <a:rPr lang="en-US" dirty="0" smtClean="0"/>
              <a:t>is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Falling – head test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419600"/>
            <a:ext cx="419441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52500"/>
            <a:ext cx="297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19300"/>
            <a:ext cx="2638567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00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6338"/>
            <a:ext cx="8177213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58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04800"/>
            <a:ext cx="883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SEEPAGE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</a:rPr>
              <a:t>In the preceding sections of this chapter, we considered some simple cases for </a:t>
            </a:r>
            <a:r>
              <a:rPr lang="en-US" sz="3200" dirty="0" smtClean="0">
                <a:solidFill>
                  <a:prstClr val="black"/>
                </a:solidFill>
              </a:rPr>
              <a:t>which direct </a:t>
            </a:r>
            <a:r>
              <a:rPr lang="en-US" sz="3200" dirty="0">
                <a:solidFill>
                  <a:prstClr val="black"/>
                </a:solidFill>
              </a:rPr>
              <a:t>application of Darcy’s law was required to calculate the flow of water through </a:t>
            </a:r>
            <a:r>
              <a:rPr lang="en-US" sz="3200" dirty="0" smtClean="0">
                <a:solidFill>
                  <a:prstClr val="black"/>
                </a:solidFill>
              </a:rPr>
              <a:t>soil. In </a:t>
            </a:r>
            <a:r>
              <a:rPr lang="en-US" sz="3200" dirty="0">
                <a:solidFill>
                  <a:prstClr val="black"/>
                </a:solidFill>
              </a:rPr>
              <a:t>many instances, the flow of water through soil is not in one direction only, and it is </a:t>
            </a:r>
            <a:r>
              <a:rPr lang="en-US" sz="3200" dirty="0" smtClean="0">
                <a:solidFill>
                  <a:prstClr val="black"/>
                </a:solidFill>
              </a:rPr>
              <a:t>not uniform </a:t>
            </a:r>
            <a:r>
              <a:rPr lang="en-US" sz="3200" dirty="0">
                <a:solidFill>
                  <a:prstClr val="black"/>
                </a:solidFill>
              </a:rPr>
              <a:t>over the entire area perpendicular to the flow. In such cases, the </a:t>
            </a:r>
            <a:r>
              <a:rPr lang="en-US" sz="3200" dirty="0" smtClean="0">
                <a:solidFill>
                  <a:prstClr val="black"/>
                </a:solidFill>
              </a:rPr>
              <a:t>groundwater flow </a:t>
            </a:r>
            <a:r>
              <a:rPr lang="en-US" sz="3200" dirty="0">
                <a:solidFill>
                  <a:prstClr val="black"/>
                </a:solidFill>
              </a:rPr>
              <a:t>is generally calculated by the use of graphs referred to as </a:t>
            </a:r>
            <a:r>
              <a:rPr lang="en-US" sz="3200" b="1" i="1" dirty="0">
                <a:solidFill>
                  <a:prstClr val="black"/>
                </a:solidFill>
              </a:rPr>
              <a:t>flow nets</a:t>
            </a:r>
            <a:r>
              <a:rPr lang="en-US" sz="3200" dirty="0">
                <a:solidFill>
                  <a:prstClr val="black"/>
                </a:solidFill>
              </a:rPr>
              <a:t>. The concept </a:t>
            </a:r>
            <a:r>
              <a:rPr lang="en-US" sz="3200" dirty="0" smtClean="0">
                <a:solidFill>
                  <a:prstClr val="black"/>
                </a:solidFill>
              </a:rPr>
              <a:t>of the </a:t>
            </a:r>
            <a:r>
              <a:rPr lang="en-US" sz="3200" dirty="0">
                <a:solidFill>
                  <a:prstClr val="black"/>
                </a:solidFill>
              </a:rPr>
              <a:t>flow net is based </a:t>
            </a:r>
            <a:r>
              <a:rPr lang="en-US" sz="3200" dirty="0" smtClean="0">
                <a:solidFill>
                  <a:prstClr val="black"/>
                </a:solidFill>
              </a:rPr>
              <a:t>on </a:t>
            </a:r>
            <a:r>
              <a:rPr lang="en-US" sz="3200" b="1" i="1" dirty="0" smtClean="0">
                <a:solidFill>
                  <a:prstClr val="black"/>
                </a:solidFill>
              </a:rPr>
              <a:t>Laplace’s </a:t>
            </a:r>
            <a:r>
              <a:rPr lang="en-US" sz="3200" b="1" i="1" dirty="0">
                <a:solidFill>
                  <a:prstClr val="black"/>
                </a:solidFill>
              </a:rPr>
              <a:t>equation of continuity</a:t>
            </a:r>
            <a:r>
              <a:rPr lang="en-US" sz="3200" dirty="0">
                <a:solidFill>
                  <a:prstClr val="black"/>
                </a:solidFill>
              </a:rPr>
              <a:t>, which governs the steady </a:t>
            </a:r>
            <a:r>
              <a:rPr lang="en-US" sz="3200" dirty="0" smtClean="0">
                <a:solidFill>
                  <a:prstClr val="black"/>
                </a:solidFill>
              </a:rPr>
              <a:t>flow condition </a:t>
            </a:r>
            <a:r>
              <a:rPr lang="en-US" sz="3200" dirty="0">
                <a:solidFill>
                  <a:prstClr val="black"/>
                </a:solidFill>
              </a:rPr>
              <a:t>for a given point in the soil mass.</a:t>
            </a:r>
          </a:p>
        </p:txBody>
      </p:sp>
    </p:spTree>
    <p:extLst>
      <p:ext uri="{BB962C8B-B14F-4D97-AF65-F5344CB8AC3E}">
        <p14:creationId xmlns="" xmlns:p14="http://schemas.microsoft.com/office/powerpoint/2010/main" val="35510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3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56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8610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31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67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1"/>
            <a:ext cx="9067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16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64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1"/>
            <a:ext cx="8763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101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The property of soils that allows water to pass through them at </a:t>
            </a:r>
            <a:r>
              <a:rPr lang="en-US" dirty="0" smtClean="0"/>
              <a:t>some rate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This property is a product of the granular nature of the soil, although </a:t>
            </a:r>
            <a:r>
              <a:rPr lang="en-US" dirty="0" smtClean="0"/>
              <a:t>it can </a:t>
            </a:r>
            <a:r>
              <a:rPr lang="en-US" dirty="0"/>
              <a:t>be affected by other factors (such as water bonding in clays)</a:t>
            </a:r>
          </a:p>
          <a:p>
            <a:pPr marL="0" indent="0">
              <a:buNone/>
            </a:pPr>
            <a:r>
              <a:rPr lang="en-US" dirty="0"/>
              <a:t>• Different soils have different perm abilities, understanding of which </a:t>
            </a:r>
            <a:r>
              <a:rPr lang="en-US" dirty="0" smtClean="0"/>
              <a:t>is critical </a:t>
            </a:r>
            <a:r>
              <a:rPr lang="en-US" dirty="0"/>
              <a:t>to the use of the soil as a foundation or structural </a:t>
            </a:r>
            <a:r>
              <a:rPr lang="en-US" dirty="0" smtClean="0"/>
              <a:t>element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8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5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83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3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59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83819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73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610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3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1"/>
            <a:ext cx="8534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89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9069236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94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Soil and rock are porous materials</a:t>
            </a:r>
          </a:p>
          <a:p>
            <a:pPr marL="0" indent="0">
              <a:buNone/>
            </a:pPr>
            <a:r>
              <a:rPr lang="en-US" dirty="0"/>
              <a:t>• Fluid flow takes place through interconnected void spaces between particles and </a:t>
            </a:r>
            <a:r>
              <a:rPr lang="en-US" i="1" dirty="0"/>
              <a:t>not through the particles themselves</a:t>
            </a:r>
          </a:p>
          <a:p>
            <a:pPr marL="0" indent="0">
              <a:buNone/>
            </a:pPr>
            <a:r>
              <a:rPr lang="en-US" dirty="0"/>
              <a:t>• No soil or rock material is </a:t>
            </a:r>
            <a:r>
              <a:rPr lang="en-US" dirty="0" smtClean="0"/>
              <a:t>strictly “impermeable</a:t>
            </a: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3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84" y="1295400"/>
            <a:ext cx="4538663" cy="481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43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of flow of water through porous media is necessary for-</a:t>
            </a:r>
          </a:p>
          <a:p>
            <a:r>
              <a:rPr lang="en-US" dirty="0"/>
              <a:t>¨ </a:t>
            </a:r>
            <a:r>
              <a:rPr lang="en-US" b="1" dirty="0"/>
              <a:t>Estimation Seepage Loss</a:t>
            </a:r>
          </a:p>
          <a:p>
            <a:r>
              <a:rPr lang="en-US" dirty="0"/>
              <a:t>¨ </a:t>
            </a:r>
            <a:r>
              <a:rPr lang="en-US" b="1" dirty="0"/>
              <a:t>Estimation Pore Water Pressures</a:t>
            </a:r>
          </a:p>
          <a:p>
            <a:r>
              <a:rPr lang="en-US" dirty="0"/>
              <a:t>¨ </a:t>
            </a:r>
            <a:r>
              <a:rPr lang="en-US" b="1" dirty="0"/>
              <a:t>Evaluation Quicksand Conditions</a:t>
            </a:r>
          </a:p>
          <a:p>
            <a:r>
              <a:rPr lang="en-US" dirty="0"/>
              <a:t>¨ </a:t>
            </a:r>
            <a:r>
              <a:rPr lang="en-US" b="1" dirty="0"/>
              <a:t>Dewatering System Design</a:t>
            </a:r>
          </a:p>
          <a:p>
            <a:r>
              <a:rPr lang="en-US" dirty="0"/>
              <a:t>¨ </a:t>
            </a:r>
            <a:r>
              <a:rPr lang="en-US" b="1" dirty="0"/>
              <a:t>Drainage System Design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72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23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3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62" y="1951037"/>
            <a:ext cx="8229600" cy="4525963"/>
          </a:xfrm>
        </p:spPr>
        <p:txBody>
          <a:bodyPr/>
          <a:lstStyle/>
          <a:p>
            <a:r>
              <a:rPr lang="en-US" dirty="0"/>
              <a:t>From fluid mechanics, we know that, according to Bernoulli’s equation, the total head at </a:t>
            </a:r>
            <a:r>
              <a:rPr lang="en-US" dirty="0" smtClean="0"/>
              <a:t>a point </a:t>
            </a:r>
            <a:r>
              <a:rPr lang="en-US" dirty="0"/>
              <a:t>in water under motion can be given by the sum of the pressure, velocity, </a:t>
            </a:r>
            <a:r>
              <a:rPr lang="en-US" dirty="0" smtClean="0"/>
              <a:t>and heads</a:t>
            </a:r>
            <a:r>
              <a:rPr lang="en-US" dirty="0"/>
              <a:t>, 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5" y="3657600"/>
            <a:ext cx="7848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00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4500"/>
            <a:ext cx="86106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51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196</TotalTime>
  <Words>802</Words>
  <Application>Microsoft Office PowerPoint</Application>
  <PresentationFormat>On-screen Show (4:3)</PresentationFormat>
  <Paragraphs>58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Hardcover</vt:lpstr>
      <vt:lpstr>Flow</vt:lpstr>
      <vt:lpstr>Equity</vt:lpstr>
      <vt:lpstr>Slide 1</vt:lpstr>
      <vt:lpstr>Permeability of Soil</vt:lpstr>
      <vt:lpstr>Definition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Darcy’s Law</vt:lpstr>
      <vt:lpstr>Hydraulic Conductivity or Coefficient of permeability (k)</vt:lpstr>
      <vt:lpstr>Slide 16</vt:lpstr>
      <vt:lpstr>Slide 17</vt:lpstr>
      <vt:lpstr>Laboratory methods</vt:lpstr>
      <vt:lpstr>Constant Head Test</vt:lpstr>
      <vt:lpstr>Slide 20</vt:lpstr>
      <vt:lpstr>Falling – head test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 rana</dc:creator>
  <cp:lastModifiedBy>saeed hassan</cp:lastModifiedBy>
  <cp:revision>45</cp:revision>
  <dcterms:created xsi:type="dcterms:W3CDTF">2006-08-16T00:00:00Z</dcterms:created>
  <dcterms:modified xsi:type="dcterms:W3CDTF">2020-04-25T17:15:43Z</dcterms:modified>
</cp:coreProperties>
</file>