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2" r:id="rId5"/>
    <p:sldId id="260" r:id="rId6"/>
    <p:sldId id="261"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5BF5475-59A8-474D-8532-E3B9D500B21C}" type="datetimeFigureOut">
              <a:rPr lang="en-US" smtClean="0"/>
              <a:t>4/29/2020</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67375F91-5919-4F8F-9EB5-8BE5DEEE448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281533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BF5475-59A8-474D-8532-E3B9D500B21C}"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75F91-5919-4F8F-9EB5-8BE5DEEE4486}" type="slidenum">
              <a:rPr lang="en-US" smtClean="0"/>
              <a:t>‹#›</a:t>
            </a:fld>
            <a:endParaRPr lang="en-US"/>
          </a:p>
        </p:txBody>
      </p:sp>
    </p:spTree>
    <p:extLst>
      <p:ext uri="{BB962C8B-B14F-4D97-AF65-F5344CB8AC3E}">
        <p14:creationId xmlns:p14="http://schemas.microsoft.com/office/powerpoint/2010/main" val="317085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BF5475-59A8-474D-8532-E3B9D500B21C}"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75F91-5919-4F8F-9EB5-8BE5DEEE4486}" type="slidenum">
              <a:rPr lang="en-US" smtClean="0"/>
              <a:t>‹#›</a:t>
            </a:fld>
            <a:endParaRPr lang="en-US"/>
          </a:p>
        </p:txBody>
      </p:sp>
    </p:spTree>
    <p:extLst>
      <p:ext uri="{BB962C8B-B14F-4D97-AF65-F5344CB8AC3E}">
        <p14:creationId xmlns:p14="http://schemas.microsoft.com/office/powerpoint/2010/main" val="365526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BF5475-59A8-474D-8532-E3B9D500B21C}"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75F91-5919-4F8F-9EB5-8BE5DEEE4486}" type="slidenum">
              <a:rPr lang="en-US" smtClean="0"/>
              <a:t>‹#›</a:t>
            </a:fld>
            <a:endParaRPr lang="en-US"/>
          </a:p>
        </p:txBody>
      </p:sp>
    </p:spTree>
    <p:extLst>
      <p:ext uri="{BB962C8B-B14F-4D97-AF65-F5344CB8AC3E}">
        <p14:creationId xmlns:p14="http://schemas.microsoft.com/office/powerpoint/2010/main" val="410553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BF5475-59A8-474D-8532-E3B9D500B21C}"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75F91-5919-4F8F-9EB5-8BE5DEEE448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86548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BF5475-59A8-474D-8532-E3B9D500B21C}"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75F91-5919-4F8F-9EB5-8BE5DEEE4486}" type="slidenum">
              <a:rPr lang="en-US" smtClean="0"/>
              <a:t>‹#›</a:t>
            </a:fld>
            <a:endParaRPr lang="en-US"/>
          </a:p>
        </p:txBody>
      </p:sp>
    </p:spTree>
    <p:extLst>
      <p:ext uri="{BB962C8B-B14F-4D97-AF65-F5344CB8AC3E}">
        <p14:creationId xmlns:p14="http://schemas.microsoft.com/office/powerpoint/2010/main" val="287158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BF5475-59A8-474D-8532-E3B9D500B21C}"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375F91-5919-4F8F-9EB5-8BE5DEEE4486}" type="slidenum">
              <a:rPr lang="en-US" smtClean="0"/>
              <a:t>‹#›</a:t>
            </a:fld>
            <a:endParaRPr lang="en-US"/>
          </a:p>
        </p:txBody>
      </p:sp>
    </p:spTree>
    <p:extLst>
      <p:ext uri="{BB962C8B-B14F-4D97-AF65-F5344CB8AC3E}">
        <p14:creationId xmlns:p14="http://schemas.microsoft.com/office/powerpoint/2010/main" val="319557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BF5475-59A8-474D-8532-E3B9D500B21C}"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375F91-5919-4F8F-9EB5-8BE5DEEE4486}" type="slidenum">
              <a:rPr lang="en-US" smtClean="0"/>
              <a:t>‹#›</a:t>
            </a:fld>
            <a:endParaRPr lang="en-US"/>
          </a:p>
        </p:txBody>
      </p:sp>
    </p:spTree>
    <p:extLst>
      <p:ext uri="{BB962C8B-B14F-4D97-AF65-F5344CB8AC3E}">
        <p14:creationId xmlns:p14="http://schemas.microsoft.com/office/powerpoint/2010/main" val="3033809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F5475-59A8-474D-8532-E3B9D500B21C}"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375F91-5919-4F8F-9EB5-8BE5DEEE4486}" type="slidenum">
              <a:rPr lang="en-US" smtClean="0"/>
              <a:t>‹#›</a:t>
            </a:fld>
            <a:endParaRPr lang="en-US"/>
          </a:p>
        </p:txBody>
      </p:sp>
    </p:spTree>
    <p:extLst>
      <p:ext uri="{BB962C8B-B14F-4D97-AF65-F5344CB8AC3E}">
        <p14:creationId xmlns:p14="http://schemas.microsoft.com/office/powerpoint/2010/main" val="40061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BF5475-59A8-474D-8532-E3B9D500B21C}"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75F91-5919-4F8F-9EB5-8BE5DEEE4486}" type="slidenum">
              <a:rPr lang="en-US" smtClean="0"/>
              <a:t>‹#›</a:t>
            </a:fld>
            <a:endParaRPr lang="en-US"/>
          </a:p>
        </p:txBody>
      </p:sp>
    </p:spTree>
    <p:extLst>
      <p:ext uri="{BB962C8B-B14F-4D97-AF65-F5344CB8AC3E}">
        <p14:creationId xmlns:p14="http://schemas.microsoft.com/office/powerpoint/2010/main" val="4191238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BF5475-59A8-474D-8532-E3B9D500B21C}"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75F91-5919-4F8F-9EB5-8BE5DEEE4486}" type="slidenum">
              <a:rPr lang="en-US" smtClean="0"/>
              <a:t>‹#›</a:t>
            </a:fld>
            <a:endParaRPr lang="en-US"/>
          </a:p>
        </p:txBody>
      </p:sp>
    </p:spTree>
    <p:extLst>
      <p:ext uri="{BB962C8B-B14F-4D97-AF65-F5344CB8AC3E}">
        <p14:creationId xmlns:p14="http://schemas.microsoft.com/office/powerpoint/2010/main" val="1474469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95BF5475-59A8-474D-8532-E3B9D500B21C}" type="datetimeFigureOut">
              <a:rPr lang="en-US" smtClean="0"/>
              <a:t>4/29/2020</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67375F91-5919-4F8F-9EB5-8BE5DEEE4486}" type="slidenum">
              <a:rPr lang="en-US" smtClean="0"/>
              <a:t>‹#›</a:t>
            </a:fld>
            <a:endParaRPr lang="en-US"/>
          </a:p>
        </p:txBody>
      </p:sp>
    </p:spTree>
    <p:extLst>
      <p:ext uri="{BB962C8B-B14F-4D97-AF65-F5344CB8AC3E}">
        <p14:creationId xmlns:p14="http://schemas.microsoft.com/office/powerpoint/2010/main" val="19248740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Branches of Bio-statistics </a:t>
            </a:r>
            <a:endParaRPr lang="en-US" b="1" dirty="0"/>
          </a:p>
        </p:txBody>
      </p:sp>
      <p:sp>
        <p:nvSpPr>
          <p:cNvPr id="3" name="Content Placeholder 2"/>
          <p:cNvSpPr>
            <a:spLocks noGrp="1"/>
          </p:cNvSpPr>
          <p:nvPr>
            <p:ph idx="1"/>
          </p:nvPr>
        </p:nvSpPr>
        <p:spPr>
          <a:xfrm>
            <a:off x="145773" y="1825624"/>
            <a:ext cx="11847443" cy="5032375"/>
          </a:xfrm>
        </p:spPr>
        <p:txBody>
          <a:bodyPr/>
          <a:lstStyle/>
          <a:p>
            <a:pPr marL="0" indent="0">
              <a:buNone/>
            </a:pPr>
            <a:r>
              <a:rPr lang="en-US" dirty="0" smtClean="0"/>
              <a:t>There are two branches of Bio-statistics</a:t>
            </a:r>
          </a:p>
          <a:p>
            <a:r>
              <a:rPr lang="en-US" dirty="0" smtClean="0"/>
              <a:t>Descriptive bio-statistics </a:t>
            </a:r>
          </a:p>
          <a:p>
            <a:r>
              <a:rPr lang="en-US" dirty="0" smtClean="0"/>
              <a:t>Inferential bio-statistics </a:t>
            </a:r>
          </a:p>
          <a:p>
            <a:endParaRPr lang="en-US" dirty="0"/>
          </a:p>
        </p:txBody>
      </p:sp>
      <p:pic>
        <p:nvPicPr>
          <p:cNvPr id="4" name="Picture 2" descr="Bio statistics"/>
          <p:cNvPicPr>
            <a:picLocks noChangeAspect="1" noChangeArrowheads="1"/>
          </p:cNvPicPr>
          <p:nvPr/>
        </p:nvPicPr>
        <p:blipFill rotWithShape="1">
          <a:blip r:embed="rId2">
            <a:extLst>
              <a:ext uri="{28A0092B-C50C-407E-A947-70E740481C1C}">
                <a14:useLocalDpi xmlns:a14="http://schemas.microsoft.com/office/drawing/2010/main" val="0"/>
              </a:ext>
            </a:extLst>
          </a:blip>
          <a:srcRect l="10129" r="2125"/>
          <a:stretch/>
        </p:blipFill>
        <p:spPr bwMode="auto">
          <a:xfrm>
            <a:off x="4943062" y="3366052"/>
            <a:ext cx="5645426" cy="3101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525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Descriptive Biostatistics </a:t>
            </a:r>
            <a:endParaRPr lang="en-US" b="1" dirty="0"/>
          </a:p>
        </p:txBody>
      </p:sp>
      <p:sp>
        <p:nvSpPr>
          <p:cNvPr id="3" name="Content Placeholder 2"/>
          <p:cNvSpPr>
            <a:spLocks noGrp="1"/>
          </p:cNvSpPr>
          <p:nvPr>
            <p:ph idx="1"/>
          </p:nvPr>
        </p:nvSpPr>
        <p:spPr/>
        <p:txBody>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Descriptive biostatistics is methods </a:t>
            </a:r>
            <a:r>
              <a:rPr lang="en-US" dirty="0">
                <a:latin typeface="Times New Roman" panose="02020603050405020304" pitchFamily="18" charset="0"/>
                <a:cs typeface="Times New Roman" panose="02020603050405020304" pitchFamily="18" charset="0"/>
              </a:rPr>
              <a:t>of producing quantitative summaries of information in biological sciences</a:t>
            </a:r>
            <a:r>
              <a:rPr lang="en-US" dirty="0" smtClean="0"/>
              <a:t>.</a:t>
            </a:r>
          </a:p>
          <a:p>
            <a:pPr marL="0" indent="0">
              <a:buNone/>
            </a:pPr>
            <a:r>
              <a:rPr lang="en-US" dirty="0"/>
              <a:t> </a:t>
            </a:r>
            <a:r>
              <a:rPr lang="en-US" dirty="0" smtClean="0"/>
              <a:t>                                        OR</a:t>
            </a:r>
          </a:p>
          <a:p>
            <a:pPr marL="0" indent="0">
              <a:buNone/>
            </a:pPr>
            <a:r>
              <a:rPr lang="en-US" dirty="0">
                <a:latin typeface="Times New Roman" panose="02020603050405020304" pitchFamily="18" charset="0"/>
                <a:cs typeface="Times New Roman" panose="02020603050405020304" pitchFamily="18" charset="0"/>
              </a:rPr>
              <a:t>Descriptive statistics are statistical procedures used to </a:t>
            </a:r>
            <a:r>
              <a:rPr lang="en-US" dirty="0" smtClean="0">
                <a:latin typeface="Times New Roman" panose="02020603050405020304" pitchFamily="18" charset="0"/>
                <a:cs typeface="Times New Roman" panose="02020603050405020304" pitchFamily="18" charset="0"/>
              </a:rPr>
              <a:t>summarize, organize </a:t>
            </a:r>
            <a:r>
              <a:rPr lang="en-US" dirty="0">
                <a:latin typeface="Times New Roman" panose="02020603050405020304" pitchFamily="18" charset="0"/>
                <a:cs typeface="Times New Roman" panose="02020603050405020304" pitchFamily="18" charset="0"/>
              </a:rPr>
              <a:t>or simplify data. Provide description of  population either through numerical calculation or graphs or tables data </a:t>
            </a: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718242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Inferential Statistics </a:t>
            </a:r>
            <a:endParaRPr lang="en-US" dirty="0"/>
          </a:p>
        </p:txBody>
      </p:sp>
      <p:sp>
        <p:nvSpPr>
          <p:cNvPr id="3" name="Content Placeholder 2"/>
          <p:cNvSpPr>
            <a:spLocks noGrp="1"/>
          </p:cNvSpPr>
          <p:nvPr>
            <p:ph idx="1"/>
          </p:nvPr>
        </p:nvSpPr>
        <p:spPr>
          <a:xfrm>
            <a:off x="874643" y="1828800"/>
            <a:ext cx="9806609" cy="4351337"/>
          </a:xfrm>
        </p:spPr>
        <p:txBody>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Inferential </a:t>
            </a:r>
            <a:r>
              <a:rPr lang="en-US" sz="2800" dirty="0">
                <a:latin typeface="Times New Roman" panose="02020603050405020304" pitchFamily="18" charset="0"/>
                <a:cs typeface="Times New Roman" panose="02020603050405020304" pitchFamily="18" charset="0"/>
              </a:rPr>
              <a:t>Biostatistics </a:t>
            </a:r>
            <a:r>
              <a:rPr lang="en-US" sz="2800" dirty="0" smtClean="0">
                <a:latin typeface="Times New Roman" panose="02020603050405020304" pitchFamily="18" charset="0"/>
                <a:cs typeface="Times New Roman" panose="02020603050405020304" pitchFamily="18" charset="0"/>
              </a:rPr>
              <a:t>methods </a:t>
            </a:r>
            <a:r>
              <a:rPr lang="en-US" sz="2800" dirty="0">
                <a:latin typeface="Times New Roman" panose="02020603050405020304" pitchFamily="18" charset="0"/>
                <a:cs typeface="Times New Roman" panose="02020603050405020304" pitchFamily="18" charset="0"/>
              </a:rPr>
              <a:t>of making generalizations about a larger group based on information about a sample of that group in biological sciences. Primarily performed in two </a:t>
            </a:r>
            <a:r>
              <a:rPr lang="en-US" sz="2800" dirty="0" smtClean="0">
                <a:latin typeface="Times New Roman" panose="02020603050405020304" pitchFamily="18" charset="0"/>
                <a:cs typeface="Times New Roman" panose="02020603050405020304" pitchFamily="18" charset="0"/>
              </a:rPr>
              <a:t>ways: </a:t>
            </a:r>
          </a:p>
          <a:p>
            <a:r>
              <a:rPr lang="en-US" sz="2800" dirty="0" smtClean="0">
                <a:latin typeface="Times New Roman" panose="02020603050405020304" pitchFamily="18" charset="0"/>
                <a:cs typeface="Times New Roman" panose="02020603050405020304" pitchFamily="18" charset="0"/>
              </a:rPr>
              <a:t>Estimation </a:t>
            </a:r>
          </a:p>
          <a:p>
            <a:r>
              <a:rPr lang="en-US" sz="2800" dirty="0" smtClean="0">
                <a:latin typeface="Times New Roman" panose="02020603050405020304" pitchFamily="18" charset="0"/>
                <a:cs typeface="Times New Roman" panose="02020603050405020304" pitchFamily="18" charset="0"/>
              </a:rPr>
              <a:t>Testing </a:t>
            </a:r>
            <a:r>
              <a:rPr lang="en-US" sz="2800" dirty="0">
                <a:latin typeface="Times New Roman" panose="02020603050405020304" pitchFamily="18" charset="0"/>
                <a:cs typeface="Times New Roman" panose="02020603050405020304" pitchFamily="18" charset="0"/>
              </a:rPr>
              <a:t>of hypothesis</a:t>
            </a:r>
          </a:p>
        </p:txBody>
      </p:sp>
    </p:spTree>
    <p:extLst>
      <p:ext uri="{BB962C8B-B14F-4D97-AF65-F5344CB8AC3E}">
        <p14:creationId xmlns:p14="http://schemas.microsoft.com/office/powerpoint/2010/main" val="1659743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Population and Sample</a:t>
            </a:r>
            <a:endParaRPr lang="en-US" dirty="0">
              <a:latin typeface="Times New Roman" panose="02020603050405020304" pitchFamily="18" charset="0"/>
              <a:cs typeface="Times New Roman" panose="02020603050405020304" pitchFamily="18" charset="0"/>
            </a:endParaRPr>
          </a:p>
        </p:txBody>
      </p:sp>
      <p:pic>
        <p:nvPicPr>
          <p:cNvPr id="4" name="Picture 2" descr="Population&#10;30&#10; "/>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990" t="9882" r="4573" b="12569"/>
          <a:stretch/>
        </p:blipFill>
        <p:spPr bwMode="auto">
          <a:xfrm>
            <a:off x="3140766" y="2252869"/>
            <a:ext cx="5588054"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603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Population and Sample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1872" y="1828800"/>
            <a:ext cx="9247102" cy="4351337"/>
          </a:xfrm>
        </p:spPr>
        <p:txBody>
          <a:bodyPr>
            <a:normAutofit lnSpcReduction="10000"/>
          </a:bodyPr>
          <a:lstStyle/>
          <a:p>
            <a:pPr marL="0" indent="0" algn="just">
              <a:buNone/>
            </a:pPr>
            <a:r>
              <a:rPr lang="en-US" sz="2800" dirty="0">
                <a:latin typeface="Times New Roman" panose="02020603050405020304" pitchFamily="18" charset="0"/>
                <a:cs typeface="Times New Roman" panose="02020603050405020304" pitchFamily="18" charset="0"/>
              </a:rPr>
              <a:t>A population may refer to an entire group of people, objects, events, hospital visits, or measurements. A population can thus be said to be an aggregate observation of subjects grouped together by a common feature</a:t>
            </a:r>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The numbers of observations in a finite population is called the size of population and denoted by N</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For example, if we are studying the weight of adult women, the population is the set of weights of all the women in the world.</a:t>
            </a:r>
            <a:endParaRPr lang="en-US" sz="2800"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5578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Sample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4887" y="1828800"/>
            <a:ext cx="9899373" cy="4351337"/>
          </a:xfrm>
        </p:spPr>
        <p:txBody>
          <a:bodyPr>
            <a:normAutofit/>
          </a:bodyPr>
          <a:lstStyle/>
          <a:p>
            <a:pPr marL="0" indent="0">
              <a:buNone/>
            </a:pPr>
            <a:r>
              <a:rPr lang="en-US" sz="2400" dirty="0" smtClean="0">
                <a:latin typeface="Times New Roman" panose="02020603050405020304" pitchFamily="18" charset="0"/>
                <a:cs typeface="Times New Roman" panose="02020603050405020304" pitchFamily="18" charset="0"/>
              </a:rPr>
              <a:t> A </a:t>
            </a:r>
            <a:r>
              <a:rPr lang="en-US" sz="2400" dirty="0">
                <a:latin typeface="Times New Roman" panose="02020603050405020304" pitchFamily="18" charset="0"/>
                <a:cs typeface="Times New Roman" panose="02020603050405020304" pitchFamily="18" charset="0"/>
              </a:rPr>
              <a:t>sample is a part or </a:t>
            </a:r>
            <a:r>
              <a:rPr lang="en-US" sz="2400" dirty="0" smtClean="0">
                <a:latin typeface="Times New Roman" panose="02020603050405020304" pitchFamily="18" charset="0"/>
                <a:cs typeface="Times New Roman" panose="02020603050405020304" pitchFamily="18" charset="0"/>
              </a:rPr>
              <a:t>subset </a:t>
            </a:r>
            <a:r>
              <a:rPr lang="en-US" sz="2400" dirty="0">
                <a:latin typeface="Times New Roman" panose="02020603050405020304" pitchFamily="18" charset="0"/>
                <a:cs typeface="Times New Roman" panose="02020603050405020304" pitchFamily="18" charset="0"/>
              </a:rPr>
              <a:t>of a population </a:t>
            </a:r>
          </a:p>
          <a:p>
            <a:pPr marL="0" indent="0" algn="ctr">
              <a:buNone/>
            </a:pPr>
            <a:r>
              <a:rPr lang="en-US" sz="2400" dirty="0" smtClean="0">
                <a:latin typeface="Times New Roman" panose="02020603050405020304" pitchFamily="18" charset="0"/>
                <a:cs typeface="Times New Roman" panose="02020603050405020304" pitchFamily="18" charset="0"/>
              </a:rPr>
              <a:t>Or</a:t>
            </a:r>
          </a:p>
          <a:p>
            <a:pPr marL="0" indent="0">
              <a:buNone/>
            </a:pPr>
            <a:r>
              <a:rPr lang="en-US" sz="2400" dirty="0" smtClean="0">
                <a:latin typeface="Times New Roman" panose="02020603050405020304" pitchFamily="18" charset="0"/>
                <a:cs typeface="Times New Roman" panose="02020603050405020304" pitchFamily="18" charset="0"/>
              </a:rPr>
              <a:t>A set of individuals selected from a population to represent the population. The numbers of observations in a sample is called the size of sample and denoted by n.</a:t>
            </a:r>
          </a:p>
          <a:p>
            <a:pPr marL="0" indent="0">
              <a:buNone/>
            </a:pPr>
            <a:r>
              <a:rPr lang="en-US" sz="2400" dirty="0" smtClean="0">
                <a:latin typeface="Times New Roman" panose="02020603050405020304" pitchFamily="18" charset="0"/>
                <a:cs typeface="Times New Roman" panose="02020603050405020304" pitchFamily="18" charset="0"/>
              </a:rPr>
              <a:t>For example:</a:t>
            </a:r>
          </a:p>
          <a:p>
            <a:pPr marL="0" indent="0">
              <a:buNone/>
            </a:pPr>
            <a:r>
              <a:rPr lang="en-US" sz="2400" dirty="0" smtClean="0">
                <a:latin typeface="Times New Roman" panose="02020603050405020304" pitchFamily="18" charset="0"/>
                <a:cs typeface="Times New Roman" panose="02020603050405020304" pitchFamily="18" charset="0"/>
              </a:rPr>
              <a:t>Lets say your population was every Pakistani and you wanted to find out </a:t>
            </a:r>
            <a:r>
              <a:rPr lang="en-US" sz="2400" dirty="0">
                <a:latin typeface="Times New Roman" panose="02020603050405020304" pitchFamily="18" charset="0"/>
                <a:cs typeface="Times New Roman" panose="02020603050405020304" pitchFamily="18" charset="0"/>
              </a:rPr>
              <a:t>how much the average person earns. Time and finances stop you from knocking on every door </a:t>
            </a:r>
            <a:r>
              <a:rPr lang="en-US" sz="2400" dirty="0" smtClean="0">
                <a:latin typeface="Times New Roman" panose="02020603050405020304" pitchFamily="18" charset="0"/>
                <a:cs typeface="Times New Roman" panose="02020603050405020304" pitchFamily="18" charset="0"/>
              </a:rPr>
              <a:t>in Pakistan , </a:t>
            </a:r>
            <a:r>
              <a:rPr lang="en-US" sz="2400" dirty="0">
                <a:latin typeface="Times New Roman" panose="02020603050405020304" pitchFamily="18" charset="0"/>
                <a:cs typeface="Times New Roman" panose="02020603050405020304" pitchFamily="18" charset="0"/>
              </a:rPr>
              <a:t>so you choose to ask </a:t>
            </a:r>
            <a:r>
              <a:rPr lang="en-US" sz="2400" dirty="0" smtClean="0">
                <a:latin typeface="Times New Roman" panose="02020603050405020304" pitchFamily="18" charset="0"/>
                <a:cs typeface="Times New Roman" panose="02020603050405020304" pitchFamily="18" charset="0"/>
              </a:rPr>
              <a:t>2,000 </a:t>
            </a:r>
            <a:r>
              <a:rPr lang="en-US" sz="2400" dirty="0">
                <a:latin typeface="Times New Roman" panose="02020603050405020304" pitchFamily="18" charset="0"/>
                <a:cs typeface="Times New Roman" panose="02020603050405020304" pitchFamily="18" charset="0"/>
              </a:rPr>
              <a:t>random people.</a:t>
            </a:r>
            <a:endParaRPr lang="en-US" sz="24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20760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sample?</a:t>
            </a:r>
            <a:endParaRPr lang="en-US" dirty="0"/>
          </a:p>
        </p:txBody>
      </p:sp>
      <p:sp>
        <p:nvSpPr>
          <p:cNvPr id="3" name="Content Placeholder 2"/>
          <p:cNvSpPr>
            <a:spLocks noGrp="1"/>
          </p:cNvSpPr>
          <p:nvPr>
            <p:ph idx="1"/>
          </p:nvPr>
        </p:nvSpPr>
        <p:spPr>
          <a:xfrm>
            <a:off x="1261872" y="1828800"/>
            <a:ext cx="9339866" cy="4351337"/>
          </a:xfrm>
        </p:spPr>
        <p:txBody>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Population </a:t>
            </a:r>
            <a:r>
              <a:rPr lang="en-US" sz="2800" dirty="0">
                <a:latin typeface="Times New Roman" panose="02020603050405020304" pitchFamily="18" charset="0"/>
                <a:cs typeface="Times New Roman" panose="02020603050405020304" pitchFamily="18" charset="0"/>
              </a:rPr>
              <a:t>tend to be very </a:t>
            </a:r>
            <a:r>
              <a:rPr lang="en-US" sz="2800" dirty="0" smtClean="0">
                <a:latin typeface="Times New Roman" panose="02020603050405020304" pitchFamily="18" charset="0"/>
                <a:cs typeface="Times New Roman" panose="02020603050405020304" pitchFamily="18" charset="0"/>
              </a:rPr>
              <a:t>large, it </a:t>
            </a:r>
            <a:r>
              <a:rPr lang="en-US" sz="2800" dirty="0">
                <a:latin typeface="Times New Roman" panose="02020603050405020304" pitchFamily="18" charset="0"/>
                <a:cs typeface="Times New Roman" panose="02020603050405020304" pitchFamily="18" charset="0"/>
              </a:rPr>
              <a:t>usually impossible for a researcher to examine every individual in the population of interest therefore, we select a smaller ,more manageable group from the population and limit </a:t>
            </a:r>
            <a:r>
              <a:rPr lang="en-US" sz="2800" dirty="0" smtClean="0">
                <a:latin typeface="Times New Roman" panose="02020603050405020304" pitchFamily="18" charset="0"/>
                <a:cs typeface="Times New Roman" panose="02020603050405020304" pitchFamily="18" charset="0"/>
              </a:rPr>
              <a:t>the studies.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947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 and Statistic:</a:t>
            </a:r>
            <a:endParaRPr lang="en-US" dirty="0"/>
          </a:p>
        </p:txBody>
      </p:sp>
      <p:sp>
        <p:nvSpPr>
          <p:cNvPr id="3" name="Content Placeholder 2"/>
          <p:cNvSpPr>
            <a:spLocks noGrp="1"/>
          </p:cNvSpPr>
          <p:nvPr>
            <p:ph idx="1"/>
          </p:nvPr>
        </p:nvSpPr>
        <p:spPr>
          <a:xfrm>
            <a:off x="530087" y="1825625"/>
            <a:ext cx="10424425" cy="4522166"/>
          </a:xfrm>
        </p:spPr>
        <p:txBody>
          <a:bodyPr>
            <a:normAutofit/>
          </a:bodyPr>
          <a:lstStyle/>
          <a:p>
            <a:r>
              <a:rPr lang="en-US" sz="2000" b="1" dirty="0">
                <a:latin typeface="Times New Roman" panose="02020603050405020304" pitchFamily="18" charset="0"/>
                <a:cs typeface="Times New Roman" panose="02020603050405020304" pitchFamily="18" charset="0"/>
              </a:rPr>
              <a:t>Parameter:</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Numerical </a:t>
            </a:r>
            <a:r>
              <a:rPr lang="en-US" sz="2000" dirty="0">
                <a:latin typeface="Times New Roman" panose="02020603050405020304" pitchFamily="18" charset="0"/>
                <a:cs typeface="Times New Roman" panose="02020603050405020304" pitchFamily="18" charset="0"/>
              </a:rPr>
              <a:t>quantities describing a population are called parameters.</a:t>
            </a:r>
          </a:p>
          <a:p>
            <a:pPr marL="0" indent="0" algn="ctr">
              <a:buNone/>
            </a:pPr>
            <a:r>
              <a:rPr lang="en-US" sz="2000" dirty="0">
                <a:latin typeface="Times New Roman" panose="02020603050405020304" pitchFamily="18" charset="0"/>
                <a:cs typeface="Times New Roman" panose="02020603050405020304" pitchFamily="18" charset="0"/>
              </a:rPr>
              <a:t>Or</a:t>
            </a:r>
          </a:p>
          <a:p>
            <a:pPr marL="0" indent="0">
              <a:buNone/>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is a value that describe population</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Statistic:</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A </a:t>
            </a:r>
            <a:r>
              <a:rPr lang="en-US" sz="2000" dirty="0">
                <a:latin typeface="Times New Roman" panose="02020603050405020304" pitchFamily="18" charset="0"/>
                <a:cs typeface="Times New Roman" panose="02020603050405020304" pitchFamily="18" charset="0"/>
              </a:rPr>
              <a:t>numerical quantity that describe sample</a:t>
            </a:r>
            <a:r>
              <a:rPr lang="en-US" sz="2000" dirty="0" smtClean="0">
                <a:latin typeface="Times New Roman" panose="02020603050405020304" pitchFamily="18" charset="0"/>
                <a:cs typeface="Times New Roman" panose="02020603050405020304" pitchFamily="18" charset="0"/>
              </a:rPr>
              <a:t>.</a:t>
            </a:r>
          </a:p>
          <a:p>
            <a:pPr marL="0" indent="0">
              <a:buNone/>
            </a:pP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For example:</a:t>
            </a:r>
            <a:r>
              <a:rPr lang="en-US" sz="2000" dirty="0">
                <a:latin typeface="Times New Roman" panose="02020603050405020304" pitchFamily="18" charset="0"/>
                <a:cs typeface="Times New Roman" panose="02020603050405020304" pitchFamily="18" charset="0"/>
              </a:rPr>
              <a:t>50% of people living in the U.S. agree with the latest health care proposal. Researchers can’t ask hundreds of millions of people if they agree, so they take samples, or part of the population and calculate the </a:t>
            </a:r>
            <a:r>
              <a:rPr lang="en-US" sz="2000" dirty="0" smtClean="0">
                <a:latin typeface="Times New Roman" panose="02020603050405020304" pitchFamily="18" charset="0"/>
                <a:cs typeface="Times New Roman" panose="02020603050405020304" pitchFamily="18" charset="0"/>
              </a:rPr>
              <a:t>rest.</a:t>
            </a:r>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11714464"/>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52</TotalTime>
  <Words>400</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Schoolbook</vt:lpstr>
      <vt:lpstr>Times New Roman</vt:lpstr>
      <vt:lpstr>Wingdings 2</vt:lpstr>
      <vt:lpstr>View</vt:lpstr>
      <vt:lpstr>Branches of Bio-statistics </vt:lpstr>
      <vt:lpstr>Descriptive Biostatistics </vt:lpstr>
      <vt:lpstr>Inferential Statistics </vt:lpstr>
      <vt:lpstr>Population and Sample</vt:lpstr>
      <vt:lpstr>Population and Sample</vt:lpstr>
      <vt:lpstr>Sample </vt:lpstr>
      <vt:lpstr>Why sample?</vt:lpstr>
      <vt:lpstr>Parameter and Statistic:</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dc:creator>
  <cp:lastModifiedBy>Ali</cp:lastModifiedBy>
  <cp:revision>19</cp:revision>
  <dcterms:created xsi:type="dcterms:W3CDTF">2020-04-28T19:17:39Z</dcterms:created>
  <dcterms:modified xsi:type="dcterms:W3CDTF">2020-04-28T20:10:12Z</dcterms:modified>
</cp:coreProperties>
</file>