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99" r:id="rId3"/>
    <p:sldId id="271" r:id="rId4"/>
    <p:sldId id="301" r:id="rId5"/>
    <p:sldId id="300" r:id="rId6"/>
    <p:sldId id="302" r:id="rId7"/>
    <p:sldId id="303" r:id="rId8"/>
    <p:sldId id="305" r:id="rId9"/>
    <p:sldId id="306" r:id="rId10"/>
    <p:sldId id="307" r:id="rId11"/>
    <p:sldId id="308" r:id="rId12"/>
    <p:sldId id="310" r:id="rId13"/>
    <p:sldId id="311" r:id="rId14"/>
    <p:sldId id="313" r:id="rId15"/>
    <p:sldId id="315" r:id="rId16"/>
    <p:sldId id="316" r:id="rId1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43" autoAdjust="0"/>
    <p:restoredTop sz="95565" autoAdjust="0"/>
  </p:normalViewPr>
  <p:slideViewPr>
    <p:cSldViewPr>
      <p:cViewPr varScale="1">
        <p:scale>
          <a:sx n="86" d="100"/>
          <a:sy n="86" d="100"/>
        </p:scale>
        <p:origin x="4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viewProps" Target="view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ableStyles" Target="tableStyles.xml" /><Relationship Id="rId10" Type="http://schemas.openxmlformats.org/officeDocument/2006/relationships/slide" Target="slides/slide9.xml" /><Relationship Id="rId19" Type="http://schemas.openxmlformats.org/officeDocument/2006/relationships/handoutMaster" Target="handoutMasters/handoutMaster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heme" Target="theme/theme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B711E80-7CD0-4859-8B1F-AB74197C01A0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19831EF-4ECE-4DD8-AC26-12EE8FBA77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805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E0903859-B1CB-4B11-B2AF-38ABDCC015B6}" type="datetimeFigureOut">
              <a:rPr lang="en-US" smtClean="0"/>
              <a:pPr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44219F2D-486B-4501-8722-9F9A6AF2E9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591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 thrusts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high-level initiatives arising from the </a:t>
            </a:r>
            <a:r>
              <a:rPr lang="en-US" sz="1200" b="1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strategic</a:t>
            </a: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vision and serve to guide the action plans towards some over-arching goals.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19F2D-486B-4501-8722-9F9A6AF2E9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283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C79B3-AFB5-4EB1-9551-40C3C99CE3D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83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0055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490700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27542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042970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8DD51-6FA1-4EF6-8845-CBF54BA699D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0799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6B96-0066-43CC-A926-F34854563483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348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89F78-0C97-4297-B4FB-34A00F363744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86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9E16C6-8A07-4913-BB50-6C4FB63B9DF9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80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C00BB-F0F6-4555-8DB6-FB117017CE2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374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E36B-8FF8-4936-9503-C9A8DF3E98DC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20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06CC5-BCCF-4489-9028-98D052604314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837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E2526-1807-484F-AE9D-76B5D7213000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9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2B48F-E57A-41B4-850C-2B111B9FF12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77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95D8E-9459-47E1-B6F6-3E492D377CC9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70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8668B-18C6-4DE1-8999-DA6EFE9F1BDD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2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8000">
              <a:schemeClr val="bg2">
                <a:tint val="90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8DD51-6FA1-4EF6-8845-CBF54BA699DE}" type="datetime1">
              <a:rPr lang="en-US" smtClean="0"/>
              <a:pPr/>
              <a:t>2/12/2020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90ABCDC-1E29-4C4E-86FE-E223016BB6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5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Lecture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Strategy Analysis (SA)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206" y="589345"/>
            <a:ext cx="7590594" cy="762000"/>
          </a:xfrm>
        </p:spPr>
        <p:txBody>
          <a:bodyPr>
            <a:normAutofit/>
          </a:bodyPr>
          <a:lstStyle/>
          <a:p>
            <a:pPr algn="r"/>
            <a:r>
              <a:rPr lang="en-US" sz="3000" dirty="0"/>
              <a:t>Step 6—Define Key Performance Indicators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447800"/>
            <a:ext cx="7696200" cy="50292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Performance measures are quantitative: </a:t>
            </a:r>
          </a:p>
          <a:p>
            <a:pPr lvl="1" algn="just"/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result level </a:t>
            </a:r>
            <a:r>
              <a:rPr lang="en-US" dirty="0"/>
              <a:t>to be achieved, </a:t>
            </a:r>
          </a:p>
          <a:p>
            <a:pPr lvl="1" algn="just"/>
            <a:r>
              <a:rPr lang="en-US" dirty="0"/>
              <a:t>And the </a:t>
            </a:r>
            <a:r>
              <a:rPr lang="en-US" dirty="0">
                <a:solidFill>
                  <a:srgbClr val="00B050"/>
                </a:solidFill>
              </a:rPr>
              <a:t>time </a:t>
            </a:r>
            <a:r>
              <a:rPr lang="en-US" dirty="0"/>
              <a:t>for that achievement. </a:t>
            </a:r>
          </a:p>
          <a:p>
            <a:pPr lvl="1" algn="just"/>
            <a:endParaRPr lang="en-US" sz="800" dirty="0"/>
          </a:p>
          <a:p>
            <a:pPr algn="just"/>
            <a:endParaRPr lang="en-US" sz="800" dirty="0"/>
          </a:p>
          <a:p>
            <a:pPr algn="just"/>
            <a:r>
              <a:rPr lang="en-US" dirty="0"/>
              <a:t>But targets </a:t>
            </a:r>
            <a:r>
              <a:rPr lang="en-US" dirty="0">
                <a:solidFill>
                  <a:srgbClr val="00B0F0"/>
                </a:solidFill>
              </a:rPr>
              <a:t>change</a:t>
            </a:r>
            <a:r>
              <a:rPr lang="en-US" dirty="0"/>
              <a:t> over time, typically in the level or time for achievement.</a:t>
            </a:r>
          </a:p>
          <a:p>
            <a:pPr lvl="1" algn="just"/>
            <a:r>
              <a:rPr lang="en-US" dirty="0"/>
              <a:t>“</a:t>
            </a:r>
            <a:r>
              <a:rPr lang="en-US" dirty="0">
                <a:solidFill>
                  <a:srgbClr val="7030A0"/>
                </a:solidFill>
              </a:rPr>
              <a:t>how to express goals that accommodate change</a:t>
            </a:r>
            <a:r>
              <a:rPr lang="en-US" dirty="0"/>
              <a:t>”.</a:t>
            </a:r>
          </a:p>
          <a:p>
            <a:pPr lvl="1" algn="just"/>
            <a:endParaRPr lang="en-US" sz="800" dirty="0"/>
          </a:p>
          <a:p>
            <a:pPr algn="just"/>
            <a:r>
              <a:rPr lang="en-US" dirty="0"/>
              <a:t>A goal must define the performance measure.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7696200" cy="685800"/>
          </a:xfrm>
        </p:spPr>
        <p:txBody>
          <a:bodyPr>
            <a:normAutofit/>
          </a:bodyPr>
          <a:lstStyle/>
          <a:p>
            <a:pPr algn="r"/>
            <a:r>
              <a:rPr lang="en-US" sz="3000" dirty="0"/>
              <a:t>Step 6—Define Key Performance Indicators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524000"/>
            <a:ext cx="7924800" cy="4876800"/>
          </a:xfrm>
        </p:spPr>
        <p:txBody>
          <a:bodyPr>
            <a:normAutofit/>
          </a:bodyPr>
          <a:lstStyle/>
          <a:p>
            <a:r>
              <a:rPr lang="en-US" sz="2000" dirty="0"/>
              <a:t>KPIs cannot only define goal achievement, but also </a:t>
            </a:r>
            <a:r>
              <a:rPr lang="en-US" sz="2000" dirty="0">
                <a:solidFill>
                  <a:srgbClr val="00B050"/>
                </a:solidFill>
              </a:rPr>
              <a:t>effectiveness of strategies</a:t>
            </a:r>
            <a:r>
              <a:rPr lang="en-US" sz="2000" dirty="0"/>
              <a:t>. </a:t>
            </a:r>
          </a:p>
          <a:p>
            <a:pPr>
              <a:buNone/>
            </a:pPr>
            <a:endParaRPr lang="en-US" sz="200" dirty="0"/>
          </a:p>
          <a:p>
            <a:pPr lvl="1"/>
            <a:r>
              <a:rPr lang="en-US" sz="1800" dirty="0"/>
              <a:t>E.g. The </a:t>
            </a:r>
            <a:r>
              <a:rPr lang="en-US" sz="1800" dirty="0">
                <a:solidFill>
                  <a:srgbClr val="FF0000"/>
                </a:solidFill>
              </a:rPr>
              <a:t>product pricing </a:t>
            </a:r>
            <a:r>
              <a:rPr lang="en-US" sz="1800" dirty="0"/>
              <a:t>strategy was defined as; “</a:t>
            </a:r>
            <a:r>
              <a:rPr lang="en-US" sz="1800" dirty="0">
                <a:solidFill>
                  <a:srgbClr val="00B0F0"/>
                </a:solidFill>
              </a:rPr>
              <a:t>Establish and maintain a pricing policy that will sustain achievement of market share</a:t>
            </a:r>
            <a:r>
              <a:rPr lang="en-US" sz="1800" dirty="0"/>
              <a:t>”.</a:t>
            </a:r>
          </a:p>
          <a:p>
            <a:pPr lvl="1"/>
            <a:r>
              <a:rPr lang="en-US" sz="1800" dirty="0"/>
              <a:t>Set market share targets depends not only on pricing, but also on advertising.</a:t>
            </a:r>
          </a:p>
          <a:p>
            <a:pPr lvl="2"/>
            <a:r>
              <a:rPr lang="en-US" sz="1600" dirty="0"/>
              <a:t> Advertising costs money; a manager must decide what proportion of funding should be allocated to advertising.</a:t>
            </a:r>
          </a:p>
          <a:p>
            <a:pPr lvl="2"/>
            <a:endParaRPr lang="en-US" sz="1600" dirty="0"/>
          </a:p>
          <a:p>
            <a:r>
              <a:rPr lang="en-US" sz="2000" dirty="0"/>
              <a:t>To </a:t>
            </a:r>
            <a:r>
              <a:rPr lang="en-US" sz="2000" dirty="0">
                <a:solidFill>
                  <a:srgbClr val="7030A0"/>
                </a:solidFill>
              </a:rPr>
              <a:t>allocate resources optimally</a:t>
            </a:r>
            <a:r>
              <a:rPr lang="en-US" sz="2000" dirty="0"/>
              <a:t>, to achieve defined objectives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657608"/>
            <a:ext cx="8534400" cy="990600"/>
          </a:xfrm>
        </p:spPr>
        <p:txBody>
          <a:bodyPr>
            <a:normAutofit/>
          </a:bodyPr>
          <a:lstStyle/>
          <a:p>
            <a:r>
              <a:rPr lang="en-US" sz="2800" dirty="0"/>
              <a:t>Step 7: Identify the Current Functions That Exist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295400"/>
            <a:ext cx="7848600" cy="5105400"/>
          </a:xfrm>
        </p:spPr>
        <p:txBody>
          <a:bodyPr>
            <a:normAutofit/>
          </a:bodyPr>
          <a:lstStyle/>
          <a:p>
            <a:r>
              <a:rPr lang="en-US" dirty="0"/>
              <a:t>The managers provide us with a list of the current functions:</a:t>
            </a:r>
          </a:p>
          <a:p>
            <a:pPr lvl="1"/>
            <a:r>
              <a:rPr lang="en-US" dirty="0"/>
              <a:t>Corporate;</a:t>
            </a:r>
          </a:p>
          <a:p>
            <a:pPr lvl="1"/>
            <a:r>
              <a:rPr lang="en-US" dirty="0"/>
              <a:t>Finance;</a:t>
            </a:r>
          </a:p>
          <a:p>
            <a:pPr lvl="1"/>
            <a:r>
              <a:rPr lang="en-US" dirty="0"/>
              <a:t>Forecasting;</a:t>
            </a:r>
          </a:p>
          <a:p>
            <a:pPr lvl="1"/>
            <a:r>
              <a:rPr lang="en-US" dirty="0"/>
              <a:t>Marketing;</a:t>
            </a:r>
          </a:p>
          <a:p>
            <a:pPr lvl="1"/>
            <a:r>
              <a:rPr lang="en-US" dirty="0"/>
              <a:t>Sales;</a:t>
            </a:r>
          </a:p>
          <a:p>
            <a:pPr lvl="1"/>
            <a:r>
              <a:rPr lang="en-US" dirty="0"/>
              <a:t>Research and development;</a:t>
            </a:r>
          </a:p>
          <a:p>
            <a:pPr lvl="1"/>
            <a:r>
              <a:rPr lang="en-US" dirty="0"/>
              <a:t>Production;</a:t>
            </a:r>
          </a:p>
          <a:p>
            <a:pPr lvl="1"/>
            <a:r>
              <a:rPr lang="en-US" dirty="0"/>
              <a:t>Purchasing;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For each strategy, identify the principal business activities, &amp; may have to derive new functions and activities if needed.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19508"/>
            <a:ext cx="7239000" cy="1066800"/>
          </a:xfrm>
        </p:spPr>
        <p:txBody>
          <a:bodyPr>
            <a:normAutofit/>
          </a:bodyPr>
          <a:lstStyle/>
          <a:p>
            <a:pPr algn="r"/>
            <a:r>
              <a:rPr lang="en-US" sz="2800" dirty="0"/>
              <a:t>Step 8: Allocate Functional Responsibility to Implement Strategies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686308"/>
            <a:ext cx="7590594" cy="5171692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To establish action plans for strategy implementation, </a:t>
            </a:r>
            <a:r>
              <a:rPr lang="en-US" sz="2000" dirty="0">
                <a:solidFill>
                  <a:srgbClr val="00B050"/>
                </a:solidFill>
              </a:rPr>
              <a:t>it allocates responsibility </a:t>
            </a:r>
            <a:r>
              <a:rPr lang="en-US" sz="2000" dirty="0"/>
              <a:t>for achieving goals and KPIs. </a:t>
            </a:r>
          </a:p>
          <a:p>
            <a:pPr algn="just"/>
            <a:endParaRPr lang="en-US" sz="100" dirty="0"/>
          </a:p>
          <a:p>
            <a:pPr algn="just"/>
            <a:r>
              <a:rPr lang="en-US" sz="2000" dirty="0"/>
              <a:t>A matrix is developed, with each </a:t>
            </a:r>
            <a:r>
              <a:rPr lang="en-US" sz="2000" dirty="0">
                <a:solidFill>
                  <a:srgbClr val="FF0000"/>
                </a:solidFill>
              </a:rPr>
              <a:t>strategy on a separate row and each function listed as a column</a:t>
            </a:r>
            <a:r>
              <a:rPr lang="en-US" sz="2000" dirty="0"/>
              <a:t>.</a:t>
            </a:r>
          </a:p>
          <a:p>
            <a:pPr algn="just"/>
            <a:endParaRPr lang="en-US" sz="100" dirty="0"/>
          </a:p>
          <a:p>
            <a:pPr algn="just"/>
            <a:r>
              <a:rPr lang="en-US" sz="2000" dirty="0"/>
              <a:t>Managers decide which function has </a:t>
            </a:r>
            <a:r>
              <a:rPr lang="en-US" sz="2000" dirty="0">
                <a:solidFill>
                  <a:srgbClr val="0070C0"/>
                </a:solidFill>
              </a:rPr>
              <a:t>primary responsibility </a:t>
            </a:r>
            <a:r>
              <a:rPr lang="en-US" sz="2000" dirty="0"/>
              <a:t>for managing implementation.</a:t>
            </a:r>
          </a:p>
          <a:p>
            <a:pPr algn="just"/>
            <a:endParaRPr lang="en-US" sz="700" dirty="0"/>
          </a:p>
          <a:p>
            <a:pPr algn="just"/>
            <a:r>
              <a:rPr lang="en-US" sz="2000" dirty="0"/>
              <a:t>A solid bullet for primary function there can only be one solid bullet in each row.</a:t>
            </a:r>
          </a:p>
          <a:p>
            <a:pPr algn="just"/>
            <a:endParaRPr lang="en-US" sz="800" dirty="0"/>
          </a:p>
          <a:p>
            <a:pPr algn="just"/>
            <a:r>
              <a:rPr lang="en-US" sz="2000" dirty="0"/>
              <a:t>Other functions may involved; have </a:t>
            </a:r>
            <a:r>
              <a:rPr lang="en-US" sz="2000" dirty="0">
                <a:solidFill>
                  <a:srgbClr val="0070C0"/>
                </a:solidFill>
              </a:rPr>
              <a:t>secondary responsibility </a:t>
            </a:r>
            <a:r>
              <a:rPr lang="en-US" sz="2000" dirty="0"/>
              <a:t>An open bullet in a cell indicates this.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33400"/>
            <a:ext cx="7162800" cy="1066800"/>
          </a:xfrm>
        </p:spPr>
        <p:txBody>
          <a:bodyPr>
            <a:normAutofit/>
          </a:bodyPr>
          <a:lstStyle/>
          <a:p>
            <a:pPr algn="r"/>
            <a:r>
              <a:rPr lang="en-US" sz="2800" dirty="0"/>
              <a:t>Step 9—Define Job Role Responsibilities for Each Function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096206" y="1600200"/>
            <a:ext cx="7873222" cy="5288844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The business function–strategy matrix also allows job role responsibilities for each function to be identified. </a:t>
            </a:r>
          </a:p>
          <a:p>
            <a:pPr algn="just"/>
            <a:endParaRPr lang="en-US" sz="100" dirty="0"/>
          </a:p>
          <a:p>
            <a:pPr algn="just"/>
            <a:r>
              <a:rPr lang="en-US" sz="2000" dirty="0"/>
              <a:t>Document the responsibilities for each manager appointed to a job role to manage these functions.</a:t>
            </a:r>
          </a:p>
          <a:p>
            <a:pPr algn="just"/>
            <a:endParaRPr lang="en-US" sz="800" dirty="0"/>
          </a:p>
          <a:p>
            <a:pPr algn="just"/>
            <a:r>
              <a:rPr lang="en-US" sz="2000" dirty="0"/>
              <a:t>For example, an arrow highlights the Finance column. </a:t>
            </a:r>
          </a:p>
          <a:p>
            <a:pPr algn="just"/>
            <a:r>
              <a:rPr lang="en-US" sz="2000" dirty="0">
                <a:solidFill>
                  <a:srgbClr val="00B050"/>
                </a:solidFill>
              </a:rPr>
              <a:t>Solid bullets </a:t>
            </a:r>
            <a:r>
              <a:rPr lang="en-US" sz="2000" dirty="0"/>
              <a:t>that identify each strategy,</a:t>
            </a:r>
          </a:p>
          <a:p>
            <a:pPr lvl="1" algn="just"/>
            <a:r>
              <a:rPr lang="en-US" sz="1800" dirty="0"/>
              <a:t>Where the chief financial officer (CFO) has primary job role responsibility, </a:t>
            </a:r>
          </a:p>
          <a:p>
            <a:pPr algn="just"/>
            <a:r>
              <a:rPr lang="en-US" sz="2000" dirty="0">
                <a:solidFill>
                  <a:srgbClr val="00B050"/>
                </a:solidFill>
              </a:rPr>
              <a:t>Open bullets </a:t>
            </a:r>
            <a:r>
              <a:rPr lang="en-US" sz="2000" dirty="0"/>
              <a:t>that identify strategies,</a:t>
            </a:r>
          </a:p>
          <a:p>
            <a:pPr lvl="1" algn="just"/>
            <a:r>
              <a:rPr lang="en-US" sz="1800" dirty="0"/>
              <a:t>Where finance and, its CFO has secondary job role responsibility with other functions.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85800"/>
            <a:ext cx="6553200" cy="838200"/>
          </a:xfrm>
        </p:spPr>
        <p:txBody>
          <a:bodyPr/>
          <a:lstStyle/>
          <a:p>
            <a:pPr algn="r"/>
            <a:r>
              <a:rPr lang="en-US" dirty="0"/>
              <a:t>Summary of Steps of SA 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353755"/>
            <a:ext cx="822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35028" y="922338"/>
            <a:ext cx="584978" cy="365125"/>
          </a:xfrm>
        </p:spPr>
        <p:txBody>
          <a:bodyPr/>
          <a:lstStyle/>
          <a:p>
            <a:fld id="{190ABCDC-1E29-4C4E-86FE-E223016BB60F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695708"/>
            <a:ext cx="7162800" cy="914400"/>
          </a:xfrm>
        </p:spPr>
        <p:txBody>
          <a:bodyPr>
            <a:normAutofit/>
          </a:bodyPr>
          <a:lstStyle/>
          <a:p>
            <a:pPr algn="r"/>
            <a:r>
              <a:rPr lang="en-US" dirty="0"/>
              <a:t>Benefits of Strategy Analysis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524000"/>
            <a:ext cx="7590594" cy="5029200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SA is easy to learn and use.</a:t>
            </a:r>
          </a:p>
          <a:p>
            <a:pPr algn="just"/>
            <a:r>
              <a:rPr lang="en-US" sz="2000" dirty="0"/>
              <a:t>It normally requires 3 to 5 days of planning sessions by managers to develop tactical business plans.</a:t>
            </a:r>
          </a:p>
          <a:p>
            <a:pPr lvl="1" algn="just"/>
            <a:r>
              <a:rPr lang="en-US" sz="1800" dirty="0"/>
              <a:t>Produces clear, performance-based goals, objectives, KPIs, and action plans.</a:t>
            </a:r>
          </a:p>
          <a:p>
            <a:pPr lvl="1" algn="just"/>
            <a:r>
              <a:rPr lang="en-US" sz="1800" dirty="0"/>
              <a:t>Implements business plans.</a:t>
            </a:r>
          </a:p>
          <a:p>
            <a:pPr lvl="1" algn="just"/>
            <a:r>
              <a:rPr lang="en-US" sz="1800" dirty="0"/>
              <a:t>Clear definition of quantitative goals and objectives.</a:t>
            </a:r>
          </a:p>
          <a:p>
            <a:pPr lvl="1" algn="just"/>
            <a:r>
              <a:rPr lang="en-US" sz="1800" dirty="0"/>
              <a:t>Defines KPIs for performance measurement of changing goals.</a:t>
            </a:r>
          </a:p>
          <a:p>
            <a:pPr lvl="1" algn="just"/>
            <a:r>
              <a:rPr lang="en-US" sz="1800" dirty="0"/>
              <a:t>Address opportunities and resolve issues.</a:t>
            </a:r>
          </a:p>
          <a:p>
            <a:pPr lvl="1" algn="just"/>
            <a:r>
              <a:rPr lang="en-US" sz="1800" dirty="0"/>
              <a:t>Defines objectives or KPIs so implemented correctly and in a timely fashion.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776" y="609600"/>
            <a:ext cx="7850224" cy="838200"/>
          </a:xfrm>
        </p:spPr>
        <p:txBody>
          <a:bodyPr/>
          <a:lstStyle/>
          <a:p>
            <a:pPr algn="r"/>
            <a:r>
              <a:rPr lang="en-US" dirty="0"/>
              <a:t>Drucker’s questions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295400"/>
            <a:ext cx="7590594" cy="5181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 mission statement is also called a </a:t>
            </a:r>
            <a:r>
              <a:rPr lang="en-US" dirty="0">
                <a:solidFill>
                  <a:srgbClr val="00B0F0"/>
                </a:solidFill>
              </a:rPr>
              <a:t>“mission and purpose” </a:t>
            </a:r>
          </a:p>
          <a:p>
            <a:pPr lvl="1"/>
            <a:r>
              <a:rPr lang="en-US" sz="1800" dirty="0">
                <a:solidFill>
                  <a:schemeClr val="tx1"/>
                </a:solidFill>
              </a:rPr>
              <a:t>To provide clear guidance it should answer </a:t>
            </a:r>
            <a:r>
              <a:rPr lang="en-US" sz="1800" dirty="0">
                <a:solidFill>
                  <a:srgbClr val="00B050"/>
                </a:solidFill>
              </a:rPr>
              <a:t>Drucker’s questions</a:t>
            </a:r>
            <a:r>
              <a:rPr lang="en-US" sz="1800" dirty="0">
                <a:solidFill>
                  <a:schemeClr val="tx1"/>
                </a:solidFill>
              </a:rPr>
              <a:t>: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is our business?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Who is the customer?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Where is the customer located?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products or services does the customer want from us?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does the customer consider as value?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is the customer prepared to “pay”?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will the business be, in the future?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should the business be, in the future?</a:t>
            </a:r>
          </a:p>
          <a:p>
            <a:pPr lvl="2">
              <a:buNone/>
            </a:pPr>
            <a:r>
              <a:rPr lang="en-US" sz="1600" dirty="0">
                <a:solidFill>
                  <a:schemeClr val="tx1"/>
                </a:solidFill>
              </a:rPr>
              <a:t>• What is the key strategic thrust?</a:t>
            </a:r>
          </a:p>
          <a:p>
            <a:pPr lvl="1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Most organizations focus on business processes—on “how” they operate, rather than “what” their reasons are for existence.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Steps of Strategy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315200" cy="990600"/>
          </a:xfrm>
        </p:spPr>
        <p:txBody>
          <a:bodyPr/>
          <a:lstStyle/>
          <a:p>
            <a:pPr algn="r"/>
            <a:r>
              <a:rPr lang="en-US" dirty="0"/>
              <a:t>Steps of Strategy Analysis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371600"/>
            <a:ext cx="8077200" cy="5257800"/>
          </a:xfrm>
        </p:spPr>
        <p:txBody>
          <a:bodyPr>
            <a:normAutofit/>
          </a:bodyPr>
          <a:lstStyle/>
          <a:p>
            <a:r>
              <a:rPr lang="en-US" dirty="0"/>
              <a:t>Strategy analysis has nine steps, as discussed in the following subsections.</a:t>
            </a:r>
          </a:p>
          <a:p>
            <a:r>
              <a:rPr lang="en-US" dirty="0"/>
              <a:t>Carry out each of these steps to understand their application to strategy analysis when used for business planning.</a:t>
            </a:r>
          </a:p>
          <a:p>
            <a:pPr lvl="1"/>
            <a:r>
              <a:rPr lang="en-US" dirty="0"/>
              <a:t>Step 1: Understand the mission and purpose.</a:t>
            </a:r>
          </a:p>
          <a:p>
            <a:pPr lvl="1"/>
            <a:r>
              <a:rPr lang="en-US" dirty="0"/>
              <a:t>Step 2: Identify the major business areas.</a:t>
            </a:r>
          </a:p>
          <a:p>
            <a:pPr lvl="1"/>
            <a:r>
              <a:rPr lang="en-US" dirty="0"/>
              <a:t>Step 3: Determine what has to be achieved.</a:t>
            </a:r>
          </a:p>
          <a:p>
            <a:pPr lvl="1"/>
            <a:r>
              <a:rPr lang="en-US" dirty="0"/>
              <a:t>Step 4: Identify issues representing opportunities or problems.</a:t>
            </a:r>
          </a:p>
          <a:p>
            <a:pPr lvl="1"/>
            <a:r>
              <a:rPr lang="en-US" dirty="0"/>
              <a:t>Step 5: Determine what will achieve or resolve the issues.</a:t>
            </a:r>
          </a:p>
          <a:p>
            <a:pPr lvl="1"/>
            <a:r>
              <a:rPr lang="en-US" dirty="0"/>
              <a:t>Step 6: Define Key Performance Indicators (KPIs).</a:t>
            </a:r>
          </a:p>
          <a:p>
            <a:pPr lvl="1"/>
            <a:r>
              <a:rPr lang="en-US" dirty="0"/>
              <a:t>Step 7: Identify the current functions that exist.</a:t>
            </a:r>
          </a:p>
          <a:p>
            <a:pPr lvl="1"/>
            <a:r>
              <a:rPr lang="en-US" dirty="0"/>
              <a:t>Step 8: Allocate functional responsibility to implement strategies.</a:t>
            </a:r>
          </a:p>
          <a:p>
            <a:pPr lvl="1"/>
            <a:r>
              <a:rPr lang="en-US" dirty="0"/>
              <a:t>Step 9: Define job responsibilities for each function.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6206" y="655638"/>
            <a:ext cx="7742994" cy="715962"/>
          </a:xfrm>
        </p:spPr>
        <p:txBody>
          <a:bodyPr>
            <a:normAutofit/>
          </a:bodyPr>
          <a:lstStyle/>
          <a:p>
            <a:pPr algn="r"/>
            <a:r>
              <a:rPr lang="en-US" sz="3000" dirty="0"/>
              <a:t>Step 1:Understand the Mission and Purpose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2000" y="1371600"/>
            <a:ext cx="7924800" cy="5105400"/>
          </a:xfrm>
        </p:spPr>
        <p:txBody>
          <a:bodyPr>
            <a:normAutofit/>
          </a:bodyPr>
          <a:lstStyle/>
          <a:p>
            <a:r>
              <a:rPr lang="en-US" dirty="0"/>
              <a:t>The objective to understand the mission and purpose.</a:t>
            </a:r>
          </a:p>
          <a:p>
            <a:r>
              <a:rPr lang="en-US" dirty="0"/>
              <a:t> An ideal mission should be timeless; identify directions now and into the future. It should clearly express:</a:t>
            </a:r>
          </a:p>
          <a:p>
            <a:pPr lvl="1"/>
            <a:r>
              <a:rPr lang="en-US" dirty="0"/>
              <a:t>What the business is </a:t>
            </a:r>
            <a:r>
              <a:rPr lang="en-US" dirty="0">
                <a:solidFill>
                  <a:srgbClr val="FF0000"/>
                </a:solidFill>
              </a:rPr>
              <a:t>doing now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What is happening in the </a:t>
            </a:r>
            <a:r>
              <a:rPr lang="en-US" dirty="0">
                <a:solidFill>
                  <a:srgbClr val="00B0F0"/>
                </a:solidFill>
              </a:rPr>
              <a:t>environment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What the business should be doing in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future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It should broadly indicate </a:t>
            </a:r>
            <a:r>
              <a:rPr lang="en-US" dirty="0">
                <a:solidFill>
                  <a:srgbClr val="7030A0"/>
                </a:solidFill>
              </a:rPr>
              <a:t>Geography, markets, customers, products, and services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r>
              <a:rPr lang="en-US" dirty="0"/>
              <a:t>To understand the mission and purpose, we must be aware of the </a:t>
            </a:r>
            <a:r>
              <a:rPr lang="en-US" dirty="0">
                <a:solidFill>
                  <a:srgbClr val="00B050"/>
                </a:solidFill>
              </a:rPr>
              <a:t>environment and its change </a:t>
            </a:r>
            <a:r>
              <a:rPr lang="en-US" dirty="0"/>
              <a:t>in the future. </a:t>
            </a:r>
          </a:p>
          <a:p>
            <a:r>
              <a:rPr lang="en-US" dirty="0"/>
              <a:t>They also affect the </a:t>
            </a:r>
            <a:r>
              <a:rPr lang="en-US" dirty="0">
                <a:solidFill>
                  <a:srgbClr val="FFC000"/>
                </a:solidFill>
              </a:rPr>
              <a:t>public and private-sector organizations </a:t>
            </a:r>
            <a:r>
              <a:rPr lang="en-US" dirty="0"/>
              <a:t>that operate in that environment as partners, customers, suppliers, and competitors.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3067" y="660285"/>
            <a:ext cx="7433733" cy="715962"/>
          </a:xfrm>
        </p:spPr>
        <p:txBody>
          <a:bodyPr>
            <a:normAutofit/>
          </a:bodyPr>
          <a:lstStyle/>
          <a:p>
            <a:pPr algn="r"/>
            <a:r>
              <a:rPr lang="en-US" sz="3000" dirty="0"/>
              <a:t>Step 2: Identify the Major Business Areas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752600"/>
            <a:ext cx="7590594" cy="4800600"/>
          </a:xfrm>
        </p:spPr>
        <p:txBody>
          <a:bodyPr/>
          <a:lstStyle/>
          <a:p>
            <a:r>
              <a:rPr lang="en-US" dirty="0"/>
              <a:t>After Step 1, analyze its focus to identify major business areas that should be involved. </a:t>
            </a:r>
          </a:p>
          <a:p>
            <a:r>
              <a:rPr lang="en-US" dirty="0"/>
              <a:t>These are </a:t>
            </a:r>
            <a:r>
              <a:rPr lang="en-US" dirty="0">
                <a:solidFill>
                  <a:srgbClr val="C00000"/>
                </a:solidFill>
              </a:rPr>
              <a:t>based on the organization structure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3276600"/>
            <a:ext cx="7168939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650" y="733808"/>
            <a:ext cx="8305800" cy="838200"/>
          </a:xfrm>
        </p:spPr>
        <p:txBody>
          <a:bodyPr>
            <a:normAutofit/>
          </a:bodyPr>
          <a:lstStyle/>
          <a:p>
            <a:pPr algn="r"/>
            <a:r>
              <a:rPr lang="en-US" sz="3000" dirty="0"/>
              <a:t>Step 3: Determine What Has to Achieved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96206" y="1625982"/>
            <a:ext cx="7590594" cy="4851017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Focuses on </a:t>
            </a:r>
            <a:r>
              <a:rPr lang="en-US" dirty="0">
                <a:solidFill>
                  <a:srgbClr val="0070C0"/>
                </a:solidFill>
              </a:rPr>
              <a:t>identifying and refining goals</a:t>
            </a:r>
            <a:r>
              <a:rPr lang="en-US" dirty="0"/>
              <a:t>. This depends on the policies set by management.</a:t>
            </a:r>
          </a:p>
          <a:p>
            <a:pPr algn="just"/>
            <a:r>
              <a:rPr lang="en-US" dirty="0"/>
              <a:t>Goals and objectives are </a:t>
            </a:r>
            <a:r>
              <a:rPr lang="en-US" dirty="0">
                <a:solidFill>
                  <a:srgbClr val="FFC000"/>
                </a:solidFill>
              </a:rPr>
              <a:t>measurable targets</a:t>
            </a:r>
            <a:r>
              <a:rPr lang="en-US" dirty="0"/>
              <a:t>. To be measured, they must be quantitative. </a:t>
            </a:r>
          </a:p>
          <a:p>
            <a:pPr algn="just"/>
            <a:endParaRPr lang="en-US" dirty="0"/>
          </a:p>
          <a:p>
            <a:pPr algn="just"/>
            <a:r>
              <a:rPr lang="en-US" dirty="0"/>
              <a:t>They have three characteristics—measure, level, and time:</a:t>
            </a:r>
          </a:p>
          <a:p>
            <a:pPr lvl="1" algn="just"/>
            <a:r>
              <a:rPr lang="en-US" dirty="0"/>
              <a:t>The measure defines what </a:t>
            </a:r>
            <a:r>
              <a:rPr lang="en-US" dirty="0">
                <a:solidFill>
                  <a:srgbClr val="00B050"/>
                </a:solidFill>
              </a:rPr>
              <a:t>performance indicator </a:t>
            </a:r>
            <a:r>
              <a:rPr lang="en-US" dirty="0"/>
              <a:t>will be used for measurement.</a:t>
            </a:r>
          </a:p>
          <a:p>
            <a:pPr lvl="1" algn="just"/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level indicates </a:t>
            </a:r>
            <a:r>
              <a:rPr lang="en-US" dirty="0"/>
              <a:t>what result value must be achieved.</a:t>
            </a:r>
          </a:p>
          <a:p>
            <a:pPr lvl="1" algn="just"/>
            <a:r>
              <a:rPr lang="en-US" dirty="0"/>
              <a:t>The </a:t>
            </a:r>
            <a:r>
              <a:rPr lang="en-US" dirty="0">
                <a:solidFill>
                  <a:srgbClr val="00B050"/>
                </a:solidFill>
              </a:rPr>
              <a:t>time specifies </a:t>
            </a:r>
            <a:r>
              <a:rPr lang="en-US" dirty="0"/>
              <a:t>when that result should be achieved.</a:t>
            </a:r>
          </a:p>
          <a:p>
            <a:pPr marL="457200" lvl="1" indent="0" algn="just">
              <a:buNone/>
            </a:pPr>
            <a:endParaRPr lang="en-US" dirty="0"/>
          </a:p>
          <a:p>
            <a:pPr algn="just"/>
            <a:r>
              <a:rPr lang="en-US" dirty="0"/>
              <a:t>Only when we know what result is to be achieved and the time frame, can we determine the most appropriate strategies or tactics—which indicate </a:t>
            </a:r>
            <a:r>
              <a:rPr lang="en-US" dirty="0">
                <a:solidFill>
                  <a:srgbClr val="FF0000"/>
                </a:solidFill>
              </a:rPr>
              <a:t>“how”.</a:t>
            </a:r>
            <a:endParaRPr lang="en-US" dirty="0"/>
          </a:p>
          <a:p>
            <a:pPr lvl="1" algn="just"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551245"/>
            <a:ext cx="7735711" cy="838200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Step 4 —Identify Issues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90600" y="1389444"/>
            <a:ext cx="7696200" cy="5087555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Determine the strategies to follow for </a:t>
            </a:r>
            <a:r>
              <a:rPr lang="en-US" sz="2000" dirty="0">
                <a:solidFill>
                  <a:srgbClr val="00B050"/>
                </a:solidFill>
              </a:rPr>
              <a:t>goals &amp; issues</a:t>
            </a:r>
            <a:r>
              <a:rPr lang="en-US" sz="2000" i="1" dirty="0"/>
              <a:t>.</a:t>
            </a:r>
          </a:p>
          <a:p>
            <a:pPr lvl="1" algn="just"/>
            <a:r>
              <a:rPr lang="en-US" sz="1800" dirty="0"/>
              <a:t>Know </a:t>
            </a:r>
            <a:r>
              <a:rPr lang="en-US" sz="1800" dirty="0">
                <a:solidFill>
                  <a:srgbClr val="FFC000"/>
                </a:solidFill>
              </a:rPr>
              <a:t>problems</a:t>
            </a:r>
            <a:r>
              <a:rPr lang="en-US" sz="1800" dirty="0"/>
              <a:t> or threats that are barriers to, or that delay goals.</a:t>
            </a:r>
          </a:p>
          <a:p>
            <a:pPr lvl="1" algn="just"/>
            <a:r>
              <a:rPr lang="en-US" sz="1800" dirty="0"/>
              <a:t>Aware of the </a:t>
            </a:r>
            <a:r>
              <a:rPr lang="en-US" sz="1800" dirty="0">
                <a:solidFill>
                  <a:srgbClr val="7030A0"/>
                </a:solidFill>
              </a:rPr>
              <a:t>opportunities</a:t>
            </a:r>
            <a:r>
              <a:rPr lang="en-US" sz="1800" dirty="0"/>
              <a:t> or technologies that enhance or facilitate their achievement.</a:t>
            </a:r>
          </a:p>
          <a:p>
            <a:pPr lvl="1" algn="just">
              <a:buNone/>
            </a:pPr>
            <a:endParaRPr lang="en-US" sz="1800" dirty="0"/>
          </a:p>
          <a:p>
            <a:pPr algn="just"/>
            <a:r>
              <a:rPr lang="en-US" sz="2000" dirty="0"/>
              <a:t>Issues can be internal or external to the organization.</a:t>
            </a:r>
          </a:p>
          <a:p>
            <a:pPr algn="just"/>
            <a:r>
              <a:rPr lang="en-US" sz="2000" dirty="0"/>
              <a:t>As well as defining issues, we can also list the organization’s </a:t>
            </a:r>
            <a:r>
              <a:rPr lang="en-US" sz="2000" dirty="0">
                <a:solidFill>
                  <a:srgbClr val="00B0F0"/>
                </a:solidFill>
              </a:rPr>
              <a:t>strengths and weaknesses</a:t>
            </a:r>
            <a:r>
              <a:rPr lang="en-US" sz="2000" dirty="0"/>
              <a:t>.</a:t>
            </a:r>
          </a:p>
          <a:p>
            <a:pPr algn="just"/>
            <a:r>
              <a:rPr lang="en-US" sz="2000" dirty="0"/>
              <a:t>Understanding of opportunities and threats, we can analyze strengths, weaknesses, opportunities, and threats in a </a:t>
            </a:r>
            <a:r>
              <a:rPr lang="en-US" sz="2000" dirty="0">
                <a:solidFill>
                  <a:srgbClr val="FF0000"/>
                </a:solidFill>
              </a:rPr>
              <a:t>SWOT analysis</a:t>
            </a:r>
            <a:r>
              <a:rPr lang="en-US" sz="2000" dirty="0"/>
              <a:t>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3145"/>
            <a:ext cx="8099372" cy="914400"/>
          </a:xfrm>
        </p:spPr>
        <p:txBody>
          <a:bodyPr>
            <a:normAutofit fontScale="90000"/>
          </a:bodyPr>
          <a:lstStyle/>
          <a:p>
            <a:pPr algn="r"/>
            <a:r>
              <a:rPr lang="en-US" sz="3000" dirty="0"/>
              <a:t>Step 5: Determine What Will Achieve or Resolve the Issues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295400"/>
            <a:ext cx="79248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000" dirty="0"/>
              <a:t>With SWOT knowledge of issues, know what has to be </a:t>
            </a:r>
            <a:r>
              <a:rPr lang="en-US" sz="2000" dirty="0">
                <a:solidFill>
                  <a:srgbClr val="FF0000"/>
                </a:solidFill>
              </a:rPr>
              <a:t>corrected or protected.</a:t>
            </a:r>
          </a:p>
          <a:p>
            <a:pPr algn="just"/>
            <a:r>
              <a:rPr lang="en-US" sz="2000" dirty="0"/>
              <a:t>Where we should focus our strengths to achieve opportunities or take advantage of technologies.</a:t>
            </a:r>
          </a:p>
          <a:p>
            <a:pPr algn="just">
              <a:buNone/>
            </a:pPr>
            <a:endParaRPr lang="en-US" sz="2000" dirty="0"/>
          </a:p>
          <a:p>
            <a:pPr algn="just"/>
            <a:r>
              <a:rPr lang="en-US" sz="2000" dirty="0"/>
              <a:t>Ask the following questions for each point discussed:</a:t>
            </a:r>
          </a:p>
          <a:p>
            <a:pPr lvl="1" algn="just"/>
            <a:r>
              <a:rPr lang="en-US" sz="2000" dirty="0"/>
              <a:t>What should we do to take </a:t>
            </a:r>
            <a:r>
              <a:rPr lang="en-US" sz="2000" dirty="0">
                <a:solidFill>
                  <a:srgbClr val="00B050"/>
                </a:solidFill>
              </a:rPr>
              <a:t>advantage</a:t>
            </a:r>
            <a:r>
              <a:rPr lang="en-US" sz="2000" dirty="0"/>
              <a:t> of the opportunities?</a:t>
            </a:r>
          </a:p>
          <a:p>
            <a:pPr lvl="1" algn="just"/>
            <a:r>
              <a:rPr lang="en-US" sz="2000" dirty="0"/>
              <a:t>What </a:t>
            </a:r>
            <a:r>
              <a:rPr lang="en-US" sz="2000" dirty="0">
                <a:solidFill>
                  <a:srgbClr val="00B050"/>
                </a:solidFill>
              </a:rPr>
              <a:t>technologies</a:t>
            </a:r>
            <a:r>
              <a:rPr lang="en-US" sz="2000" dirty="0"/>
              <a:t> are available to assist us?</a:t>
            </a:r>
          </a:p>
          <a:p>
            <a:pPr lvl="1" algn="just"/>
            <a:r>
              <a:rPr lang="en-US" sz="2000" dirty="0"/>
              <a:t>What </a:t>
            </a:r>
            <a:r>
              <a:rPr lang="en-US" sz="2000" dirty="0">
                <a:solidFill>
                  <a:srgbClr val="00B050"/>
                </a:solidFill>
              </a:rPr>
              <a:t>strengths</a:t>
            </a:r>
            <a:r>
              <a:rPr lang="en-US" sz="2000" dirty="0"/>
              <a:t> can we use to help us?</a:t>
            </a:r>
          </a:p>
          <a:p>
            <a:pPr lvl="1" algn="just"/>
            <a:r>
              <a:rPr lang="en-US" sz="2000" dirty="0"/>
              <a:t>What has to be </a:t>
            </a:r>
            <a:r>
              <a:rPr lang="en-US" sz="2000" dirty="0">
                <a:solidFill>
                  <a:srgbClr val="00B050"/>
                </a:solidFill>
              </a:rPr>
              <a:t>done to resolve </a:t>
            </a:r>
            <a:r>
              <a:rPr lang="en-US" sz="2000" dirty="0"/>
              <a:t>the problems?</a:t>
            </a:r>
          </a:p>
          <a:p>
            <a:pPr lvl="1" algn="just"/>
            <a:r>
              <a:rPr lang="en-US" sz="2000" dirty="0"/>
              <a:t>What should we do to </a:t>
            </a:r>
            <a:r>
              <a:rPr lang="en-US" sz="2000" dirty="0">
                <a:solidFill>
                  <a:srgbClr val="00B050"/>
                </a:solidFill>
              </a:rPr>
              <a:t>protect</a:t>
            </a:r>
            <a:r>
              <a:rPr lang="en-US" sz="2000" dirty="0"/>
              <a:t> ourselves from the threats?</a:t>
            </a:r>
          </a:p>
          <a:p>
            <a:pPr lvl="1" algn="just"/>
            <a:r>
              <a:rPr lang="en-US" sz="2000" dirty="0"/>
              <a:t>What should we do to </a:t>
            </a:r>
            <a:r>
              <a:rPr lang="en-US" sz="2000" dirty="0">
                <a:solidFill>
                  <a:srgbClr val="00B050"/>
                </a:solidFill>
              </a:rPr>
              <a:t>correct </a:t>
            </a:r>
            <a:r>
              <a:rPr lang="en-US" sz="2000" dirty="0"/>
              <a:t>our weaknesses?</a:t>
            </a:r>
          </a:p>
          <a:p>
            <a:pPr lvl="1" algn="just">
              <a:buNone/>
            </a:pPr>
            <a:endParaRPr lang="en-US" sz="2000" dirty="0"/>
          </a:p>
          <a:p>
            <a:pPr algn="just"/>
            <a:r>
              <a:rPr lang="en-US" sz="2000" dirty="0"/>
              <a:t>The focus is again “</a:t>
            </a:r>
            <a:r>
              <a:rPr lang="en-US" sz="2000" i="1" dirty="0"/>
              <a:t>what should we do, not how do we do it”.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BCDC-1E29-4C4E-86FE-E223016BB60F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1444</TotalTime>
  <Words>1276</Words>
  <Application>Microsoft Office PowerPoint</Application>
  <PresentationFormat>On-screen Show (4:3)</PresentationFormat>
  <Paragraphs>158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Wisp</vt:lpstr>
      <vt:lpstr>Lecture 4</vt:lpstr>
      <vt:lpstr>Drucker’s questions</vt:lpstr>
      <vt:lpstr>Steps of Strategy Analysis</vt:lpstr>
      <vt:lpstr>Steps of Strategy Analysis</vt:lpstr>
      <vt:lpstr>Step 1:Understand the Mission and Purpose</vt:lpstr>
      <vt:lpstr>Step 2: Identify the Major Business Areas</vt:lpstr>
      <vt:lpstr>Step 3: Determine What Has to Achieved</vt:lpstr>
      <vt:lpstr>Step 4 —Identify Issues</vt:lpstr>
      <vt:lpstr>Step 5: Determine What Will Achieve or Resolve the Issues</vt:lpstr>
      <vt:lpstr>Step 6—Define Key Performance Indicators</vt:lpstr>
      <vt:lpstr>Step 6—Define Key Performance Indicators</vt:lpstr>
      <vt:lpstr>Step 7: Identify the Current Functions That Exist</vt:lpstr>
      <vt:lpstr>Step 8: Allocate Functional Responsibility to Implement Strategies</vt:lpstr>
      <vt:lpstr>Step 9—Define Job Role Responsibilities for Each Function</vt:lpstr>
      <vt:lpstr>Summary of Steps of SA </vt:lpstr>
      <vt:lpstr>Benefits of Strategy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¢α∂вυяу</dc:creator>
  <cp:lastModifiedBy>Unknown User</cp:lastModifiedBy>
  <cp:revision>259</cp:revision>
  <dcterms:created xsi:type="dcterms:W3CDTF">2013-03-09T14:49:46Z</dcterms:created>
  <dcterms:modified xsi:type="dcterms:W3CDTF">2020-02-12T07:58:46Z</dcterms:modified>
</cp:coreProperties>
</file>