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1" r:id="rId3"/>
    <p:sldId id="258" r:id="rId4"/>
    <p:sldId id="259" r:id="rId5"/>
    <p:sldId id="257" r:id="rId6"/>
    <p:sldId id="260" r:id="rId7"/>
    <p:sldId id="290" r:id="rId8"/>
    <p:sldId id="261" r:id="rId9"/>
    <p:sldId id="289" r:id="rId10"/>
    <p:sldId id="286" r:id="rId11"/>
    <p:sldId id="288" r:id="rId12"/>
    <p:sldId id="262" r:id="rId13"/>
    <p:sldId id="263" r:id="rId14"/>
    <p:sldId id="292" r:id="rId15"/>
    <p:sldId id="264" r:id="rId16"/>
    <p:sldId id="267" r:id="rId17"/>
    <p:sldId id="268" r:id="rId18"/>
    <p:sldId id="269" r:id="rId19"/>
    <p:sldId id="270" r:id="rId20"/>
    <p:sldId id="271" r:id="rId21"/>
    <p:sldId id="272" r:id="rId22"/>
    <p:sldId id="273" r:id="rId23"/>
    <p:sldId id="274" r:id="rId24"/>
    <p:sldId id="275" r:id="rId25"/>
    <p:sldId id="276" r:id="rId26"/>
    <p:sldId id="294" r:id="rId27"/>
    <p:sldId id="277" r:id="rId28"/>
    <p:sldId id="296" r:id="rId29"/>
    <p:sldId id="278" r:id="rId30"/>
    <p:sldId id="279" r:id="rId31"/>
    <p:sldId id="280" r:id="rId32"/>
    <p:sldId id="282" r:id="rId33"/>
    <p:sldId id="283" r:id="rId34"/>
    <p:sldId id="297" r:id="rId35"/>
    <p:sldId id="284" r:id="rId36"/>
    <p:sldId id="285" r:id="rId37"/>
    <p:sldId id="28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586D6134-4CB4-4259-A22B-5DB25B667EA4}" type="datetimeFigureOut">
              <a:rPr lang="en-US" smtClean="0"/>
              <a:pPr/>
              <a:t>6/15/2021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812029B5-D582-4CBA-8DB2-D946E3E243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6D6134-4CB4-4259-A22B-5DB25B667EA4}" type="datetimeFigureOut">
              <a:rPr lang="en-US" smtClean="0"/>
              <a:pPr/>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2029B5-D582-4CBA-8DB2-D946E3E243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6D6134-4CB4-4259-A22B-5DB25B667EA4}" type="datetimeFigureOut">
              <a:rPr lang="en-US" smtClean="0"/>
              <a:pPr/>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2029B5-D582-4CBA-8DB2-D946E3E243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86D6134-4CB4-4259-A22B-5DB25B667EA4}" type="datetimeFigureOut">
              <a:rPr lang="en-US" smtClean="0"/>
              <a:pPr/>
              <a:t>6/15/2021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812029B5-D582-4CBA-8DB2-D946E3E243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586D6134-4CB4-4259-A22B-5DB25B667EA4}" type="datetimeFigureOut">
              <a:rPr lang="en-US" smtClean="0"/>
              <a:pPr/>
              <a:t>6/15/2021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812029B5-D582-4CBA-8DB2-D946E3E243C1}"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586D6134-4CB4-4259-A22B-5DB25B667EA4}" type="datetimeFigureOut">
              <a:rPr lang="en-US" smtClean="0"/>
              <a:pPr/>
              <a:t>6/15/2021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812029B5-D582-4CBA-8DB2-D946E3E243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586D6134-4CB4-4259-A22B-5DB25B667EA4}" type="datetimeFigureOut">
              <a:rPr lang="en-US" smtClean="0"/>
              <a:pPr/>
              <a:t>6/15/2021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812029B5-D582-4CBA-8DB2-D946E3E243C1}"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86D6134-4CB4-4259-A22B-5DB25B667EA4}" type="datetimeFigureOut">
              <a:rPr lang="en-US" smtClean="0"/>
              <a:pPr/>
              <a:t>6/15/2021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2029B5-D582-4CBA-8DB2-D946E3E243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86D6134-4CB4-4259-A22B-5DB25B667EA4}" type="datetimeFigureOut">
              <a:rPr lang="en-US" smtClean="0"/>
              <a:pPr/>
              <a:t>6/15/2021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2029B5-D582-4CBA-8DB2-D946E3E243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86D6134-4CB4-4259-A22B-5DB25B667EA4}" type="datetimeFigureOut">
              <a:rPr lang="en-US" smtClean="0"/>
              <a:pPr/>
              <a:t>6/15/2021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2029B5-D582-4CBA-8DB2-D946E3E243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586D6134-4CB4-4259-A22B-5DB25B667EA4}" type="datetimeFigureOut">
              <a:rPr lang="en-US" smtClean="0"/>
              <a:pPr/>
              <a:t>6/15/2021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812029B5-D582-4CBA-8DB2-D946E3E243C1}"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86D6134-4CB4-4259-A22B-5DB25B667EA4}" type="datetimeFigureOut">
              <a:rPr lang="en-US" smtClean="0"/>
              <a:pPr/>
              <a:t>6/15/2021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12029B5-D582-4CBA-8DB2-D946E3E243C1}"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0423444">
            <a:off x="108744" y="1160766"/>
            <a:ext cx="8458200" cy="2004186"/>
          </a:xfrm>
        </p:spPr>
        <p:txBody>
          <a:bodyPr>
            <a:normAutofit/>
          </a:bodyPr>
          <a:lstStyle/>
          <a:p>
            <a:r>
              <a:rPr lang="en-US" sz="4000" b="1" dirty="0" smtClean="0">
                <a:latin typeface="Times New Roman" pitchFamily="18" charset="0"/>
                <a:cs typeface="Times New Roman" pitchFamily="18" charset="0"/>
              </a:rPr>
              <a:t>Philosophy of progressivism</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3299327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0"/>
            <a:ext cx="92963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1155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122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John Dewey (1859-1952)</a:t>
            </a:r>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An American philosopher, psychologist and educational reformer.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His </a:t>
            </a:r>
            <a:r>
              <a:rPr lang="en-US" dirty="0">
                <a:latin typeface="Times New Roman" pitchFamily="18" charset="0"/>
                <a:cs typeface="Times New Roman" pitchFamily="18" charset="0"/>
              </a:rPr>
              <a:t>philosophy based on pragmatism.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He </a:t>
            </a:r>
            <a:r>
              <a:rPr lang="en-US" dirty="0">
                <a:latin typeface="Times New Roman" pitchFamily="18" charset="0"/>
                <a:cs typeface="Times New Roman" pitchFamily="18" charset="0"/>
              </a:rPr>
              <a:t>established “Laboratory School” in </a:t>
            </a:r>
            <a:r>
              <a:rPr lang="en-US" dirty="0" smtClean="0">
                <a:latin typeface="Times New Roman" pitchFamily="18" charset="0"/>
                <a:cs typeface="Times New Roman" pitchFamily="18" charset="0"/>
              </a:rPr>
              <a:t>1896.</a:t>
            </a:r>
          </a:p>
          <a:p>
            <a:r>
              <a:rPr lang="en-US" dirty="0" smtClean="0">
                <a:latin typeface="Times New Roman" pitchFamily="18" charset="0"/>
                <a:cs typeface="Times New Roman" pitchFamily="18" charset="0"/>
              </a:rPr>
              <a:t>He </a:t>
            </a:r>
            <a:r>
              <a:rPr lang="en-US" dirty="0">
                <a:latin typeface="Times New Roman" pitchFamily="18" charset="0"/>
                <a:cs typeface="Times New Roman" pitchFamily="18" charset="0"/>
              </a:rPr>
              <a:t>was the father of educational </a:t>
            </a:r>
            <a:r>
              <a:rPr lang="en-US" dirty="0" smtClean="0">
                <a:latin typeface="Times New Roman" pitchFamily="18" charset="0"/>
                <a:cs typeface="Times New Roman" pitchFamily="18" charset="0"/>
              </a:rPr>
              <a:t>psychology.</a:t>
            </a:r>
          </a:p>
          <a:p>
            <a:r>
              <a:rPr lang="en-US" dirty="0" smtClean="0">
                <a:latin typeface="Times New Roman" pitchFamily="18" charset="0"/>
                <a:cs typeface="Times New Roman" pitchFamily="18" charset="0"/>
              </a:rPr>
              <a:t>He </a:t>
            </a:r>
            <a:r>
              <a:rPr lang="en-US" dirty="0">
                <a:latin typeface="Times New Roman" pitchFamily="18" charset="0"/>
                <a:cs typeface="Times New Roman" pitchFamily="18" charset="0"/>
              </a:rPr>
              <a:t>introduce progressive method of </a:t>
            </a:r>
            <a:r>
              <a:rPr lang="en-US" dirty="0" smtClean="0">
                <a:latin typeface="Times New Roman" pitchFamily="18" charset="0"/>
                <a:cs typeface="Times New Roman" pitchFamily="18" charset="0"/>
              </a:rPr>
              <a:t>teaching.</a:t>
            </a:r>
          </a:p>
          <a:p>
            <a:r>
              <a:rPr lang="en-US" dirty="0">
                <a:latin typeface="Times New Roman" pitchFamily="18" charset="0"/>
                <a:cs typeface="Times New Roman" pitchFamily="18" charset="0"/>
              </a:rPr>
              <a:t>H</a:t>
            </a:r>
            <a:r>
              <a:rPr lang="en-US" dirty="0" smtClean="0">
                <a:latin typeface="Times New Roman" pitchFamily="18" charset="0"/>
                <a:cs typeface="Times New Roman" pitchFamily="18" charset="0"/>
              </a:rPr>
              <a:t>e </a:t>
            </a:r>
            <a:r>
              <a:rPr lang="en-US" dirty="0">
                <a:latin typeface="Times New Roman" pitchFamily="18" charset="0"/>
                <a:cs typeface="Times New Roman" pitchFamily="18" charset="0"/>
              </a:rPr>
              <a:t>believed that book learning was no substitute for actually doing things.</a:t>
            </a:r>
          </a:p>
        </p:txBody>
      </p:sp>
    </p:spTree>
    <p:extLst>
      <p:ext uri="{BB962C8B-B14F-4D97-AF65-F5344CB8AC3E}">
        <p14:creationId xmlns:p14="http://schemas.microsoft.com/office/powerpoint/2010/main" val="2018570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What is progressivism?</a:t>
            </a:r>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Progressivism is the educational philosophy which is grounded in the “pure” philosophy of </a:t>
            </a:r>
            <a:r>
              <a:rPr lang="en-US" dirty="0" smtClean="0">
                <a:latin typeface="Times New Roman" pitchFamily="18" charset="0"/>
                <a:cs typeface="Times New Roman" pitchFamily="18" charset="0"/>
              </a:rPr>
              <a:t>pragmatism.</a:t>
            </a:r>
          </a:p>
          <a:p>
            <a:r>
              <a:rPr lang="en-US" dirty="0" smtClean="0">
                <a:latin typeface="Times New Roman" pitchFamily="18" charset="0"/>
                <a:cs typeface="Times New Roman" pitchFamily="18" charset="0"/>
              </a:rPr>
              <a:t>Pragmatic </a:t>
            </a:r>
            <a:r>
              <a:rPr lang="en-US" dirty="0">
                <a:latin typeface="Times New Roman" pitchFamily="18" charset="0"/>
                <a:cs typeface="Times New Roman" pitchFamily="18" charset="0"/>
              </a:rPr>
              <a:t>ontology holds that reality is in the area of everyday life, personal experience. Its view is that ideas should be tested for their </a:t>
            </a:r>
            <a:r>
              <a:rPr lang="en-US" dirty="0" smtClean="0">
                <a:latin typeface="Times New Roman" pitchFamily="18" charset="0"/>
                <a:cs typeface="Times New Roman" pitchFamily="18" charset="0"/>
              </a:rPr>
              <a:t>utility.</a:t>
            </a:r>
          </a:p>
          <a:p>
            <a:r>
              <a:rPr lang="en-US" dirty="0" smtClean="0">
                <a:latin typeface="Times New Roman" pitchFamily="18" charset="0"/>
                <a:cs typeface="Times New Roman" pitchFamily="18" charset="0"/>
              </a:rPr>
              <a:t>Progressivism </a:t>
            </a:r>
            <a:r>
              <a:rPr lang="en-US" dirty="0">
                <a:latin typeface="Times New Roman" pitchFamily="18" charset="0"/>
                <a:cs typeface="Times New Roman" pitchFamily="18" charset="0"/>
              </a:rPr>
              <a:t>focuses on real-world problem solving and individual development.</a:t>
            </a:r>
          </a:p>
        </p:txBody>
      </p:sp>
    </p:spTree>
    <p:extLst>
      <p:ext uri="{BB962C8B-B14F-4D97-AF65-F5344CB8AC3E}">
        <p14:creationId xmlns:p14="http://schemas.microsoft.com/office/powerpoint/2010/main" val="862869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HP1000\Downloads\progressivism-2-638.jpg"/>
          <p:cNvPicPr>
            <a:picLocks noGrp="1" noChangeAspect="1" noChangeArrowheads="1"/>
          </p:cNvPicPr>
          <p:nvPr>
            <p:ph idx="1"/>
          </p:nvPr>
        </p:nvPicPr>
        <p:blipFill>
          <a:blip r:embed="rId2"/>
          <a:srcRect/>
          <a:stretch>
            <a:fillRect/>
          </a:stretch>
        </p:blipFill>
        <p:spPr bwMode="auto">
          <a:xfrm>
            <a:off x="1" y="0"/>
            <a:ext cx="9144000"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CHARACTERISTICS of progressivism</a:t>
            </a:r>
          </a:p>
        </p:txBody>
      </p:sp>
      <p:sp>
        <p:nvSpPr>
          <p:cNvPr id="3" name="Content Placeholder 2"/>
          <p:cNvSpPr>
            <a:spLocks noGrp="1"/>
          </p:cNvSpPr>
          <p:nvPr>
            <p:ph idx="1"/>
          </p:nvPr>
        </p:nvSpPr>
        <p:spPr/>
        <p:txBody>
          <a:bodyPr>
            <a:normAutofit fontScale="85000" lnSpcReduction="10000"/>
          </a:bodyPr>
          <a:lstStyle/>
          <a:p>
            <a:r>
              <a:rPr lang="en-US" dirty="0">
                <a:latin typeface="Times New Roman" pitchFamily="18" charset="0"/>
                <a:cs typeface="Times New Roman" pitchFamily="18" charset="0"/>
              </a:rPr>
              <a:t>Emphasis on learning by </a:t>
            </a:r>
            <a:r>
              <a:rPr lang="en-US" dirty="0" smtClean="0">
                <a:latin typeface="Times New Roman" pitchFamily="18" charset="0"/>
                <a:cs typeface="Times New Roman" pitchFamily="18" charset="0"/>
              </a:rPr>
              <a:t>doing</a:t>
            </a:r>
          </a:p>
          <a:p>
            <a:r>
              <a:rPr lang="en-US" dirty="0" smtClean="0">
                <a:latin typeface="Times New Roman" pitchFamily="18" charset="0"/>
                <a:cs typeface="Times New Roman" pitchFamily="18" charset="0"/>
              </a:rPr>
              <a:t>hands-on </a:t>
            </a:r>
            <a:r>
              <a:rPr lang="en-US" dirty="0">
                <a:latin typeface="Times New Roman" pitchFamily="18" charset="0"/>
                <a:cs typeface="Times New Roman" pitchFamily="18" charset="0"/>
              </a:rPr>
              <a:t>projects </a:t>
            </a:r>
          </a:p>
          <a:p>
            <a:r>
              <a:rPr lang="en-US" dirty="0" smtClean="0">
                <a:latin typeface="Times New Roman" pitchFamily="18" charset="0"/>
                <a:cs typeface="Times New Roman" pitchFamily="18" charset="0"/>
              </a:rPr>
              <a:t>experiential </a:t>
            </a:r>
            <a:r>
              <a:rPr lang="en-US" dirty="0">
                <a:latin typeface="Times New Roman" pitchFamily="18" charset="0"/>
                <a:cs typeface="Times New Roman" pitchFamily="18" charset="0"/>
              </a:rPr>
              <a:t>learning </a:t>
            </a:r>
          </a:p>
          <a:p>
            <a:r>
              <a:rPr lang="en-US" dirty="0" smtClean="0">
                <a:latin typeface="Times New Roman" pitchFamily="18" charset="0"/>
                <a:cs typeface="Times New Roman" pitchFamily="18" charset="0"/>
              </a:rPr>
              <a:t>Integrated </a:t>
            </a:r>
            <a:r>
              <a:rPr lang="en-US" dirty="0">
                <a:latin typeface="Times New Roman" pitchFamily="18" charset="0"/>
                <a:cs typeface="Times New Roman" pitchFamily="18" charset="0"/>
              </a:rPr>
              <a:t>curriculum focused on thematic </a:t>
            </a:r>
            <a:r>
              <a:rPr lang="en-US" dirty="0" smtClean="0">
                <a:latin typeface="Times New Roman" pitchFamily="18" charset="0"/>
                <a:cs typeface="Times New Roman" pitchFamily="18" charset="0"/>
              </a:rPr>
              <a:t>units</a:t>
            </a:r>
          </a:p>
          <a:p>
            <a:r>
              <a:rPr lang="en-US" dirty="0" smtClean="0">
                <a:latin typeface="Times New Roman" pitchFamily="18" charset="0"/>
                <a:cs typeface="Times New Roman" pitchFamily="18" charset="0"/>
              </a:rPr>
              <a:t>Strong </a:t>
            </a:r>
            <a:r>
              <a:rPr lang="en-US" dirty="0">
                <a:latin typeface="Times New Roman" pitchFamily="18" charset="0"/>
                <a:cs typeface="Times New Roman" pitchFamily="18" charset="0"/>
              </a:rPr>
              <a:t>emphasis on problem solving and critical </a:t>
            </a:r>
            <a:r>
              <a:rPr lang="en-US" dirty="0" smtClean="0">
                <a:latin typeface="Times New Roman" pitchFamily="18" charset="0"/>
                <a:cs typeface="Times New Roman" pitchFamily="18" charset="0"/>
              </a:rPr>
              <a:t>thinking</a:t>
            </a:r>
          </a:p>
          <a:p>
            <a:r>
              <a:rPr lang="en-US" dirty="0" smtClean="0">
                <a:latin typeface="Times New Roman" pitchFamily="18" charset="0"/>
                <a:cs typeface="Times New Roman" pitchFamily="18" charset="0"/>
              </a:rPr>
              <a:t>Group </a:t>
            </a:r>
            <a:r>
              <a:rPr lang="en-US" dirty="0">
                <a:latin typeface="Times New Roman" pitchFamily="18" charset="0"/>
                <a:cs typeface="Times New Roman" pitchFamily="18" charset="0"/>
              </a:rPr>
              <a:t>work and development of social </a:t>
            </a:r>
            <a:r>
              <a:rPr lang="en-US" dirty="0" smtClean="0">
                <a:latin typeface="Times New Roman" pitchFamily="18" charset="0"/>
                <a:cs typeface="Times New Roman" pitchFamily="18" charset="0"/>
              </a:rPr>
              <a:t>skills</a:t>
            </a:r>
          </a:p>
          <a:p>
            <a:r>
              <a:rPr lang="en-US" dirty="0" smtClean="0">
                <a:latin typeface="Times New Roman" pitchFamily="18" charset="0"/>
                <a:cs typeface="Times New Roman" pitchFamily="18" charset="0"/>
              </a:rPr>
              <a:t>Understanding </a:t>
            </a:r>
            <a:r>
              <a:rPr lang="en-US" dirty="0">
                <a:latin typeface="Times New Roman" pitchFamily="18" charset="0"/>
                <a:cs typeface="Times New Roman" pitchFamily="18" charset="0"/>
              </a:rPr>
              <a:t>and action as the goals of learning as opposed to rote </a:t>
            </a:r>
            <a:r>
              <a:rPr lang="en-US" dirty="0" smtClean="0">
                <a:latin typeface="Times New Roman" pitchFamily="18" charset="0"/>
                <a:cs typeface="Times New Roman" pitchFamily="18" charset="0"/>
              </a:rPr>
              <a:t>knowledge</a:t>
            </a:r>
          </a:p>
          <a:p>
            <a:r>
              <a:rPr lang="en-US" dirty="0" smtClean="0">
                <a:latin typeface="Times New Roman" pitchFamily="18" charset="0"/>
                <a:cs typeface="Times New Roman" pitchFamily="18" charset="0"/>
              </a:rPr>
              <a:t>Collaborative </a:t>
            </a:r>
            <a:r>
              <a:rPr lang="en-US" dirty="0">
                <a:latin typeface="Times New Roman" pitchFamily="18" charset="0"/>
                <a:cs typeface="Times New Roman" pitchFamily="18" charset="0"/>
              </a:rPr>
              <a:t>and cooperative learning projects </a:t>
            </a:r>
          </a:p>
          <a:p>
            <a:r>
              <a:rPr lang="en-US" dirty="0" smtClean="0">
                <a:latin typeface="Times New Roman" pitchFamily="18" charset="0"/>
                <a:cs typeface="Times New Roman" pitchFamily="18" charset="0"/>
              </a:rPr>
              <a:t>Education </a:t>
            </a:r>
            <a:r>
              <a:rPr lang="en-US" dirty="0">
                <a:latin typeface="Times New Roman" pitchFamily="18" charset="0"/>
                <a:cs typeface="Times New Roman" pitchFamily="18" charset="0"/>
              </a:rPr>
              <a:t>for social responsibility and democracy</a:t>
            </a:r>
          </a:p>
        </p:txBody>
      </p:sp>
    </p:spTree>
    <p:extLst>
      <p:ext uri="{BB962C8B-B14F-4D97-AF65-F5344CB8AC3E}">
        <p14:creationId xmlns:p14="http://schemas.microsoft.com/office/powerpoint/2010/main" val="3596281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2710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Educational progressivism</a:t>
            </a:r>
          </a:p>
        </p:txBody>
      </p:sp>
      <p:sp>
        <p:nvSpPr>
          <p:cNvPr id="3" name="Content Placeholder 2"/>
          <p:cNvSpPr>
            <a:spLocks noGrp="1"/>
          </p:cNvSpPr>
          <p:nvPr>
            <p:ph idx="1"/>
          </p:nvPr>
        </p:nvSpPr>
        <p:spPr/>
        <p:txBody>
          <a:bodyPr>
            <a:normAutofit fontScale="92500" lnSpcReduction="10000"/>
          </a:bodyPr>
          <a:lstStyle/>
          <a:p>
            <a:r>
              <a:rPr lang="en-US" dirty="0">
                <a:latin typeface="Times New Roman" pitchFamily="18" charset="0"/>
                <a:cs typeface="Times New Roman" pitchFamily="18" charset="0"/>
              </a:rPr>
              <a:t>Educational progressivism is the belief that education must be based on the principle that humans are social animals who learn best in real-life activities with other </a:t>
            </a:r>
            <a:r>
              <a:rPr lang="en-US" dirty="0" smtClean="0">
                <a:latin typeface="Times New Roman" pitchFamily="18" charset="0"/>
                <a:cs typeface="Times New Roman" pitchFamily="18" charset="0"/>
              </a:rPr>
              <a:t>people.</a:t>
            </a:r>
          </a:p>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skills and tools of learning include problem solving methods and scientific </a:t>
            </a:r>
            <a:r>
              <a:rPr lang="en-US" dirty="0" smtClean="0">
                <a:latin typeface="Times New Roman" pitchFamily="18" charset="0"/>
                <a:cs typeface="Times New Roman" pitchFamily="18" charset="0"/>
              </a:rPr>
              <a:t>inquiry.</a:t>
            </a:r>
          </a:p>
          <a:p>
            <a:r>
              <a:rPr lang="en-US" dirty="0" smtClean="0">
                <a:latin typeface="Times New Roman" pitchFamily="18" charset="0"/>
                <a:cs typeface="Times New Roman" pitchFamily="18" charset="0"/>
              </a:rPr>
              <a:t>Learning </a:t>
            </a:r>
            <a:r>
              <a:rPr lang="en-US" dirty="0">
                <a:latin typeface="Times New Roman" pitchFamily="18" charset="0"/>
                <a:cs typeface="Times New Roman" pitchFamily="18" charset="0"/>
              </a:rPr>
              <a:t>experience include cooperative behaviors and </a:t>
            </a:r>
            <a:r>
              <a:rPr lang="en-US" dirty="0" smtClean="0">
                <a:latin typeface="Times New Roman" pitchFamily="18" charset="0"/>
                <a:cs typeface="Times New Roman" pitchFamily="18" charset="0"/>
              </a:rPr>
              <a:t>self-discipline.</a:t>
            </a:r>
          </a:p>
          <a:p>
            <a:r>
              <a:rPr lang="en-US" dirty="0" smtClean="0">
                <a:latin typeface="Times New Roman" pitchFamily="18" charset="0"/>
                <a:cs typeface="Times New Roman" pitchFamily="18" charset="0"/>
              </a:rPr>
              <a:t>Schools </a:t>
            </a:r>
            <a:r>
              <a:rPr lang="en-US" dirty="0">
                <a:latin typeface="Times New Roman" pitchFamily="18" charset="0"/>
                <a:cs typeface="Times New Roman" pitchFamily="18" charset="0"/>
              </a:rPr>
              <a:t>can transmit the culture of society while it prepares students in the changing world.</a:t>
            </a:r>
          </a:p>
        </p:txBody>
      </p:sp>
    </p:spTree>
    <p:extLst>
      <p:ext uri="{BB962C8B-B14F-4D97-AF65-F5344CB8AC3E}">
        <p14:creationId xmlns:p14="http://schemas.microsoft.com/office/powerpoint/2010/main" val="1099816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Educational progressivism</a:t>
            </a:r>
          </a:p>
        </p:txBody>
      </p:sp>
      <p:sp>
        <p:nvSpPr>
          <p:cNvPr id="3" name="Content Placeholder 2"/>
          <p:cNvSpPr>
            <a:spLocks noGrp="1"/>
          </p:cNvSpPr>
          <p:nvPr>
            <p:ph idx="1"/>
          </p:nvPr>
        </p:nvSpPr>
        <p:spPr/>
        <p:txBody>
          <a:bodyPr>
            <a:noAutofit/>
          </a:bodyPr>
          <a:lstStyle/>
          <a:p>
            <a:r>
              <a:rPr lang="en-US" dirty="0">
                <a:latin typeface="Times New Roman" pitchFamily="18" charset="0"/>
                <a:cs typeface="Times New Roman" pitchFamily="18" charset="0"/>
              </a:rPr>
              <a:t>This philosophy places emphasis on how to think and nor what to think. Progressive education focused on the child as the learner rather than on subject, emphasized activities and experiences rather than verbal and literary skills and encouraged cooperative group learning activities rather than competitive individualized lesson plan.</a:t>
            </a:r>
          </a:p>
        </p:txBody>
      </p:sp>
    </p:spTree>
    <p:extLst>
      <p:ext uri="{BB962C8B-B14F-4D97-AF65-F5344CB8AC3E}">
        <p14:creationId xmlns:p14="http://schemas.microsoft.com/office/powerpoint/2010/main" val="1421965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Aims of education</a:t>
            </a:r>
          </a:p>
        </p:txBody>
      </p:sp>
      <p:sp>
        <p:nvSpPr>
          <p:cNvPr id="3" name="Content Placeholder 2"/>
          <p:cNvSpPr>
            <a:spLocks noGrp="1"/>
          </p:cNvSpPr>
          <p:nvPr>
            <p:ph idx="1"/>
          </p:nvPr>
        </p:nvSpPr>
        <p:spPr/>
        <p:txBody>
          <a:bodyPr>
            <a:normAutofit lnSpcReduction="10000"/>
          </a:bodyPr>
          <a:lstStyle/>
          <a:p>
            <a:r>
              <a:rPr lang="en-US" dirty="0">
                <a:latin typeface="Times New Roman" pitchFamily="18" charset="0"/>
                <a:cs typeface="Times New Roman" pitchFamily="18" charset="0"/>
              </a:rPr>
              <a:t>To develop the personality of an individual through providing a democratic environment in the educational </a:t>
            </a:r>
            <a:r>
              <a:rPr lang="en-US" dirty="0" smtClean="0">
                <a:latin typeface="Times New Roman" pitchFamily="18" charset="0"/>
                <a:cs typeface="Times New Roman" pitchFamily="18" charset="0"/>
              </a:rPr>
              <a:t>institutions.</a:t>
            </a:r>
          </a:p>
          <a:p>
            <a:r>
              <a:rPr lang="en-US" dirty="0" smtClean="0">
                <a:latin typeface="Times New Roman" pitchFamily="18" charset="0"/>
                <a:cs typeface="Times New Roman" pitchFamily="18" charset="0"/>
              </a:rPr>
              <a:t>An </a:t>
            </a:r>
            <a:r>
              <a:rPr lang="en-US" dirty="0">
                <a:latin typeface="Times New Roman" pitchFamily="18" charset="0"/>
                <a:cs typeface="Times New Roman" pitchFamily="18" charset="0"/>
              </a:rPr>
              <a:t>all-round development of </a:t>
            </a:r>
            <a:r>
              <a:rPr lang="en-US" dirty="0" smtClean="0">
                <a:latin typeface="Times New Roman" pitchFamily="18" charset="0"/>
                <a:cs typeface="Times New Roman" pitchFamily="18" charset="0"/>
              </a:rPr>
              <a:t>child.</a:t>
            </a:r>
          </a:p>
          <a:p>
            <a:r>
              <a:rPr lang="en-US" dirty="0" smtClean="0">
                <a:latin typeface="Times New Roman" pitchFamily="18" charset="0"/>
                <a:cs typeface="Times New Roman" pitchFamily="18" charset="0"/>
              </a:rPr>
              <a:t>co-operative </a:t>
            </a:r>
            <a:r>
              <a:rPr lang="en-US" dirty="0">
                <a:latin typeface="Times New Roman" pitchFamily="18" charset="0"/>
                <a:cs typeface="Times New Roman" pitchFamily="18" charset="0"/>
              </a:rPr>
              <a:t>behavior and social </a:t>
            </a:r>
            <a:r>
              <a:rPr lang="en-US" dirty="0" smtClean="0">
                <a:latin typeface="Times New Roman" pitchFamily="18" charset="0"/>
                <a:cs typeface="Times New Roman" pitchFamily="18" charset="0"/>
              </a:rPr>
              <a:t>participation.</a:t>
            </a:r>
          </a:p>
          <a:p>
            <a:r>
              <a:rPr lang="en-US" dirty="0" smtClean="0">
                <a:latin typeface="Times New Roman" pitchFamily="18" charset="0"/>
                <a:cs typeface="Times New Roman" pitchFamily="18" charset="0"/>
              </a:rPr>
              <a:t>Education </a:t>
            </a:r>
            <a:r>
              <a:rPr lang="en-US" dirty="0">
                <a:latin typeface="Times New Roman" pitchFamily="18" charset="0"/>
                <a:cs typeface="Times New Roman" pitchFamily="18" charset="0"/>
              </a:rPr>
              <a:t>of the whole man, or whole personality, which includes the physical, emotional, social and intellectual aspects of the individual.</a:t>
            </a:r>
          </a:p>
        </p:txBody>
      </p:sp>
    </p:spTree>
    <p:extLst>
      <p:ext uri="{BB962C8B-B14F-4D97-AF65-F5344CB8AC3E}">
        <p14:creationId xmlns:p14="http://schemas.microsoft.com/office/powerpoint/2010/main" val="1714111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HP1000\Downloads\progressivism-1-638.jpg"/>
          <p:cNvPicPr>
            <a:picLocks noGrp="1" noChangeAspect="1" noChangeArrowheads="1"/>
          </p:cNvPicPr>
          <p:nvPr>
            <p:ph idx="1"/>
          </p:nvPr>
        </p:nvPicPr>
        <p:blipFill>
          <a:blip r:embed="rId2"/>
          <a:srcRect/>
          <a:stretch>
            <a:fillRect/>
          </a:stretch>
        </p:blipFill>
        <p:spPr bwMode="auto">
          <a:xfrm>
            <a:off x="1"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3127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Progressivism and curriculum</a:t>
            </a:r>
          </a:p>
        </p:txBody>
      </p:sp>
      <p:sp>
        <p:nvSpPr>
          <p:cNvPr id="3" name="Content Placeholder 2"/>
          <p:cNvSpPr>
            <a:spLocks noGrp="1"/>
          </p:cNvSpPr>
          <p:nvPr>
            <p:ph idx="1"/>
          </p:nvPr>
        </p:nvSpPr>
        <p:spPr/>
        <p:txBody>
          <a:bodyPr>
            <a:normAutofit lnSpcReduction="10000"/>
          </a:bodyPr>
          <a:lstStyle/>
          <a:p>
            <a:r>
              <a:rPr lang="en-US" sz="2800" dirty="0">
                <a:latin typeface="Times New Roman" pitchFamily="18" charset="0"/>
                <a:cs typeface="Times New Roman" pitchFamily="18" charset="0"/>
              </a:rPr>
              <a:t>It should be based on the actual giving environment to the child. It must reflect his daily </a:t>
            </a:r>
            <a:r>
              <a:rPr lang="en-US" sz="2800" dirty="0" smtClean="0">
                <a:latin typeface="Times New Roman" pitchFamily="18" charset="0"/>
                <a:cs typeface="Times New Roman" pitchFamily="18" charset="0"/>
              </a:rPr>
              <a:t>life.</a:t>
            </a:r>
          </a:p>
          <a:p>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curriculum is interdisciplinary in </a:t>
            </a:r>
            <a:r>
              <a:rPr lang="en-US" sz="2800" dirty="0" smtClean="0">
                <a:latin typeface="Times New Roman" pitchFamily="18" charset="0"/>
                <a:cs typeface="Times New Roman" pitchFamily="18" charset="0"/>
              </a:rPr>
              <a:t>nature.</a:t>
            </a:r>
          </a:p>
          <a:p>
            <a:r>
              <a:rPr lang="en-US" sz="2800" dirty="0" smtClean="0">
                <a:latin typeface="Times New Roman" pitchFamily="18" charset="0"/>
                <a:cs typeface="Times New Roman" pitchFamily="18" charset="0"/>
              </a:rPr>
              <a:t>Books </a:t>
            </a:r>
            <a:r>
              <a:rPr lang="en-US" sz="2800" dirty="0">
                <a:latin typeface="Times New Roman" pitchFamily="18" charset="0"/>
                <a:cs typeface="Times New Roman" pitchFamily="18" charset="0"/>
              </a:rPr>
              <a:t>and subject matter were part of the learning process rather than sources of ultimate </a:t>
            </a:r>
            <a:r>
              <a:rPr lang="en-US" sz="2800" dirty="0" smtClean="0">
                <a:latin typeface="Times New Roman" pitchFamily="18" charset="0"/>
                <a:cs typeface="Times New Roman" pitchFamily="18" charset="0"/>
              </a:rPr>
              <a:t>knowledge.</a:t>
            </a:r>
          </a:p>
          <a:p>
            <a:r>
              <a:rPr lang="en-US" sz="2800" dirty="0" smtClean="0">
                <a:latin typeface="Times New Roman" pitchFamily="18" charset="0"/>
                <a:cs typeface="Times New Roman" pitchFamily="18" charset="0"/>
              </a:rPr>
              <a:t>Curriculum </a:t>
            </a:r>
            <a:r>
              <a:rPr lang="en-US" sz="2800" dirty="0">
                <a:latin typeface="Times New Roman" pitchFamily="18" charset="0"/>
                <a:cs typeface="Times New Roman" pitchFamily="18" charset="0"/>
              </a:rPr>
              <a:t>is based on students' interests, involves the application of human problems and </a:t>
            </a:r>
            <a:r>
              <a:rPr lang="en-US" sz="2800" dirty="0" smtClean="0">
                <a:latin typeface="Times New Roman" pitchFamily="18" charset="0"/>
                <a:cs typeface="Times New Roman" pitchFamily="18" charset="0"/>
              </a:rPr>
              <a:t>affairs.</a:t>
            </a:r>
          </a:p>
          <a:p>
            <a:r>
              <a:rPr lang="en-US" sz="2800" dirty="0" smtClean="0">
                <a:latin typeface="Times New Roman" pitchFamily="18" charset="0"/>
                <a:cs typeface="Times New Roman" pitchFamily="18" charset="0"/>
              </a:rPr>
              <a:t>It </a:t>
            </a:r>
            <a:r>
              <a:rPr lang="en-US" sz="2800" dirty="0">
                <a:latin typeface="Times New Roman" pitchFamily="18" charset="0"/>
                <a:cs typeface="Times New Roman" pitchFamily="18" charset="0"/>
              </a:rPr>
              <a:t>uses the life experience approach to fit the student for future social </a:t>
            </a:r>
            <a:r>
              <a:rPr lang="en-US" sz="2800" dirty="0" smtClean="0">
                <a:latin typeface="Times New Roman" pitchFamily="18" charset="0"/>
                <a:cs typeface="Times New Roman" pitchFamily="18" charset="0"/>
              </a:rPr>
              <a:t>action.</a:t>
            </a:r>
          </a:p>
          <a:p>
            <a:r>
              <a:rPr lang="en-US" sz="2800" dirty="0" smtClean="0">
                <a:latin typeface="Times New Roman" pitchFamily="18" charset="0"/>
                <a:cs typeface="Times New Roman" pitchFamily="18" charset="0"/>
              </a:rPr>
              <a:t>Curriculum </a:t>
            </a:r>
            <a:r>
              <a:rPr lang="en-US" sz="2800" dirty="0">
                <a:latin typeface="Times New Roman" pitchFamily="18" charset="0"/>
                <a:cs typeface="Times New Roman" pitchFamily="18" charset="0"/>
              </a:rPr>
              <a:t>is based on a specific group of students.</a:t>
            </a:r>
          </a:p>
        </p:txBody>
      </p:sp>
    </p:spTree>
    <p:extLst>
      <p:ext uri="{BB962C8B-B14F-4D97-AF65-F5344CB8AC3E}">
        <p14:creationId xmlns:p14="http://schemas.microsoft.com/office/powerpoint/2010/main" val="2775802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Curriculum includes</a:t>
            </a:r>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Political; moral; social; vocational ; intellectual; mathematics; general science, languages; integration of experiences.</a:t>
            </a:r>
          </a:p>
        </p:txBody>
      </p:sp>
    </p:spTree>
    <p:extLst>
      <p:ext uri="{BB962C8B-B14F-4D97-AF65-F5344CB8AC3E}">
        <p14:creationId xmlns:p14="http://schemas.microsoft.com/office/powerpoint/2010/main" val="1803318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9871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Progressivism and method of teaching</a:t>
            </a:r>
          </a:p>
        </p:txBody>
      </p:sp>
      <p:sp>
        <p:nvSpPr>
          <p:cNvPr id="3" name="Content Placeholder 2"/>
          <p:cNvSpPr>
            <a:spLocks noGrp="1"/>
          </p:cNvSpPr>
          <p:nvPr>
            <p:ph idx="1"/>
          </p:nvPr>
        </p:nvSpPr>
        <p:spPr/>
        <p:txBody>
          <a:bodyPr>
            <a:noAutofit/>
          </a:bodyPr>
          <a:lstStyle/>
          <a:p>
            <a:r>
              <a:rPr lang="en-US" sz="2400" dirty="0">
                <a:latin typeface="Times New Roman" pitchFamily="18" charset="0"/>
                <a:cs typeface="Times New Roman" pitchFamily="18" charset="0"/>
              </a:rPr>
              <a:t>Project method- active participation of the pupils in </a:t>
            </a:r>
            <a:r>
              <a:rPr lang="en-US" sz="2400" dirty="0" smtClean="0">
                <a:latin typeface="Times New Roman" pitchFamily="18" charset="0"/>
                <a:cs typeface="Times New Roman" pitchFamily="18" charset="0"/>
              </a:rPr>
              <a:t>learning.</a:t>
            </a:r>
          </a:p>
          <a:p>
            <a:r>
              <a:rPr lang="en-US" sz="2400" dirty="0" smtClean="0">
                <a:latin typeface="Times New Roman" pitchFamily="18" charset="0"/>
                <a:cs typeface="Times New Roman" pitchFamily="18" charset="0"/>
              </a:rPr>
              <a:t>Socialized </a:t>
            </a:r>
            <a:r>
              <a:rPr lang="en-US" sz="2400" dirty="0">
                <a:latin typeface="Times New Roman" pitchFamily="18" charset="0"/>
                <a:cs typeface="Times New Roman" pitchFamily="18" charset="0"/>
              </a:rPr>
              <a:t>method- to bring all the individual into a group system of </a:t>
            </a:r>
            <a:r>
              <a:rPr lang="en-US" sz="2400" dirty="0" smtClean="0">
                <a:latin typeface="Times New Roman" pitchFamily="18" charset="0"/>
                <a:cs typeface="Times New Roman" pitchFamily="18" charset="0"/>
              </a:rPr>
              <a:t>interaction.</a:t>
            </a:r>
          </a:p>
          <a:p>
            <a:r>
              <a:rPr lang="en-US" sz="2400" dirty="0" smtClean="0">
                <a:latin typeface="Times New Roman" pitchFamily="18" charset="0"/>
                <a:cs typeface="Times New Roman" pitchFamily="18" charset="0"/>
              </a:rPr>
              <a:t>Conferences.</a:t>
            </a:r>
          </a:p>
          <a:p>
            <a:r>
              <a:rPr lang="en-US" sz="2400" dirty="0" smtClean="0">
                <a:latin typeface="Times New Roman" pitchFamily="18" charset="0"/>
                <a:cs typeface="Times New Roman" pitchFamily="18" charset="0"/>
              </a:rPr>
              <a:t>Demonstration</a:t>
            </a:r>
          </a:p>
          <a:p>
            <a:r>
              <a:rPr lang="en-US" sz="2400" dirty="0" smtClean="0">
                <a:latin typeface="Times New Roman" pitchFamily="18" charset="0"/>
                <a:cs typeface="Times New Roman" pitchFamily="18" charset="0"/>
              </a:rPr>
              <a:t>Group work</a:t>
            </a:r>
          </a:p>
          <a:p>
            <a:r>
              <a:rPr lang="en-US" sz="2400" dirty="0" smtClean="0">
                <a:latin typeface="Times New Roman" pitchFamily="18" charset="0"/>
                <a:cs typeface="Times New Roman" pitchFamily="18" charset="0"/>
              </a:rPr>
              <a:t>Role play</a:t>
            </a:r>
          </a:p>
          <a:p>
            <a:r>
              <a:rPr lang="en-US" sz="2400" dirty="0" smtClean="0">
                <a:latin typeface="Times New Roman" pitchFamily="18" charset="0"/>
                <a:cs typeface="Times New Roman" pitchFamily="18" charset="0"/>
              </a:rPr>
              <a:t>Debates</a:t>
            </a:r>
          </a:p>
          <a:p>
            <a:r>
              <a:rPr lang="en-US" sz="2400" dirty="0" smtClean="0">
                <a:latin typeface="Times New Roman" pitchFamily="18" charset="0"/>
                <a:cs typeface="Times New Roman" pitchFamily="18" charset="0"/>
              </a:rPr>
              <a:t>Inquiry</a:t>
            </a:r>
          </a:p>
          <a:p>
            <a:r>
              <a:rPr lang="en-US" sz="2400" dirty="0" smtClean="0">
                <a:latin typeface="Times New Roman" pitchFamily="18" charset="0"/>
                <a:cs typeface="Times New Roman" pitchFamily="18" charset="0"/>
              </a:rPr>
              <a:t>Discussion</a:t>
            </a:r>
          </a:p>
          <a:p>
            <a:r>
              <a:rPr lang="en-US" sz="2400" dirty="0" smtClean="0">
                <a:latin typeface="Times New Roman" pitchFamily="18" charset="0"/>
                <a:cs typeface="Times New Roman" pitchFamily="18" charset="0"/>
              </a:rPr>
              <a:t>Planning </a:t>
            </a:r>
            <a:r>
              <a:rPr lang="en-US" sz="2400" dirty="0">
                <a:latin typeface="Times New Roman" pitchFamily="18" charset="0"/>
                <a:cs typeface="Times New Roman" pitchFamily="18" charset="0"/>
              </a:rPr>
              <a:t>and participation in the activities.</a:t>
            </a:r>
          </a:p>
        </p:txBody>
      </p:sp>
    </p:spTree>
    <p:extLst>
      <p:ext uri="{BB962C8B-B14F-4D97-AF65-F5344CB8AC3E}">
        <p14:creationId xmlns:p14="http://schemas.microsoft.com/office/powerpoint/2010/main" val="2612424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0030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HP1000\Downloads\DPAmGHwW0AA77cZ.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Progressivism and the </a:t>
            </a:r>
            <a:r>
              <a:rPr lang="en-US" b="1" dirty="0" smtClean="0">
                <a:latin typeface="Times New Roman" pitchFamily="18" charset="0"/>
                <a:cs typeface="Times New Roman" pitchFamily="18" charset="0"/>
              </a:rPr>
              <a:t>Teacher</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r>
              <a:rPr lang="en-US" dirty="0">
                <a:latin typeface="Times New Roman" pitchFamily="18" charset="0"/>
                <a:cs typeface="Times New Roman" pitchFamily="18" charset="0"/>
              </a:rPr>
              <a:t>The human elements, human beings are given more importance. The teacher has to meet the needs of pupil as good human being. </a:t>
            </a:r>
          </a:p>
          <a:p>
            <a:r>
              <a:rPr lang="en-US" dirty="0" smtClean="0">
                <a:latin typeface="Times New Roman" pitchFamily="18" charset="0"/>
                <a:cs typeface="Times New Roman" pitchFamily="18" charset="0"/>
              </a:rPr>
              <a:t>As </a:t>
            </a:r>
            <a:r>
              <a:rPr lang="en-US" dirty="0">
                <a:latin typeface="Times New Roman" pitchFamily="18" charset="0"/>
                <a:cs typeface="Times New Roman" pitchFamily="18" charset="0"/>
              </a:rPr>
              <a:t>a facilitator or </a:t>
            </a:r>
            <a:r>
              <a:rPr lang="en-US" dirty="0" smtClean="0">
                <a:latin typeface="Times New Roman" pitchFamily="18" charset="0"/>
                <a:cs typeface="Times New Roman" pitchFamily="18" charset="0"/>
              </a:rPr>
              <a:t>guide.</a:t>
            </a:r>
          </a:p>
          <a:p>
            <a:r>
              <a:rPr lang="en-US" dirty="0" smtClean="0">
                <a:latin typeface="Times New Roman" pitchFamily="18" charset="0"/>
                <a:cs typeface="Times New Roman" pitchFamily="18" charset="0"/>
              </a:rPr>
              <a:t>Determine </a:t>
            </a:r>
            <a:r>
              <a:rPr lang="en-US" dirty="0">
                <a:latin typeface="Times New Roman" pitchFamily="18" charset="0"/>
                <a:cs typeface="Times New Roman" pitchFamily="18" charset="0"/>
              </a:rPr>
              <a:t>student </a:t>
            </a:r>
            <a:r>
              <a:rPr lang="en-US" dirty="0" smtClean="0">
                <a:latin typeface="Times New Roman" pitchFamily="18" charset="0"/>
                <a:cs typeface="Times New Roman" pitchFamily="18" charset="0"/>
              </a:rPr>
              <a:t>interest.</a:t>
            </a:r>
          </a:p>
          <a:p>
            <a:r>
              <a:rPr lang="en-US" dirty="0" smtClean="0">
                <a:latin typeface="Times New Roman" pitchFamily="18" charset="0"/>
                <a:cs typeface="Times New Roman" pitchFamily="18" charset="0"/>
              </a:rPr>
              <a:t>Stimulate </a:t>
            </a:r>
            <a:r>
              <a:rPr lang="en-US" dirty="0">
                <a:latin typeface="Times New Roman" pitchFamily="18" charset="0"/>
                <a:cs typeface="Times New Roman" pitchFamily="18" charset="0"/>
              </a:rPr>
              <a:t>direct learning process. The teacher, who is vital in education process and having richer, superior experience and can </a:t>
            </a:r>
            <a:r>
              <a:rPr lang="en-US" dirty="0" smtClean="0">
                <a:latin typeface="Times New Roman" pitchFamily="18" charset="0"/>
                <a:cs typeface="Times New Roman" pitchFamily="18" charset="0"/>
              </a:rPr>
              <a:t>analyze </a:t>
            </a:r>
            <a:r>
              <a:rPr lang="en-US" dirty="0">
                <a:latin typeface="Times New Roman" pitchFamily="18" charset="0"/>
                <a:cs typeface="Times New Roman" pitchFamily="18" charset="0"/>
              </a:rPr>
              <a:t>the present situation. Teacher will act as a stage setter, guide and coordinator but he is not total authority, just he guides the situation.</a:t>
            </a:r>
          </a:p>
        </p:txBody>
      </p:sp>
    </p:spTree>
    <p:extLst>
      <p:ext uri="{BB962C8B-B14F-4D97-AF65-F5344CB8AC3E}">
        <p14:creationId xmlns:p14="http://schemas.microsoft.com/office/powerpoint/2010/main" val="3423118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Progressivism and school</a:t>
            </a:r>
            <a:endParaRPr lang="en-US" dirty="0"/>
          </a:p>
        </p:txBody>
      </p:sp>
      <p:pic>
        <p:nvPicPr>
          <p:cNvPr id="8195" name="Picture 3" descr="C:\Users\HP1000\Downloads\blog-post-ii.png"/>
          <p:cNvPicPr>
            <a:picLocks noGrp="1" noChangeAspect="1" noChangeArrowheads="1"/>
          </p:cNvPicPr>
          <p:nvPr>
            <p:ph idx="1"/>
          </p:nvPr>
        </p:nvPicPr>
        <p:blipFill>
          <a:blip r:embed="rId2"/>
          <a:srcRect/>
          <a:stretch>
            <a:fillRect/>
          </a:stretch>
        </p:blipFill>
        <p:spPr bwMode="auto">
          <a:xfrm>
            <a:off x="1" y="1143000"/>
            <a:ext cx="9144000" cy="5715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Progressivism and the School</a:t>
            </a:r>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School is a cooperative enterprise, it provide conductive environment for democratic growth of the child.</a:t>
            </a:r>
          </a:p>
        </p:txBody>
      </p:sp>
    </p:spTree>
    <p:extLst>
      <p:ext uri="{BB962C8B-B14F-4D97-AF65-F5344CB8AC3E}">
        <p14:creationId xmlns:p14="http://schemas.microsoft.com/office/powerpoint/2010/main" val="3725703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itchFamily="18" charset="0"/>
                <a:cs typeface="Times New Roman" pitchFamily="18" charset="0"/>
              </a:rPr>
              <a:t>introduction</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US" dirty="0">
                <a:latin typeface="Times New Roman" pitchFamily="18" charset="0"/>
                <a:cs typeface="Times New Roman" pitchFamily="18" charset="0"/>
              </a:rPr>
              <a:t>It is an American philosophy, which is a revolt against the ‘formal/conventional/traditional’ system of education. It become popular, in 1929 the economic depression of USA adversely affected the educational system of the country. the principles underlying progressive education have influenced the modern educational theories and practices to a very great extent all over the world.</a:t>
            </a:r>
          </a:p>
        </p:txBody>
      </p:sp>
    </p:spTree>
    <p:extLst>
      <p:ext uri="{BB962C8B-B14F-4D97-AF65-F5344CB8AC3E}">
        <p14:creationId xmlns:p14="http://schemas.microsoft.com/office/powerpoint/2010/main" val="2070143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0"/>
            <a:ext cx="92201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9273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evaluation</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r>
              <a:rPr lang="en-US" dirty="0">
                <a:latin typeface="Times New Roman" pitchFamily="18" charset="0"/>
                <a:cs typeface="Times New Roman" pitchFamily="18" charset="0"/>
              </a:rPr>
              <a:t>Assessment by evaluation of child’s project and </a:t>
            </a:r>
            <a:r>
              <a:rPr lang="en-US" dirty="0" smtClean="0">
                <a:latin typeface="Times New Roman" pitchFamily="18" charset="0"/>
                <a:cs typeface="Times New Roman" pitchFamily="18" charset="0"/>
              </a:rPr>
              <a:t>productions.</a:t>
            </a:r>
          </a:p>
          <a:p>
            <a:r>
              <a:rPr lang="en-US" dirty="0" smtClean="0">
                <a:latin typeface="Times New Roman" pitchFamily="18" charset="0"/>
                <a:cs typeface="Times New Roman" pitchFamily="18" charset="0"/>
              </a:rPr>
              <a:t>Assessment </a:t>
            </a:r>
            <a:r>
              <a:rPr lang="en-US" dirty="0">
                <a:latin typeface="Times New Roman" pitchFamily="18" charset="0"/>
                <a:cs typeface="Times New Roman" pitchFamily="18" charset="0"/>
              </a:rPr>
              <a:t>by the class presentation or workshop organized by group of </a:t>
            </a:r>
            <a:r>
              <a:rPr lang="en-US" dirty="0" smtClean="0">
                <a:latin typeface="Times New Roman" pitchFamily="18" charset="0"/>
                <a:cs typeface="Times New Roman" pitchFamily="18" charset="0"/>
              </a:rPr>
              <a:t>learner.</a:t>
            </a:r>
          </a:p>
          <a:p>
            <a:r>
              <a:rPr lang="en-US" dirty="0" smtClean="0">
                <a:latin typeface="Times New Roman" pitchFamily="18" charset="0"/>
                <a:cs typeface="Times New Roman" pitchFamily="18" charset="0"/>
              </a:rPr>
              <a:t>Quizzes </a:t>
            </a:r>
            <a:r>
              <a:rPr lang="en-US" dirty="0">
                <a:latin typeface="Times New Roman" pitchFamily="18" charset="0"/>
                <a:cs typeface="Times New Roman" pitchFamily="18" charset="0"/>
              </a:rPr>
              <a:t>or oral </a:t>
            </a:r>
            <a:r>
              <a:rPr lang="en-US" dirty="0" smtClean="0">
                <a:latin typeface="Times New Roman" pitchFamily="18" charset="0"/>
                <a:cs typeface="Times New Roman" pitchFamily="18" charset="0"/>
              </a:rPr>
              <a:t>questioning.</a:t>
            </a:r>
          </a:p>
          <a:p>
            <a:r>
              <a:rPr lang="en-US" dirty="0" smtClean="0">
                <a:latin typeface="Times New Roman" pitchFamily="18" charset="0"/>
                <a:cs typeface="Times New Roman" pitchFamily="18" charset="0"/>
              </a:rPr>
              <a:t>Feedback</a:t>
            </a:r>
          </a:p>
          <a:p>
            <a:r>
              <a:rPr lang="en-US" dirty="0" smtClean="0">
                <a:latin typeface="Times New Roman" pitchFamily="18" charset="0"/>
                <a:cs typeface="Times New Roman" pitchFamily="18" charset="0"/>
              </a:rPr>
              <a:t>Performance </a:t>
            </a:r>
            <a:r>
              <a:rPr lang="en-US" dirty="0">
                <a:latin typeface="Times New Roman" pitchFamily="18" charset="0"/>
                <a:cs typeface="Times New Roman" pitchFamily="18" charset="0"/>
              </a:rPr>
              <a:t>based </a:t>
            </a:r>
            <a:r>
              <a:rPr lang="en-US" dirty="0" smtClean="0">
                <a:latin typeface="Times New Roman" pitchFamily="18" charset="0"/>
                <a:cs typeface="Times New Roman" pitchFamily="18" charset="0"/>
              </a:rPr>
              <a:t>assessment.</a:t>
            </a:r>
          </a:p>
          <a:p>
            <a:r>
              <a:rPr lang="en-US" dirty="0" smtClean="0">
                <a:latin typeface="Times New Roman" pitchFamily="18" charset="0"/>
                <a:cs typeface="Times New Roman" pitchFamily="18" charset="0"/>
              </a:rPr>
              <a:t>Observation</a:t>
            </a:r>
          </a:p>
          <a:p>
            <a:r>
              <a:rPr lang="en-US" dirty="0" smtClean="0">
                <a:latin typeface="Times New Roman" pitchFamily="18" charset="0"/>
                <a:cs typeface="Times New Roman" pitchFamily="18" charset="0"/>
              </a:rPr>
              <a:t>Multiple </a:t>
            </a:r>
            <a:r>
              <a:rPr lang="en-US" dirty="0">
                <a:latin typeface="Times New Roman" pitchFamily="18" charset="0"/>
                <a:cs typeface="Times New Roman" pitchFamily="18" charset="0"/>
              </a:rPr>
              <a:t>choice question</a:t>
            </a:r>
          </a:p>
        </p:txBody>
      </p:sp>
    </p:spTree>
    <p:extLst>
      <p:ext uri="{BB962C8B-B14F-4D97-AF65-F5344CB8AC3E}">
        <p14:creationId xmlns:p14="http://schemas.microsoft.com/office/powerpoint/2010/main" val="3239565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criticism</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a:bodyPr>
          <a:lstStyle/>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critics of progressive method of teaching say that the </a:t>
            </a:r>
            <a:r>
              <a:rPr lang="en-US" dirty="0" smtClean="0">
                <a:latin typeface="Times New Roman" pitchFamily="18" charset="0"/>
                <a:cs typeface="Times New Roman" pitchFamily="18" charset="0"/>
              </a:rPr>
              <a:t>pupils and </a:t>
            </a:r>
            <a:r>
              <a:rPr lang="en-US" dirty="0">
                <a:latin typeface="Times New Roman" pitchFamily="18" charset="0"/>
                <a:cs typeface="Times New Roman" pitchFamily="18" charset="0"/>
              </a:rPr>
              <a:t>the progressive </a:t>
            </a:r>
            <a:r>
              <a:rPr lang="en-US" dirty="0" smtClean="0">
                <a:latin typeface="Times New Roman" pitchFamily="18" charset="0"/>
                <a:cs typeface="Times New Roman" pitchFamily="18" charset="0"/>
              </a:rPr>
              <a:t>classrooms </a:t>
            </a:r>
            <a:r>
              <a:rPr lang="en-US" dirty="0">
                <a:latin typeface="Times New Roman" pitchFamily="18" charset="0"/>
                <a:cs typeface="Times New Roman" pitchFamily="18" charset="0"/>
              </a:rPr>
              <a:t>lack in the </a:t>
            </a:r>
            <a:r>
              <a:rPr lang="en-US" dirty="0" smtClean="0">
                <a:latin typeface="Times New Roman" pitchFamily="18" charset="0"/>
                <a:cs typeface="Times New Roman" pitchFamily="18" charset="0"/>
              </a:rPr>
              <a:t>discipline.</a:t>
            </a:r>
          </a:p>
          <a:p>
            <a:r>
              <a:rPr lang="en-US" dirty="0" smtClean="0">
                <a:latin typeface="Times New Roman" pitchFamily="18" charset="0"/>
                <a:cs typeface="Times New Roman" pitchFamily="18" charset="0"/>
              </a:rPr>
              <a:t>Progressivism </a:t>
            </a:r>
            <a:r>
              <a:rPr lang="en-US" dirty="0">
                <a:latin typeface="Times New Roman" pitchFamily="18" charset="0"/>
                <a:cs typeface="Times New Roman" pitchFamily="18" charset="0"/>
              </a:rPr>
              <a:t>system of education required more funding or </a:t>
            </a:r>
            <a:r>
              <a:rPr lang="en-US" dirty="0" smtClean="0">
                <a:latin typeface="Times New Roman" pitchFamily="18" charset="0"/>
                <a:cs typeface="Times New Roman" pitchFamily="18" charset="0"/>
              </a:rPr>
              <a:t>budget.</a:t>
            </a:r>
          </a:p>
          <a:p>
            <a:r>
              <a:rPr lang="en-US" dirty="0" smtClean="0">
                <a:latin typeface="Times New Roman" pitchFamily="18" charset="0"/>
                <a:cs typeface="Times New Roman" pitchFamily="18" charset="0"/>
              </a:rPr>
              <a:t>Countries </a:t>
            </a:r>
            <a:r>
              <a:rPr lang="en-US" dirty="0">
                <a:latin typeface="Times New Roman" pitchFamily="18" charset="0"/>
                <a:cs typeface="Times New Roman" pitchFamily="18" charset="0"/>
              </a:rPr>
              <a:t>are not that much strong financially or have budget to provide material for practical </a:t>
            </a:r>
            <a:r>
              <a:rPr lang="en-US" dirty="0" smtClean="0">
                <a:latin typeface="Times New Roman" pitchFamily="18" charset="0"/>
                <a:cs typeface="Times New Roman" pitchFamily="18" charset="0"/>
              </a:rPr>
              <a:t>work.</a:t>
            </a:r>
          </a:p>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role of teacher is only to facilitate or guide means not required to expert in their subject.</a:t>
            </a:r>
          </a:p>
        </p:txBody>
      </p:sp>
    </p:spTree>
    <p:extLst>
      <p:ext uri="{BB962C8B-B14F-4D97-AF65-F5344CB8AC3E}">
        <p14:creationId xmlns:p14="http://schemas.microsoft.com/office/powerpoint/2010/main" val="3194658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Summary:</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r>
              <a:rPr lang="en-US" b="1" dirty="0" smtClean="0">
                <a:latin typeface="Times New Roman" pitchFamily="18" charset="0"/>
                <a:cs typeface="Times New Roman" pitchFamily="18" charset="0"/>
              </a:rPr>
              <a:t>Progressivism: </a:t>
            </a:r>
            <a:r>
              <a:rPr lang="en-US" dirty="0" smtClean="0">
                <a:latin typeface="Times New Roman" pitchFamily="18" charset="0"/>
                <a:cs typeface="Times New Roman" pitchFamily="18" charset="0"/>
              </a:rPr>
              <a:t>“Learning by doing” that children learn best when pursuing their own interests and satisfying their own needs.</a:t>
            </a:r>
            <a:r>
              <a:rPr lang="en-US" b="1" dirty="0" smtClean="0">
                <a:latin typeface="Times New Roman" pitchFamily="18" charset="0"/>
                <a:cs typeface="Times New Roman" pitchFamily="18" charset="0"/>
              </a:rPr>
              <a:t> </a:t>
            </a:r>
          </a:p>
          <a:p>
            <a:r>
              <a:rPr lang="en-US" b="1" dirty="0" smtClean="0">
                <a:latin typeface="Times New Roman" pitchFamily="18" charset="0"/>
                <a:cs typeface="Times New Roman" pitchFamily="18" charset="0"/>
              </a:rPr>
              <a:t>Aims: </a:t>
            </a:r>
            <a:r>
              <a:rPr lang="en-US" dirty="0" smtClean="0">
                <a:latin typeface="Times New Roman" pitchFamily="18" charset="0"/>
                <a:cs typeface="Times New Roman" pitchFamily="18" charset="0"/>
              </a:rPr>
              <a:t>Helping individuals how to solve problems, providing student freedom to pursue their interest.</a:t>
            </a:r>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How to Treat Student: </a:t>
            </a:r>
            <a:r>
              <a:rPr lang="en-US" dirty="0" smtClean="0">
                <a:latin typeface="Times New Roman" pitchFamily="18" charset="0"/>
                <a:cs typeface="Times New Roman" pitchFamily="18" charset="0"/>
              </a:rPr>
              <a:t>All students have value and dignity, their needs and interests respected and given priority. </a:t>
            </a:r>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What is Taught: </a:t>
            </a:r>
            <a:r>
              <a:rPr lang="en-US" dirty="0" smtClean="0">
                <a:latin typeface="Times New Roman" pitchFamily="18" charset="0"/>
                <a:cs typeface="Times New Roman" pitchFamily="18" charset="0"/>
              </a:rPr>
              <a:t>Students construct knowledge from what they see, hear and do. Process of knowing is more important than product.</a:t>
            </a:r>
            <a:endParaRPr lang="en-US"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320753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latin typeface="Times New Roman" pitchFamily="18" charset="0"/>
                <a:cs typeface="Times New Roman" pitchFamily="18" charset="0"/>
              </a:rPr>
              <a:t>Who Decides What Teach: </a:t>
            </a:r>
            <a:r>
              <a:rPr lang="en-US" dirty="0" smtClean="0">
                <a:latin typeface="Times New Roman" pitchFamily="18" charset="0"/>
                <a:cs typeface="Times New Roman" pitchFamily="18" charset="0"/>
              </a:rPr>
              <a:t>It is student who decides what is worth knowing. Teachers uses the students interest </a:t>
            </a:r>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Curriculum: </a:t>
            </a:r>
            <a:r>
              <a:rPr lang="en-US" dirty="0" smtClean="0">
                <a:latin typeface="Times New Roman" pitchFamily="18" charset="0"/>
                <a:cs typeface="Times New Roman" pitchFamily="18" charset="0"/>
              </a:rPr>
              <a:t>Broad curriculum including arts and vocational studies, emphasis on natural and social sciences.  </a:t>
            </a:r>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Role of Teacher: </a:t>
            </a:r>
            <a:r>
              <a:rPr lang="en-US" dirty="0" smtClean="0">
                <a:latin typeface="Times New Roman" pitchFamily="18" charset="0"/>
                <a:cs typeface="Times New Roman" pitchFamily="18" charset="0"/>
              </a:rPr>
              <a:t>Stimulating students and guiding their interest. Engage students in meaningful games, use field trips. Teachers serve as a facilitator.  </a:t>
            </a:r>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Instructional Method: C</a:t>
            </a:r>
            <a:r>
              <a:rPr lang="en-US" dirty="0" smtClean="0">
                <a:latin typeface="Times New Roman" pitchFamily="18" charset="0"/>
                <a:cs typeface="Times New Roman" pitchFamily="18" charset="0"/>
              </a:rPr>
              <a:t>onstructive and cooperative learning is preferred.</a:t>
            </a:r>
            <a:endParaRPr lang="en-US" b="1" dirty="0" smtClean="0">
              <a:latin typeface="Times New Roman" pitchFamily="18" charset="0"/>
              <a:cs typeface="Times New Roman" pitchFamily="18" charset="0"/>
            </a:endParaRP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2905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References </a:t>
            </a:r>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smtClean="0">
                <a:latin typeface="Times New Roman" pitchFamily="18" charset="0"/>
                <a:cs typeface="Times New Roman" pitchFamily="18" charset="0"/>
              </a:rPr>
              <a:t>Pramilaa </a:t>
            </a:r>
            <a:r>
              <a:rPr lang="en-US" dirty="0">
                <a:latin typeface="Times New Roman" pitchFamily="18" charset="0"/>
                <a:cs typeface="Times New Roman" pitchFamily="18" charset="0"/>
              </a:rPr>
              <a:t>R. Progressivism, Nursing Communication And Education Technology. 1st Edition. New Delhi: Jaypee Brothers Medical Publishers (P) Ltd; 2010. Page No : </a:t>
            </a:r>
            <a:r>
              <a:rPr lang="en-US" dirty="0" smtClean="0">
                <a:latin typeface="Times New Roman" pitchFamily="18" charset="0"/>
                <a:cs typeface="Times New Roman" pitchFamily="18" charset="0"/>
              </a:rPr>
              <a:t>150-151</a:t>
            </a:r>
          </a:p>
          <a:p>
            <a:pPr marL="514350" indent="-514350">
              <a:buFont typeface="+mj-lt"/>
              <a:buAutoNum type="arabicPeriod"/>
            </a:pPr>
            <a:r>
              <a:rPr lang="en-US" dirty="0" smtClean="0">
                <a:latin typeface="Times New Roman" pitchFamily="18" charset="0"/>
                <a:cs typeface="Times New Roman" pitchFamily="18" charset="0"/>
              </a:rPr>
              <a:t>Neeraja </a:t>
            </a:r>
            <a:r>
              <a:rPr lang="en-US" dirty="0">
                <a:latin typeface="Times New Roman" pitchFamily="18" charset="0"/>
                <a:cs typeface="Times New Roman" pitchFamily="18" charset="0"/>
              </a:rPr>
              <a:t>KP. Progressivism, Textbook of Nursing Education.1st Edition. New Delhi: Jaypee Brothers Medical Publishers (P) Ltd; 2003. Page No: 32-33 </a:t>
            </a:r>
          </a:p>
          <a:p>
            <a:pPr marL="514350" indent="-514350">
              <a:buFont typeface="+mj-lt"/>
              <a:buAutoNum type="arabicPeriod"/>
            </a:pPr>
            <a:r>
              <a:rPr lang="en-US" dirty="0" smtClean="0">
                <a:latin typeface="Times New Roman" pitchFamily="18" charset="0"/>
                <a:cs typeface="Times New Roman" pitchFamily="18" charset="0"/>
              </a:rPr>
              <a:t>Clement </a:t>
            </a:r>
            <a:r>
              <a:rPr lang="en-US" dirty="0">
                <a:latin typeface="Times New Roman" pitchFamily="18" charset="0"/>
                <a:cs typeface="Times New Roman" pitchFamily="18" charset="0"/>
              </a:rPr>
              <a:t>Dr. I. Progressivism, Textbook on Communication And Education Technology. 3rd Edition. Bangalore: EMMESS Medical Publishers; 2016. Page No: 171-172 </a:t>
            </a:r>
          </a:p>
          <a:p>
            <a:pPr marL="514350" indent="-514350">
              <a:buFont typeface="+mj-lt"/>
              <a:buAutoNum type="arabicPeriod"/>
            </a:pPr>
            <a:r>
              <a:rPr lang="en-US" dirty="0" smtClean="0">
                <a:latin typeface="Times New Roman" pitchFamily="18" charset="0"/>
                <a:cs typeface="Times New Roman" pitchFamily="18" charset="0"/>
              </a:rPr>
              <a:t>https</a:t>
            </a:r>
            <a:r>
              <a:rPr lang="en-US" dirty="0">
                <a:latin typeface="Times New Roman" pitchFamily="18" charset="0"/>
                <a:cs typeface="Times New Roman" pitchFamily="18" charset="0"/>
              </a:rPr>
              <a:t>://en.wikipedia.org/wiki/Philosophy_of_education#John_Dewey_2</a:t>
            </a:r>
          </a:p>
        </p:txBody>
      </p:sp>
    </p:spTree>
    <p:extLst>
      <p:ext uri="{BB962C8B-B14F-4D97-AF65-F5344CB8AC3E}">
        <p14:creationId xmlns:p14="http://schemas.microsoft.com/office/powerpoint/2010/main" val="7376068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662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Meaning</a:t>
            </a:r>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Education is centered around for the present life itself. The development of an individual and the society is only possible, when education facilitates the growth of every phase of the child.</a:t>
            </a:r>
          </a:p>
        </p:txBody>
      </p:sp>
    </p:spTree>
    <p:extLst>
      <p:ext uri="{BB962C8B-B14F-4D97-AF65-F5344CB8AC3E}">
        <p14:creationId xmlns:p14="http://schemas.microsoft.com/office/powerpoint/2010/main" val="4183446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6559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Definition</a:t>
            </a:r>
          </a:p>
        </p:txBody>
      </p:sp>
      <p:sp>
        <p:nvSpPr>
          <p:cNvPr id="3" name="Content Placeholder 2"/>
          <p:cNvSpPr>
            <a:spLocks noGrp="1"/>
          </p:cNvSpPr>
          <p:nvPr>
            <p:ph idx="1"/>
          </p:nvPr>
        </p:nvSpPr>
        <p:spPr/>
        <p:txBody>
          <a:bodyPr>
            <a:normAutofit lnSpcReduction="10000"/>
          </a:bodyPr>
          <a:lstStyle/>
          <a:p>
            <a:r>
              <a:rPr lang="en-US" dirty="0">
                <a:latin typeface="Times New Roman" pitchFamily="18" charset="0"/>
                <a:cs typeface="Times New Roman" pitchFamily="18" charset="0"/>
              </a:rPr>
              <a:t>Progressivism is a theory of education that is concerned with “learning by doing “that children learn best when pursuing their own interests and satisfying their own needs.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Progressivists’ </a:t>
            </a:r>
            <a:r>
              <a:rPr lang="en-US" dirty="0">
                <a:latin typeface="Times New Roman" pitchFamily="18" charset="0"/>
                <a:cs typeface="Times New Roman" pitchFamily="18" charset="0"/>
              </a:rPr>
              <a:t>believe that people learn best from what they consider most relevant to their </a:t>
            </a:r>
            <a:r>
              <a:rPr lang="en-US" dirty="0" smtClean="0">
                <a:latin typeface="Times New Roman" pitchFamily="18" charset="0"/>
                <a:cs typeface="Times New Roman" pitchFamily="18" charset="0"/>
              </a:rPr>
              <a:t>lives. Progressivists’ </a:t>
            </a:r>
            <a:r>
              <a:rPr lang="en-US" dirty="0">
                <a:latin typeface="Times New Roman" pitchFamily="18" charset="0"/>
                <a:cs typeface="Times New Roman" pitchFamily="18" charset="0"/>
              </a:rPr>
              <a:t>center curriculum on their needs, experience, interest and abilities of student. Provoke curiosity in students.</a:t>
            </a:r>
          </a:p>
        </p:txBody>
      </p:sp>
    </p:spTree>
    <p:extLst>
      <p:ext uri="{BB962C8B-B14F-4D97-AF65-F5344CB8AC3E}">
        <p14:creationId xmlns:p14="http://schemas.microsoft.com/office/powerpoint/2010/main" val="323523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HP1000\Downloads\progressive-education-picture.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Exponents</a:t>
            </a:r>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John Dewey ; William James; G Thomas Lawrence; William </a:t>
            </a:r>
            <a:r>
              <a:rPr lang="en-US" dirty="0" err="1" smtClean="0">
                <a:latin typeface="Times New Roman" pitchFamily="18" charset="0"/>
                <a:cs typeface="Times New Roman" pitchFamily="18" charset="0"/>
              </a:rPr>
              <a:t>Kilpatric</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 large number of schools in Europe and USA were started.</a:t>
            </a:r>
          </a:p>
        </p:txBody>
      </p:sp>
    </p:spTree>
    <p:extLst>
      <p:ext uri="{BB962C8B-B14F-4D97-AF65-F5344CB8AC3E}">
        <p14:creationId xmlns:p14="http://schemas.microsoft.com/office/powerpoint/2010/main" val="1168232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HP1000\Downloads\progressive-education-2-638.jpg"/>
          <p:cNvPicPr>
            <a:picLocks noGrp="1" noChangeAspect="1" noChangeArrowheads="1"/>
          </p:cNvPicPr>
          <p:nvPr>
            <p:ph idx="1"/>
          </p:nvPr>
        </p:nvPicPr>
        <p:blipFill>
          <a:blip r:embed="rId2"/>
          <a:srcRect/>
          <a:stretch>
            <a:fillRect/>
          </a:stretch>
        </p:blipFill>
        <p:spPr bwMode="auto">
          <a:xfrm>
            <a:off x="1" y="0"/>
            <a:ext cx="9144000" cy="68580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166</TotalTime>
  <Words>1181</Words>
  <Application>Microsoft Office PowerPoint</Application>
  <PresentationFormat>On-screen Show (4:3)</PresentationFormat>
  <Paragraphs>100</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Franklin Gothic Book</vt:lpstr>
      <vt:lpstr>Franklin Gothic Medium</vt:lpstr>
      <vt:lpstr>Times New Roman</vt:lpstr>
      <vt:lpstr>Wingdings 2</vt:lpstr>
      <vt:lpstr>Trek</vt:lpstr>
      <vt:lpstr>Philosophy of progressivism </vt:lpstr>
      <vt:lpstr>PowerPoint Presentation</vt:lpstr>
      <vt:lpstr>introduction</vt:lpstr>
      <vt:lpstr>Meaning</vt:lpstr>
      <vt:lpstr>PowerPoint Presentation</vt:lpstr>
      <vt:lpstr>Definition</vt:lpstr>
      <vt:lpstr>PowerPoint Presentation</vt:lpstr>
      <vt:lpstr>Exponents</vt:lpstr>
      <vt:lpstr>PowerPoint Presentation</vt:lpstr>
      <vt:lpstr>PowerPoint Presentation</vt:lpstr>
      <vt:lpstr>PowerPoint Presentation</vt:lpstr>
      <vt:lpstr>John Dewey (1859-1952)</vt:lpstr>
      <vt:lpstr>What is progressivism?</vt:lpstr>
      <vt:lpstr>PowerPoint Presentation</vt:lpstr>
      <vt:lpstr>CHARACTERISTICS of progressivism</vt:lpstr>
      <vt:lpstr>PowerPoint Presentation</vt:lpstr>
      <vt:lpstr>Educational progressivism</vt:lpstr>
      <vt:lpstr>Educational progressivism</vt:lpstr>
      <vt:lpstr>Aims of education</vt:lpstr>
      <vt:lpstr>PowerPoint Presentation</vt:lpstr>
      <vt:lpstr>Progressivism and curriculum</vt:lpstr>
      <vt:lpstr>Curriculum includes</vt:lpstr>
      <vt:lpstr>PowerPoint Presentation</vt:lpstr>
      <vt:lpstr>Progressivism and method of teaching</vt:lpstr>
      <vt:lpstr>PowerPoint Presentation</vt:lpstr>
      <vt:lpstr>PowerPoint Presentation</vt:lpstr>
      <vt:lpstr>Progressivism and the Teacher</vt:lpstr>
      <vt:lpstr>Progressivism and school</vt:lpstr>
      <vt:lpstr>Progressivism and the School</vt:lpstr>
      <vt:lpstr>PowerPoint Presentation</vt:lpstr>
      <vt:lpstr>evaluation</vt:lpstr>
      <vt:lpstr>criticism</vt:lpstr>
      <vt:lpstr>Summary:</vt:lpstr>
      <vt:lpstr>Cont..</vt:lpstr>
      <vt:lpstr>PowerPoint Presentation</vt:lpstr>
      <vt:lpstr>References </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shumaila noureen</dc:creator>
  <cp:lastModifiedBy>DR RIFFAT</cp:lastModifiedBy>
  <cp:revision>67</cp:revision>
  <dcterms:created xsi:type="dcterms:W3CDTF">2021-05-25T06:36:02Z</dcterms:created>
  <dcterms:modified xsi:type="dcterms:W3CDTF">2021-06-15T06:54:40Z</dcterms:modified>
</cp:coreProperties>
</file>