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8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4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9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7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2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2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0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8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4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2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0432B-2D52-497B-ADC8-1F230FCDCB47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DB87A-BB0C-4E31-9977-CEA1BFCF2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8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RUSTS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Salman Ahmad</a:t>
            </a:r>
          </a:p>
          <a:p>
            <a:r>
              <a:rPr lang="en-US" dirty="0" smtClean="0"/>
              <a:t>April 2,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6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Description: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 smtClean="0"/>
              <a:t>Rusts </a:t>
            </a:r>
            <a:r>
              <a:rPr lang="en-US" dirty="0"/>
              <a:t>are important group of plant diseases, belonging to order </a:t>
            </a:r>
            <a:r>
              <a:rPr lang="en-US" dirty="0" err="1"/>
              <a:t>Uredinales</a:t>
            </a:r>
            <a:r>
              <a:rPr lang="en-US" dirty="0"/>
              <a:t> and class Basidiomycetes. They are nutritionally obligate parasites. Three types of rust diseases are real threat for wheat crop in Pakistan. Rusts of lentil, pea, linseed, gram and </a:t>
            </a:r>
            <a:r>
              <a:rPr lang="en-US" dirty="0" err="1"/>
              <a:t>shaftal</a:t>
            </a:r>
            <a:r>
              <a:rPr lang="en-US" dirty="0"/>
              <a:t> are also causing severe yield losses in Pakistan.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50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pPr lvl="0"/>
            <a:r>
              <a:rPr lang="en-US" dirty="0"/>
              <a:t>Samples of </a:t>
            </a:r>
            <a:r>
              <a:rPr lang="en-US" dirty="0" err="1"/>
              <a:t>uredia</a:t>
            </a:r>
            <a:r>
              <a:rPr lang="en-US" dirty="0"/>
              <a:t>, </a:t>
            </a:r>
            <a:r>
              <a:rPr lang="en-US" dirty="0" err="1"/>
              <a:t>telia</a:t>
            </a:r>
            <a:r>
              <a:rPr lang="en-US" dirty="0"/>
              <a:t>, </a:t>
            </a:r>
            <a:r>
              <a:rPr lang="en-US" dirty="0" err="1"/>
              <a:t>pycnidia</a:t>
            </a:r>
            <a:r>
              <a:rPr lang="en-US" dirty="0"/>
              <a:t> and aecia of following rusts from their primary and alternate hosts:   </a:t>
            </a:r>
          </a:p>
          <a:p>
            <a:pPr lvl="0"/>
            <a:r>
              <a:rPr lang="en-US" dirty="0"/>
              <a:t>Yellow rust of wheat  (</a:t>
            </a:r>
            <a:r>
              <a:rPr lang="en-US" i="1" dirty="0" err="1"/>
              <a:t>Puccinia</a:t>
            </a:r>
            <a:r>
              <a:rPr lang="en-US" i="1" dirty="0"/>
              <a:t> </a:t>
            </a:r>
            <a:r>
              <a:rPr lang="en-US" i="1" dirty="0" err="1"/>
              <a:t>striiformis</a:t>
            </a:r>
            <a:r>
              <a:rPr lang="en-US" dirty="0"/>
              <a:t> </a:t>
            </a:r>
            <a:r>
              <a:rPr lang="en-US" dirty="0" err="1"/>
              <a:t>f.sp</a:t>
            </a:r>
            <a:r>
              <a:rPr lang="en-US" dirty="0"/>
              <a:t>. </a:t>
            </a:r>
            <a:r>
              <a:rPr lang="en-US" i="1" dirty="0" err="1"/>
              <a:t>tritici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Brown rust of wheat   (</a:t>
            </a:r>
            <a:r>
              <a:rPr lang="en-US" i="1" dirty="0"/>
              <a:t>P. </a:t>
            </a:r>
            <a:r>
              <a:rPr lang="en-US" i="1" dirty="0" err="1"/>
              <a:t>recondita</a:t>
            </a:r>
            <a:r>
              <a:rPr lang="en-US" dirty="0"/>
              <a:t> </a:t>
            </a:r>
            <a:r>
              <a:rPr lang="en-US" dirty="0" err="1"/>
              <a:t>f.sp</a:t>
            </a:r>
            <a:r>
              <a:rPr lang="en-US" dirty="0"/>
              <a:t>. </a:t>
            </a:r>
            <a:r>
              <a:rPr lang="en-US" i="1" dirty="0" err="1"/>
              <a:t>tritici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Black rust of wheat    (</a:t>
            </a:r>
            <a:r>
              <a:rPr lang="en-US" i="1" dirty="0"/>
              <a:t>P. </a:t>
            </a:r>
            <a:r>
              <a:rPr lang="en-US" i="1" dirty="0" err="1"/>
              <a:t>graminis</a:t>
            </a:r>
            <a:r>
              <a:rPr lang="en-US" dirty="0"/>
              <a:t> </a:t>
            </a:r>
            <a:r>
              <a:rPr lang="en-US" dirty="0" err="1"/>
              <a:t>f.sp</a:t>
            </a:r>
            <a:r>
              <a:rPr lang="en-US" dirty="0"/>
              <a:t>. </a:t>
            </a:r>
            <a:r>
              <a:rPr lang="en-US" i="1" dirty="0" err="1"/>
              <a:t>tritici</a:t>
            </a:r>
            <a:r>
              <a:rPr lang="en-US" dirty="0"/>
              <a:t>) </a:t>
            </a:r>
          </a:p>
          <a:p>
            <a:pPr lvl="0"/>
            <a:r>
              <a:rPr lang="en-US" dirty="0"/>
              <a:t>Sugarcane rust           (</a:t>
            </a:r>
            <a:r>
              <a:rPr lang="en-US" i="1" dirty="0"/>
              <a:t>P. </a:t>
            </a:r>
            <a:r>
              <a:rPr lang="en-US" i="1" dirty="0" err="1"/>
              <a:t>koehnii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Pea and lentil rust	     (</a:t>
            </a:r>
            <a:r>
              <a:rPr lang="en-US" i="1" dirty="0" err="1"/>
              <a:t>Uromyces</a:t>
            </a:r>
            <a:r>
              <a:rPr lang="en-US" i="1" dirty="0"/>
              <a:t> </a:t>
            </a:r>
            <a:r>
              <a:rPr lang="en-US" i="1" dirty="0" err="1"/>
              <a:t>fabae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Linseed rust              (</a:t>
            </a:r>
            <a:r>
              <a:rPr lang="en-US" i="1" dirty="0" err="1"/>
              <a:t>Melampsora</a:t>
            </a:r>
            <a:r>
              <a:rPr lang="en-US" i="1" dirty="0"/>
              <a:t> </a:t>
            </a:r>
            <a:r>
              <a:rPr lang="en-US" i="1" dirty="0" err="1"/>
              <a:t>lini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Gram rust                 (</a:t>
            </a:r>
            <a:r>
              <a:rPr lang="en-US" i="1" dirty="0"/>
              <a:t>U</a:t>
            </a:r>
            <a:r>
              <a:rPr lang="en-US" dirty="0"/>
              <a:t>.</a:t>
            </a:r>
            <a:r>
              <a:rPr lang="en-US" i="1" dirty="0"/>
              <a:t> </a:t>
            </a:r>
            <a:r>
              <a:rPr lang="en-US" i="1" dirty="0" err="1"/>
              <a:t>ciceris-arietini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Shaftal</a:t>
            </a:r>
            <a:r>
              <a:rPr lang="en-US" dirty="0"/>
              <a:t> rust 	    </a:t>
            </a:r>
            <a:r>
              <a:rPr lang="en-US" dirty="0" smtClean="0"/>
              <a:t>          (</a:t>
            </a:r>
            <a:r>
              <a:rPr lang="en-US" i="1" dirty="0"/>
              <a:t>U. </a:t>
            </a:r>
            <a:r>
              <a:rPr lang="en-US" i="1" dirty="0" err="1"/>
              <a:t>trifolii</a:t>
            </a:r>
            <a:r>
              <a:rPr lang="en-US" dirty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183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Procedure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Study the pustules </a:t>
            </a:r>
            <a:r>
              <a:rPr lang="en-US" dirty="0" err="1"/>
              <a:t>colour</a:t>
            </a:r>
            <a:r>
              <a:rPr lang="en-US" dirty="0"/>
              <a:t>, shape, arrangement and position on wheat leaves and characterize rusts symptoms on the basis of these characteristics. </a:t>
            </a:r>
          </a:p>
          <a:p>
            <a:pPr lvl="0"/>
            <a:r>
              <a:rPr lang="en-US" dirty="0"/>
              <a:t>Prepare permanent slides of </a:t>
            </a:r>
            <a:r>
              <a:rPr lang="en-US" dirty="0" err="1"/>
              <a:t>pycniospore</a:t>
            </a:r>
            <a:r>
              <a:rPr lang="en-US" dirty="0"/>
              <a:t>, </a:t>
            </a:r>
            <a:r>
              <a:rPr lang="en-US" dirty="0" err="1"/>
              <a:t>urediospores</a:t>
            </a:r>
            <a:r>
              <a:rPr lang="en-US" dirty="0"/>
              <a:t>, </a:t>
            </a:r>
            <a:r>
              <a:rPr lang="en-US" dirty="0" err="1"/>
              <a:t>teliospore</a:t>
            </a:r>
            <a:r>
              <a:rPr lang="en-US" dirty="0"/>
              <a:t> and aeciospore, and observe them under high power microscope.</a:t>
            </a:r>
          </a:p>
          <a:p>
            <a:pPr lvl="0"/>
            <a:r>
              <a:rPr lang="en-US" dirty="0"/>
              <a:t>Draw the sketches of </a:t>
            </a:r>
            <a:r>
              <a:rPr lang="en-US" dirty="0" err="1"/>
              <a:t>pycniospore</a:t>
            </a:r>
            <a:r>
              <a:rPr lang="en-US" dirty="0"/>
              <a:t>, </a:t>
            </a:r>
            <a:r>
              <a:rPr lang="en-US" dirty="0" err="1"/>
              <a:t>urediospores</a:t>
            </a:r>
            <a:r>
              <a:rPr lang="en-US" dirty="0"/>
              <a:t>, </a:t>
            </a:r>
            <a:r>
              <a:rPr lang="en-US" dirty="0" err="1"/>
              <a:t>teliospore</a:t>
            </a:r>
            <a:r>
              <a:rPr lang="en-US" dirty="0"/>
              <a:t> and aeciospore and label them.</a:t>
            </a:r>
          </a:p>
          <a:p>
            <a:pPr lvl="0"/>
            <a:r>
              <a:rPr lang="en-US" dirty="0"/>
              <a:t>Observe the symptoms of above mentioned rust diseases and draw them on your practical manual.</a:t>
            </a:r>
          </a:p>
          <a:p>
            <a:pPr lvl="0"/>
            <a:r>
              <a:rPr lang="en-US" dirty="0"/>
              <a:t>Study the fruiting bodies (</a:t>
            </a:r>
            <a:r>
              <a:rPr lang="en-US" dirty="0" err="1"/>
              <a:t>pycnidia</a:t>
            </a:r>
            <a:r>
              <a:rPr lang="en-US" dirty="0"/>
              <a:t>, </a:t>
            </a:r>
            <a:r>
              <a:rPr lang="en-US" dirty="0" err="1"/>
              <a:t>uredia</a:t>
            </a:r>
            <a:r>
              <a:rPr lang="en-US" dirty="0"/>
              <a:t>, aecia and </a:t>
            </a:r>
            <a:r>
              <a:rPr lang="en-US" dirty="0" err="1"/>
              <a:t>telia</a:t>
            </a:r>
            <a:r>
              <a:rPr lang="en-US" dirty="0"/>
              <a:t>) present on infected leaves under stereomicroscope and draw their labeled diagrams.</a:t>
            </a:r>
          </a:p>
          <a:p>
            <a:r>
              <a:rPr lang="en-US" dirty="0"/>
              <a:t>Make the cross sections of rust infected leaves taken from primary and alternate hosts and observe them under microscope for the presence of mycelium and fruiting bodies in infected tissues.</a:t>
            </a:r>
          </a:p>
        </p:txBody>
      </p:sp>
    </p:spTree>
    <p:extLst>
      <p:ext uri="{BB962C8B-B14F-4D97-AF65-F5344CB8AC3E}">
        <p14:creationId xmlns:p14="http://schemas.microsoft.com/office/powerpoint/2010/main" val="461753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Q. </a:t>
            </a:r>
            <a:r>
              <a:rPr lang="en-US" dirty="0"/>
              <a:t>What are the obligate parasites?</a:t>
            </a:r>
          </a:p>
          <a:p>
            <a:pPr marL="0" indent="0">
              <a:buNone/>
            </a:pPr>
            <a:r>
              <a:rPr lang="en-US" dirty="0" smtClean="0"/>
              <a:t>Answer: These are parasites which take their food only from living source (plants).</a:t>
            </a:r>
          </a:p>
          <a:p>
            <a:pPr marL="0" lvl="0" indent="0">
              <a:buNone/>
            </a:pPr>
            <a:r>
              <a:rPr lang="en-US" dirty="0" smtClean="0"/>
              <a:t>Q. </a:t>
            </a:r>
            <a:r>
              <a:rPr lang="en-US" dirty="0"/>
              <a:t>What is alternate host?</a:t>
            </a:r>
          </a:p>
          <a:p>
            <a:pPr marL="0" indent="0">
              <a:buNone/>
            </a:pPr>
            <a:r>
              <a:rPr lang="en-US" dirty="0" smtClean="0"/>
              <a:t>Answer: A host other than primary host but its family is different from the family of the primary host. </a:t>
            </a:r>
          </a:p>
          <a:p>
            <a:pPr marL="0" lvl="0" indent="0">
              <a:buNone/>
            </a:pPr>
            <a:r>
              <a:rPr lang="en-US" dirty="0" smtClean="0"/>
              <a:t>Q. </a:t>
            </a:r>
            <a:r>
              <a:rPr lang="en-US" dirty="0"/>
              <a:t>What is the best way to control rust diseases?</a:t>
            </a:r>
          </a:p>
          <a:p>
            <a:pPr marL="0" indent="0">
              <a:buNone/>
            </a:pPr>
            <a:r>
              <a:rPr lang="en-US" dirty="0" smtClean="0"/>
              <a:t>Answer: The best method is the use of resistant cultivars. </a:t>
            </a:r>
          </a:p>
          <a:p>
            <a:pPr marL="0" indent="0">
              <a:buNone/>
            </a:pPr>
            <a:r>
              <a:rPr lang="en-US" dirty="0" smtClean="0"/>
              <a:t>Q. </a:t>
            </a:r>
            <a:r>
              <a:rPr lang="en-US" dirty="0"/>
              <a:t>What is the time of appearance of three wheat rust diseases in Punjab, Pakistan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Yellow rust (also known as strip rust): appears in February </a:t>
            </a:r>
          </a:p>
          <a:p>
            <a:pPr marL="0" indent="0">
              <a:buNone/>
            </a:pPr>
            <a:r>
              <a:rPr lang="en-US" dirty="0" smtClean="0"/>
              <a:t> Brown rust (also known as leaf rust): appears in March</a:t>
            </a:r>
          </a:p>
          <a:p>
            <a:pPr marL="0" indent="0">
              <a:buNone/>
            </a:pPr>
            <a:r>
              <a:rPr lang="en-US" dirty="0" smtClean="0"/>
              <a:t>Black rust (also known as stem rust): appears in late March and early April</a:t>
            </a:r>
          </a:p>
        </p:txBody>
      </p:sp>
    </p:spTree>
    <p:extLst>
      <p:ext uri="{BB962C8B-B14F-4D97-AF65-F5344CB8AC3E}">
        <p14:creationId xmlns:p14="http://schemas.microsoft.com/office/powerpoint/2010/main" val="2581545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Q. </a:t>
            </a:r>
            <a:r>
              <a:rPr lang="en-US" dirty="0"/>
              <a:t>What is Ug99?</a:t>
            </a:r>
          </a:p>
          <a:p>
            <a:pPr marL="0" indent="0">
              <a:buNone/>
            </a:pPr>
            <a:r>
              <a:rPr lang="en-US" dirty="0" smtClean="0"/>
              <a:t>Answer: Ug99 is the race of black (stem) rust. “</a:t>
            </a:r>
            <a:r>
              <a:rPr lang="en-US" dirty="0" err="1" smtClean="0"/>
              <a:t>Ug</a:t>
            </a:r>
            <a:r>
              <a:rPr lang="en-US" dirty="0" smtClean="0"/>
              <a:t>” means Uganda as this race was first appeared in Uganda in 1999, therefore, this is called Ug99.</a:t>
            </a:r>
          </a:p>
          <a:p>
            <a:pPr marL="0" lvl="0" indent="0">
              <a:buNone/>
            </a:pPr>
            <a:r>
              <a:rPr lang="en-US" dirty="0" smtClean="0"/>
              <a:t>Q. </a:t>
            </a:r>
            <a:r>
              <a:rPr lang="en-US" dirty="0"/>
              <a:t>What do you mean by </a:t>
            </a:r>
            <a:r>
              <a:rPr lang="en-US" dirty="0" err="1"/>
              <a:t>heteroecious</a:t>
            </a:r>
            <a:r>
              <a:rPr lang="en-US" dirty="0"/>
              <a:t> and </a:t>
            </a:r>
            <a:r>
              <a:rPr lang="en-US" dirty="0" err="1"/>
              <a:t>autoecious</a:t>
            </a:r>
            <a:r>
              <a:rPr lang="en-US" dirty="0"/>
              <a:t> rusts?</a:t>
            </a:r>
          </a:p>
          <a:p>
            <a:pPr marL="0" indent="0">
              <a:buNone/>
            </a:pPr>
            <a:r>
              <a:rPr lang="en-US" dirty="0" smtClean="0"/>
              <a:t>Answer: Rusts which complete their life cycle on single host known as </a:t>
            </a:r>
            <a:r>
              <a:rPr lang="en-US" dirty="0" err="1" smtClean="0"/>
              <a:t>autoecious</a:t>
            </a:r>
            <a:r>
              <a:rPr lang="en-US" dirty="0" smtClean="0"/>
              <a:t> rusts. Rusts which complete their life cycle on different hosts known as </a:t>
            </a:r>
            <a:r>
              <a:rPr lang="en-US" dirty="0" err="1" smtClean="0"/>
              <a:t>heteroecious</a:t>
            </a:r>
            <a:r>
              <a:rPr lang="en-US" dirty="0" smtClean="0"/>
              <a:t> rusts. </a:t>
            </a:r>
          </a:p>
          <a:p>
            <a:pPr marL="0" indent="0">
              <a:buNone/>
            </a:pPr>
            <a:r>
              <a:rPr lang="en-US" dirty="0" smtClean="0"/>
              <a:t>Q. </a:t>
            </a:r>
            <a:r>
              <a:rPr lang="en-US" dirty="0"/>
              <a:t>Separate the </a:t>
            </a:r>
            <a:r>
              <a:rPr lang="en-US" dirty="0" err="1"/>
              <a:t>heteroecious</a:t>
            </a:r>
            <a:r>
              <a:rPr lang="en-US" dirty="0"/>
              <a:t> and </a:t>
            </a:r>
            <a:r>
              <a:rPr lang="en-US" dirty="0" err="1"/>
              <a:t>autoecious</a:t>
            </a:r>
            <a:r>
              <a:rPr lang="en-US" dirty="0"/>
              <a:t> rusts mentioned above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Answer: Yellow, brown and black rusts of wheat are </a:t>
            </a:r>
            <a:r>
              <a:rPr lang="en-US" dirty="0" err="1" smtClean="0"/>
              <a:t>heteroecious</a:t>
            </a:r>
            <a:r>
              <a:rPr lang="en-US" dirty="0" smtClean="0"/>
              <a:t> rusts while </a:t>
            </a:r>
            <a:r>
              <a:rPr lang="en-US" dirty="0" err="1" smtClean="0"/>
              <a:t>remaing</a:t>
            </a:r>
            <a:r>
              <a:rPr lang="en-US" dirty="0" smtClean="0"/>
              <a:t> rusts are </a:t>
            </a:r>
            <a:r>
              <a:rPr lang="en-US" dirty="0" err="1" smtClean="0"/>
              <a:t>autoecious</a:t>
            </a:r>
            <a:r>
              <a:rPr lang="en-US" dirty="0" smtClean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4463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465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RUSTS </vt:lpstr>
      <vt:lpstr>Description:</vt:lpstr>
      <vt:lpstr>Materials</vt:lpstr>
      <vt:lpstr>Procedure </vt:lpstr>
      <vt:lpstr>Questions and Answers</vt:lpstr>
      <vt:lpstr>Questions and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RUSTS </dc:title>
  <dc:creator>Windows User</dc:creator>
  <cp:lastModifiedBy>Windows User</cp:lastModifiedBy>
  <cp:revision>15</cp:revision>
  <dcterms:created xsi:type="dcterms:W3CDTF">2020-04-02T07:55:24Z</dcterms:created>
  <dcterms:modified xsi:type="dcterms:W3CDTF">2020-04-02T08:12:45Z</dcterms:modified>
</cp:coreProperties>
</file>