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4" r:id="rId2"/>
    <p:sldId id="257" r:id="rId3"/>
    <p:sldId id="264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260" r:id="rId13"/>
    <p:sldId id="261" r:id="rId14"/>
    <p:sldId id="262" r:id="rId15"/>
    <p:sldId id="307" r:id="rId16"/>
    <p:sldId id="308" r:id="rId17"/>
    <p:sldId id="310" r:id="rId18"/>
    <p:sldId id="311" r:id="rId19"/>
    <p:sldId id="313" r:id="rId20"/>
    <p:sldId id="312" r:id="rId21"/>
    <p:sldId id="263" r:id="rId22"/>
    <p:sldId id="314" r:id="rId23"/>
    <p:sldId id="315" r:id="rId24"/>
    <p:sldId id="317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 snapToGrid="0">
      <p:cViewPr varScale="1">
        <p:scale>
          <a:sx n="56" d="100"/>
          <a:sy n="56" d="100"/>
        </p:scale>
        <p:origin x="5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505E-6C5E-4F19-9E8A-018089E070D5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AA7E-C844-4976-9265-B14D27122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832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505E-6C5E-4F19-9E8A-018089E070D5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AA7E-C844-4976-9265-B14D27122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897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505E-6C5E-4F19-9E8A-018089E070D5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AA7E-C844-4976-9265-B14D271227C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94318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505E-6C5E-4F19-9E8A-018089E070D5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AA7E-C844-4976-9265-B14D27122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446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505E-6C5E-4F19-9E8A-018089E070D5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AA7E-C844-4976-9265-B14D271227C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48928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505E-6C5E-4F19-9E8A-018089E070D5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AA7E-C844-4976-9265-B14D27122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7088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505E-6C5E-4F19-9E8A-018089E070D5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AA7E-C844-4976-9265-B14D27122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070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505E-6C5E-4F19-9E8A-018089E070D5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AA7E-C844-4976-9265-B14D27122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254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505E-6C5E-4F19-9E8A-018089E070D5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AA7E-C844-4976-9265-B14D27122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660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505E-6C5E-4F19-9E8A-018089E070D5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AA7E-C844-4976-9265-B14D27122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325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505E-6C5E-4F19-9E8A-018089E070D5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AA7E-C844-4976-9265-B14D27122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342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505E-6C5E-4F19-9E8A-018089E070D5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AA7E-C844-4976-9265-B14D27122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100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505E-6C5E-4F19-9E8A-018089E070D5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AA7E-C844-4976-9265-B14D27122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322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505E-6C5E-4F19-9E8A-018089E070D5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AA7E-C844-4976-9265-B14D27122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603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505E-6C5E-4F19-9E8A-018089E070D5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AA7E-C844-4976-9265-B14D27122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358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505E-6C5E-4F19-9E8A-018089E070D5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AA7E-C844-4976-9265-B14D27122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088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F505E-6C5E-4F19-9E8A-018089E070D5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D6EAA7E-C844-4976-9265-B14D27122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9412" y="985885"/>
            <a:ext cx="9144000" cy="2387600"/>
          </a:xfrm>
          <a:solidFill>
            <a:schemeClr val="bg2">
              <a:lumMod val="10000"/>
            </a:schemeClr>
          </a:solidFill>
        </p:spPr>
        <p:txBody>
          <a:bodyPr>
            <a:normAutofit/>
          </a:bodyPr>
          <a:lstStyle/>
          <a:p>
            <a:r>
              <a:rPr lang="en-GB" sz="3200" dirty="0"/>
              <a:t>Methods of educational psychology Conclusion: Teachers, teaching and learners;</a:t>
            </a:r>
            <a:br>
              <a:rPr lang="en-GB" sz="3200" dirty="0"/>
            </a:br>
            <a:r>
              <a:rPr lang="en-GB" sz="3200" dirty="0"/>
              <a:t>learning, and educational psychology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6579" y="3373485"/>
            <a:ext cx="9144000" cy="165576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/>
            <a:endParaRPr lang="en-US" sz="2800" b="1" dirty="0" smtClean="0"/>
          </a:p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Instructor: </a:t>
            </a:r>
            <a:r>
              <a:rPr lang="en-US" sz="3600" dirty="0" err="1" smtClean="0">
                <a:solidFill>
                  <a:schemeClr val="tx1"/>
                </a:solidFill>
              </a:rPr>
              <a:t>Hina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Zahra</a:t>
            </a:r>
          </a:p>
          <a:p>
            <a:pPr algn="ctr"/>
            <a:endParaRPr lang="en-US" sz="3600" dirty="0">
              <a:solidFill>
                <a:schemeClr val="tx1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834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5177"/>
          </a:xfrm>
        </p:spPr>
        <p:txBody>
          <a:bodyPr>
            <a:normAutofit/>
          </a:bodyPr>
          <a:lstStyle/>
          <a:p>
            <a:r>
              <a:rPr lang="en-GB" sz="2400" dirty="0"/>
              <a:t>LIMITATIONS OF OBSERVATION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64777"/>
            <a:ext cx="8596668" cy="4676586"/>
          </a:xfrm>
        </p:spPr>
        <p:txBody>
          <a:bodyPr>
            <a:normAutofit/>
          </a:bodyPr>
          <a:lstStyle/>
          <a:p>
            <a:r>
              <a:rPr lang="en-GB" sz="2400" dirty="0"/>
              <a:t>IT NEEDS TRAINED OBSERVERS</a:t>
            </a:r>
          </a:p>
          <a:p>
            <a:r>
              <a:rPr lang="en-GB" sz="2400" dirty="0"/>
              <a:t>SOMETIMES OBSERVERS MAY TRY TO PROJECT THEIR OWN </a:t>
            </a:r>
            <a:r>
              <a:rPr lang="en-GB" sz="2400" dirty="0" smtClean="0"/>
              <a:t>FEELINGS,THOUGHTS</a:t>
            </a:r>
            <a:r>
              <a:rPr lang="en-GB" sz="2400" dirty="0"/>
              <a:t>, IN THE MINDS OF </a:t>
            </a:r>
            <a:r>
              <a:rPr lang="en-GB" sz="2400" dirty="0" smtClean="0"/>
              <a:t>OTHER PERSONAL </a:t>
            </a:r>
            <a:r>
              <a:rPr lang="en-GB" sz="2400" dirty="0"/>
              <a:t>PROBLEMS AND EXPERIENCES CANNOT BE </a:t>
            </a:r>
            <a:r>
              <a:rPr lang="en-GB" sz="2400" dirty="0" smtClean="0"/>
              <a:t>OBSERVED INTERNAL </a:t>
            </a:r>
            <a:r>
              <a:rPr lang="en-GB" sz="2400" dirty="0"/>
              <a:t>BEHAVIOUR OF THE PERSON CAN NOT BE </a:t>
            </a:r>
            <a:r>
              <a:rPr lang="en-GB" sz="2400" dirty="0" smtClean="0"/>
              <a:t>STUDIED.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866763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5177"/>
          </a:xfrm>
        </p:spPr>
        <p:txBody>
          <a:bodyPr>
            <a:normAutofit/>
          </a:bodyPr>
          <a:lstStyle/>
          <a:p>
            <a:r>
              <a:rPr lang="en-GB" sz="2400" dirty="0"/>
              <a:t>EXPERIMENTAL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64777"/>
            <a:ext cx="8596668" cy="4676586"/>
          </a:xfrm>
        </p:spPr>
        <p:txBody>
          <a:bodyPr>
            <a:normAutofit/>
          </a:bodyPr>
          <a:lstStyle/>
          <a:p>
            <a:r>
              <a:rPr lang="en-GB" sz="2400" dirty="0"/>
              <a:t>EXPERIMENTAL METHOD IS </a:t>
            </a:r>
            <a:r>
              <a:rPr lang="en-GB" sz="2400" dirty="0" smtClean="0"/>
              <a:t>HIGHLY DEVELOPED,FORMALIZED </a:t>
            </a:r>
            <a:r>
              <a:rPr lang="en-GB" sz="2400" dirty="0" smtClean="0"/>
              <a:t>AND ACCURATE </a:t>
            </a:r>
            <a:r>
              <a:rPr lang="en-GB" sz="2400" dirty="0"/>
              <a:t>OF ALL SCIENTIFIC METHODS. THE WORD </a:t>
            </a:r>
            <a:r>
              <a:rPr lang="en-GB" sz="2400" dirty="0" smtClean="0"/>
              <a:t>EXPERIMENT DERIVE </a:t>
            </a:r>
            <a:r>
              <a:rPr lang="en-GB" sz="2400" dirty="0"/>
              <a:t>FROM THE LATTIN WORD ‘EXPERIMENTUM’.</a:t>
            </a:r>
          </a:p>
          <a:p>
            <a:r>
              <a:rPr lang="en-GB" sz="2400" dirty="0"/>
              <a:t>FIRST EXPERIMENTAL LAB ESTABLISHED BY WILHULM WUNDT (LIP </a:t>
            </a:r>
            <a:r>
              <a:rPr lang="en-GB" sz="2400" dirty="0" smtClean="0"/>
              <a:t>ZING) GERMANY</a:t>
            </a:r>
            <a:r>
              <a:rPr lang="en-GB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3653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92072"/>
            <a:ext cx="8596668" cy="532263"/>
          </a:xfrm>
        </p:spPr>
        <p:txBody>
          <a:bodyPr>
            <a:noAutofit/>
          </a:bodyPr>
          <a:lstStyle/>
          <a:p>
            <a:r>
              <a:rPr lang="en-GB" dirty="0"/>
              <a:t>EVERY EXPERIMENT SHOULD HAVE :-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• PSYCHOLOGICAL LABORATORY</a:t>
            </a:r>
          </a:p>
          <a:p>
            <a:r>
              <a:rPr lang="en-GB" sz="2400" dirty="0"/>
              <a:t>• EXPERIMENTER</a:t>
            </a:r>
          </a:p>
          <a:p>
            <a:r>
              <a:rPr lang="en-GB" sz="2400" dirty="0"/>
              <a:t>• SUBJECT</a:t>
            </a:r>
          </a:p>
          <a:p>
            <a:r>
              <a:rPr lang="en-GB" sz="2400" dirty="0"/>
              <a:t>• STIMULUS</a:t>
            </a:r>
          </a:p>
          <a:p>
            <a:r>
              <a:rPr lang="en-GB" sz="2400" dirty="0"/>
              <a:t>• RESPONSE</a:t>
            </a:r>
          </a:p>
          <a:p>
            <a:r>
              <a:rPr lang="en-GB" sz="2400" dirty="0"/>
              <a:t>• VARIABLES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39320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6937"/>
          </a:xfrm>
        </p:spPr>
        <p:txBody>
          <a:bodyPr/>
          <a:lstStyle/>
          <a:p>
            <a:r>
              <a:rPr lang="en-GB" dirty="0"/>
              <a:t>VALUE OF THE EXPERIMENTAL METHOD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6537"/>
            <a:ext cx="10515600" cy="4749421"/>
          </a:xfrm>
        </p:spPr>
        <p:txBody>
          <a:bodyPr>
            <a:noAutofit/>
          </a:bodyPr>
          <a:lstStyle/>
          <a:p>
            <a:pPr algn="just"/>
            <a:r>
              <a:rPr lang="en-GB" sz="2400" dirty="0"/>
              <a:t>IT IS MOST RELIABLE, VALID AND SCIENTIFIC</a:t>
            </a:r>
          </a:p>
          <a:p>
            <a:pPr algn="just"/>
            <a:r>
              <a:rPr lang="en-GB" sz="2400" dirty="0"/>
              <a:t>IT HAS WIDE APPLICATIONS IN ALL THE FIELDS OF EDUCATIONAL PSYCHOLOGY</a:t>
            </a:r>
          </a:p>
          <a:p>
            <a:pPr algn="just"/>
            <a:r>
              <a:rPr lang="en-GB" sz="2400" dirty="0"/>
              <a:t>REPLICATION IS POSSIBLE</a:t>
            </a:r>
          </a:p>
          <a:p>
            <a:pPr algn="just"/>
            <a:r>
              <a:rPr lang="en-GB" sz="2400" dirty="0"/>
              <a:t>WE GET THE SOLUTION OF MANY PROBLEMS OF EDUCATIONAL PSYCHOLOGY</a:t>
            </a:r>
          </a:p>
          <a:p>
            <a:pPr algn="just"/>
            <a:r>
              <a:rPr lang="en-GB" sz="2400" dirty="0"/>
              <a:t>REVERSIBLE</a:t>
            </a:r>
          </a:p>
          <a:p>
            <a:pPr algn="just"/>
            <a:r>
              <a:rPr lang="en-GB" sz="2400" dirty="0"/>
              <a:t>VERIFIABLE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813808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650875"/>
            <a:ext cx="10515600" cy="700253"/>
          </a:xfrm>
        </p:spPr>
        <p:txBody>
          <a:bodyPr>
            <a:normAutofit/>
          </a:bodyPr>
          <a:lstStyle/>
          <a:p>
            <a:r>
              <a:rPr lang="en-GB" dirty="0"/>
              <a:t>LIMITATIONS OF EXPERIMENTAL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692323"/>
            <a:ext cx="10515600" cy="3679778"/>
          </a:xfrm>
        </p:spPr>
        <p:txBody>
          <a:bodyPr>
            <a:normAutofit/>
          </a:bodyPr>
          <a:lstStyle/>
          <a:p>
            <a:pPr algn="just"/>
            <a:r>
              <a:rPr lang="en-GB" sz="2400" dirty="0"/>
              <a:t>EXPERIMENTS ARE CONDUCTED IN ARTIFICIAL SITUATIONS AND </a:t>
            </a:r>
            <a:r>
              <a:rPr lang="en-GB" sz="2400" dirty="0" smtClean="0"/>
              <a:t>HENCE MAY </a:t>
            </a:r>
            <a:r>
              <a:rPr lang="en-GB" sz="2400" dirty="0"/>
              <a:t>NOT LEAD TO TRUE </a:t>
            </a:r>
            <a:r>
              <a:rPr lang="en-GB" sz="2400" dirty="0" smtClean="0"/>
              <a:t>CONCLUSION.</a:t>
            </a:r>
            <a:endParaRPr lang="en-GB" sz="2400" dirty="0"/>
          </a:p>
          <a:p>
            <a:pPr algn="just"/>
            <a:r>
              <a:rPr lang="en-GB" sz="2400" dirty="0"/>
              <a:t>IT IS LENGTHY AND TIME </a:t>
            </a:r>
            <a:r>
              <a:rPr lang="en-GB" sz="2400" dirty="0" smtClean="0"/>
              <a:t>CONSUMING.</a:t>
            </a:r>
            <a:endParaRPr lang="en-GB" sz="2400" dirty="0"/>
          </a:p>
          <a:p>
            <a:pPr algn="just"/>
            <a:r>
              <a:rPr lang="en-GB" sz="2400" dirty="0"/>
              <a:t>IT IS </a:t>
            </a:r>
            <a:r>
              <a:rPr lang="en-GB" sz="2400" dirty="0" smtClean="0"/>
              <a:t>COSTLY.</a:t>
            </a:r>
            <a:endParaRPr lang="en-GB" sz="2400" dirty="0"/>
          </a:p>
          <a:p>
            <a:pPr algn="just"/>
            <a:r>
              <a:rPr lang="en-GB" sz="2400" dirty="0"/>
              <a:t>SOMETIMES WE MAY NOT BE ABLE TO DO EXPERIMENTS IF THE</a:t>
            </a:r>
          </a:p>
          <a:p>
            <a:pPr marL="0" indent="0" algn="just">
              <a:buNone/>
            </a:pPr>
            <a:r>
              <a:rPr lang="en-GB" sz="2400" dirty="0" smtClean="0"/>
              <a:t>    SUBJECTS </a:t>
            </a:r>
            <a:r>
              <a:rPr lang="en-GB" sz="2400" dirty="0"/>
              <a:t>ARE </a:t>
            </a:r>
            <a:r>
              <a:rPr lang="en-GB" sz="2400" dirty="0" smtClean="0"/>
              <a:t>UNCOOPERATIVE.</a:t>
            </a:r>
            <a:endParaRPr lang="en-GB" sz="2400" dirty="0"/>
          </a:p>
          <a:p>
            <a:pPr algn="just"/>
            <a:r>
              <a:rPr lang="en-GB" sz="2400" dirty="0"/>
              <a:t>NEED </a:t>
            </a:r>
            <a:r>
              <a:rPr lang="en-GB" sz="2400" dirty="0" smtClean="0"/>
              <a:t>EXPERTS.</a:t>
            </a:r>
            <a:endParaRPr lang="en-US" sz="2400" dirty="0" smtClean="0"/>
          </a:p>
          <a:p>
            <a:endParaRPr lang="en-US" dirty="0" smtClean="0"/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570952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650875"/>
            <a:ext cx="10515600" cy="700253"/>
          </a:xfrm>
        </p:spPr>
        <p:txBody>
          <a:bodyPr>
            <a:normAutofit/>
          </a:bodyPr>
          <a:lstStyle/>
          <a:p>
            <a:r>
              <a:rPr lang="en-GB" dirty="0"/>
              <a:t>CASE STUDY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692323"/>
            <a:ext cx="10515600" cy="3679778"/>
          </a:xfrm>
        </p:spPr>
        <p:txBody>
          <a:bodyPr>
            <a:normAutofit/>
          </a:bodyPr>
          <a:lstStyle/>
          <a:p>
            <a:pPr algn="just"/>
            <a:r>
              <a:rPr lang="en-GB" sz="2400" dirty="0"/>
              <a:t>THE CASE STUDY METHOD IS THAT METHOD </a:t>
            </a:r>
            <a:r>
              <a:rPr lang="en-GB" sz="2400" dirty="0" smtClean="0"/>
              <a:t>OF BEHAVIOUR </a:t>
            </a:r>
            <a:r>
              <a:rPr lang="en-GB" sz="2400" dirty="0"/>
              <a:t>INVESTIGATION IN WHICH WE TRY TO </a:t>
            </a:r>
            <a:r>
              <a:rPr lang="en-GB" sz="2400" dirty="0" smtClean="0"/>
              <a:t>STUDY THE </a:t>
            </a:r>
            <a:r>
              <a:rPr lang="en-GB" sz="2400" dirty="0"/>
              <a:t>BEHAVIOUR OF AN INDIVIDUAL IN ALL THE </a:t>
            </a:r>
            <a:r>
              <a:rPr lang="en-GB" sz="2400" dirty="0" smtClean="0"/>
              <a:t>ESSENTIAL ASPECTS </a:t>
            </a:r>
            <a:r>
              <a:rPr lang="en-GB" sz="2400" dirty="0"/>
              <a:t>BY ANALYSING THE PAST RECORD, </a:t>
            </a:r>
            <a:r>
              <a:rPr lang="en-GB" sz="2400" dirty="0" smtClean="0"/>
              <a:t>PRESENT POSITION </a:t>
            </a:r>
            <a:r>
              <a:rPr lang="en-GB" sz="2400" dirty="0"/>
              <a:t>AND FUTURE POSSIBLITIES REGARDING HIS </a:t>
            </a:r>
            <a:r>
              <a:rPr lang="en-GB" sz="2400" dirty="0" smtClean="0"/>
              <a:t>FELT PROBLEM </a:t>
            </a:r>
            <a:r>
              <a:rPr lang="en-GB" sz="2400" dirty="0"/>
              <a:t>OR OTHERWISE GUIDANCE FUNCTIONS.</a:t>
            </a:r>
            <a:endParaRPr lang="en-US" sz="2400" dirty="0" smtClean="0"/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116892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650875"/>
            <a:ext cx="10515600" cy="700253"/>
          </a:xfrm>
        </p:spPr>
        <p:txBody>
          <a:bodyPr>
            <a:normAutofit/>
          </a:bodyPr>
          <a:lstStyle/>
          <a:p>
            <a:r>
              <a:rPr lang="en-GB" dirty="0"/>
              <a:t>PURPOSE OR OBJECTIVES OF THE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692323"/>
            <a:ext cx="10515600" cy="3679778"/>
          </a:xfrm>
        </p:spPr>
        <p:txBody>
          <a:bodyPr>
            <a:normAutofit/>
          </a:bodyPr>
          <a:lstStyle/>
          <a:p>
            <a:r>
              <a:rPr lang="en-GB" sz="2400" dirty="0"/>
              <a:t>DIGANOSIS AND TREATMENT OF THE </a:t>
            </a:r>
            <a:r>
              <a:rPr lang="en-GB" sz="2400" dirty="0" smtClean="0"/>
              <a:t>BEHAVIOURAL PROBLEMS</a:t>
            </a:r>
            <a:endParaRPr lang="en-GB" sz="2400" dirty="0"/>
          </a:p>
          <a:p>
            <a:r>
              <a:rPr lang="en-GB" sz="2400" dirty="0"/>
              <a:t>TO PROVIDE BETTER GUIDANCE AND COUNSELLING</a:t>
            </a:r>
          </a:p>
          <a:p>
            <a:r>
              <a:rPr lang="en-GB" sz="2400" dirty="0"/>
              <a:t>TO FIND THE SOLUTION OF THE PROBLEM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408055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650875"/>
            <a:ext cx="10515600" cy="700253"/>
          </a:xfrm>
        </p:spPr>
        <p:txBody>
          <a:bodyPr>
            <a:normAutofit/>
          </a:bodyPr>
          <a:lstStyle/>
          <a:p>
            <a:r>
              <a:rPr lang="en-GB" dirty="0"/>
              <a:t>MERITS OF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258" y="1351128"/>
            <a:ext cx="10515600" cy="3679778"/>
          </a:xfrm>
        </p:spPr>
        <p:txBody>
          <a:bodyPr>
            <a:noAutofit/>
          </a:bodyPr>
          <a:lstStyle/>
          <a:p>
            <a:pPr algn="just"/>
            <a:r>
              <a:rPr lang="en-GB" sz="2400" dirty="0"/>
              <a:t>IT PROVIDES QUITE A DEEP, INTENSIVE AND </a:t>
            </a:r>
            <a:r>
              <a:rPr lang="en-GB" sz="2400" dirty="0" smtClean="0"/>
              <a:t>OVERALL INVESTIGATION </a:t>
            </a:r>
            <a:r>
              <a:rPr lang="en-GB" sz="2400" dirty="0"/>
              <a:t>OF THE BEHAVIOUR OF THE INDIVIDUAL </a:t>
            </a:r>
            <a:r>
              <a:rPr lang="en-GB" sz="2400" dirty="0" smtClean="0"/>
              <a:t>IN RELATION </a:t>
            </a:r>
            <a:r>
              <a:rPr lang="en-GB" sz="2400" dirty="0"/>
              <a:t>TO HIS PAST AND THE PRESENT</a:t>
            </a:r>
            <a:r>
              <a:rPr lang="en-GB" sz="2400" i="1" dirty="0"/>
              <a:t>.</a:t>
            </a:r>
          </a:p>
          <a:p>
            <a:pPr algn="just"/>
            <a:r>
              <a:rPr lang="en-GB" sz="2400" dirty="0"/>
              <a:t>CASE SUDY CAN PLAY AN EFFECTIVE ROLE IN THE </a:t>
            </a:r>
            <a:r>
              <a:rPr lang="en-GB" sz="2400" dirty="0" smtClean="0"/>
              <a:t>PROPER IDENTIFICATION</a:t>
            </a:r>
            <a:r>
              <a:rPr lang="en-GB" sz="2400" dirty="0"/>
              <a:t>, ADJUSTMENT AND REHABILITATION OF </a:t>
            </a:r>
            <a:r>
              <a:rPr lang="en-GB" sz="2400" dirty="0" smtClean="0"/>
              <a:t>THE PROBLEM </a:t>
            </a:r>
            <a:r>
              <a:rPr lang="en-GB" sz="2400" dirty="0"/>
              <a:t>CHILDREN</a:t>
            </a:r>
            <a:r>
              <a:rPr lang="en-GB" sz="2400" i="1" dirty="0"/>
              <a:t>.</a:t>
            </a:r>
          </a:p>
          <a:p>
            <a:pPr algn="just"/>
            <a:r>
              <a:rPr lang="en-GB" sz="2400" dirty="0"/>
              <a:t>IN CASE STUDY THE SCOPE AND RANGE OF STUDY IS QUITE </a:t>
            </a:r>
            <a:r>
              <a:rPr lang="en-GB" sz="2400" dirty="0" smtClean="0"/>
              <a:t>WIDE AND COMPREHENSIVE.</a:t>
            </a:r>
            <a:endParaRPr lang="en-GB" sz="2400" dirty="0"/>
          </a:p>
          <a:p>
            <a:pPr algn="just"/>
            <a:r>
              <a:rPr lang="en-GB" sz="2400" dirty="0"/>
              <a:t>CASE STUDY PROVIDE AN OPPORTUNITY FOR COLLECTING </a:t>
            </a:r>
            <a:r>
              <a:rPr lang="en-GB" sz="2400" dirty="0" smtClean="0"/>
              <a:t>DATA ON </a:t>
            </a:r>
            <a:r>
              <a:rPr lang="en-GB" sz="2400" dirty="0"/>
              <a:t>PERSONAL BASIS, BY SEEKING PERSONAL INTERVIEW, </a:t>
            </a:r>
            <a:r>
              <a:rPr lang="en-GB" sz="2400" dirty="0" smtClean="0"/>
              <a:t>GOING CLOSE </a:t>
            </a:r>
            <a:r>
              <a:rPr lang="en-GB" sz="2400" dirty="0"/>
              <a:t>TO THE ORIGINAL SOURCE OF INFORMATION etc.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4102080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650875"/>
            <a:ext cx="10515600" cy="700253"/>
          </a:xfrm>
        </p:spPr>
        <p:txBody>
          <a:bodyPr>
            <a:normAutofit/>
          </a:bodyPr>
          <a:lstStyle/>
          <a:p>
            <a:r>
              <a:rPr lang="en-GB" dirty="0"/>
              <a:t>DEMERITS OF THE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51128"/>
            <a:ext cx="10839450" cy="5363571"/>
          </a:xfrm>
        </p:spPr>
        <p:txBody>
          <a:bodyPr>
            <a:normAutofit/>
          </a:bodyPr>
          <a:lstStyle/>
          <a:p>
            <a:pPr algn="just"/>
            <a:r>
              <a:rPr lang="en-GB" sz="2400" dirty="0"/>
              <a:t>THE CASE STUDY WORK IS QUITE A TECHNICAL AND PROFESSIONAL WORK</a:t>
            </a:r>
            <a:r>
              <a:rPr lang="en-GB" sz="2400" i="1" dirty="0"/>
              <a:t>.</a:t>
            </a:r>
          </a:p>
          <a:p>
            <a:pPr algn="just"/>
            <a:r>
              <a:rPr lang="en-GB" sz="2400" dirty="0"/>
              <a:t>THERE IS NEED OF SPECIALLY TRAINED TEACHER OR PROFESSIONAL FOR CARRYING </a:t>
            </a:r>
            <a:r>
              <a:rPr lang="en-GB" sz="2400" dirty="0" smtClean="0"/>
              <a:t>OUT CASE STUDY.</a:t>
            </a:r>
            <a:endParaRPr lang="en-GB" sz="2400" dirty="0"/>
          </a:p>
          <a:p>
            <a:pPr algn="just"/>
            <a:r>
              <a:rPr lang="en-GB" sz="2400" dirty="0"/>
              <a:t>THE FIELD OF APPLICATION OF CASE STUDY IS QUITE NARROW AND LIMITED</a:t>
            </a:r>
          </a:p>
          <a:p>
            <a:pPr algn="just"/>
            <a:r>
              <a:rPr lang="en-GB" sz="2400" dirty="0"/>
              <a:t>THERE IS NO GUARANTEE FOR THE OBJECTIVITY, RELIABILITY AND VALIDITY OF </a:t>
            </a:r>
            <a:r>
              <a:rPr lang="en-GB" sz="2400" dirty="0" smtClean="0"/>
              <a:t>THE INFORMATION </a:t>
            </a:r>
            <a:r>
              <a:rPr lang="en-GB" sz="2400" dirty="0"/>
              <a:t>OR DATA COLLECTED FROM THE VARIETY OF SOURCES FOR THE </a:t>
            </a:r>
            <a:r>
              <a:rPr lang="en-GB" sz="2400" dirty="0" smtClean="0"/>
              <a:t>ANALYSIS AND </a:t>
            </a:r>
            <a:r>
              <a:rPr lang="en-GB" sz="2400" dirty="0"/>
              <a:t>INVESTIGATION OF THE BEHAVIOUR OF THE </a:t>
            </a:r>
            <a:r>
              <a:rPr lang="en-GB" sz="2400" dirty="0" smtClean="0"/>
              <a:t>SUBJECT.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950436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637731" y="1405719"/>
            <a:ext cx="7543800" cy="1447800"/>
            <a:chOff x="0" y="0"/>
            <a:chExt cx="7543800" cy="1447800"/>
          </a:xfrm>
        </p:grpSpPr>
        <p:sp>
          <p:nvSpPr>
            <p:cNvPr id="3" name="Shape 67"/>
            <p:cNvSpPr/>
            <p:nvPr/>
          </p:nvSpPr>
          <p:spPr>
            <a:xfrm>
              <a:off x="38100" y="457200"/>
              <a:ext cx="7467600" cy="0"/>
            </a:xfrm>
            <a:custGeom>
              <a:avLst/>
              <a:gdLst/>
              <a:ahLst/>
              <a:cxnLst/>
              <a:rect l="0" t="0" r="0" b="0"/>
              <a:pathLst>
                <a:path w="7467600">
                  <a:moveTo>
                    <a:pt x="0" y="0"/>
                  </a:moveTo>
                  <a:lnTo>
                    <a:pt x="7467600" y="0"/>
                  </a:lnTo>
                </a:path>
              </a:pathLst>
            </a:custGeom>
            <a:ln w="9345" cap="flat">
              <a:miter lim="1000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" name="Shape 68"/>
            <p:cNvSpPr/>
            <p:nvPr/>
          </p:nvSpPr>
          <p:spPr>
            <a:xfrm>
              <a:off x="38100" y="457200"/>
              <a:ext cx="0" cy="919480"/>
            </a:xfrm>
            <a:custGeom>
              <a:avLst/>
              <a:gdLst/>
              <a:ahLst/>
              <a:cxnLst/>
              <a:rect l="0" t="0" r="0" b="0"/>
              <a:pathLst>
                <a:path h="919480">
                  <a:moveTo>
                    <a:pt x="0" y="0"/>
                  </a:moveTo>
                  <a:lnTo>
                    <a:pt x="0" y="919480"/>
                  </a:lnTo>
                </a:path>
              </a:pathLst>
            </a:custGeom>
            <a:ln w="8890" cap="flat">
              <a:miter lim="1270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" name="Shape 69"/>
            <p:cNvSpPr/>
            <p:nvPr/>
          </p:nvSpPr>
          <p:spPr>
            <a:xfrm>
              <a:off x="0" y="1371600"/>
              <a:ext cx="76200" cy="76200"/>
            </a:xfrm>
            <a:custGeom>
              <a:avLst/>
              <a:gdLst/>
              <a:ahLst/>
              <a:cxnLst/>
              <a:rect l="0" t="0" r="0" b="0"/>
              <a:pathLst>
                <a:path w="76200" h="76200">
                  <a:moveTo>
                    <a:pt x="0" y="0"/>
                  </a:moveTo>
                  <a:lnTo>
                    <a:pt x="76200" y="0"/>
                  </a:lnTo>
                  <a:lnTo>
                    <a:pt x="38100" y="7620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" name="Shape 70"/>
            <p:cNvSpPr/>
            <p:nvPr/>
          </p:nvSpPr>
          <p:spPr>
            <a:xfrm>
              <a:off x="7505700" y="457200"/>
              <a:ext cx="0" cy="843280"/>
            </a:xfrm>
            <a:custGeom>
              <a:avLst/>
              <a:gdLst/>
              <a:ahLst/>
              <a:cxnLst/>
              <a:rect l="0" t="0" r="0" b="0"/>
              <a:pathLst>
                <a:path h="843280">
                  <a:moveTo>
                    <a:pt x="0" y="0"/>
                  </a:moveTo>
                  <a:lnTo>
                    <a:pt x="0" y="843280"/>
                  </a:lnTo>
                </a:path>
              </a:pathLst>
            </a:custGeom>
            <a:ln w="8890" cap="flat">
              <a:miter lim="1270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" name="Shape 71"/>
            <p:cNvSpPr/>
            <p:nvPr/>
          </p:nvSpPr>
          <p:spPr>
            <a:xfrm>
              <a:off x="7467600" y="1295400"/>
              <a:ext cx="76200" cy="76200"/>
            </a:xfrm>
            <a:custGeom>
              <a:avLst/>
              <a:gdLst/>
              <a:ahLst/>
              <a:cxnLst/>
              <a:rect l="0" t="0" r="0" b="0"/>
              <a:pathLst>
                <a:path w="76200" h="76200">
                  <a:moveTo>
                    <a:pt x="0" y="0"/>
                  </a:moveTo>
                  <a:lnTo>
                    <a:pt x="76200" y="0"/>
                  </a:lnTo>
                  <a:lnTo>
                    <a:pt x="38100" y="7620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" name="Shape 72"/>
            <p:cNvSpPr/>
            <p:nvPr/>
          </p:nvSpPr>
          <p:spPr>
            <a:xfrm>
              <a:off x="3695700" y="0"/>
              <a:ext cx="0" cy="386080"/>
            </a:xfrm>
            <a:custGeom>
              <a:avLst/>
              <a:gdLst/>
              <a:ahLst/>
              <a:cxnLst/>
              <a:rect l="0" t="0" r="0" b="0"/>
              <a:pathLst>
                <a:path h="386080">
                  <a:moveTo>
                    <a:pt x="0" y="0"/>
                  </a:moveTo>
                  <a:lnTo>
                    <a:pt x="0" y="386080"/>
                  </a:lnTo>
                </a:path>
              </a:pathLst>
            </a:custGeom>
            <a:ln w="8890" cap="flat">
              <a:miter lim="1270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73"/>
            <p:cNvSpPr/>
            <p:nvPr/>
          </p:nvSpPr>
          <p:spPr>
            <a:xfrm>
              <a:off x="3657600" y="381000"/>
              <a:ext cx="76200" cy="76200"/>
            </a:xfrm>
            <a:custGeom>
              <a:avLst/>
              <a:gdLst/>
              <a:ahLst/>
              <a:cxnLst/>
              <a:rect l="0" t="0" r="0" b="0"/>
              <a:pathLst>
                <a:path w="76200" h="76200">
                  <a:moveTo>
                    <a:pt x="0" y="0"/>
                  </a:moveTo>
                  <a:lnTo>
                    <a:pt x="76200" y="0"/>
                  </a:lnTo>
                  <a:lnTo>
                    <a:pt x="38100" y="7620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637731" y="1405719"/>
            <a:ext cx="6902450" cy="3478530"/>
            <a:chOff x="0" y="0"/>
            <a:chExt cx="6902959" cy="3479016"/>
          </a:xfrm>
        </p:grpSpPr>
        <p:sp>
          <p:nvSpPr>
            <p:cNvPr id="11" name="Rectangle 10"/>
            <p:cNvSpPr/>
            <p:nvPr/>
          </p:nvSpPr>
          <p:spPr>
            <a:xfrm>
              <a:off x="27940" y="2966651"/>
              <a:ext cx="1520866" cy="37740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GB" sz="2000" b="1">
                  <a:solidFill>
                    <a:srgbClr val="0099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Industrial</a:t>
              </a:r>
              <a:endParaRPr lang="en-GB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79400" y="1976051"/>
              <a:ext cx="958733" cy="37740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GB" sz="2000" b="1">
                  <a:solidFill>
                    <a:srgbClr val="0099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Crime</a:t>
              </a:r>
              <a:endParaRPr lang="en-GB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193800" y="2509451"/>
              <a:ext cx="1186424" cy="37740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GB" sz="2000" b="1">
                  <a:solidFill>
                    <a:srgbClr val="0099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Military</a:t>
              </a:r>
              <a:endParaRPr lang="en-GB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033270" y="1823651"/>
              <a:ext cx="1200612" cy="37740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GB" sz="2000" b="1">
                  <a:solidFill>
                    <a:srgbClr val="0099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Clinical</a:t>
              </a:r>
              <a:endParaRPr lang="en-GB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795270" y="2966651"/>
              <a:ext cx="1126292" cy="37740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GB" sz="2000" b="1">
                  <a:solidFill>
                    <a:srgbClr val="0099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Animal</a:t>
              </a:r>
              <a:endParaRPr lang="en-GB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862070" y="2204651"/>
              <a:ext cx="883399" cy="37740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GB" sz="2000" b="1">
                  <a:solidFill>
                    <a:srgbClr val="0099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Legal</a:t>
              </a:r>
              <a:endParaRPr lang="en-GB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776470" y="2585651"/>
              <a:ext cx="824956" cy="37740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GB" sz="2000" b="1">
                  <a:solidFill>
                    <a:srgbClr val="0099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Plant</a:t>
              </a:r>
              <a:endParaRPr lang="en-GB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8" name="Shape 74"/>
            <p:cNvSpPr/>
            <p:nvPr/>
          </p:nvSpPr>
          <p:spPr>
            <a:xfrm>
              <a:off x="6438900" y="0"/>
              <a:ext cx="0" cy="609600"/>
            </a:xfrm>
            <a:custGeom>
              <a:avLst/>
              <a:gdLst/>
              <a:ahLst/>
              <a:cxnLst/>
              <a:rect l="0" t="0" r="0" b="0"/>
              <a:pathLst>
                <a:path h="609600">
                  <a:moveTo>
                    <a:pt x="0" y="0"/>
                  </a:moveTo>
                  <a:lnTo>
                    <a:pt x="0" y="609600"/>
                  </a:lnTo>
                </a:path>
              </a:pathLst>
            </a:custGeom>
            <a:ln w="9345" cap="flat">
              <a:miter lim="1000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75"/>
            <p:cNvSpPr/>
            <p:nvPr/>
          </p:nvSpPr>
          <p:spPr>
            <a:xfrm>
              <a:off x="38100" y="609600"/>
              <a:ext cx="6400800" cy="0"/>
            </a:xfrm>
            <a:custGeom>
              <a:avLst/>
              <a:gdLst/>
              <a:ahLst/>
              <a:cxnLst/>
              <a:rect l="0" t="0" r="0" b="0"/>
              <a:pathLst>
                <a:path w="6400800">
                  <a:moveTo>
                    <a:pt x="6400800" y="0"/>
                  </a:moveTo>
                  <a:lnTo>
                    <a:pt x="0" y="0"/>
                  </a:lnTo>
                </a:path>
              </a:pathLst>
            </a:custGeom>
            <a:ln w="9345" cap="flat">
              <a:miter lim="1000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76"/>
            <p:cNvSpPr/>
            <p:nvPr/>
          </p:nvSpPr>
          <p:spPr>
            <a:xfrm>
              <a:off x="38100" y="609600"/>
              <a:ext cx="0" cy="2063750"/>
            </a:xfrm>
            <a:custGeom>
              <a:avLst/>
              <a:gdLst/>
              <a:ahLst/>
              <a:cxnLst/>
              <a:rect l="0" t="0" r="0" b="0"/>
              <a:pathLst>
                <a:path h="2063750">
                  <a:moveTo>
                    <a:pt x="0" y="0"/>
                  </a:moveTo>
                  <a:lnTo>
                    <a:pt x="0" y="2063750"/>
                  </a:lnTo>
                </a:path>
              </a:pathLst>
            </a:custGeom>
            <a:ln w="8890" cap="flat">
              <a:miter lim="1270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77"/>
            <p:cNvSpPr/>
            <p:nvPr/>
          </p:nvSpPr>
          <p:spPr>
            <a:xfrm>
              <a:off x="0" y="2668270"/>
              <a:ext cx="76200" cy="74930"/>
            </a:xfrm>
            <a:custGeom>
              <a:avLst/>
              <a:gdLst/>
              <a:ahLst/>
              <a:cxnLst/>
              <a:rect l="0" t="0" r="0" b="0"/>
              <a:pathLst>
                <a:path w="76200" h="74930">
                  <a:moveTo>
                    <a:pt x="0" y="0"/>
                  </a:moveTo>
                  <a:lnTo>
                    <a:pt x="76200" y="0"/>
                  </a:lnTo>
                  <a:lnTo>
                    <a:pt x="38100" y="7493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78"/>
            <p:cNvSpPr/>
            <p:nvPr/>
          </p:nvSpPr>
          <p:spPr>
            <a:xfrm>
              <a:off x="800100" y="609600"/>
              <a:ext cx="0" cy="1149350"/>
            </a:xfrm>
            <a:custGeom>
              <a:avLst/>
              <a:gdLst/>
              <a:ahLst/>
              <a:cxnLst/>
              <a:rect l="0" t="0" r="0" b="0"/>
              <a:pathLst>
                <a:path h="1149350">
                  <a:moveTo>
                    <a:pt x="0" y="0"/>
                  </a:moveTo>
                  <a:lnTo>
                    <a:pt x="0" y="1149350"/>
                  </a:lnTo>
                </a:path>
              </a:pathLst>
            </a:custGeom>
            <a:ln w="8890" cap="flat">
              <a:miter lim="1270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79"/>
            <p:cNvSpPr/>
            <p:nvPr/>
          </p:nvSpPr>
          <p:spPr>
            <a:xfrm>
              <a:off x="762000" y="1753870"/>
              <a:ext cx="76200" cy="74930"/>
            </a:xfrm>
            <a:custGeom>
              <a:avLst/>
              <a:gdLst/>
              <a:ahLst/>
              <a:cxnLst/>
              <a:rect l="0" t="0" r="0" b="0"/>
              <a:pathLst>
                <a:path w="76200" h="74930">
                  <a:moveTo>
                    <a:pt x="0" y="0"/>
                  </a:moveTo>
                  <a:lnTo>
                    <a:pt x="76200" y="0"/>
                  </a:lnTo>
                  <a:lnTo>
                    <a:pt x="38100" y="7493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80"/>
            <p:cNvSpPr/>
            <p:nvPr/>
          </p:nvSpPr>
          <p:spPr>
            <a:xfrm>
              <a:off x="1562100" y="609600"/>
              <a:ext cx="0" cy="1681480"/>
            </a:xfrm>
            <a:custGeom>
              <a:avLst/>
              <a:gdLst/>
              <a:ahLst/>
              <a:cxnLst/>
              <a:rect l="0" t="0" r="0" b="0"/>
              <a:pathLst>
                <a:path h="1681480">
                  <a:moveTo>
                    <a:pt x="0" y="0"/>
                  </a:moveTo>
                  <a:lnTo>
                    <a:pt x="0" y="1681480"/>
                  </a:lnTo>
                </a:path>
              </a:pathLst>
            </a:custGeom>
            <a:ln w="8890" cap="flat">
              <a:miter lim="1270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81"/>
            <p:cNvSpPr/>
            <p:nvPr/>
          </p:nvSpPr>
          <p:spPr>
            <a:xfrm>
              <a:off x="1524000" y="2286000"/>
              <a:ext cx="76200" cy="76200"/>
            </a:xfrm>
            <a:custGeom>
              <a:avLst/>
              <a:gdLst/>
              <a:ahLst/>
              <a:cxnLst/>
              <a:rect l="0" t="0" r="0" b="0"/>
              <a:pathLst>
                <a:path w="76200" h="76200">
                  <a:moveTo>
                    <a:pt x="0" y="0"/>
                  </a:moveTo>
                  <a:lnTo>
                    <a:pt x="76200" y="0"/>
                  </a:lnTo>
                  <a:lnTo>
                    <a:pt x="38100" y="7620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82"/>
            <p:cNvSpPr/>
            <p:nvPr/>
          </p:nvSpPr>
          <p:spPr>
            <a:xfrm>
              <a:off x="2476500" y="609600"/>
              <a:ext cx="0" cy="995680"/>
            </a:xfrm>
            <a:custGeom>
              <a:avLst/>
              <a:gdLst/>
              <a:ahLst/>
              <a:cxnLst/>
              <a:rect l="0" t="0" r="0" b="0"/>
              <a:pathLst>
                <a:path h="995680">
                  <a:moveTo>
                    <a:pt x="0" y="0"/>
                  </a:moveTo>
                  <a:lnTo>
                    <a:pt x="0" y="995680"/>
                  </a:lnTo>
                </a:path>
              </a:pathLst>
            </a:custGeom>
            <a:ln w="8890" cap="flat">
              <a:miter lim="1270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83"/>
            <p:cNvSpPr/>
            <p:nvPr/>
          </p:nvSpPr>
          <p:spPr>
            <a:xfrm>
              <a:off x="2438400" y="1600200"/>
              <a:ext cx="76200" cy="76200"/>
            </a:xfrm>
            <a:custGeom>
              <a:avLst/>
              <a:gdLst/>
              <a:ahLst/>
              <a:cxnLst/>
              <a:rect l="0" t="0" r="0" b="0"/>
              <a:pathLst>
                <a:path w="76200" h="76200">
                  <a:moveTo>
                    <a:pt x="0" y="0"/>
                  </a:moveTo>
                  <a:lnTo>
                    <a:pt x="76200" y="0"/>
                  </a:lnTo>
                  <a:lnTo>
                    <a:pt x="38100" y="7620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84"/>
            <p:cNvSpPr/>
            <p:nvPr/>
          </p:nvSpPr>
          <p:spPr>
            <a:xfrm>
              <a:off x="3314700" y="609600"/>
              <a:ext cx="0" cy="2138680"/>
            </a:xfrm>
            <a:custGeom>
              <a:avLst/>
              <a:gdLst/>
              <a:ahLst/>
              <a:cxnLst/>
              <a:rect l="0" t="0" r="0" b="0"/>
              <a:pathLst>
                <a:path h="2138680">
                  <a:moveTo>
                    <a:pt x="0" y="0"/>
                  </a:moveTo>
                  <a:lnTo>
                    <a:pt x="0" y="2138680"/>
                  </a:lnTo>
                </a:path>
              </a:pathLst>
            </a:custGeom>
            <a:ln w="8890" cap="flat">
              <a:miter lim="1270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85"/>
            <p:cNvSpPr/>
            <p:nvPr/>
          </p:nvSpPr>
          <p:spPr>
            <a:xfrm>
              <a:off x="3276600" y="2743200"/>
              <a:ext cx="76200" cy="76200"/>
            </a:xfrm>
            <a:custGeom>
              <a:avLst/>
              <a:gdLst/>
              <a:ahLst/>
              <a:cxnLst/>
              <a:rect l="0" t="0" r="0" b="0"/>
              <a:pathLst>
                <a:path w="76200" h="76200">
                  <a:moveTo>
                    <a:pt x="0" y="0"/>
                  </a:moveTo>
                  <a:lnTo>
                    <a:pt x="76200" y="0"/>
                  </a:lnTo>
                  <a:lnTo>
                    <a:pt x="38100" y="7620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86"/>
            <p:cNvSpPr/>
            <p:nvPr/>
          </p:nvSpPr>
          <p:spPr>
            <a:xfrm>
              <a:off x="4152900" y="609600"/>
              <a:ext cx="0" cy="1377950"/>
            </a:xfrm>
            <a:custGeom>
              <a:avLst/>
              <a:gdLst/>
              <a:ahLst/>
              <a:cxnLst/>
              <a:rect l="0" t="0" r="0" b="0"/>
              <a:pathLst>
                <a:path h="1377950">
                  <a:moveTo>
                    <a:pt x="0" y="0"/>
                  </a:moveTo>
                  <a:lnTo>
                    <a:pt x="0" y="1377950"/>
                  </a:lnTo>
                </a:path>
              </a:pathLst>
            </a:custGeom>
            <a:ln w="8890" cap="flat">
              <a:miter lim="1270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7"/>
            <p:cNvSpPr/>
            <p:nvPr/>
          </p:nvSpPr>
          <p:spPr>
            <a:xfrm>
              <a:off x="4114800" y="1982470"/>
              <a:ext cx="76200" cy="74930"/>
            </a:xfrm>
            <a:custGeom>
              <a:avLst/>
              <a:gdLst/>
              <a:ahLst/>
              <a:cxnLst/>
              <a:rect l="0" t="0" r="0" b="0"/>
              <a:pathLst>
                <a:path w="76200" h="74930">
                  <a:moveTo>
                    <a:pt x="0" y="0"/>
                  </a:moveTo>
                  <a:lnTo>
                    <a:pt x="76200" y="0"/>
                  </a:lnTo>
                  <a:lnTo>
                    <a:pt x="38100" y="7493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8"/>
            <p:cNvSpPr/>
            <p:nvPr/>
          </p:nvSpPr>
          <p:spPr>
            <a:xfrm>
              <a:off x="4991100" y="609600"/>
              <a:ext cx="0" cy="1606550"/>
            </a:xfrm>
            <a:custGeom>
              <a:avLst/>
              <a:gdLst/>
              <a:ahLst/>
              <a:cxnLst/>
              <a:rect l="0" t="0" r="0" b="0"/>
              <a:pathLst>
                <a:path h="1606550">
                  <a:moveTo>
                    <a:pt x="0" y="0"/>
                  </a:moveTo>
                  <a:lnTo>
                    <a:pt x="0" y="1606550"/>
                  </a:lnTo>
                </a:path>
              </a:pathLst>
            </a:custGeom>
            <a:ln w="8890" cap="flat">
              <a:miter lim="1270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9"/>
            <p:cNvSpPr/>
            <p:nvPr/>
          </p:nvSpPr>
          <p:spPr>
            <a:xfrm>
              <a:off x="4953000" y="2211070"/>
              <a:ext cx="76200" cy="74930"/>
            </a:xfrm>
            <a:custGeom>
              <a:avLst/>
              <a:gdLst/>
              <a:ahLst/>
              <a:cxnLst/>
              <a:rect l="0" t="0" r="0" b="0"/>
              <a:pathLst>
                <a:path w="76200" h="74930">
                  <a:moveTo>
                    <a:pt x="0" y="0"/>
                  </a:moveTo>
                  <a:lnTo>
                    <a:pt x="76200" y="0"/>
                  </a:lnTo>
                  <a:lnTo>
                    <a:pt x="38100" y="7493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90"/>
            <p:cNvSpPr/>
            <p:nvPr/>
          </p:nvSpPr>
          <p:spPr>
            <a:xfrm>
              <a:off x="5753100" y="609600"/>
              <a:ext cx="0" cy="2292350"/>
            </a:xfrm>
            <a:custGeom>
              <a:avLst/>
              <a:gdLst/>
              <a:ahLst/>
              <a:cxnLst/>
              <a:rect l="0" t="0" r="0" b="0"/>
              <a:pathLst>
                <a:path h="2292350">
                  <a:moveTo>
                    <a:pt x="0" y="0"/>
                  </a:moveTo>
                  <a:lnTo>
                    <a:pt x="0" y="2292350"/>
                  </a:lnTo>
                </a:path>
              </a:pathLst>
            </a:custGeom>
            <a:ln w="8890" cap="flat">
              <a:miter lim="1270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91"/>
            <p:cNvSpPr/>
            <p:nvPr/>
          </p:nvSpPr>
          <p:spPr>
            <a:xfrm>
              <a:off x="5715000" y="2896870"/>
              <a:ext cx="76200" cy="74930"/>
            </a:xfrm>
            <a:custGeom>
              <a:avLst/>
              <a:gdLst/>
              <a:ahLst/>
              <a:cxnLst/>
              <a:rect l="0" t="0" r="0" b="0"/>
              <a:pathLst>
                <a:path w="76200" h="74930">
                  <a:moveTo>
                    <a:pt x="0" y="0"/>
                  </a:moveTo>
                  <a:lnTo>
                    <a:pt x="76200" y="0"/>
                  </a:lnTo>
                  <a:lnTo>
                    <a:pt x="38100" y="7493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462270" y="3195251"/>
              <a:ext cx="1916116" cy="37740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GB" sz="2000" b="1">
                  <a:solidFill>
                    <a:srgbClr val="0099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Educational</a:t>
              </a:r>
              <a:endParaRPr lang="en-GB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</p:grp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3794077" y="33905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348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4400" b="0" i="0" u="none" strike="noStrike" cap="none" normalizeH="0" baseline="0" dirty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Psychology</a:t>
            </a:r>
            <a:endParaRPr kumimoji="0" lang="en-GB" altLang="en-US" sz="4400" b="1" i="0" u="none" strike="noStrike" cap="none" normalizeH="0" baseline="0" dirty="0" smtClean="0">
              <a:ln>
                <a:noFill/>
              </a:ln>
              <a:solidFill>
                <a:srgbClr val="0099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585788" y="1143718"/>
            <a:ext cx="132439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920875" algn="ctr"/>
                <a:tab pos="87820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920875" algn="ctr"/>
                <a:tab pos="87820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920875" algn="ctr"/>
                <a:tab pos="87820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920875" algn="ctr"/>
                <a:tab pos="87820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920875" algn="ctr"/>
                <a:tab pos="87820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920875" algn="ctr"/>
                <a:tab pos="87820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920875" algn="ctr"/>
                <a:tab pos="87820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920875" algn="ctr"/>
                <a:tab pos="87820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920875" algn="ctr"/>
                <a:tab pos="87820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20875" algn="ctr"/>
                <a:tab pos="8782050" algn="r"/>
              </a:tabLst>
            </a:pPr>
            <a:r>
              <a:rPr kumimoji="0" lang="en-GB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  <a:r>
              <a:rPr kumimoji="0" lang="en-GB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Pure Psychology	Applied Psychology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935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INTROSPECTION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69493"/>
            <a:ext cx="8596668" cy="4471869"/>
          </a:xfrm>
        </p:spPr>
        <p:txBody>
          <a:bodyPr/>
          <a:lstStyle/>
          <a:p>
            <a:pPr algn="just"/>
            <a:r>
              <a:rPr lang="en-GB" sz="2800" dirty="0"/>
              <a:t>This is the oldest method and it was developed by structuralists.The term introspection is originated from the two Latin words –intro and aspection. Intro means within or inward and </a:t>
            </a:r>
            <a:r>
              <a:rPr lang="en-GB" sz="2800" dirty="0" smtClean="0"/>
              <a:t>inspection </a:t>
            </a:r>
            <a:r>
              <a:rPr lang="en-GB" sz="2800" dirty="0"/>
              <a:t>means looking or observation. Introspection means looking within oneself in order to examine one’s own thoughts, feelings and motives.</a:t>
            </a:r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1336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650875"/>
            <a:ext cx="10515600" cy="1041448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EDUCATIONAL PSYCHOLOGY FOR TEACHING AND LEARNING</a:t>
            </a: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543050"/>
            <a:ext cx="10515600" cy="5935923"/>
          </a:xfrm>
        </p:spPr>
        <p:txBody>
          <a:bodyPr>
            <a:normAutofit/>
          </a:bodyPr>
          <a:lstStyle/>
          <a:p>
            <a:endParaRPr lang="en-US" sz="2000" b="1" dirty="0" smtClean="0"/>
          </a:p>
        </p:txBody>
      </p:sp>
      <p:sp>
        <p:nvSpPr>
          <p:cNvPr id="152" name="Rectangle 189"/>
          <p:cNvSpPr>
            <a:spLocks noChangeArrowheads="1"/>
          </p:cNvSpPr>
          <p:nvPr/>
        </p:nvSpPr>
        <p:spPr bwMode="auto">
          <a:xfrm>
            <a:off x="0" y="-2130837"/>
            <a:ext cx="8068450" cy="4718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33194" tIns="0" rIns="0" bIns="131721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4000" b="1" i="0" u="none" strike="noStrike" cap="none" normalizeH="0" baseline="0" dirty="0" smtClean="0">
              <a:ln>
                <a:noFill/>
              </a:ln>
              <a:solidFill>
                <a:srgbClr val="6633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4000" b="1" dirty="0">
              <a:solidFill>
                <a:srgbClr val="6633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4000" b="1" i="0" u="none" strike="noStrike" cap="none" normalizeH="0" baseline="0" dirty="0" smtClean="0">
              <a:ln>
                <a:noFill/>
              </a:ln>
              <a:solidFill>
                <a:srgbClr val="6633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4000" b="1" dirty="0">
              <a:solidFill>
                <a:srgbClr val="6633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4000" b="1" i="0" u="none" strike="noStrike" cap="none" normalizeH="0" baseline="0" dirty="0" smtClean="0">
              <a:ln>
                <a:noFill/>
              </a:ln>
              <a:solidFill>
                <a:srgbClr val="6633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4000" b="1" dirty="0">
              <a:solidFill>
                <a:srgbClr val="6633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4000" b="1" i="0" u="none" strike="noStrike" cap="none" normalizeH="0" baseline="0" dirty="0" smtClean="0">
                <a:ln>
                  <a:noFill/>
                </a:ln>
                <a:solidFill>
                  <a:srgbClr val="6633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Tools for Teaching &amp; Learning</a:t>
            </a:r>
            <a:endParaRPr kumimoji="0" lang="en-GB" altLang="en-US" sz="4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53" name="Group 152"/>
          <p:cNvGrpSpPr/>
          <p:nvPr/>
        </p:nvGrpSpPr>
        <p:grpSpPr>
          <a:xfrm>
            <a:off x="3571875" y="2285047"/>
            <a:ext cx="2971800" cy="3195955"/>
            <a:chOff x="0" y="0"/>
            <a:chExt cx="2971800" cy="3196461"/>
          </a:xfrm>
        </p:grpSpPr>
        <p:sp>
          <p:nvSpPr>
            <p:cNvPr id="154" name="Shape 131"/>
            <p:cNvSpPr/>
            <p:nvPr/>
          </p:nvSpPr>
          <p:spPr>
            <a:xfrm>
              <a:off x="71120" y="671701"/>
              <a:ext cx="1148080" cy="2294890"/>
            </a:xfrm>
            <a:custGeom>
              <a:avLst/>
              <a:gdLst/>
              <a:ahLst/>
              <a:cxnLst/>
              <a:rect l="0" t="0" r="0" b="0"/>
              <a:pathLst>
                <a:path w="1148080" h="2294890">
                  <a:moveTo>
                    <a:pt x="1148080" y="0"/>
                  </a:moveTo>
                  <a:lnTo>
                    <a:pt x="0" y="2294890"/>
                  </a:lnTo>
                </a:path>
              </a:pathLst>
            </a:custGeom>
            <a:ln w="57150" cap="flat">
              <a:miter lim="127000"/>
            </a:ln>
          </p:spPr>
          <p:style>
            <a:lnRef idx="1">
              <a:srgbClr val="FF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5" name="Shape 132"/>
            <p:cNvSpPr/>
            <p:nvPr/>
          </p:nvSpPr>
          <p:spPr>
            <a:xfrm>
              <a:off x="0" y="2918331"/>
              <a:ext cx="153670" cy="191770"/>
            </a:xfrm>
            <a:custGeom>
              <a:avLst/>
              <a:gdLst/>
              <a:ahLst/>
              <a:cxnLst/>
              <a:rect l="0" t="0" r="0" b="0"/>
              <a:pathLst>
                <a:path w="153670" h="191770">
                  <a:moveTo>
                    <a:pt x="0" y="0"/>
                  </a:moveTo>
                  <a:lnTo>
                    <a:pt x="153670" y="76200"/>
                  </a:lnTo>
                  <a:lnTo>
                    <a:pt x="0" y="19177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6" name="Shape 133"/>
            <p:cNvSpPr/>
            <p:nvPr/>
          </p:nvSpPr>
          <p:spPr>
            <a:xfrm>
              <a:off x="0" y="3110101"/>
              <a:ext cx="2811780" cy="0"/>
            </a:xfrm>
            <a:custGeom>
              <a:avLst/>
              <a:gdLst/>
              <a:ahLst/>
              <a:cxnLst/>
              <a:rect l="0" t="0" r="0" b="0"/>
              <a:pathLst>
                <a:path w="2811780">
                  <a:moveTo>
                    <a:pt x="0" y="0"/>
                  </a:moveTo>
                  <a:lnTo>
                    <a:pt x="2811780" y="0"/>
                  </a:lnTo>
                </a:path>
              </a:pathLst>
            </a:custGeom>
            <a:ln w="57150" cap="flat">
              <a:miter lim="127000"/>
            </a:ln>
          </p:spPr>
          <p:style>
            <a:lnRef idx="1">
              <a:srgbClr val="FF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7" name="Shape 134"/>
            <p:cNvSpPr/>
            <p:nvPr/>
          </p:nvSpPr>
          <p:spPr>
            <a:xfrm>
              <a:off x="2800350" y="3025011"/>
              <a:ext cx="171450" cy="171450"/>
            </a:xfrm>
            <a:custGeom>
              <a:avLst/>
              <a:gdLst/>
              <a:ahLst/>
              <a:cxnLst/>
              <a:rect l="0" t="0" r="0" b="0"/>
              <a:pathLst>
                <a:path w="171450" h="171450">
                  <a:moveTo>
                    <a:pt x="0" y="0"/>
                  </a:moveTo>
                  <a:lnTo>
                    <a:pt x="171450" y="85090"/>
                  </a:lnTo>
                  <a:lnTo>
                    <a:pt x="0" y="17145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8" name="Shape 135"/>
            <p:cNvSpPr/>
            <p:nvPr/>
          </p:nvSpPr>
          <p:spPr>
            <a:xfrm>
              <a:off x="1239520" y="799971"/>
              <a:ext cx="1732280" cy="2310130"/>
            </a:xfrm>
            <a:custGeom>
              <a:avLst/>
              <a:gdLst/>
              <a:ahLst/>
              <a:cxnLst/>
              <a:rect l="0" t="0" r="0" b="0"/>
              <a:pathLst>
                <a:path w="1732280" h="2310130">
                  <a:moveTo>
                    <a:pt x="1732280" y="2310130"/>
                  </a:moveTo>
                  <a:lnTo>
                    <a:pt x="0" y="0"/>
                  </a:lnTo>
                </a:path>
              </a:pathLst>
            </a:custGeom>
            <a:ln w="57150" cap="flat">
              <a:miter lim="127000"/>
            </a:ln>
          </p:spPr>
          <p:style>
            <a:lnRef idx="1">
              <a:srgbClr val="FF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9" name="Shape 136"/>
            <p:cNvSpPr/>
            <p:nvPr/>
          </p:nvSpPr>
          <p:spPr>
            <a:xfrm>
              <a:off x="1143000" y="671701"/>
              <a:ext cx="171450" cy="189230"/>
            </a:xfrm>
            <a:custGeom>
              <a:avLst/>
              <a:gdLst/>
              <a:ahLst/>
              <a:cxnLst/>
              <a:rect l="0" t="0" r="0" b="0"/>
              <a:pathLst>
                <a:path w="171450" h="189230">
                  <a:moveTo>
                    <a:pt x="0" y="0"/>
                  </a:moveTo>
                  <a:lnTo>
                    <a:pt x="171450" y="85090"/>
                  </a:lnTo>
                  <a:lnTo>
                    <a:pt x="34290" y="18923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381000" y="0"/>
              <a:ext cx="2328323" cy="67933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GB" sz="3600" b="1" dirty="0">
                  <a:solidFill>
                    <a:srgbClr val="0099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Teacher</a:t>
              </a:r>
              <a:endParaRPr lang="en-GB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</p:grpSp>
      <p:sp>
        <p:nvSpPr>
          <p:cNvPr id="161" name="Rectangle 191"/>
          <p:cNvSpPr>
            <a:spLocks noChangeArrowheads="1"/>
          </p:cNvSpPr>
          <p:nvPr/>
        </p:nvSpPr>
        <p:spPr bwMode="auto">
          <a:xfrm>
            <a:off x="942975" y="562904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374900" algn="ctr"/>
                <a:tab pos="65278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374900" algn="ctr"/>
                <a:tab pos="65278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374900" algn="ctr"/>
                <a:tab pos="65278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374900" algn="ctr"/>
                <a:tab pos="65278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374900" algn="ctr"/>
                <a:tab pos="65278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374900" algn="ctr"/>
                <a:tab pos="65278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374900" algn="ctr"/>
                <a:tab pos="65278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374900" algn="ctr"/>
                <a:tab pos="65278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374900" algn="ctr"/>
                <a:tab pos="65278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74900" algn="ctr"/>
                <a:tab pos="6527800" algn="ctr"/>
              </a:tabLst>
            </a:pP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74900" algn="ctr"/>
                <a:tab pos="6527800" algn="ctr"/>
              </a:tabLst>
            </a:pPr>
            <a:r>
              <a:rPr kumimoji="0" lang="en-GB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  <a:r>
              <a:rPr kumimoji="0" lang="en-GB" altLang="en-US" sz="3200" b="1" i="0" u="none" strike="noStrike" cap="none" normalizeH="0" baseline="0" dirty="0" smtClean="0">
                <a:ln>
                  <a:noFill/>
                </a:ln>
                <a:solidFill>
                  <a:srgbClr val="0099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Pupil 	Environment</a:t>
            </a: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74900" algn="ctr"/>
                <a:tab pos="6527800" algn="ctr"/>
              </a:tabLst>
            </a:pPr>
            <a:r>
              <a:rPr kumimoji="0" lang="en-GB" altLang="en-US" sz="3200" b="1" i="0" u="none" strike="noStrike" cap="none" normalizeH="0" baseline="0" dirty="0" smtClean="0">
                <a:ln>
                  <a:noFill/>
                </a:ln>
                <a:solidFill>
                  <a:srgbClr val="0099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(Student)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68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1041401"/>
            <a:ext cx="10515600" cy="650922"/>
          </a:xfrm>
        </p:spPr>
        <p:txBody>
          <a:bodyPr/>
          <a:lstStyle/>
          <a:p>
            <a:r>
              <a:rPr lang="en-GB" b="1" dirty="0"/>
              <a:t>Key </a:t>
            </a:r>
            <a:r>
              <a:rPr lang="en-GB" b="1" dirty="0" smtClean="0"/>
              <a:t>Factors in Teaching and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92573"/>
            <a:ext cx="10515600" cy="3379527"/>
          </a:xfrm>
        </p:spPr>
        <p:txBody>
          <a:bodyPr>
            <a:normAutofit/>
          </a:bodyPr>
          <a:lstStyle/>
          <a:p>
            <a:pPr algn="just"/>
            <a:r>
              <a:rPr lang="en-GB" sz="2400" dirty="0"/>
              <a:t>The Learner (Student)</a:t>
            </a:r>
          </a:p>
          <a:p>
            <a:pPr algn="just"/>
            <a:r>
              <a:rPr lang="en-GB" sz="2400" dirty="0"/>
              <a:t>• The Learning Experiences</a:t>
            </a:r>
          </a:p>
          <a:p>
            <a:pPr algn="just"/>
            <a:r>
              <a:rPr lang="en-GB" sz="2400" dirty="0"/>
              <a:t>• The Learning Process</a:t>
            </a:r>
          </a:p>
          <a:p>
            <a:pPr algn="just"/>
            <a:r>
              <a:rPr lang="en-GB" sz="2400" dirty="0"/>
              <a:t>• The Learning Situation or Environment</a:t>
            </a:r>
          </a:p>
          <a:p>
            <a:pPr algn="just"/>
            <a:r>
              <a:rPr lang="en-GB" sz="2400" dirty="0"/>
              <a:t>• The Teacher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8467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399" y="167944"/>
            <a:ext cx="10515600" cy="951172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Educational Psychology </a:t>
            </a:r>
            <a:r>
              <a:rPr lang="en-GB" b="1" dirty="0" smtClean="0"/>
              <a:t>with regard </a:t>
            </a:r>
            <a:r>
              <a:rPr lang="en-GB" b="1" dirty="0"/>
              <a:t>to Teaching &amp;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92573"/>
            <a:ext cx="10515600" cy="3379527"/>
          </a:xfrm>
        </p:spPr>
        <p:txBody>
          <a:bodyPr>
            <a:normAutofit/>
          </a:bodyPr>
          <a:lstStyle/>
          <a:p>
            <a:pPr algn="just"/>
            <a:r>
              <a:rPr lang="en-GB" sz="2400" dirty="0"/>
              <a:t> </a:t>
            </a:r>
            <a:r>
              <a:rPr lang="en-GB" sz="2400" dirty="0" smtClean="0"/>
              <a:t>   </a:t>
            </a:r>
            <a:r>
              <a:rPr lang="en-GB" sz="2400" dirty="0"/>
              <a:t>To Know the </a:t>
            </a:r>
            <a:r>
              <a:rPr lang="en-GB" sz="2400" dirty="0" smtClean="0"/>
              <a:t>learner.</a:t>
            </a:r>
            <a:endParaRPr lang="en-GB" sz="2400" dirty="0"/>
          </a:p>
          <a:p>
            <a:pPr algn="just"/>
            <a:r>
              <a:rPr lang="en-GB" sz="2400" dirty="0"/>
              <a:t> </a:t>
            </a:r>
            <a:r>
              <a:rPr lang="en-GB" sz="2400" dirty="0" smtClean="0"/>
              <a:t>   To </a:t>
            </a:r>
            <a:r>
              <a:rPr lang="en-GB" sz="2400" dirty="0"/>
              <a:t>select and organize the </a:t>
            </a:r>
            <a:r>
              <a:rPr lang="en-GB" sz="2400" dirty="0" smtClean="0"/>
              <a:t>subject matter</a:t>
            </a:r>
            <a:r>
              <a:rPr lang="en-GB" sz="2400" dirty="0"/>
              <a:t> </a:t>
            </a:r>
            <a:r>
              <a:rPr lang="en-GB" sz="2400" dirty="0" smtClean="0"/>
              <a:t>or </a:t>
            </a:r>
            <a:r>
              <a:rPr lang="en-GB" sz="2400" dirty="0"/>
              <a:t>learning </a:t>
            </a:r>
            <a:r>
              <a:rPr lang="en-GB" sz="2400" dirty="0" smtClean="0"/>
              <a:t>experiences.</a:t>
            </a:r>
            <a:endParaRPr lang="en-GB" sz="2400" dirty="0"/>
          </a:p>
          <a:p>
            <a:pPr algn="just"/>
            <a:r>
              <a:rPr lang="en-GB" sz="2400" dirty="0"/>
              <a:t> </a:t>
            </a:r>
            <a:r>
              <a:rPr lang="en-GB" sz="2400" dirty="0" smtClean="0"/>
              <a:t>   </a:t>
            </a:r>
            <a:r>
              <a:rPr lang="en-GB" sz="2400" dirty="0"/>
              <a:t>To suggest art and techniques </a:t>
            </a:r>
            <a:r>
              <a:rPr lang="en-GB" sz="2400" dirty="0" smtClean="0"/>
              <a:t>of learning </a:t>
            </a:r>
            <a:r>
              <a:rPr lang="en-GB" sz="2400" dirty="0"/>
              <a:t>as well as </a:t>
            </a:r>
            <a:r>
              <a:rPr lang="en-GB" sz="2400" dirty="0" smtClean="0"/>
              <a:t>teaching.</a:t>
            </a:r>
            <a:endParaRPr lang="en-GB" sz="2400" dirty="0"/>
          </a:p>
          <a:p>
            <a:pPr algn="just"/>
            <a:r>
              <a:rPr lang="en-GB" sz="2400" dirty="0"/>
              <a:t> </a:t>
            </a:r>
            <a:r>
              <a:rPr lang="en-GB" sz="2400" dirty="0" smtClean="0"/>
              <a:t>   To </a:t>
            </a:r>
            <a:r>
              <a:rPr lang="en-GB" sz="2400" dirty="0"/>
              <a:t>arrange learning situation </a:t>
            </a:r>
            <a:r>
              <a:rPr lang="en-GB" sz="2400" dirty="0" smtClean="0"/>
              <a:t>or environment.</a:t>
            </a:r>
          </a:p>
          <a:p>
            <a:pPr algn="just"/>
            <a:r>
              <a:rPr lang="en-GB" sz="2400" dirty="0" smtClean="0"/>
              <a:t>    To </a:t>
            </a:r>
            <a:r>
              <a:rPr lang="en-GB" sz="2400" dirty="0"/>
              <a:t>acquaint him with the mechanism </a:t>
            </a:r>
            <a:r>
              <a:rPr lang="en-GB" sz="2400" dirty="0" smtClean="0"/>
              <a:t>of heredity </a:t>
            </a:r>
            <a:r>
              <a:rPr lang="en-GB" sz="2400" dirty="0"/>
              <a:t>and environment</a:t>
            </a:r>
          </a:p>
          <a:p>
            <a:pPr algn="just"/>
            <a:r>
              <a:rPr lang="en-GB" sz="2400" dirty="0" smtClean="0"/>
              <a:t>     </a:t>
            </a:r>
            <a:r>
              <a:rPr lang="en-GB" sz="2400" dirty="0"/>
              <a:t>Helping in maintaining discipline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75964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399" y="167944"/>
            <a:ext cx="10515600" cy="951172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Educational Psychology </a:t>
            </a:r>
            <a:r>
              <a:rPr lang="en-GB" b="1" dirty="0" smtClean="0"/>
              <a:t>with regard </a:t>
            </a:r>
            <a:r>
              <a:rPr lang="en-GB" b="1" dirty="0"/>
              <a:t>to Teaching &amp;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8424"/>
            <a:ext cx="11010900" cy="5479575"/>
          </a:xfrm>
        </p:spPr>
        <p:txBody>
          <a:bodyPr>
            <a:normAutofit/>
          </a:bodyPr>
          <a:lstStyle/>
          <a:p>
            <a:pPr algn="just"/>
            <a:r>
              <a:rPr lang="en-GB" sz="2400" dirty="0"/>
              <a:t> </a:t>
            </a:r>
            <a:r>
              <a:rPr lang="en-GB" sz="2400" dirty="0" smtClean="0"/>
              <a:t>  Rendering </a:t>
            </a:r>
            <a:r>
              <a:rPr lang="en-GB" sz="2400" dirty="0"/>
              <a:t>guidance services</a:t>
            </a:r>
          </a:p>
          <a:p>
            <a:pPr algn="just"/>
            <a:r>
              <a:rPr lang="en-GB" sz="2400" dirty="0"/>
              <a:t> </a:t>
            </a:r>
            <a:r>
              <a:rPr lang="en-GB" sz="2400" dirty="0" smtClean="0"/>
              <a:t>  Helping </a:t>
            </a:r>
            <a:r>
              <a:rPr lang="en-GB" sz="2400" dirty="0"/>
              <a:t>in evaluation and assessment</a:t>
            </a:r>
          </a:p>
          <a:p>
            <a:pPr algn="just"/>
            <a:r>
              <a:rPr lang="en-GB" sz="2400" dirty="0"/>
              <a:t> </a:t>
            </a:r>
            <a:r>
              <a:rPr lang="en-GB" sz="2400" dirty="0" smtClean="0"/>
              <a:t>  Solving </a:t>
            </a:r>
            <a:r>
              <a:rPr lang="en-GB" sz="2400" dirty="0"/>
              <a:t>classroom problems</a:t>
            </a:r>
          </a:p>
          <a:p>
            <a:pPr algn="just"/>
            <a:r>
              <a:rPr lang="en-GB" sz="2400" dirty="0"/>
              <a:t> </a:t>
            </a:r>
            <a:r>
              <a:rPr lang="en-GB" sz="2400" dirty="0" smtClean="0"/>
              <a:t>  Knowing </a:t>
            </a:r>
            <a:r>
              <a:rPr lang="en-GB" sz="2400" dirty="0"/>
              <a:t>about himself</a:t>
            </a:r>
          </a:p>
          <a:p>
            <a:pPr algn="just"/>
            <a:r>
              <a:rPr lang="en-GB" sz="2400" dirty="0"/>
              <a:t> </a:t>
            </a:r>
            <a:r>
              <a:rPr lang="en-GB" sz="2400" dirty="0" smtClean="0"/>
              <a:t>  Motivation </a:t>
            </a:r>
            <a:r>
              <a:rPr lang="en-GB" sz="2400" dirty="0"/>
              <a:t>for Teaching and Learning</a:t>
            </a:r>
          </a:p>
          <a:p>
            <a:pPr algn="just"/>
            <a:r>
              <a:rPr lang="en-GB" sz="2400" dirty="0"/>
              <a:t> </a:t>
            </a:r>
            <a:r>
              <a:rPr lang="en-GB" sz="2400" dirty="0" smtClean="0"/>
              <a:t>  Knowledge </a:t>
            </a:r>
            <a:r>
              <a:rPr lang="en-GB" sz="2400" dirty="0"/>
              <a:t>about group study </a:t>
            </a:r>
            <a:r>
              <a:rPr lang="en-GB" sz="2400" dirty="0" smtClean="0"/>
              <a:t>and group </a:t>
            </a:r>
            <a:r>
              <a:rPr lang="en-GB" sz="2400" dirty="0"/>
              <a:t>behaviour</a:t>
            </a:r>
          </a:p>
          <a:p>
            <a:pPr algn="just"/>
            <a:r>
              <a:rPr lang="en-GB" sz="2400" dirty="0"/>
              <a:t> </a:t>
            </a:r>
            <a:r>
              <a:rPr lang="en-GB" sz="2400" dirty="0" smtClean="0"/>
              <a:t>   All </a:t>
            </a:r>
            <a:r>
              <a:rPr lang="en-GB" sz="2400" dirty="0"/>
              <a:t>round development personality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9215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93576" y="794098"/>
            <a:ext cx="3985146" cy="1646302"/>
          </a:xfrm>
        </p:spPr>
        <p:txBody>
          <a:bodyPr/>
          <a:lstStyle/>
          <a:p>
            <a:r>
              <a:rPr lang="en-US" sz="6000" dirty="0" smtClean="0"/>
              <a:t>Thank YOU</a:t>
            </a:r>
            <a:endParaRPr lang="en-GB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2681" y="2672409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ANY QUESTION?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777935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075" y="870092"/>
            <a:ext cx="10515600" cy="968375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INTROSPECTION METHOD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711" y="1622236"/>
            <a:ext cx="10515600" cy="4785388"/>
          </a:xfrm>
        </p:spPr>
        <p:txBody>
          <a:bodyPr>
            <a:noAutofit/>
          </a:bodyPr>
          <a:lstStyle/>
          <a:p>
            <a:r>
              <a:rPr lang="en-GB" sz="2400" dirty="0"/>
              <a:t>WHEN A PERSON OR ‘SUBJECT’ HIMSELF OBSERVES </a:t>
            </a:r>
            <a:r>
              <a:rPr lang="en-GB" sz="2400" dirty="0" smtClean="0"/>
              <a:t>HIS OWN </a:t>
            </a:r>
            <a:r>
              <a:rPr lang="en-GB" sz="2400" dirty="0"/>
              <a:t>MENTAL STATES AND BEHAVIOUR,IT </a:t>
            </a:r>
            <a:r>
              <a:rPr lang="en-GB" sz="2400" dirty="0" smtClean="0"/>
              <a:t>IS INTROSPECTION </a:t>
            </a:r>
            <a:r>
              <a:rPr lang="en-GB" sz="2400" dirty="0"/>
              <a:t>OR SUBJECTIVE OBSERVATION.</a:t>
            </a:r>
          </a:p>
          <a:p>
            <a:r>
              <a:rPr lang="en-GB" sz="2400" dirty="0"/>
              <a:t>IT IS ONE OF THE OLDEST METHOD OF </a:t>
            </a:r>
            <a:r>
              <a:rPr lang="en-GB" sz="2400" dirty="0" smtClean="0"/>
              <a:t>PSYCHOLOGY,WHICH </a:t>
            </a:r>
            <a:r>
              <a:rPr lang="en-GB" sz="2400" dirty="0"/>
              <a:t>IS DERIVED FROM TWO WORDS(1) INTRO, </a:t>
            </a:r>
            <a:r>
              <a:rPr lang="en-GB" sz="2400" dirty="0" smtClean="0"/>
              <a:t>AND (2)SPECTION</a:t>
            </a:r>
            <a:r>
              <a:rPr lang="en-GB" sz="2400" dirty="0"/>
              <a:t>.</a:t>
            </a:r>
          </a:p>
          <a:p>
            <a:r>
              <a:rPr lang="en-GB" sz="2400" dirty="0"/>
              <a:t>INTRO MEANS ‘WITHIN’ AND SPECTION MEANS ‘</a:t>
            </a:r>
            <a:r>
              <a:rPr lang="en-GB" sz="2400" dirty="0" smtClean="0"/>
              <a:t>LOOKING’ OR</a:t>
            </a:r>
            <a:r>
              <a:rPr lang="en-GB" sz="2400" dirty="0"/>
              <a:t>’ ‘OBSERVING’.HENCE, INTROSPECTION MEANS </a:t>
            </a:r>
            <a:r>
              <a:rPr lang="en-GB" sz="2400" dirty="0" smtClean="0"/>
              <a:t>LOOKING OR </a:t>
            </a:r>
            <a:r>
              <a:rPr lang="en-GB" sz="2400" dirty="0"/>
              <a:t>OBSERVING WITHIN.</a:t>
            </a:r>
          </a:p>
          <a:p>
            <a:r>
              <a:rPr lang="en-GB" sz="2400" dirty="0"/>
              <a:t>WOODWORTH HAS CALLED IT ‘SELF OBSERVATION’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99200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075" y="870092"/>
            <a:ext cx="10515600" cy="968375"/>
          </a:xfrm>
        </p:spPr>
        <p:txBody>
          <a:bodyPr>
            <a:normAutofit fontScale="90000"/>
          </a:bodyPr>
          <a:lstStyle/>
          <a:p>
            <a:r>
              <a:rPr lang="en-GB" dirty="0"/>
              <a:t>VALUE OF INTROSPECTION METHOD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711" y="1622236"/>
            <a:ext cx="10515600" cy="47853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 smtClean="0"/>
              <a:t>    I- IT </a:t>
            </a:r>
            <a:r>
              <a:rPr lang="en-GB" sz="2400" dirty="0"/>
              <a:t>IS SIMPELEST AND MOST ECONOMICAL </a:t>
            </a:r>
            <a:r>
              <a:rPr lang="en-GB" sz="2400" dirty="0" smtClean="0"/>
              <a:t>METHOD, AS </a:t>
            </a:r>
            <a:r>
              <a:rPr lang="en-GB" sz="2400" dirty="0"/>
              <a:t>IT REQUIRES </a:t>
            </a:r>
            <a:r>
              <a:rPr lang="en-GB" sz="2400" dirty="0" smtClean="0"/>
              <a:t>NO</a:t>
            </a:r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   </a:t>
            </a:r>
            <a:r>
              <a:rPr lang="en-GB" sz="2400" dirty="0"/>
              <a:t>LABORATORY OR FINANCE etc.</a:t>
            </a:r>
          </a:p>
          <a:p>
            <a:pPr marL="0" indent="0">
              <a:buNone/>
            </a:pPr>
            <a:r>
              <a:rPr lang="en-GB" sz="2400" dirty="0" smtClean="0"/>
              <a:t>    II-THE </a:t>
            </a:r>
            <a:r>
              <a:rPr lang="en-GB" sz="2400" dirty="0"/>
              <a:t>SUBJECT GETS DIRECT, IMMEDIATE AND </a:t>
            </a:r>
            <a:r>
              <a:rPr lang="en-GB" sz="2400" dirty="0" smtClean="0"/>
              <a:t>INTUTIVE KNOWELEDGE </a:t>
            </a:r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    ABOUT </a:t>
            </a:r>
            <a:r>
              <a:rPr lang="en-GB" sz="2400" dirty="0"/>
              <a:t>HIS MIND.</a:t>
            </a:r>
          </a:p>
          <a:p>
            <a:pPr marL="0" indent="0">
              <a:buNone/>
            </a:pPr>
            <a:r>
              <a:rPr lang="en-GB" sz="2400" dirty="0" smtClean="0"/>
              <a:t>   III-TEACHERS </a:t>
            </a:r>
            <a:r>
              <a:rPr lang="en-GB" sz="2400" dirty="0"/>
              <a:t>CAN IMPROVE THEIR TEACHING BY </a:t>
            </a:r>
            <a:r>
              <a:rPr lang="en-GB" sz="2400" dirty="0" smtClean="0"/>
              <a:t>SELF EVALUATION </a:t>
            </a:r>
            <a:r>
              <a:rPr lang="en-GB" sz="2400" dirty="0"/>
              <a:t>AND </a:t>
            </a:r>
            <a:endParaRPr lang="en-GB" sz="2400" dirty="0" smtClean="0"/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   SELF </a:t>
            </a:r>
            <a:r>
              <a:rPr lang="en-GB" sz="2400" dirty="0" smtClean="0"/>
              <a:t>SUGGESTION.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194376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LIMITATIONS OF INTROSPECTION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64777"/>
            <a:ext cx="8596668" cy="4676586"/>
          </a:xfrm>
        </p:spPr>
        <p:txBody>
          <a:bodyPr>
            <a:normAutofit/>
          </a:bodyPr>
          <a:lstStyle/>
          <a:p>
            <a:r>
              <a:rPr lang="en-GB" sz="2400" dirty="0"/>
              <a:t>IT IS MOST SUBJETIVE ,PERSONAL, AND UNSCIENTIFIC METHOD.</a:t>
            </a:r>
          </a:p>
          <a:p>
            <a:r>
              <a:rPr lang="en-GB" sz="2400" dirty="0"/>
              <a:t>THIS METHOD IS NOT OF UNIVERSAL APPLICATION.</a:t>
            </a:r>
          </a:p>
          <a:p>
            <a:r>
              <a:rPr lang="en-GB" sz="2400" dirty="0"/>
              <a:t>ITS RESULT DEPENDS ON SUBJECT OR THE OBSERVER AND </a:t>
            </a:r>
            <a:r>
              <a:rPr lang="en-GB" sz="2400" dirty="0" smtClean="0"/>
              <a:t>NOT VERIFIABLE </a:t>
            </a:r>
            <a:r>
              <a:rPr lang="en-GB" sz="2400" dirty="0"/>
              <a:t>BY OTHER SUBJECT OR OBSERVER.</a:t>
            </a:r>
          </a:p>
          <a:p>
            <a:r>
              <a:rPr lang="en-GB" sz="2400" dirty="0"/>
              <a:t>IT IS NOT USEFUL FOR THE STUDY OF CHILD AND </a:t>
            </a:r>
            <a:r>
              <a:rPr lang="en-GB" sz="2400" dirty="0" smtClean="0"/>
              <a:t>ANIMAL.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17972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5177"/>
          </a:xfrm>
        </p:spPr>
        <p:txBody>
          <a:bodyPr>
            <a:normAutofit/>
          </a:bodyPr>
          <a:lstStyle/>
          <a:p>
            <a:r>
              <a:rPr lang="en-GB" sz="2400" b="1" dirty="0"/>
              <a:t>OBSERVATION METHOD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64777"/>
            <a:ext cx="8596668" cy="4676586"/>
          </a:xfrm>
        </p:spPr>
        <p:txBody>
          <a:bodyPr>
            <a:normAutofit/>
          </a:bodyPr>
          <a:lstStyle/>
          <a:p>
            <a:pPr algn="just"/>
            <a:r>
              <a:rPr lang="en-GB" sz="2400" dirty="0"/>
              <a:t>IN THE WORDS OF </a:t>
            </a:r>
            <a:r>
              <a:rPr lang="en-GB" sz="2400" b="1" dirty="0"/>
              <a:t>SAMUEL SMITH </a:t>
            </a:r>
            <a:r>
              <a:rPr lang="en-GB" sz="2400" dirty="0"/>
              <a:t>,</a:t>
            </a:r>
          </a:p>
          <a:p>
            <a:pPr algn="just"/>
            <a:r>
              <a:rPr lang="en-GB" sz="2400" dirty="0"/>
              <a:t>‘OBSERVATION IS A VISUAL METHOD </a:t>
            </a:r>
            <a:r>
              <a:rPr lang="en-GB" sz="2400" dirty="0" smtClean="0"/>
              <a:t>OF EXAMINING</a:t>
            </a:r>
            <a:r>
              <a:rPr lang="en-GB" sz="2400" dirty="0"/>
              <a:t>, DESCRIBING, AND INTERPRETING </a:t>
            </a:r>
            <a:r>
              <a:rPr lang="en-GB" sz="2400" dirty="0" smtClean="0"/>
              <a:t>THE REACTIONS </a:t>
            </a:r>
            <a:r>
              <a:rPr lang="en-GB" sz="2400" dirty="0"/>
              <a:t>OF INDIVIDUALS AND GROUPS </a:t>
            </a:r>
            <a:r>
              <a:rPr lang="en-GB" sz="2400" dirty="0" smtClean="0"/>
              <a:t>IN LABORATORY</a:t>
            </a:r>
            <a:r>
              <a:rPr lang="en-GB" sz="2400" dirty="0"/>
              <a:t>, CLASS ROOM, OR OUT OF </a:t>
            </a:r>
            <a:r>
              <a:rPr lang="en-GB" sz="2400" dirty="0" smtClean="0"/>
              <a:t>SCHOOL SITUATION</a:t>
            </a:r>
            <a:r>
              <a:rPr lang="en-GB" sz="2400" dirty="0"/>
              <a:t>’. HERE, WE OBSERVE THE </a:t>
            </a:r>
            <a:r>
              <a:rPr lang="en-GB" sz="2400" dirty="0" smtClean="0"/>
              <a:t>MENTAL PROCESSES </a:t>
            </a:r>
            <a:r>
              <a:rPr lang="en-GB" sz="2400" dirty="0"/>
              <a:t>AND BEHAVIOUR OF OTHERS.</a:t>
            </a:r>
          </a:p>
        </p:txBody>
      </p:sp>
    </p:spTree>
    <p:extLst>
      <p:ext uri="{BB962C8B-B14F-4D97-AF65-F5344CB8AC3E}">
        <p14:creationId xmlns:p14="http://schemas.microsoft.com/office/powerpoint/2010/main" val="3983626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5177"/>
          </a:xfrm>
        </p:spPr>
        <p:txBody>
          <a:bodyPr>
            <a:normAutofit/>
          </a:bodyPr>
          <a:lstStyle/>
          <a:p>
            <a:r>
              <a:rPr lang="en-GB" sz="2400" dirty="0"/>
              <a:t>TYPES OF OBSERVATION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64777"/>
            <a:ext cx="8596668" cy="4676586"/>
          </a:xfrm>
        </p:spPr>
        <p:txBody>
          <a:bodyPr>
            <a:normAutofit/>
          </a:bodyPr>
          <a:lstStyle/>
          <a:p>
            <a:r>
              <a:rPr lang="en-GB" sz="2400" dirty="0"/>
              <a:t>• DIRECT</a:t>
            </a:r>
          </a:p>
          <a:p>
            <a:r>
              <a:rPr lang="en-GB" sz="2400" dirty="0"/>
              <a:t>• INDIRECT</a:t>
            </a:r>
          </a:p>
          <a:p>
            <a:r>
              <a:rPr lang="en-GB" sz="2400" dirty="0"/>
              <a:t>• INDIVIDUAL</a:t>
            </a:r>
          </a:p>
          <a:p>
            <a:r>
              <a:rPr lang="en-GB" sz="2400" dirty="0"/>
              <a:t>• GROUP</a:t>
            </a:r>
          </a:p>
          <a:p>
            <a:r>
              <a:rPr lang="en-GB" sz="2400" dirty="0"/>
              <a:t>• PARTICIPANT</a:t>
            </a:r>
          </a:p>
          <a:p>
            <a:r>
              <a:rPr lang="en-GB" sz="2400" dirty="0"/>
              <a:t>• NON-PARTICIPANT</a:t>
            </a:r>
          </a:p>
        </p:txBody>
      </p:sp>
    </p:spTree>
    <p:extLst>
      <p:ext uri="{BB962C8B-B14F-4D97-AF65-F5344CB8AC3E}">
        <p14:creationId xmlns:p14="http://schemas.microsoft.com/office/powerpoint/2010/main" val="1909801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5177"/>
          </a:xfrm>
        </p:spPr>
        <p:txBody>
          <a:bodyPr>
            <a:normAutofit/>
          </a:bodyPr>
          <a:lstStyle/>
          <a:p>
            <a:r>
              <a:rPr lang="en-GB" sz="2400" dirty="0"/>
              <a:t>HOW TO OBSERVE?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64777"/>
            <a:ext cx="8596668" cy="4676586"/>
          </a:xfrm>
        </p:spPr>
        <p:txBody>
          <a:bodyPr>
            <a:normAutofit/>
          </a:bodyPr>
          <a:lstStyle/>
          <a:p>
            <a:r>
              <a:rPr lang="en-GB" sz="2400" dirty="0"/>
              <a:t>MAKE A PLAN AND WRITE POINTS OF OBSERVATIONS.</a:t>
            </a:r>
          </a:p>
          <a:p>
            <a:r>
              <a:rPr lang="en-GB" sz="2400" dirty="0"/>
              <a:t>OBSERVE THE BEHAVIOUR WITH A PURPOSE ACCURATELY.</a:t>
            </a:r>
          </a:p>
          <a:p>
            <a:r>
              <a:rPr lang="en-GB" sz="2400" dirty="0"/>
              <a:t>RECORD THE OBSERVATION VERY CAREFULLY IMMEDIATEDLY AFTER </a:t>
            </a:r>
            <a:r>
              <a:rPr lang="en-GB" sz="2400" dirty="0" smtClean="0"/>
              <a:t>THE OBSERVATION</a:t>
            </a:r>
            <a:r>
              <a:rPr lang="en-GB" sz="2400" dirty="0"/>
              <a:t>.</a:t>
            </a:r>
          </a:p>
          <a:p>
            <a:r>
              <a:rPr lang="en-GB" sz="2400" dirty="0"/>
              <a:t>AFTER RECORDING, ANALYSE THE OBSERVED FACTS SCIENTIFICALLY.</a:t>
            </a:r>
          </a:p>
          <a:p>
            <a:r>
              <a:rPr lang="en-GB" sz="2400" dirty="0"/>
              <a:t>INTERPRET AND GENERALIZE THE OBSERVATION</a:t>
            </a:r>
          </a:p>
        </p:txBody>
      </p:sp>
    </p:spTree>
    <p:extLst>
      <p:ext uri="{BB962C8B-B14F-4D97-AF65-F5344CB8AC3E}">
        <p14:creationId xmlns:p14="http://schemas.microsoft.com/office/powerpoint/2010/main" val="2074470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5177"/>
          </a:xfrm>
        </p:spPr>
        <p:txBody>
          <a:bodyPr>
            <a:normAutofit/>
          </a:bodyPr>
          <a:lstStyle/>
          <a:p>
            <a:r>
              <a:rPr lang="en-GB" sz="2400" dirty="0"/>
              <a:t>ADVANTAGES OF OBSERVATION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64777"/>
            <a:ext cx="8596668" cy="4676586"/>
          </a:xfrm>
        </p:spPr>
        <p:txBody>
          <a:bodyPr>
            <a:normAutofit/>
          </a:bodyPr>
          <a:lstStyle/>
          <a:p>
            <a:pPr algn="just"/>
            <a:r>
              <a:rPr lang="en-GB" sz="2400" dirty="0"/>
              <a:t>IT IS ALWAYS SPECIFIC , SYSTEMATIC, PLANNED AND RELIABLE.</a:t>
            </a:r>
          </a:p>
          <a:p>
            <a:pPr algn="just"/>
            <a:r>
              <a:rPr lang="en-GB" sz="2400" dirty="0"/>
              <a:t>IT IS MORE SUBJECTIVE AND VALID THAN THE INTROSPECTION.</a:t>
            </a:r>
          </a:p>
          <a:p>
            <a:pPr algn="just"/>
            <a:r>
              <a:rPr lang="en-GB" sz="2400" dirty="0"/>
              <a:t>IT IS FLEXIBLE AND ECONOMICAL.</a:t>
            </a:r>
          </a:p>
          <a:p>
            <a:pPr algn="just"/>
            <a:r>
              <a:rPr lang="en-GB" sz="2400" dirty="0"/>
              <a:t>WE CAN STUDY THE CHILDREN AND ANIMALS EASILY</a:t>
            </a:r>
          </a:p>
          <a:p>
            <a:pPr algn="just"/>
            <a:r>
              <a:rPr lang="en-GB" sz="2400" dirty="0"/>
              <a:t>WE CAN SUPERVISE THE TEACHING AND MAY SUGGEST </a:t>
            </a:r>
            <a:r>
              <a:rPr lang="en-GB" sz="2400" dirty="0" smtClean="0"/>
              <a:t>CERTAIN IMPROVEMENTS</a:t>
            </a:r>
            <a:r>
              <a:rPr lang="en-GB" sz="2400" i="1" dirty="0"/>
              <a:t>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0426138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838</TotalTime>
  <Words>1005</Words>
  <Application>Microsoft Office PowerPoint</Application>
  <PresentationFormat>Widescreen</PresentationFormat>
  <Paragraphs>140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Trebuchet MS</vt:lpstr>
      <vt:lpstr>Wingdings 3</vt:lpstr>
      <vt:lpstr>Facet</vt:lpstr>
      <vt:lpstr>Methods of educational psychology Conclusion: Teachers, teaching and learners; learning, and educational psychology </vt:lpstr>
      <vt:lpstr>INTROSPECTION</vt:lpstr>
      <vt:lpstr>INTROSPECTION METHOD </vt:lpstr>
      <vt:lpstr>VALUE OF INTROSPECTION METHOD </vt:lpstr>
      <vt:lpstr>LIMITATIONS OF INTROSPECTION METHOD</vt:lpstr>
      <vt:lpstr>OBSERVATION METHOD</vt:lpstr>
      <vt:lpstr>TYPES OF OBSERVATION</vt:lpstr>
      <vt:lpstr>HOW TO OBSERVE?</vt:lpstr>
      <vt:lpstr>ADVANTAGES OF OBSERVATION</vt:lpstr>
      <vt:lpstr>LIMITATIONS OF OBSERVATION METHOD</vt:lpstr>
      <vt:lpstr>EXPERIMENTAL METHOD</vt:lpstr>
      <vt:lpstr>EVERY EXPERIMENT SHOULD HAVE :-</vt:lpstr>
      <vt:lpstr>VALUE OF THE EXPERIMENTAL METHOD</vt:lpstr>
      <vt:lpstr>LIMITATIONS OF EXPERIMENTAL METHOD</vt:lpstr>
      <vt:lpstr>CASE STUDY METHOD</vt:lpstr>
      <vt:lpstr>PURPOSE OR OBJECTIVES OF THE CASE STUDY</vt:lpstr>
      <vt:lpstr>MERITS OF CASE STUDY</vt:lpstr>
      <vt:lpstr>DEMERITS OF THE CASE STUDY</vt:lpstr>
      <vt:lpstr>PowerPoint Presentation</vt:lpstr>
      <vt:lpstr>EDUCATIONAL PSYCHOLOGY FOR TEACHING AND LEARNING </vt:lpstr>
      <vt:lpstr>Key Factors in Teaching and Learning</vt:lpstr>
      <vt:lpstr>Educational Psychology with regard to Teaching &amp; Learning</vt:lpstr>
      <vt:lpstr>Educational Psychology with regard to Teaching &amp; Learning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Single Subject Experimental Research</dc:title>
  <dc:creator>Muhammad Zeeshan</dc:creator>
  <cp:lastModifiedBy>khalid sohaib</cp:lastModifiedBy>
  <cp:revision>102</cp:revision>
  <dcterms:created xsi:type="dcterms:W3CDTF">2016-01-17T06:06:34Z</dcterms:created>
  <dcterms:modified xsi:type="dcterms:W3CDTF">2020-10-23T05:51:22Z</dcterms:modified>
</cp:coreProperties>
</file>