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2" r:id="rId9"/>
    <p:sldId id="268" r:id="rId10"/>
    <p:sldId id="263" r:id="rId11"/>
    <p:sldId id="270" r:id="rId12"/>
    <p:sldId id="264" r:id="rId13"/>
    <p:sldId id="265" r:id="rId14"/>
    <p:sldId id="266"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456" autoAdjust="0"/>
    <p:restoredTop sz="94660"/>
  </p:normalViewPr>
  <p:slideViewPr>
    <p:cSldViewPr>
      <p:cViewPr>
        <p:scale>
          <a:sx n="71" d="100"/>
          <a:sy n="71" d="100"/>
        </p:scale>
        <p:origin x="-1152"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412F1F-9475-497A-A720-BC8BCAD1B82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12F1F-9475-497A-A720-BC8BCAD1B82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E8412F1F-9475-497A-A720-BC8BCAD1B82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E8412F1F-9475-497A-A720-BC8BCAD1B82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412F1F-9475-497A-A720-BC8BCAD1B82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DA00903-C4C6-4E25-8D11-8BEBBB37600E}" type="datetimeFigureOut">
              <a:rPr lang="en-US" smtClean="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12F1F-9475-497A-A720-BC8BCAD1B82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8412F1F-9475-497A-A720-BC8BCAD1B82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E8412F1F-9475-497A-A720-BC8BCAD1B8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8412F1F-9475-497A-A720-BC8BCAD1B8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8412F1F-9475-497A-A720-BC8BCAD1B82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DA00903-C4C6-4E25-8D11-8BEBBB37600E}" type="datetimeFigureOut">
              <a:rPr lang="en-US" smtClean="0"/>
              <a:pPr/>
              <a:t>11/13/2020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E8412F1F-9475-497A-A720-BC8BCAD1B82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BDA00903-C4C6-4E25-8D11-8BEBBB37600E}" type="datetimeFigureOut">
              <a:rPr lang="en-US" smtClean="0"/>
              <a:pPr/>
              <a:t>11/13/2020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DA00903-C4C6-4E25-8D11-8BEBBB37600E}" type="datetimeFigureOut">
              <a:rPr lang="en-US" smtClean="0"/>
              <a:pPr/>
              <a:t>11/13/2020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8412F1F-9475-497A-A720-BC8BCAD1B82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Many Context of Software Architecture</a:t>
            </a:r>
            <a:endParaRPr lang="en-US" dirty="0"/>
          </a:p>
        </p:txBody>
      </p:sp>
      <p:sp>
        <p:nvSpPr>
          <p:cNvPr id="2" name="Title 1"/>
          <p:cNvSpPr>
            <a:spLocks noGrp="1"/>
          </p:cNvSpPr>
          <p:nvPr>
            <p:ph type="ctrTitle"/>
          </p:nvPr>
        </p:nvSpPr>
        <p:spPr/>
        <p:txBody>
          <a:bodyPr/>
          <a:lstStyle/>
          <a:p>
            <a:r>
              <a:rPr lang="en-US" dirty="0" smtClean="0"/>
              <a:t>Chapter 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dirty="0" smtClean="0">
                <a:solidFill>
                  <a:srgbClr val="FF0000"/>
                </a:solidFill>
              </a:rPr>
              <a:t>3. Agile. </a:t>
            </a:r>
            <a:r>
              <a:rPr lang="en-US" dirty="0" smtClean="0"/>
              <a:t>What distinguishes Agile practices is </a:t>
            </a:r>
            <a:r>
              <a:rPr lang="en-US" dirty="0" smtClean="0">
                <a:solidFill>
                  <a:srgbClr val="FF0000"/>
                </a:solidFill>
              </a:rPr>
              <a:t>early and frequent delivery of working software, close collaboration between developers and customers, self-organizing teams, and a focus on adaptation to changing circumstances (such as late-arriving requirements</a:t>
            </a:r>
            <a:r>
              <a:rPr lang="en-US" dirty="0" smtClean="0"/>
              <a:t>). All Agile methodologies focus on </a:t>
            </a:r>
            <a:r>
              <a:rPr lang="en-US" dirty="0" smtClean="0">
                <a:solidFill>
                  <a:srgbClr val="FF0000"/>
                </a:solidFill>
              </a:rPr>
              <a:t>teamwork, adaptability, and close collaboration (both within the team and between team members and customers/end users). </a:t>
            </a:r>
            <a:r>
              <a:rPr lang="en-US" dirty="0" smtClean="0"/>
              <a:t>These methodologies typically eschew substantial up-front work, </a:t>
            </a:r>
            <a:r>
              <a:rPr lang="en-US" dirty="0" smtClean="0">
                <a:solidFill>
                  <a:srgbClr val="FF0000"/>
                </a:solidFill>
              </a:rPr>
              <a:t>on the assumption that requirements always change, and they continue to change throughout the project’s life cycle.</a:t>
            </a:r>
            <a:r>
              <a:rPr lang="en-US" dirty="0" smtClean="0"/>
              <a:t> </a:t>
            </a:r>
            <a:endParaRPr lang="en-US" dirty="0"/>
          </a:p>
        </p:txBody>
      </p:sp>
      <p:sp>
        <p:nvSpPr>
          <p:cNvPr id="4" name="Title 1"/>
          <p:cNvSpPr>
            <a:spLocks noGrp="1"/>
          </p:cNvSpPr>
          <p:nvPr>
            <p:ph type="title"/>
          </p:nvPr>
        </p:nvSpPr>
        <p:spPr/>
        <p:txBody>
          <a:bodyPr>
            <a:normAutofit fontScale="90000"/>
          </a:bodyPr>
          <a:lstStyle/>
          <a:p>
            <a:r>
              <a:rPr lang="en-US" dirty="0" smtClean="0"/>
              <a:t> Architecture in a Project Life-Cycle Context </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model</a:t>
            </a:r>
            <a:endParaRPr lang="en-US" dirty="0"/>
          </a:p>
        </p:txBody>
      </p:sp>
      <p:pic>
        <p:nvPicPr>
          <p:cNvPr id="4" name="Content Placeholder 3" descr="agile-model.png"/>
          <p:cNvPicPr>
            <a:picLocks noGrp="1" noChangeAspect="1"/>
          </p:cNvPicPr>
          <p:nvPr>
            <p:ph sz="quarter" idx="1"/>
          </p:nvPr>
        </p:nvPicPr>
        <p:blipFill>
          <a:blip r:embed="rId2"/>
          <a:stretch>
            <a:fillRect/>
          </a:stretch>
        </p:blipFill>
        <p:spPr>
          <a:xfrm>
            <a:off x="1752600" y="1828800"/>
            <a:ext cx="6448271" cy="434702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US" dirty="0" smtClean="0">
                <a:solidFill>
                  <a:srgbClr val="FF0000"/>
                </a:solidFill>
              </a:rPr>
              <a:t>4. Model-driven development</a:t>
            </a:r>
            <a:r>
              <a:rPr lang="en-US" dirty="0" smtClean="0"/>
              <a:t>. Model-driven development is based on the idea that </a:t>
            </a:r>
            <a:r>
              <a:rPr lang="en-US" dirty="0" smtClean="0">
                <a:solidFill>
                  <a:srgbClr val="FF0000"/>
                </a:solidFill>
              </a:rPr>
              <a:t>humans should not be writing code in programming languages, but they should be creating models of the domain, from which code is automatically generated</a:t>
            </a:r>
            <a:r>
              <a:rPr lang="en-US" dirty="0" smtClean="0"/>
              <a:t>. </a:t>
            </a:r>
          </a:p>
          <a:p>
            <a:r>
              <a:rPr lang="en-US" dirty="0" smtClean="0"/>
              <a:t>Humans create</a:t>
            </a:r>
            <a:r>
              <a:rPr lang="en-US" dirty="0" smtClean="0">
                <a:solidFill>
                  <a:srgbClr val="FF0000"/>
                </a:solidFill>
              </a:rPr>
              <a:t> a platform-independent model (PIM), which is combined with a platform-definition model (PDM) to generate running code. </a:t>
            </a:r>
            <a:r>
              <a:rPr lang="en-US" dirty="0" smtClean="0"/>
              <a:t>In this way the </a:t>
            </a:r>
            <a:r>
              <a:rPr lang="en-US" dirty="0" smtClean="0">
                <a:solidFill>
                  <a:srgbClr val="FF0000"/>
                </a:solidFill>
              </a:rPr>
              <a:t>PIM</a:t>
            </a:r>
            <a:r>
              <a:rPr lang="en-US" dirty="0" smtClean="0"/>
              <a:t> is a pure realization of </a:t>
            </a:r>
            <a:r>
              <a:rPr lang="en-US" dirty="0" smtClean="0">
                <a:solidFill>
                  <a:srgbClr val="FF0000"/>
                </a:solidFill>
              </a:rPr>
              <a:t>the functional requirements</a:t>
            </a:r>
            <a:r>
              <a:rPr lang="en-US" dirty="0" smtClean="0"/>
              <a:t> while the </a:t>
            </a:r>
            <a:r>
              <a:rPr lang="en-US" dirty="0" smtClean="0">
                <a:solidFill>
                  <a:srgbClr val="FF0000"/>
                </a:solidFill>
              </a:rPr>
              <a:t>PDM addresses platform specifics and quality attributes.</a:t>
            </a:r>
            <a:endParaRPr lang="en-US" dirty="0">
              <a:solidFill>
                <a:srgbClr val="FF0000"/>
              </a:solidFill>
            </a:endParaRPr>
          </a:p>
        </p:txBody>
      </p:sp>
      <p:sp>
        <p:nvSpPr>
          <p:cNvPr id="4" name="Title 1"/>
          <p:cNvSpPr>
            <a:spLocks noGrp="1"/>
          </p:cNvSpPr>
          <p:nvPr>
            <p:ph type="title"/>
          </p:nvPr>
        </p:nvSpPr>
        <p:spPr/>
        <p:txBody>
          <a:bodyPr>
            <a:normAutofit fontScale="90000"/>
          </a:bodyPr>
          <a:lstStyle/>
          <a:p>
            <a:r>
              <a:rPr lang="en-US" dirty="0" smtClean="0"/>
              <a:t> Architecture in a Project Life-Cycle Context </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r>
              <a:rPr lang="en-US" dirty="0" smtClean="0"/>
              <a:t>No matter what software development process or life-cycle model you’re using, there are a </a:t>
            </a:r>
            <a:r>
              <a:rPr lang="en-US" dirty="0" smtClean="0">
                <a:solidFill>
                  <a:srgbClr val="FF0000"/>
                </a:solidFill>
              </a:rPr>
              <a:t>number of activities that are involved in creating a software architecture</a:t>
            </a:r>
            <a:r>
              <a:rPr lang="en-US" dirty="0" smtClean="0"/>
              <a:t>, using that architecture to realize a complete design, and then implementing or managing the evolution of a target system or application. The process you use will determine how often and when you revisit and elaborate each of these activities. These activities include:</a:t>
            </a:r>
          </a:p>
          <a:p>
            <a:r>
              <a:rPr lang="en-US" dirty="0" smtClean="0"/>
              <a:t> 1. Making a business case for the system</a:t>
            </a:r>
          </a:p>
          <a:p>
            <a:r>
              <a:rPr lang="en-US" dirty="0" smtClean="0"/>
              <a:t> 2. Understanding the architecturally significant requirements </a:t>
            </a:r>
          </a:p>
          <a:p>
            <a:r>
              <a:rPr lang="en-US" dirty="0" smtClean="0"/>
              <a:t>3. Creating or selecting the architecture</a:t>
            </a:r>
          </a:p>
          <a:p>
            <a:r>
              <a:rPr lang="en-US" dirty="0" smtClean="0"/>
              <a:t> 4. Documenting and communicating the architecture </a:t>
            </a:r>
          </a:p>
          <a:p>
            <a:r>
              <a:rPr lang="en-US" dirty="0" smtClean="0"/>
              <a:t>5. Analyzing or evaluating the architecture</a:t>
            </a:r>
          </a:p>
          <a:p>
            <a:r>
              <a:rPr lang="en-US" dirty="0" smtClean="0"/>
              <a:t> 6. Implementing and testing the system based on the architecture</a:t>
            </a:r>
          </a:p>
          <a:p>
            <a:r>
              <a:rPr lang="en-US" dirty="0" smtClean="0"/>
              <a:t> 7. Ensuring that the implementation conforms to the architecture</a:t>
            </a:r>
            <a:endParaRPr lang="en-US" dirty="0"/>
          </a:p>
        </p:txBody>
      </p:sp>
      <p:sp>
        <p:nvSpPr>
          <p:cNvPr id="4" name="Title 1"/>
          <p:cNvSpPr>
            <a:spLocks noGrp="1"/>
          </p:cNvSpPr>
          <p:nvPr>
            <p:ph type="title"/>
          </p:nvPr>
        </p:nvSpPr>
        <p:spPr/>
        <p:txBody>
          <a:bodyPr>
            <a:normAutofit fontScale="90000"/>
          </a:bodyPr>
          <a:lstStyle/>
          <a:p>
            <a:r>
              <a:rPr lang="en-US" dirty="0" smtClean="0"/>
              <a:t> Architecture in a Project Life-Cycle Context </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Making a Business Case for the System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 business case is, briefly, a justification of an organizational investment</a:t>
            </a:r>
            <a:r>
              <a:rPr lang="en-US" dirty="0" smtClean="0">
                <a:solidFill>
                  <a:srgbClr val="FF0000"/>
                </a:solidFill>
              </a:rPr>
              <a:t>. It is a tool that helps you make business decisions by predicting how they will affect your organization.</a:t>
            </a:r>
          </a:p>
          <a:p>
            <a:r>
              <a:rPr lang="en-US" dirty="0" smtClean="0"/>
              <a:t> Initially, the decision will be a go/no-go for pursuing a new business opportunity or approach</a:t>
            </a:r>
            <a:r>
              <a:rPr lang="en-US" dirty="0" smtClean="0">
                <a:solidFill>
                  <a:srgbClr val="FF0000"/>
                </a:solidFill>
              </a:rPr>
              <a:t>. After initiation, the business case is reviewed to assess the accuracy of initial estimates and then updated to examine new or alternative angles on the opportunity.</a:t>
            </a:r>
          </a:p>
          <a:p>
            <a:r>
              <a:rPr lang="en-US" dirty="0" smtClean="0"/>
              <a:t> By documenting the expected costs, benefits, and risks, the business case serves as a repository of the business and marketing data. In this role, management uses the business case to determine possible courses of action.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deb5ea40f95c2974440b8cdab0e4010.jpg"/>
          <p:cNvPicPr>
            <a:picLocks noGrp="1" noChangeAspect="1"/>
          </p:cNvPicPr>
          <p:nvPr>
            <p:ph sz="quarter" idx="1"/>
          </p:nvPr>
        </p:nvPicPr>
        <p:blipFill>
          <a:blip r:embed="rId2"/>
          <a:stretch>
            <a:fillRect/>
          </a:stretch>
        </p:blipFill>
        <p:spPr>
          <a:xfrm>
            <a:off x="1600200" y="1676400"/>
            <a:ext cx="6066367" cy="4549775"/>
          </a:xfrm>
        </p:spPr>
      </p:pic>
      <p:sp>
        <p:nvSpPr>
          <p:cNvPr id="4" name="Title 1"/>
          <p:cNvSpPr>
            <a:spLocks noGrp="1"/>
          </p:cNvSpPr>
          <p:nvPr>
            <p:ph type="title"/>
          </p:nvPr>
        </p:nvSpPr>
        <p:spPr/>
        <p:txBody>
          <a:bodyPr/>
          <a:lstStyle/>
          <a:p>
            <a:r>
              <a:rPr lang="en-US" smtClean="0"/>
              <a:t>Making a Business Case for the System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siness-case-slide8.png"/>
          <p:cNvPicPr>
            <a:picLocks noGrp="1" noChangeAspect="1"/>
          </p:cNvPicPr>
          <p:nvPr>
            <p:ph sz="quarter" idx="1"/>
          </p:nvPr>
        </p:nvPicPr>
        <p:blipFill>
          <a:blip r:embed="rId2"/>
          <a:stretch>
            <a:fillRect/>
          </a:stretch>
        </p:blipFill>
        <p:spPr>
          <a:xfrm>
            <a:off x="-2133600" y="228600"/>
            <a:ext cx="10206567" cy="7654925"/>
          </a:xfrm>
        </p:spPr>
      </p:pic>
      <p:sp>
        <p:nvSpPr>
          <p:cNvPr id="4" name="Title 1"/>
          <p:cNvSpPr>
            <a:spLocks noGrp="1"/>
          </p:cNvSpPr>
          <p:nvPr>
            <p:ph type="title"/>
          </p:nvPr>
        </p:nvSpPr>
        <p:spPr/>
        <p:txBody>
          <a:bodyPr/>
          <a:lstStyle/>
          <a:p>
            <a:r>
              <a:rPr lang="en-US" smtClean="0"/>
              <a:t>Making a Business Case for the System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Understanding the Architecturally Significant Requirements</a:t>
            </a:r>
            <a:endParaRPr lang="en-US" sz="2400" dirty="0"/>
          </a:p>
        </p:txBody>
      </p:sp>
      <p:sp>
        <p:nvSpPr>
          <p:cNvPr id="3" name="Content Placeholder 2"/>
          <p:cNvSpPr>
            <a:spLocks noGrp="1"/>
          </p:cNvSpPr>
          <p:nvPr>
            <p:ph sz="quarter" idx="1"/>
          </p:nvPr>
        </p:nvSpPr>
        <p:spPr/>
        <p:txBody>
          <a:bodyPr>
            <a:normAutofit/>
          </a:bodyPr>
          <a:lstStyle/>
          <a:p>
            <a:r>
              <a:rPr lang="en-US" dirty="0" smtClean="0"/>
              <a:t>There are a variety of techniques for eliciting requirements from the stakeholders. </a:t>
            </a:r>
          </a:p>
          <a:p>
            <a:r>
              <a:rPr lang="en-US" dirty="0" smtClean="0"/>
              <a:t>For example, </a:t>
            </a:r>
            <a:r>
              <a:rPr lang="en-US" dirty="0" smtClean="0">
                <a:solidFill>
                  <a:srgbClr val="FF0000"/>
                </a:solidFill>
              </a:rPr>
              <a:t>object-oriented analysis uses use cases </a:t>
            </a:r>
            <a:r>
              <a:rPr lang="en-US" dirty="0" smtClean="0"/>
              <a:t>and </a:t>
            </a:r>
            <a:r>
              <a:rPr lang="en-US" dirty="0" smtClean="0">
                <a:solidFill>
                  <a:srgbClr val="FF0000"/>
                </a:solidFill>
              </a:rPr>
              <a:t>scenarios to embody requirements</a:t>
            </a:r>
            <a:r>
              <a:rPr lang="en-US" dirty="0" smtClean="0"/>
              <a:t>. </a:t>
            </a:r>
          </a:p>
          <a:p>
            <a:r>
              <a:rPr lang="en-US" dirty="0" smtClean="0"/>
              <a:t>Safety-critical systems sometimes use more rigorous approaches, such as finite-state-machine models or formal specification languages.</a:t>
            </a:r>
          </a:p>
          <a:p>
            <a:r>
              <a:rPr lang="en-US" dirty="0" smtClean="0"/>
              <a:t>One fundamental decision with respect to the system being built is the extent to which it is a </a:t>
            </a:r>
            <a:r>
              <a:rPr lang="en-US" dirty="0" smtClean="0">
                <a:solidFill>
                  <a:srgbClr val="FF0000"/>
                </a:solidFill>
              </a:rPr>
              <a:t>variation on other systems</a:t>
            </a:r>
            <a:r>
              <a:rPr lang="en-US" dirty="0" smtClean="0"/>
              <a:t> that have been constructed.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Another technique that helps us understand requirements is the </a:t>
            </a:r>
            <a:r>
              <a:rPr lang="en-US" dirty="0" smtClean="0">
                <a:solidFill>
                  <a:srgbClr val="FF0000"/>
                </a:solidFill>
              </a:rPr>
              <a:t>creation of prototypes. </a:t>
            </a:r>
          </a:p>
          <a:p>
            <a:r>
              <a:rPr lang="en-US" dirty="0" smtClean="0">
                <a:solidFill>
                  <a:srgbClr val="FF0000"/>
                </a:solidFill>
              </a:rPr>
              <a:t>Prototypes may help to model and explore desired behavior, design the user interface, or analyze resource utilization. </a:t>
            </a:r>
          </a:p>
          <a:p>
            <a:r>
              <a:rPr lang="en-US" dirty="0" smtClean="0"/>
              <a:t>This helps to make the system “real” in the eyes of its stakeholders and can quickly build support for the project and catalyze decisions on the system’s design and the design of its user interface. </a:t>
            </a:r>
            <a:endParaRPr lang="en-US" dirty="0"/>
          </a:p>
        </p:txBody>
      </p:sp>
      <p:sp>
        <p:nvSpPr>
          <p:cNvPr id="4" name="Title 1"/>
          <p:cNvSpPr>
            <a:spLocks noGrp="1"/>
          </p:cNvSpPr>
          <p:nvPr>
            <p:ph type="title"/>
          </p:nvPr>
        </p:nvSpPr>
        <p:spPr/>
        <p:txBody>
          <a:bodyPr>
            <a:normAutofit/>
          </a:bodyPr>
          <a:lstStyle/>
          <a:p>
            <a:r>
              <a:rPr lang="en-US" sz="2400" dirty="0" smtClean="0"/>
              <a:t>Understanding the Architecturally Significant Requirements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or Selecting the Architecture</a:t>
            </a:r>
            <a:endParaRPr lang="en-US" dirty="0"/>
          </a:p>
        </p:txBody>
      </p:sp>
      <p:sp>
        <p:nvSpPr>
          <p:cNvPr id="3" name="Content Placeholder 2"/>
          <p:cNvSpPr>
            <a:spLocks noGrp="1"/>
          </p:cNvSpPr>
          <p:nvPr>
            <p:ph sz="quarter" idx="1"/>
          </p:nvPr>
        </p:nvSpPr>
        <p:spPr/>
        <p:txBody>
          <a:bodyPr/>
          <a:lstStyle/>
          <a:p>
            <a:r>
              <a:rPr lang="en-US" dirty="0" smtClean="0"/>
              <a:t>In the landmark book </a:t>
            </a:r>
            <a:r>
              <a:rPr lang="en-US" dirty="0" smtClean="0">
                <a:solidFill>
                  <a:srgbClr val="FF0000"/>
                </a:solidFill>
              </a:rPr>
              <a:t>The Mythical Man-Month, Fred Brooks </a:t>
            </a:r>
            <a:r>
              <a:rPr lang="en-US" dirty="0" smtClean="0"/>
              <a:t>argues forcefully and eloquently that </a:t>
            </a:r>
            <a:r>
              <a:rPr lang="en-US" dirty="0" smtClean="0">
                <a:solidFill>
                  <a:srgbClr val="FF0000"/>
                </a:solidFill>
              </a:rPr>
              <a:t>conceptual integrity is the key to sound system design </a:t>
            </a:r>
            <a:r>
              <a:rPr lang="en-US" dirty="0" smtClean="0"/>
              <a:t>and that conceptual integrity can only be had </a:t>
            </a:r>
            <a:r>
              <a:rPr lang="en-US" dirty="0" smtClean="0">
                <a:solidFill>
                  <a:srgbClr val="FF0000"/>
                </a:solidFill>
              </a:rPr>
              <a:t>by a small number of minds coming together to design the system’s architecture.</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of system Architecture</a:t>
            </a:r>
            <a:endParaRPr lang="en-US" dirty="0"/>
          </a:p>
        </p:txBody>
      </p:sp>
      <p:sp>
        <p:nvSpPr>
          <p:cNvPr id="3" name="Content Placeholder 2"/>
          <p:cNvSpPr>
            <a:spLocks noGrp="1"/>
          </p:cNvSpPr>
          <p:nvPr>
            <p:ph sz="quarter" idx="1"/>
          </p:nvPr>
        </p:nvSpPr>
        <p:spPr>
          <a:xfrm>
            <a:off x="457200" y="1600200"/>
            <a:ext cx="8229600" cy="4953000"/>
          </a:xfrm>
        </p:spPr>
        <p:txBody>
          <a:bodyPr>
            <a:normAutofit lnSpcReduction="10000"/>
          </a:bodyPr>
          <a:lstStyle/>
          <a:p>
            <a:r>
              <a:rPr lang="en-US" dirty="0" smtClean="0">
                <a:solidFill>
                  <a:srgbClr val="FF0000"/>
                </a:solidFill>
              </a:rPr>
              <a:t>Technical</a:t>
            </a:r>
            <a:r>
              <a:rPr lang="en-US" dirty="0" smtClean="0"/>
              <a:t>. What technical role does the software architecture play in the system or systems of which it’s a part? </a:t>
            </a:r>
          </a:p>
          <a:p>
            <a:r>
              <a:rPr lang="en-US" dirty="0" smtClean="0">
                <a:solidFill>
                  <a:srgbClr val="FF0000"/>
                </a:solidFill>
              </a:rPr>
              <a:t>Project life cycle. </a:t>
            </a:r>
            <a:r>
              <a:rPr lang="en-US" dirty="0" smtClean="0"/>
              <a:t>How does a software architecture relate to the other phases of a software development life cycle?</a:t>
            </a:r>
          </a:p>
          <a:p>
            <a:r>
              <a:rPr lang="en-US" dirty="0" smtClean="0">
                <a:solidFill>
                  <a:srgbClr val="FF0000"/>
                </a:solidFill>
              </a:rPr>
              <a:t>Business. </a:t>
            </a:r>
            <a:r>
              <a:rPr lang="en-US" dirty="0" smtClean="0"/>
              <a:t>How does the presence of a software architecture affect an organization’s business environment?</a:t>
            </a:r>
          </a:p>
          <a:p>
            <a:r>
              <a:rPr lang="en-US" dirty="0" smtClean="0">
                <a:solidFill>
                  <a:srgbClr val="FF0000"/>
                </a:solidFill>
              </a:rPr>
              <a:t>Professional. </a:t>
            </a:r>
            <a:r>
              <a:rPr lang="en-US" dirty="0" smtClean="0"/>
              <a:t>What is the role of a software architect in an organization or a development project?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r>
              <a:rPr lang="en-US" dirty="0" smtClean="0"/>
              <a:t>Documenting and Communicating the Architecture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For the </a:t>
            </a:r>
            <a:r>
              <a:rPr lang="en-US" dirty="0" smtClean="0">
                <a:solidFill>
                  <a:srgbClr val="FF0000"/>
                </a:solidFill>
              </a:rPr>
              <a:t>architecture to be effective </a:t>
            </a:r>
            <a:r>
              <a:rPr lang="en-US" dirty="0" smtClean="0"/>
              <a:t>as the backbone of the project’s design</a:t>
            </a:r>
            <a:r>
              <a:rPr lang="en-US" dirty="0" smtClean="0">
                <a:solidFill>
                  <a:srgbClr val="FF0000"/>
                </a:solidFill>
              </a:rPr>
              <a:t>, it must be communicated clearly and unambiguously to all of the stakeholders.</a:t>
            </a:r>
          </a:p>
          <a:p>
            <a:r>
              <a:rPr lang="en-US" dirty="0" smtClean="0">
                <a:solidFill>
                  <a:srgbClr val="FF0000"/>
                </a:solidFill>
              </a:rPr>
              <a:t>Developers must understand the work assignments </a:t>
            </a:r>
            <a:r>
              <a:rPr lang="en-US" dirty="0" smtClean="0"/>
              <a:t>that the architecture requires of them</a:t>
            </a:r>
            <a:r>
              <a:rPr lang="en-US" dirty="0" smtClean="0">
                <a:solidFill>
                  <a:srgbClr val="FF0000"/>
                </a:solidFill>
              </a:rPr>
              <a:t>, testers must understand the task structure </a:t>
            </a:r>
            <a:r>
              <a:rPr lang="en-US" dirty="0" smtClean="0"/>
              <a:t>that the architecture imposes on them, </a:t>
            </a:r>
            <a:r>
              <a:rPr lang="en-US" dirty="0" smtClean="0">
                <a:solidFill>
                  <a:srgbClr val="FF0000"/>
                </a:solidFill>
              </a:rPr>
              <a:t>management must understand the scheduling implications</a:t>
            </a:r>
            <a:r>
              <a:rPr lang="en-US" dirty="0" smtClean="0"/>
              <a:t> it contains, and so forth. </a:t>
            </a:r>
          </a:p>
          <a:p>
            <a:r>
              <a:rPr lang="en-US" dirty="0" smtClean="0"/>
              <a:t>Toward this end, </a:t>
            </a:r>
            <a:r>
              <a:rPr lang="en-US" dirty="0" smtClean="0">
                <a:solidFill>
                  <a:srgbClr val="FF0000"/>
                </a:solidFill>
              </a:rPr>
              <a:t>the architecture’s documentation should be informative, unambiguous, and readable by many people with varied backgrounds</a:t>
            </a:r>
            <a:r>
              <a:rPr lang="en-US" dirty="0" smtClean="0"/>
              <a:t>. </a:t>
            </a:r>
          </a:p>
          <a:p>
            <a:r>
              <a:rPr lang="en-US" dirty="0" smtClean="0"/>
              <a:t>Architectural documentation should also be minimal and aimed at the stakeholders who will use it.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or Evaluating the Architecture </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 any design process there will be multiple candidate designs considered. Some will be rejected immediately.</a:t>
            </a:r>
          </a:p>
          <a:p>
            <a:r>
              <a:rPr lang="en-US" dirty="0" smtClean="0"/>
              <a:t> Choosing among these competing designs in a rational way is one of the architect’s greatest challenges.</a:t>
            </a:r>
          </a:p>
          <a:p>
            <a:r>
              <a:rPr lang="en-US" dirty="0" smtClean="0">
                <a:solidFill>
                  <a:srgbClr val="FF0000"/>
                </a:solidFill>
              </a:rPr>
              <a:t>Analysis techniques to evaluate the quality attributes </a:t>
            </a:r>
            <a:r>
              <a:rPr lang="en-US" dirty="0" smtClean="0"/>
              <a:t>that an architecture imparts to a system have become much more widespread in the past decade. </a:t>
            </a:r>
          </a:p>
          <a:p>
            <a:r>
              <a:rPr lang="en-US" dirty="0" smtClean="0">
                <a:solidFill>
                  <a:srgbClr val="FF0000"/>
                </a:solidFill>
              </a:rPr>
              <a:t>Scenario-based techniques provide one of the most general and effective approaches for </a:t>
            </a:r>
            <a:r>
              <a:rPr lang="en-US" dirty="0" smtClean="0"/>
              <a:t>evaluating an architecture.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and Testing the System Based on the Architecture</a:t>
            </a:r>
            <a:endParaRPr lang="en-US" dirty="0"/>
          </a:p>
        </p:txBody>
      </p:sp>
      <p:sp>
        <p:nvSpPr>
          <p:cNvPr id="3" name="Content Placeholder 2"/>
          <p:cNvSpPr>
            <a:spLocks noGrp="1"/>
          </p:cNvSpPr>
          <p:nvPr>
            <p:ph sz="quarter" idx="1"/>
          </p:nvPr>
        </p:nvSpPr>
        <p:spPr/>
        <p:txBody>
          <a:bodyPr/>
          <a:lstStyle/>
          <a:p>
            <a:r>
              <a:rPr lang="en-US" dirty="0" smtClean="0"/>
              <a:t>Having an explicit and well-communicated architecture is the first step toward ensuring architectural conformance. </a:t>
            </a:r>
          </a:p>
          <a:p>
            <a:r>
              <a:rPr lang="en-US" dirty="0" smtClean="0"/>
              <a:t>Having an environment or infrastructure that actively assists developers in creating and maintaining the architecture (as opposed to just the code) is better.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Ensuring That the Implementation Conforms to the Architecture</a:t>
            </a:r>
            <a:endParaRPr lang="en-US" dirty="0"/>
          </a:p>
        </p:txBody>
      </p:sp>
      <p:sp>
        <p:nvSpPr>
          <p:cNvPr id="3" name="Content Placeholder 2"/>
          <p:cNvSpPr>
            <a:spLocks noGrp="1"/>
          </p:cNvSpPr>
          <p:nvPr>
            <p:ph sz="quarter" idx="1"/>
          </p:nvPr>
        </p:nvSpPr>
        <p:spPr/>
        <p:txBody>
          <a:bodyPr/>
          <a:lstStyle/>
          <a:p>
            <a:r>
              <a:rPr lang="en-US" dirty="0" smtClean="0"/>
              <a:t>Finally, when an architecture is created and used, it goes into a maintenance phase. </a:t>
            </a:r>
          </a:p>
          <a:p>
            <a:r>
              <a:rPr lang="en-US" dirty="0" smtClean="0"/>
              <a:t>Vigilance is required to ensure that the actual architecture and its representation remain faithful to each other during this phase. </a:t>
            </a:r>
          </a:p>
          <a:p>
            <a:r>
              <a:rPr lang="en-US" dirty="0" smtClean="0"/>
              <a:t>And when they do get significantly out of sync, effort must be expended to either fix the implementation or update the architectural documentation.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dirty="0" smtClean="0"/>
              <a:t>There are many reasons why developers might not be faithful to the architecture: </a:t>
            </a:r>
          </a:p>
          <a:p>
            <a:r>
              <a:rPr lang="en-US" dirty="0" smtClean="0"/>
              <a:t>It might not have been properly documented and disseminated. </a:t>
            </a:r>
          </a:p>
          <a:p>
            <a:r>
              <a:rPr lang="en-US" dirty="0" smtClean="0"/>
              <a:t>It might be too confusing. </a:t>
            </a:r>
          </a:p>
          <a:p>
            <a:r>
              <a:rPr lang="en-US" dirty="0" smtClean="0"/>
              <a:t>It might be that the architect has not built ground-level support for the architecture (particularly if it presents a different way of “doing business” than the developers are used to), and so the developers resist it.</a:t>
            </a:r>
          </a:p>
          <a:p>
            <a:r>
              <a:rPr lang="en-US" dirty="0" smtClean="0"/>
              <a:t> Or the developers may sincerely want to implement the architecture but, being human, they occasionally slip up. </a:t>
            </a:r>
            <a:endParaRPr lang="en-US" dirty="0"/>
          </a:p>
        </p:txBody>
      </p:sp>
      <p:sp>
        <p:nvSpPr>
          <p:cNvPr id="4" name="Title 1"/>
          <p:cNvSpPr>
            <a:spLocks noGrp="1"/>
          </p:cNvSpPr>
          <p:nvPr>
            <p:ph type="title"/>
          </p:nvPr>
        </p:nvSpPr>
        <p:spPr/>
        <p:txBody>
          <a:bodyPr>
            <a:normAutofit fontScale="90000"/>
          </a:bodyPr>
          <a:lstStyle/>
          <a:p>
            <a:r>
              <a:rPr lang="en-US" dirty="0" smtClean="0"/>
              <a:t>Implementing and Testing the System Based on the Architecture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Architecture in a Business Context </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Architectures and systems serves some business purposes, although as mentioned before, these purposes may change over time. </a:t>
            </a:r>
          </a:p>
          <a:p>
            <a:r>
              <a:rPr lang="en-US" dirty="0" smtClean="0">
                <a:solidFill>
                  <a:srgbClr val="FF0000"/>
                </a:solidFill>
              </a:rPr>
              <a:t>Architectures and Business Goals </a:t>
            </a:r>
          </a:p>
          <a:p>
            <a:pPr>
              <a:buFont typeface="Wingdings" pitchFamily="2" charset="2"/>
              <a:buChar char="§"/>
            </a:pPr>
            <a:r>
              <a:rPr lang="en-US" dirty="0" smtClean="0">
                <a:solidFill>
                  <a:srgbClr val="FF0000"/>
                </a:solidFill>
              </a:rPr>
              <a:t>Systems are created to satisfy the business goals </a:t>
            </a:r>
            <a:r>
              <a:rPr lang="en-US" dirty="0" smtClean="0"/>
              <a:t>of one or more organizations. </a:t>
            </a:r>
          </a:p>
          <a:p>
            <a:pPr>
              <a:buFont typeface="Wingdings" pitchFamily="2" charset="2"/>
              <a:buChar char="§"/>
            </a:pPr>
            <a:r>
              <a:rPr lang="en-US" dirty="0" smtClean="0">
                <a:solidFill>
                  <a:srgbClr val="FF0000"/>
                </a:solidFill>
              </a:rPr>
              <a:t>Development organizations want to make a profit, or capture market, or stay in business</a:t>
            </a:r>
            <a:r>
              <a:rPr lang="en-US" dirty="0" smtClean="0"/>
              <a:t>, or help their customers do their jobs better, or keep their staff gainfully employed, or make their stockholders happy, or a little bit of each. </a:t>
            </a:r>
          </a:p>
          <a:p>
            <a:pPr>
              <a:buFont typeface="Wingdings" pitchFamily="2" charset="2"/>
              <a:buChar char="§"/>
            </a:pPr>
            <a:r>
              <a:rPr lang="en-US" dirty="0" smtClean="0">
                <a:solidFill>
                  <a:srgbClr val="FF0000"/>
                </a:solidFill>
              </a:rPr>
              <a:t>Customers have their own goals for acquiring a system, usually involving some aspect of making their lives easier </a:t>
            </a:r>
            <a:r>
              <a:rPr lang="en-US" dirty="0" smtClean="0"/>
              <a:t>or more productive.</a:t>
            </a:r>
          </a:p>
          <a:p>
            <a:pPr>
              <a:buFont typeface="Wingdings" pitchFamily="2" charset="2"/>
              <a:buChar char="§"/>
            </a:pPr>
            <a:r>
              <a:rPr lang="en-US" dirty="0" smtClean="0"/>
              <a:t> </a:t>
            </a:r>
            <a:r>
              <a:rPr lang="en-US" dirty="0" smtClean="0">
                <a:solidFill>
                  <a:srgbClr val="FF0000"/>
                </a:solidFill>
              </a:rPr>
              <a:t>Other organizations involved in a project’s life cycle</a:t>
            </a:r>
            <a:r>
              <a:rPr lang="en-US" dirty="0" smtClean="0"/>
              <a:t>, such as subcontractors or government regulatory agencies, have their own goals dealing with the system</a:t>
            </a: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Architectures and Business Goals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rgbClr val="FF0000"/>
                </a:solidFill>
              </a:rPr>
              <a:t>Architects need to understand who the vested organizations are and what their goals are. </a:t>
            </a:r>
          </a:p>
          <a:p>
            <a:endParaRPr lang="en-US" b="1" dirty="0" smtClean="0">
              <a:solidFill>
                <a:srgbClr val="FF0000"/>
              </a:solidFill>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Some business goals may lead to quality attribute requirements (which lead to architectures), or lead directly to architectural decisions, or lead to non architectural solutions.</a:t>
            </a:r>
            <a:endParaRPr lang="en-US" dirty="0">
              <a:solidFill>
                <a:srgbClr val="FF0000"/>
              </a:solidFill>
            </a:endParaRPr>
          </a:p>
        </p:txBody>
      </p:sp>
      <p:pic>
        <p:nvPicPr>
          <p:cNvPr id="6" name="Picture 2"/>
          <p:cNvPicPr>
            <a:picLocks noChangeAspect="1" noChangeArrowheads="1"/>
          </p:cNvPicPr>
          <p:nvPr/>
        </p:nvPicPr>
        <p:blipFill>
          <a:blip r:embed="rId2"/>
          <a:srcRect l="25769" t="39584" r="26794" b="34375"/>
          <a:stretch>
            <a:fillRect/>
          </a:stretch>
        </p:blipFill>
        <p:spPr bwMode="auto">
          <a:xfrm>
            <a:off x="1219200" y="2362200"/>
            <a:ext cx="6172200" cy="1905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Architectures and the Development Organization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development organization contributes many of the business goals that influence an architecture</a:t>
            </a:r>
          </a:p>
          <a:p>
            <a:r>
              <a:rPr lang="en-US" dirty="0" smtClean="0"/>
              <a:t>The organizational structure can shape the software architecture, and vice versa. </a:t>
            </a:r>
          </a:p>
          <a:p>
            <a:r>
              <a:rPr lang="en-US" dirty="0" smtClean="0"/>
              <a:t>Organizations are often organized around technology and application concepts: a database group, a networking group, a business rules team, a user-interface group. </a:t>
            </a:r>
          </a:p>
          <a:p>
            <a:r>
              <a:rPr lang="en-US" dirty="0" smtClean="0"/>
              <a:t>So the explicit identification of a distinct subsystem in the architecture will frequently lead to the creation of a group with the name of the subsystem.</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 Architecture in a Professional Context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To be an effective architect, then, you will need </a:t>
            </a:r>
            <a:r>
              <a:rPr lang="en-US" dirty="0" smtClean="0">
                <a:solidFill>
                  <a:srgbClr val="FF0000"/>
                </a:solidFill>
              </a:rPr>
              <a:t>diplomatic, negotiation, and communication skills</a:t>
            </a:r>
            <a:r>
              <a:rPr lang="en-US" dirty="0" smtClean="0"/>
              <a:t>.</a:t>
            </a:r>
          </a:p>
          <a:p>
            <a:r>
              <a:rPr lang="en-US" dirty="0" smtClean="0">
                <a:solidFill>
                  <a:srgbClr val="FF0000"/>
                </a:solidFill>
              </a:rPr>
              <a:t>Duties, skills, and knowledge </a:t>
            </a:r>
            <a:r>
              <a:rPr lang="en-US" dirty="0" smtClean="0"/>
              <a:t>form a triad on which architecture competence rests.</a:t>
            </a:r>
          </a:p>
          <a:p>
            <a:r>
              <a:rPr lang="en-US" dirty="0" smtClean="0"/>
              <a:t> You will need to be </a:t>
            </a:r>
            <a:r>
              <a:rPr lang="en-US" dirty="0" smtClean="0">
                <a:solidFill>
                  <a:srgbClr val="FF0000"/>
                </a:solidFill>
              </a:rPr>
              <a:t>involved in supporting management and dealing with customers. </a:t>
            </a:r>
          </a:p>
          <a:p>
            <a:r>
              <a:rPr lang="en-US" dirty="0" smtClean="0"/>
              <a:t>You will need to </a:t>
            </a:r>
            <a:r>
              <a:rPr lang="en-US" dirty="0" smtClean="0">
                <a:solidFill>
                  <a:srgbClr val="FF0000"/>
                </a:solidFill>
              </a:rPr>
              <a:t>manage a diverse workload and be able to switch contexts frequently. </a:t>
            </a:r>
          </a:p>
          <a:p>
            <a:r>
              <a:rPr lang="en-US" dirty="0" smtClean="0"/>
              <a:t>You will need to know </a:t>
            </a:r>
            <a:r>
              <a:rPr lang="en-US" dirty="0" smtClean="0">
                <a:solidFill>
                  <a:srgbClr val="FF0000"/>
                </a:solidFill>
              </a:rPr>
              <a:t>business considerations. </a:t>
            </a:r>
          </a:p>
          <a:p>
            <a:r>
              <a:rPr lang="en-US" dirty="0" smtClean="0"/>
              <a:t>You will </a:t>
            </a:r>
            <a:r>
              <a:rPr lang="en-US" dirty="0" smtClean="0">
                <a:solidFill>
                  <a:srgbClr val="FF0000"/>
                </a:solidFill>
              </a:rPr>
              <a:t>need to be a leader in the eyes of developers and management. </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Architects’ Background and Experience </a:t>
            </a:r>
            <a:endParaRPr lang="en-US" dirty="0"/>
          </a:p>
        </p:txBody>
      </p:sp>
      <p:sp>
        <p:nvSpPr>
          <p:cNvPr id="3" name="Content Placeholder 2"/>
          <p:cNvSpPr>
            <a:spLocks noGrp="1"/>
          </p:cNvSpPr>
          <p:nvPr>
            <p:ph sz="quarter" idx="1"/>
          </p:nvPr>
        </p:nvSpPr>
        <p:spPr/>
        <p:txBody>
          <a:bodyPr/>
          <a:lstStyle/>
          <a:p>
            <a:r>
              <a:rPr lang="en-US" dirty="0" smtClean="0"/>
              <a:t>Architectural choices may also come from your </a:t>
            </a:r>
            <a:r>
              <a:rPr lang="en-US" dirty="0" smtClean="0">
                <a:solidFill>
                  <a:srgbClr val="FF0000"/>
                </a:solidFill>
              </a:rPr>
              <a:t>education and training, </a:t>
            </a:r>
          </a:p>
          <a:p>
            <a:r>
              <a:rPr lang="en-US" dirty="0" smtClean="0">
                <a:solidFill>
                  <a:srgbClr val="FF0000"/>
                </a:solidFill>
              </a:rPr>
              <a:t>exposure to successful architectural patterns</a:t>
            </a:r>
            <a:r>
              <a:rPr lang="en-US" dirty="0" smtClean="0"/>
              <a:t>, or </a:t>
            </a:r>
          </a:p>
          <a:p>
            <a:r>
              <a:rPr lang="en-US" dirty="0" smtClean="0">
                <a:solidFill>
                  <a:srgbClr val="FF0000"/>
                </a:solidFill>
              </a:rPr>
              <a:t>exposure to systems that have worked particularly poorly or particularly well</a:t>
            </a:r>
            <a:r>
              <a:rPr lang="en-US" dirty="0" smtClean="0"/>
              <a:t>. </a:t>
            </a:r>
          </a:p>
          <a:p>
            <a:r>
              <a:rPr lang="en-US" dirty="0" smtClean="0"/>
              <a:t>It may mean that you will take</a:t>
            </a:r>
            <a:r>
              <a:rPr lang="en-US" dirty="0" smtClean="0">
                <a:solidFill>
                  <a:srgbClr val="FF0000"/>
                </a:solidFill>
              </a:rPr>
              <a:t> training courses in interesting new technologies. </a:t>
            </a:r>
          </a:p>
          <a:p>
            <a:r>
              <a:rPr lang="en-US" dirty="0" smtClean="0"/>
              <a:t>It may mean that you will </a:t>
            </a:r>
            <a:r>
              <a:rPr lang="en-US" dirty="0" smtClean="0">
                <a:solidFill>
                  <a:srgbClr val="FF0000"/>
                </a:solidFill>
              </a:rPr>
              <a:t>invest in exploratory projects, to “test the water” of a new technology.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 3.1 Architecture in a Technical Context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rgbClr val="FF0000"/>
                </a:solidFill>
              </a:rPr>
              <a:t>Architectures Inhibit or Enable the Achievement of Quality Attributes</a:t>
            </a:r>
          </a:p>
          <a:p>
            <a:pPr>
              <a:buNone/>
            </a:pPr>
            <a:r>
              <a:rPr lang="en-US" dirty="0" smtClean="0"/>
              <a:t>The first three reasons in that List of Thirteen (covered in chapter 2) deal specifically with an </a:t>
            </a:r>
            <a:r>
              <a:rPr lang="en-US" dirty="0" smtClean="0">
                <a:solidFill>
                  <a:srgbClr val="FF0000"/>
                </a:solidFill>
              </a:rPr>
              <a:t>architecture’s technical impact on every system </a:t>
            </a:r>
            <a:r>
              <a:rPr lang="en-US" dirty="0" smtClean="0"/>
              <a:t>that uses it: </a:t>
            </a:r>
          </a:p>
          <a:p>
            <a:pPr marL="514350" indent="-514350">
              <a:buAutoNum type="arabicPeriod"/>
            </a:pPr>
            <a:r>
              <a:rPr lang="en-US" dirty="0" smtClean="0"/>
              <a:t>An architecture will inhibit or enable the achievement of a system’s quality attributes. </a:t>
            </a:r>
          </a:p>
          <a:p>
            <a:pPr marL="514350" indent="-514350">
              <a:buAutoNum type="arabicPeriod"/>
            </a:pPr>
            <a:r>
              <a:rPr lang="en-US" dirty="0" smtClean="0"/>
              <a:t>You can predict many aspects of a system’s qualities by studying its architecture.</a:t>
            </a:r>
          </a:p>
          <a:p>
            <a:pPr marL="514350" indent="-514350">
              <a:buAutoNum type="arabicPeriod"/>
            </a:pPr>
            <a:r>
              <a:rPr lang="en-US" dirty="0" smtClean="0"/>
              <a:t>An architecture makes it easier for you to reason about and manage change.</a:t>
            </a:r>
            <a:endParaRPr 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stakeholder is anyone who has a stake in the success of the system</a:t>
            </a:r>
            <a:r>
              <a:rPr lang="en-US" dirty="0" smtClean="0">
                <a:solidFill>
                  <a:srgbClr val="FF0000"/>
                </a:solidFill>
              </a:rPr>
              <a:t>: the customer, the end users, the developers, the project manager, the maintainers, and even those who market the system.</a:t>
            </a:r>
          </a:p>
          <a:p>
            <a:r>
              <a:rPr lang="en-US" dirty="0" smtClean="0">
                <a:solidFill>
                  <a:srgbClr val="FF0000"/>
                </a:solidFill>
              </a:rPr>
              <a:t>Early engagement of stakeholders </a:t>
            </a:r>
            <a:r>
              <a:rPr lang="en-US" dirty="0" smtClean="0"/>
              <a:t>allows you to understand the constraints of the task, manage expectations, negotiate priorities, and make tradeoffs.</a:t>
            </a:r>
          </a:p>
          <a:p>
            <a:r>
              <a:rPr lang="en-US" dirty="0" smtClean="0"/>
              <a:t>Having an acceptable system </a:t>
            </a:r>
            <a:r>
              <a:rPr lang="en-US" dirty="0" smtClean="0">
                <a:solidFill>
                  <a:srgbClr val="FF0000"/>
                </a:solidFill>
              </a:rPr>
              <a:t>involves appropriate performance, reliability, availability, platform compatibility, memory utilization, network usage, security, modifiability, usability, and interoperability</a:t>
            </a:r>
            <a:r>
              <a:rPr lang="en-US" dirty="0" smtClean="0"/>
              <a:t> with other systems as well as behavior.</a:t>
            </a:r>
            <a:endParaRPr lang="en-US" dirty="0" smtClean="0">
              <a:solidFill>
                <a:srgbClr val="FF0000"/>
              </a:solidFill>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stakeholders on the architect</a:t>
            </a:r>
            <a:endParaRPr lang="en-US" dirty="0"/>
          </a:p>
        </p:txBody>
      </p:sp>
      <p:pic>
        <p:nvPicPr>
          <p:cNvPr id="1026" name="Picture 2"/>
          <p:cNvPicPr>
            <a:picLocks noChangeAspect="1" noChangeArrowheads="1"/>
          </p:cNvPicPr>
          <p:nvPr/>
        </p:nvPicPr>
        <p:blipFill>
          <a:blip r:embed="rId2"/>
          <a:srcRect l="29282" t="17708" r="31479" b="6250"/>
          <a:stretch>
            <a:fillRect/>
          </a:stretch>
        </p:blipFill>
        <p:spPr bwMode="auto">
          <a:xfrm>
            <a:off x="1905000" y="990600"/>
            <a:ext cx="4876800" cy="531352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Therefore, one of the best pieces of advice we can give to architects is this: </a:t>
            </a:r>
            <a:r>
              <a:rPr lang="en-US" dirty="0" smtClean="0">
                <a:solidFill>
                  <a:srgbClr val="FF0000"/>
                </a:solidFill>
              </a:rPr>
              <a:t>Know your stakeholders. Talk to them, engage them, listen to them, and put yourself in their shoes.</a:t>
            </a:r>
            <a:endParaRPr lang="en-US" dirty="0">
              <a:solidFill>
                <a:srgbClr val="FF0000"/>
              </a:solidFill>
            </a:endParaRPr>
          </a:p>
        </p:txBody>
      </p:sp>
      <p:sp>
        <p:nvSpPr>
          <p:cNvPr id="4" name="Title 1"/>
          <p:cNvSpPr>
            <a:spLocks noGrp="1"/>
          </p:cNvSpPr>
          <p:nvPr>
            <p:ph type="title"/>
          </p:nvPr>
        </p:nvSpPr>
        <p:spPr>
          <a:xfrm>
            <a:off x="301752" y="228600"/>
            <a:ext cx="8534400" cy="758952"/>
          </a:xfrm>
        </p:spPr>
        <p:txBody>
          <a:bodyPr/>
          <a:lstStyle/>
          <a:p>
            <a:r>
              <a:rPr lang="en-US" dirty="0" smtClean="0"/>
              <a:t>Stakeholders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for a system and their interest</a:t>
            </a:r>
            <a:endParaRPr lang="en-US" dirty="0"/>
          </a:p>
        </p:txBody>
      </p:sp>
      <p:pic>
        <p:nvPicPr>
          <p:cNvPr id="2050" name="Picture 2"/>
          <p:cNvPicPr>
            <a:picLocks noGrp="1" noChangeAspect="1" noChangeArrowheads="1"/>
          </p:cNvPicPr>
          <p:nvPr>
            <p:ph sz="quarter" idx="1"/>
          </p:nvPr>
        </p:nvPicPr>
        <p:blipFill>
          <a:blip r:embed="rId2"/>
          <a:srcRect l="14617" t="24084" r="19284" b="8403"/>
          <a:stretch>
            <a:fillRect/>
          </a:stretch>
        </p:blipFill>
        <p:spPr bwMode="auto">
          <a:xfrm>
            <a:off x="228600" y="1524000"/>
            <a:ext cx="8579226" cy="5029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5227" t="27083" r="19180" b="12500"/>
          <a:stretch>
            <a:fillRect/>
          </a:stretch>
        </p:blipFill>
        <p:spPr bwMode="auto">
          <a:xfrm>
            <a:off x="228600" y="1371600"/>
            <a:ext cx="8686800" cy="5098325"/>
          </a:xfrm>
          <a:prstGeom prst="rect">
            <a:avLst/>
          </a:prstGeom>
          <a:noFill/>
          <a:ln w="9525">
            <a:noFill/>
            <a:miter lim="800000"/>
            <a:headEnd/>
            <a:tailEnd/>
          </a:ln>
          <a:effectLst/>
        </p:spPr>
      </p:pic>
      <p:sp>
        <p:nvSpPr>
          <p:cNvPr id="5" name="Title 1"/>
          <p:cNvSpPr>
            <a:spLocks noGrp="1"/>
          </p:cNvSpPr>
          <p:nvPr>
            <p:ph type="title"/>
          </p:nvPr>
        </p:nvSpPr>
        <p:spPr>
          <a:xfrm>
            <a:off x="301752" y="228600"/>
            <a:ext cx="8534400" cy="758952"/>
          </a:xfrm>
        </p:spPr>
        <p:txBody>
          <a:bodyPr/>
          <a:lstStyle/>
          <a:p>
            <a:r>
              <a:rPr lang="en-US" dirty="0" smtClean="0"/>
              <a:t>Stakeholders for a system and their interest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Architecture Influenced? </a:t>
            </a:r>
            <a:endParaRPr lang="en-US" dirty="0"/>
          </a:p>
        </p:txBody>
      </p:sp>
      <p:sp>
        <p:nvSpPr>
          <p:cNvPr id="3" name="Content Placeholder 2"/>
          <p:cNvSpPr>
            <a:spLocks noGrp="1"/>
          </p:cNvSpPr>
          <p:nvPr>
            <p:ph sz="quarter" idx="1"/>
          </p:nvPr>
        </p:nvSpPr>
        <p:spPr/>
        <p:txBody>
          <a:bodyPr/>
          <a:lstStyle/>
          <a:p>
            <a:r>
              <a:rPr lang="en-US" dirty="0" smtClean="0"/>
              <a:t>The existence of an architecture affects the technical, project, business, and professional contexts that subsequently influence future architectures.</a:t>
            </a:r>
          </a:p>
          <a:p>
            <a:r>
              <a:rPr lang="en-US" dirty="0" smtClean="0">
                <a:solidFill>
                  <a:srgbClr val="FF0000"/>
                </a:solidFill>
              </a:rPr>
              <a:t>Technical context</a:t>
            </a:r>
            <a:r>
              <a:rPr lang="en-US" dirty="0" smtClean="0"/>
              <a:t>. The architecture can affect </a:t>
            </a:r>
            <a:r>
              <a:rPr lang="en-US" dirty="0" smtClean="0">
                <a:solidFill>
                  <a:srgbClr val="FF0000"/>
                </a:solidFill>
              </a:rPr>
              <a:t>stakeholder requirements for the next system </a:t>
            </a:r>
            <a:r>
              <a:rPr lang="en-US" dirty="0" smtClean="0"/>
              <a:t>by giving the customer the opportunity to receive a system (based on the same architecture) in a more reliable, timely, and economical manner than if the </a:t>
            </a:r>
            <a:r>
              <a:rPr lang="en-US" dirty="0" smtClean="0">
                <a:solidFill>
                  <a:srgbClr val="FF0000"/>
                </a:solidFill>
              </a:rPr>
              <a:t>subsequent system were to be built from scratch, and typically with fewer defects.</a:t>
            </a:r>
            <a:endParaRPr 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solidFill>
                  <a:srgbClr val="FF0000"/>
                </a:solidFill>
              </a:rPr>
              <a:t>Project context</a:t>
            </a:r>
            <a:r>
              <a:rPr lang="en-US" dirty="0" smtClean="0"/>
              <a:t>. The architecture affects the structure of the developing organization.</a:t>
            </a:r>
          </a:p>
          <a:p>
            <a:r>
              <a:rPr lang="en-US" dirty="0" smtClean="0"/>
              <a:t>Teams are formed for individual software units; and the development, test, and integration activities all revolve around the units. </a:t>
            </a:r>
          </a:p>
          <a:p>
            <a:r>
              <a:rPr lang="en-US" dirty="0" smtClean="0"/>
              <a:t>Likewise, schedules and budgets allocate resources in chunks corresponding to the units.</a:t>
            </a:r>
            <a:endParaRPr lang="en-US" dirty="0"/>
          </a:p>
        </p:txBody>
      </p:sp>
      <p:sp>
        <p:nvSpPr>
          <p:cNvPr id="4" name="Title 1"/>
          <p:cNvSpPr>
            <a:spLocks noGrp="1"/>
          </p:cNvSpPr>
          <p:nvPr>
            <p:ph type="title"/>
          </p:nvPr>
        </p:nvSpPr>
        <p:spPr>
          <a:xfrm>
            <a:off x="301752" y="228600"/>
            <a:ext cx="8534400" cy="758952"/>
          </a:xfrm>
        </p:spPr>
        <p:txBody>
          <a:bodyPr/>
          <a:lstStyle/>
          <a:p>
            <a:r>
              <a:rPr lang="en-US" dirty="0" smtClean="0"/>
              <a:t>How Is Architecture Influenced?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solidFill>
                  <a:srgbClr val="FF0000"/>
                </a:solidFill>
              </a:rPr>
              <a:t>Business context</a:t>
            </a:r>
            <a:r>
              <a:rPr lang="en-US" dirty="0" smtClean="0"/>
              <a:t>. The architecture can affect the business goals of the developing organization.</a:t>
            </a:r>
          </a:p>
          <a:p>
            <a:r>
              <a:rPr lang="en-US" dirty="0" smtClean="0"/>
              <a:t>The architecture can provide opportunities for the efficient production and deployment of similar systems, and the organization may adjust its goals to take advantage of its newfound expertise to plumb the market.</a:t>
            </a:r>
          </a:p>
          <a:p>
            <a:r>
              <a:rPr lang="en-US" dirty="0" smtClean="0"/>
              <a:t> This is feedback from the system to the developing organization and the systems it builds.</a:t>
            </a:r>
            <a:endParaRPr lang="en-US" dirty="0"/>
          </a:p>
        </p:txBody>
      </p:sp>
      <p:sp>
        <p:nvSpPr>
          <p:cNvPr id="4" name="Title 1"/>
          <p:cNvSpPr>
            <a:spLocks noGrp="1"/>
          </p:cNvSpPr>
          <p:nvPr>
            <p:ph type="title"/>
          </p:nvPr>
        </p:nvSpPr>
        <p:spPr>
          <a:xfrm>
            <a:off x="301752" y="228600"/>
            <a:ext cx="8534400" cy="758952"/>
          </a:xfrm>
        </p:spPr>
        <p:txBody>
          <a:bodyPr/>
          <a:lstStyle/>
          <a:p>
            <a:r>
              <a:rPr lang="en-US" dirty="0" smtClean="0"/>
              <a:t>How Is Architecture Influenced?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solidFill>
                  <a:srgbClr val="FF0000"/>
                </a:solidFill>
              </a:rPr>
              <a:t>Professional context. </a:t>
            </a:r>
            <a:r>
              <a:rPr lang="en-US" dirty="0" smtClean="0"/>
              <a:t>The process of system building will affect the architect’s experience with subsequent systems by adding to the corporate experience base. </a:t>
            </a:r>
          </a:p>
          <a:p>
            <a:r>
              <a:rPr lang="en-US" dirty="0" smtClean="0"/>
              <a:t>A system that was successfully built around a particular technical approach will make the architect more inclined to build systems using the same approach in the future. </a:t>
            </a:r>
          </a:p>
          <a:p>
            <a:r>
              <a:rPr lang="en-US" dirty="0" smtClean="0"/>
              <a:t>On the other hand, architectures that fail are less likely to be chosen for future projects</a:t>
            </a:r>
            <a:endParaRPr lang="en-US" dirty="0"/>
          </a:p>
        </p:txBody>
      </p:sp>
      <p:sp>
        <p:nvSpPr>
          <p:cNvPr id="4" name="Title 1"/>
          <p:cNvSpPr>
            <a:spLocks noGrp="1"/>
          </p:cNvSpPr>
          <p:nvPr>
            <p:ph type="title"/>
          </p:nvPr>
        </p:nvSpPr>
        <p:spPr>
          <a:xfrm>
            <a:off x="301752" y="228600"/>
            <a:ext cx="8534400" cy="758952"/>
          </a:xfrm>
        </p:spPr>
        <p:txBody>
          <a:bodyPr/>
          <a:lstStyle/>
          <a:p>
            <a:r>
              <a:rPr lang="en-US" dirty="0" smtClean="0"/>
              <a:t>How Is Architecture Influenced?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Influence Cycle</a:t>
            </a:r>
            <a:endParaRPr lang="en-US" dirty="0"/>
          </a:p>
        </p:txBody>
      </p:sp>
      <p:pic>
        <p:nvPicPr>
          <p:cNvPr id="4098" name="Picture 2"/>
          <p:cNvPicPr>
            <a:picLocks noChangeAspect="1" noChangeArrowheads="1"/>
          </p:cNvPicPr>
          <p:nvPr/>
        </p:nvPicPr>
        <p:blipFill>
          <a:blip r:embed="rId2"/>
          <a:srcRect l="25769" t="42708" r="26794" b="10417"/>
          <a:stretch>
            <a:fillRect/>
          </a:stretch>
        </p:blipFill>
        <p:spPr bwMode="auto">
          <a:xfrm>
            <a:off x="152400" y="1295400"/>
            <a:ext cx="8915400" cy="4953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39952"/>
          </a:xfrm>
        </p:spPr>
        <p:txBody>
          <a:bodyPr>
            <a:normAutofit/>
          </a:bodyPr>
          <a:lstStyle/>
          <a:p>
            <a:r>
              <a:rPr lang="en-US" dirty="0" smtClean="0">
                <a:solidFill>
                  <a:srgbClr val="FF0000"/>
                </a:solidFill>
              </a:rPr>
              <a:t>Architectures Inhibit or Enable the Achievement of Quality Attributes</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If your system requires </a:t>
            </a:r>
            <a:r>
              <a:rPr lang="en-US" dirty="0" smtClean="0">
                <a:solidFill>
                  <a:srgbClr val="FF0000"/>
                </a:solidFill>
              </a:rPr>
              <a:t>high performance</a:t>
            </a:r>
            <a:r>
              <a:rPr lang="en-US" dirty="0" smtClean="0"/>
              <a:t>, then you need to pay attention to managing </a:t>
            </a:r>
            <a:r>
              <a:rPr lang="en-US" dirty="0" smtClean="0">
                <a:solidFill>
                  <a:srgbClr val="FF0000"/>
                </a:solidFill>
              </a:rPr>
              <a:t>the time-based behavior of elements, their use of shared resources, and the frequency and volume of inter element communication</a:t>
            </a:r>
            <a:r>
              <a:rPr lang="en-US" dirty="0" smtClean="0"/>
              <a:t>. To that list, we’ll add the following:</a:t>
            </a:r>
          </a:p>
          <a:p>
            <a:r>
              <a:rPr lang="en-US" dirty="0" smtClean="0"/>
              <a:t>If you care about a </a:t>
            </a:r>
            <a:r>
              <a:rPr lang="en-US" dirty="0" smtClean="0">
                <a:solidFill>
                  <a:srgbClr val="FF0000"/>
                </a:solidFill>
              </a:rPr>
              <a:t>system’s availability</a:t>
            </a:r>
            <a:r>
              <a:rPr lang="en-US" dirty="0" smtClean="0"/>
              <a:t>, you have to be concerned with </a:t>
            </a:r>
            <a:r>
              <a:rPr lang="en-US" dirty="0" smtClean="0">
                <a:solidFill>
                  <a:srgbClr val="FF0000"/>
                </a:solidFill>
              </a:rPr>
              <a:t>how components take over for each other in the event of a failure, and how the system responds to a fault. </a:t>
            </a:r>
          </a:p>
          <a:p>
            <a:r>
              <a:rPr lang="en-US" dirty="0" smtClean="0"/>
              <a:t>If you care about </a:t>
            </a:r>
            <a:r>
              <a:rPr lang="en-US" dirty="0" smtClean="0">
                <a:solidFill>
                  <a:srgbClr val="FF0000"/>
                </a:solidFill>
              </a:rPr>
              <a:t>usability</a:t>
            </a:r>
            <a:r>
              <a:rPr lang="en-US" dirty="0" smtClean="0"/>
              <a:t>, you have to be concerned </a:t>
            </a:r>
            <a:r>
              <a:rPr lang="en-US" dirty="0" smtClean="0">
                <a:solidFill>
                  <a:srgbClr val="FF0000"/>
                </a:solidFill>
              </a:rPr>
              <a:t>about isolating the details of the user interface </a:t>
            </a:r>
            <a:r>
              <a:rPr lang="en-US" dirty="0" smtClean="0"/>
              <a:t>and those elements responsible for the user experience from the rest of the system, so that those things can be tailored and improved over time.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dirty="0" smtClean="0">
                <a:solidFill>
                  <a:srgbClr val="FF0000"/>
                </a:solidFill>
              </a:rPr>
              <a:t>Architectures Inhibit or Enable the Achievement of Quality Attributes</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If you care about the </a:t>
            </a:r>
            <a:r>
              <a:rPr lang="en-US" dirty="0" smtClean="0">
                <a:solidFill>
                  <a:srgbClr val="FF0000"/>
                </a:solidFill>
              </a:rPr>
              <a:t>testability</a:t>
            </a:r>
            <a:r>
              <a:rPr lang="en-US" dirty="0" smtClean="0"/>
              <a:t> of your system, you have to be concerned about the </a:t>
            </a:r>
            <a:r>
              <a:rPr lang="en-US" dirty="0" smtClean="0">
                <a:solidFill>
                  <a:srgbClr val="FF0000"/>
                </a:solidFill>
              </a:rPr>
              <a:t>testability of individual elements, which means making their state observable and controllable, plus understanding the emergent behavior of the elements working together</a:t>
            </a:r>
            <a:r>
              <a:rPr lang="en-US" dirty="0" smtClean="0"/>
              <a:t>.</a:t>
            </a:r>
          </a:p>
          <a:p>
            <a:r>
              <a:rPr lang="en-US" dirty="0" smtClean="0"/>
              <a:t>If you care about the </a:t>
            </a:r>
            <a:r>
              <a:rPr lang="en-US" dirty="0" smtClean="0">
                <a:solidFill>
                  <a:srgbClr val="FF0000"/>
                </a:solidFill>
              </a:rPr>
              <a:t>safety of your system</a:t>
            </a:r>
            <a:r>
              <a:rPr lang="en-US" dirty="0" smtClean="0"/>
              <a:t>, you have to be concerned about the </a:t>
            </a:r>
            <a:r>
              <a:rPr lang="en-US" dirty="0" smtClean="0">
                <a:solidFill>
                  <a:srgbClr val="FF0000"/>
                </a:solidFill>
              </a:rPr>
              <a:t>behavioral envelope of the elements and the emergent behavior of the elements working in concert.</a:t>
            </a:r>
          </a:p>
          <a:p>
            <a:r>
              <a:rPr lang="en-US" dirty="0" smtClean="0"/>
              <a:t>If you care about </a:t>
            </a:r>
            <a:r>
              <a:rPr lang="en-US" dirty="0" smtClean="0">
                <a:solidFill>
                  <a:srgbClr val="FF0000"/>
                </a:solidFill>
              </a:rPr>
              <a:t>interoperability between your system and another</a:t>
            </a:r>
            <a:r>
              <a:rPr lang="en-US" dirty="0" smtClean="0"/>
              <a:t>, you have to be concerned about </a:t>
            </a:r>
            <a:r>
              <a:rPr lang="en-US" dirty="0" smtClean="0">
                <a:solidFill>
                  <a:srgbClr val="FF0000"/>
                </a:solidFill>
              </a:rPr>
              <a:t>which elements are responsible for external interactions so that you can control those interactions.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 3.2 Architecture in a Project Life-Cycle Context </a:t>
            </a:r>
            <a:endParaRPr lang="en-US" b="1" dirty="0"/>
          </a:p>
        </p:txBody>
      </p:sp>
      <p:sp>
        <p:nvSpPr>
          <p:cNvPr id="3" name="Content Placeholder 2"/>
          <p:cNvSpPr>
            <a:spLocks noGrp="1"/>
          </p:cNvSpPr>
          <p:nvPr>
            <p:ph sz="quarter" idx="1"/>
          </p:nvPr>
        </p:nvSpPr>
        <p:spPr/>
        <p:txBody>
          <a:bodyPr>
            <a:normAutofit fontScale="77500" lnSpcReduction="20000"/>
          </a:bodyPr>
          <a:lstStyle/>
          <a:p>
            <a:r>
              <a:rPr lang="en-US" dirty="0" smtClean="0"/>
              <a:t>There are four dominant software development processes, which we describe in roughly the order in which they came to prominence:</a:t>
            </a:r>
          </a:p>
          <a:p>
            <a:r>
              <a:rPr lang="en-US" dirty="0" smtClean="0"/>
              <a:t> 1. </a:t>
            </a:r>
            <a:r>
              <a:rPr lang="en-US" dirty="0" smtClean="0">
                <a:solidFill>
                  <a:srgbClr val="FF0000"/>
                </a:solidFill>
              </a:rPr>
              <a:t>Waterfall</a:t>
            </a:r>
            <a:r>
              <a:rPr lang="en-US" dirty="0" smtClean="0"/>
              <a:t>. For many years the Waterfall model dominated the field of software development. The Waterfall model organized the life cycle into a series of connected sequential activities, each with entry and exit conditions and a formalized relationship with its upstream and downstream neighbors. </a:t>
            </a:r>
            <a:r>
              <a:rPr lang="en-US" dirty="0" smtClean="0">
                <a:solidFill>
                  <a:srgbClr val="FF0000"/>
                </a:solidFill>
              </a:rPr>
              <a:t>The process began with requirements specification, followed by design, then implementation, then integration, then testing, then installation, all followed by maintenance. </a:t>
            </a:r>
          </a:p>
          <a:p>
            <a:r>
              <a:rPr lang="en-US" dirty="0" smtClean="0">
                <a:solidFill>
                  <a:srgbClr val="FF0000"/>
                </a:solidFill>
              </a:rPr>
              <a:t>Feedback paths</a:t>
            </a:r>
            <a:r>
              <a:rPr lang="en-US" dirty="0" smtClean="0"/>
              <a:t> from later to earlier steps allowed for the </a:t>
            </a:r>
            <a:r>
              <a:rPr lang="en-US" dirty="0" smtClean="0">
                <a:solidFill>
                  <a:srgbClr val="FF0000"/>
                </a:solidFill>
              </a:rPr>
              <a:t>revision of artifacts (requirements documents, design documents</a:t>
            </a:r>
            <a:r>
              <a:rPr lang="en-US" dirty="0" smtClean="0"/>
              <a:t>, etc.) on an as-needed basis, based on the knowledge acquired in the later stage. For example</a:t>
            </a:r>
            <a:r>
              <a:rPr lang="en-US" dirty="0" smtClean="0">
                <a:solidFill>
                  <a:srgbClr val="FF0000"/>
                </a:solidFill>
              </a:rPr>
              <a:t>, designers might push back against overly stringent requirements, which would then be reworked and flow back down. </a:t>
            </a:r>
            <a:r>
              <a:rPr lang="en-US" dirty="0" smtClean="0"/>
              <a:t>Testing that uncovered defects would trigger reimplementation (and maybe even redesign). And then the cycle continued.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atis-waterfall_model_mobile.png"/>
          <p:cNvPicPr>
            <a:picLocks noGrp="1" noChangeAspect="1"/>
          </p:cNvPicPr>
          <p:nvPr>
            <p:ph sz="quarter" idx="1"/>
          </p:nvPr>
        </p:nvPicPr>
        <p:blipFill>
          <a:blip r:embed="rId2"/>
          <a:srcRect l="5063" t="6332" r="6329" b="5021"/>
          <a:stretch>
            <a:fillRect/>
          </a:stretch>
        </p:blipFill>
        <p:spPr>
          <a:xfrm>
            <a:off x="1524000" y="1645920"/>
            <a:ext cx="5562600" cy="4450080"/>
          </a:xfrm>
        </p:spPr>
      </p:pic>
      <p:sp>
        <p:nvSpPr>
          <p:cNvPr id="4" name="Title 1"/>
          <p:cNvSpPr>
            <a:spLocks noGrp="1"/>
          </p:cNvSpPr>
          <p:nvPr>
            <p:ph type="title"/>
          </p:nvPr>
        </p:nvSpPr>
        <p:spPr/>
        <p:txBody>
          <a:bodyPr>
            <a:normAutofit/>
          </a:bodyPr>
          <a:lstStyle/>
          <a:p>
            <a:r>
              <a:rPr lang="en-US" dirty="0" smtClean="0"/>
              <a:t> waterfall model</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dirty="0" smtClean="0"/>
              <a:t>2. </a:t>
            </a:r>
            <a:r>
              <a:rPr lang="en-US" dirty="0" smtClean="0">
                <a:solidFill>
                  <a:srgbClr val="FF0000"/>
                </a:solidFill>
              </a:rPr>
              <a:t>Iterative. </a:t>
            </a:r>
            <a:r>
              <a:rPr lang="en-US" dirty="0" smtClean="0"/>
              <a:t>Each iteration should deliver something working and useful. </a:t>
            </a:r>
            <a:r>
              <a:rPr lang="en-US" dirty="0" smtClean="0">
                <a:solidFill>
                  <a:srgbClr val="FF0000"/>
                </a:solidFill>
              </a:rPr>
              <a:t>The trick here is to uncover early those requirements that have the most far-reaching effect on the design; the corresponding danger is to overlook requirements that, when discovered later, will capsize the design decisions made so far</a:t>
            </a:r>
            <a:r>
              <a:rPr lang="en-US" dirty="0" smtClean="0"/>
              <a:t>. </a:t>
            </a:r>
          </a:p>
          <a:p>
            <a:r>
              <a:rPr lang="en-US" dirty="0" smtClean="0"/>
              <a:t>An especially well known iterative process is called the </a:t>
            </a:r>
            <a:r>
              <a:rPr lang="en-US" dirty="0" smtClean="0">
                <a:solidFill>
                  <a:srgbClr val="FF0000"/>
                </a:solidFill>
              </a:rPr>
              <a:t>Unified Process (originally named the Rational Unified Process, after Rational Software, which originated it). It defines </a:t>
            </a:r>
            <a:r>
              <a:rPr lang="en-US" dirty="0" smtClean="0"/>
              <a:t>four phases of each iteration: inception, elaboration, construction, and transition</a:t>
            </a:r>
            <a:r>
              <a:rPr lang="en-US" dirty="0" smtClean="0">
                <a:solidFill>
                  <a:srgbClr val="FF0000"/>
                </a:solidFill>
              </a:rPr>
              <a:t>. A set of chosen use cases defines the goals for each iteration, and the iterations are ordered to address the greatest risks first</a:t>
            </a:r>
            <a:r>
              <a:rPr lang="en-US" dirty="0" smtClean="0"/>
              <a:t>.</a:t>
            </a:r>
            <a:endParaRPr lang="en-US" dirty="0"/>
          </a:p>
        </p:txBody>
      </p:sp>
      <p:sp>
        <p:nvSpPr>
          <p:cNvPr id="4" name="Title 1"/>
          <p:cNvSpPr>
            <a:spLocks noGrp="1"/>
          </p:cNvSpPr>
          <p:nvPr>
            <p:ph type="title"/>
          </p:nvPr>
        </p:nvSpPr>
        <p:spPr/>
        <p:txBody>
          <a:bodyPr>
            <a:normAutofit fontScale="90000"/>
          </a:bodyPr>
          <a:lstStyle/>
          <a:p>
            <a:r>
              <a:rPr lang="en-US" dirty="0" smtClean="0"/>
              <a:t> Architecture in a Project Life-Cycle Context </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and rational unified process models</a:t>
            </a:r>
            <a:endParaRPr lang="en-US" dirty="0"/>
          </a:p>
        </p:txBody>
      </p:sp>
      <p:pic>
        <p:nvPicPr>
          <p:cNvPr id="4" name="Content Placeholder 3" descr="iterative-model-in-software-engineering.png"/>
          <p:cNvPicPr>
            <a:picLocks noGrp="1" noChangeAspect="1"/>
          </p:cNvPicPr>
          <p:nvPr>
            <p:ph sz="quarter" idx="1"/>
          </p:nvPr>
        </p:nvPicPr>
        <p:blipFill>
          <a:blip r:embed="rId2"/>
          <a:stretch>
            <a:fillRect/>
          </a:stretch>
        </p:blipFill>
        <p:spPr>
          <a:xfrm>
            <a:off x="381000" y="1981200"/>
            <a:ext cx="3826144" cy="3810000"/>
          </a:xfrm>
        </p:spPr>
      </p:pic>
      <p:pic>
        <p:nvPicPr>
          <p:cNvPr id="5" name="Picture 4" descr="Development-iterative.png"/>
          <p:cNvPicPr>
            <a:picLocks noChangeAspect="1"/>
          </p:cNvPicPr>
          <p:nvPr/>
        </p:nvPicPr>
        <p:blipFill>
          <a:blip r:embed="rId3"/>
          <a:stretch>
            <a:fillRect/>
          </a:stretch>
        </p:blipFill>
        <p:spPr>
          <a:xfrm>
            <a:off x="4419600" y="2438400"/>
            <a:ext cx="4384745" cy="28194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369</TotalTime>
  <Words>2685</Words>
  <Application>Microsoft Office PowerPoint</Application>
  <PresentationFormat>On-screen Show (4:3)</PresentationFormat>
  <Paragraphs>143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Civic</vt:lpstr>
      <vt:lpstr>Chapter 3</vt:lpstr>
      <vt:lpstr>Some Context of system Architecture</vt:lpstr>
      <vt:lpstr> 3.1 Architecture in a Technical Context </vt:lpstr>
      <vt:lpstr>Architectures Inhibit or Enable the Achievement of Quality Attributes</vt:lpstr>
      <vt:lpstr>Architectures Inhibit or Enable the Achievement of Quality Attributes</vt:lpstr>
      <vt:lpstr> 3.2 Architecture in a Project Life-Cycle Context </vt:lpstr>
      <vt:lpstr> waterfall model</vt:lpstr>
      <vt:lpstr> Architecture in a Project Life-Cycle Context </vt:lpstr>
      <vt:lpstr>Iterative and rational unified process models</vt:lpstr>
      <vt:lpstr> Architecture in a Project Life-Cycle Context </vt:lpstr>
      <vt:lpstr>Agile model</vt:lpstr>
      <vt:lpstr> Architecture in a Project Life-Cycle Context </vt:lpstr>
      <vt:lpstr> Architecture in a Project Life-Cycle Context </vt:lpstr>
      <vt:lpstr>Making a Business Case for the System </vt:lpstr>
      <vt:lpstr>Making a Business Case for the System </vt:lpstr>
      <vt:lpstr>Making a Business Case for the System </vt:lpstr>
      <vt:lpstr>Understanding the Architecturally Significant Requirements</vt:lpstr>
      <vt:lpstr>Understanding the Architecturally Significant Requirements</vt:lpstr>
      <vt:lpstr>Creating or Selecting the Architecture</vt:lpstr>
      <vt:lpstr>Documenting and Communicating the Architecture </vt:lpstr>
      <vt:lpstr>Analyzing or Evaluating the Architecture </vt:lpstr>
      <vt:lpstr>Implementing and Testing the System Based on the Architecture</vt:lpstr>
      <vt:lpstr>Ensuring That the Implementation Conforms to the Architecture</vt:lpstr>
      <vt:lpstr>Implementing and Testing the System Based on the Architecture</vt:lpstr>
      <vt:lpstr>3.3 Architecture in a Business Context </vt:lpstr>
      <vt:lpstr>Architectures and Business Goals </vt:lpstr>
      <vt:lpstr>Architectures and the Development Organization </vt:lpstr>
      <vt:lpstr> Architecture in a Professional Context </vt:lpstr>
      <vt:lpstr>Architects’ Background and Experience </vt:lpstr>
      <vt:lpstr>Stakeholders </vt:lpstr>
      <vt:lpstr>Influence of stakeholders on the architect</vt:lpstr>
      <vt:lpstr>Stakeholders </vt:lpstr>
      <vt:lpstr>Stakeholders for a system and their interest</vt:lpstr>
      <vt:lpstr>Stakeholders for a system and their interest</vt:lpstr>
      <vt:lpstr>How Is Architecture Influenced? </vt:lpstr>
      <vt:lpstr>How Is Architecture Influenced? </vt:lpstr>
      <vt:lpstr>How Is Architecture Influenced? </vt:lpstr>
      <vt:lpstr>How Is Architecture Influenced? </vt:lpstr>
      <vt:lpstr>Architecture Influence Cycle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laptop care</dc:creator>
  <cp:lastModifiedBy>laptop care</cp:lastModifiedBy>
  <cp:revision>37</cp:revision>
  <dcterms:created xsi:type="dcterms:W3CDTF">2020-11-02T16:41:26Z</dcterms:created>
  <dcterms:modified xsi:type="dcterms:W3CDTF">2020-11-13T08:03:02Z</dcterms:modified>
</cp:coreProperties>
</file>