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0" r:id="rId2"/>
    <p:sldId id="263" r:id="rId3"/>
    <p:sldId id="264" r:id="rId4"/>
    <p:sldId id="265" r:id="rId5"/>
    <p:sldId id="306" r:id="rId6"/>
    <p:sldId id="273" r:id="rId7"/>
    <p:sldId id="274" r:id="rId8"/>
    <p:sldId id="267" r:id="rId9"/>
    <p:sldId id="266" r:id="rId10"/>
    <p:sldId id="268" r:id="rId11"/>
    <p:sldId id="269" r:id="rId12"/>
    <p:sldId id="277" r:id="rId13"/>
    <p:sldId id="303" r:id="rId14"/>
    <p:sldId id="304" r:id="rId15"/>
    <p:sldId id="276" r:id="rId16"/>
    <p:sldId id="258" r:id="rId17"/>
    <p:sldId id="259" r:id="rId18"/>
    <p:sldId id="282" r:id="rId19"/>
    <p:sldId id="283" r:id="rId20"/>
    <p:sldId id="305" r:id="rId21"/>
    <p:sldId id="308" r:id="rId22"/>
    <p:sldId id="307" r:id="rId23"/>
    <p:sldId id="292" r:id="rId24"/>
    <p:sldId id="280" r:id="rId25"/>
    <p:sldId id="279" r:id="rId26"/>
    <p:sldId id="295" r:id="rId27"/>
    <p:sldId id="291" r:id="rId28"/>
    <p:sldId id="294" r:id="rId29"/>
    <p:sldId id="293" r:id="rId30"/>
    <p:sldId id="290" r:id="rId31"/>
    <p:sldId id="299" r:id="rId32"/>
    <p:sldId id="301" r:id="rId33"/>
    <p:sldId id="300" r:id="rId34"/>
    <p:sldId id="302" r:id="rId35"/>
    <p:sldId id="289" r:id="rId36"/>
    <p:sldId id="296" r:id="rId37"/>
    <p:sldId id="297" r:id="rId38"/>
    <p:sldId id="298" r:id="rId39"/>
    <p:sldId id="28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8B9529-39F8-4FE8-93AC-CC33FA5815A2}" type="datetimeFigureOut">
              <a:rPr lang="en-US" smtClean="0"/>
              <a:pPr/>
              <a:t>18-Apr-20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DF3D1C-3C01-42CB-84DE-47CC8A295C6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latin typeface="+mn-lt"/>
                <a:ea typeface="+mn-ea"/>
                <a:cs typeface="+mn-cs"/>
              </a:rPr>
              <a:t>3. Insect Nervous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latin typeface="+mn-lt"/>
                <a:ea typeface="+mn-ea"/>
                <a:cs typeface="+mn-cs"/>
              </a:rPr>
              <a:t>4. Axon Membrane Potential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latin typeface="+mn-lt"/>
                <a:ea typeface="+mn-ea"/>
                <a:cs typeface="+mn-cs"/>
              </a:rPr>
              <a:t>5. Synapse Structure and Function</a:t>
            </a:r>
          </a:p>
          <a:p>
            <a:endParaRPr lang="en-US" dirty="0"/>
          </a:p>
        </p:txBody>
      </p:sp>
      <p:sp>
        <p:nvSpPr>
          <p:cNvPr id="4" name="Slide Number Placeholder 3"/>
          <p:cNvSpPr>
            <a:spLocks noGrp="1"/>
          </p:cNvSpPr>
          <p:nvPr>
            <p:ph type="sldNum" sz="quarter" idx="10"/>
          </p:nvPr>
        </p:nvSpPr>
        <p:spPr/>
        <p:txBody>
          <a:bodyPr/>
          <a:lstStyle/>
          <a:p>
            <a:fld id="{9DDF3D1C-3C01-42CB-84DE-47CC8A295C6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Spanning= duration,</a:t>
            </a:r>
            <a:r>
              <a:rPr lang="en-US" baseline="0" dirty="0" smtClean="0"/>
              <a:t> space</a:t>
            </a:r>
            <a:endParaRPr lang="en-US" dirty="0"/>
          </a:p>
        </p:txBody>
      </p:sp>
      <p:sp>
        <p:nvSpPr>
          <p:cNvPr id="4" name="Slide Number Placeholder 3"/>
          <p:cNvSpPr>
            <a:spLocks noGrp="1"/>
          </p:cNvSpPr>
          <p:nvPr>
            <p:ph type="sldNum" sz="quarter" idx="10"/>
          </p:nvPr>
        </p:nvSpPr>
        <p:spPr/>
        <p:txBody>
          <a:bodyPr/>
          <a:lstStyle/>
          <a:p>
            <a:fld id="{9DDF3D1C-3C01-42CB-84DE-47CC8A295C62}"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23570B-A9AC-4506-B7E6-096944EF4CE7}" type="datetimeFigureOut">
              <a:rPr lang="en-US" smtClean="0"/>
              <a:pPr/>
              <a:t>18-Apr-20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AC0AB-7ECA-4D62-AB97-28AAF0C4A1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3570B-A9AC-4506-B7E6-096944EF4CE7}" type="datetimeFigureOut">
              <a:rPr lang="en-US" smtClean="0"/>
              <a:pPr/>
              <a:t>18-Apr-20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AC0AB-7ECA-4D62-AB97-28AAF0C4A1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3570B-A9AC-4506-B7E6-096944EF4CE7}" type="datetimeFigureOut">
              <a:rPr lang="en-US" smtClean="0"/>
              <a:pPr/>
              <a:t>18-Apr-20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AC0AB-7ECA-4D62-AB97-28AAF0C4A1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3570B-A9AC-4506-B7E6-096944EF4CE7}" type="datetimeFigureOut">
              <a:rPr lang="en-US" smtClean="0"/>
              <a:pPr/>
              <a:t>18-Apr-20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AC0AB-7ECA-4D62-AB97-28AAF0C4A1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23570B-A9AC-4506-B7E6-096944EF4CE7}" type="datetimeFigureOut">
              <a:rPr lang="en-US" smtClean="0"/>
              <a:pPr/>
              <a:t>18-Apr-20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AC0AB-7ECA-4D62-AB97-28AAF0C4A1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23570B-A9AC-4506-B7E6-096944EF4CE7}" type="datetimeFigureOut">
              <a:rPr lang="en-US" smtClean="0"/>
              <a:pPr/>
              <a:t>18-Apr-20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AC0AB-7ECA-4D62-AB97-28AAF0C4A1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23570B-A9AC-4506-B7E6-096944EF4CE7}" type="datetimeFigureOut">
              <a:rPr lang="en-US" smtClean="0"/>
              <a:pPr/>
              <a:t>18-Apr-20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1AC0AB-7ECA-4D62-AB97-28AAF0C4A1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23570B-A9AC-4506-B7E6-096944EF4CE7}" type="datetimeFigureOut">
              <a:rPr lang="en-US" smtClean="0"/>
              <a:pPr/>
              <a:t>18-Apr-20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1AC0AB-7ECA-4D62-AB97-28AAF0C4A1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3570B-A9AC-4506-B7E6-096944EF4CE7}" type="datetimeFigureOut">
              <a:rPr lang="en-US" smtClean="0"/>
              <a:pPr/>
              <a:t>18-Apr-20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1AC0AB-7ECA-4D62-AB97-28AAF0C4A1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3570B-A9AC-4506-B7E6-096944EF4CE7}" type="datetimeFigureOut">
              <a:rPr lang="en-US" smtClean="0"/>
              <a:pPr/>
              <a:t>18-Apr-20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AC0AB-7ECA-4D62-AB97-28AAF0C4A1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3570B-A9AC-4506-B7E6-096944EF4CE7}" type="datetimeFigureOut">
              <a:rPr lang="en-US" smtClean="0"/>
              <a:pPr/>
              <a:t>18-Apr-20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AC0AB-7ECA-4D62-AB97-28AAF0C4A1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3570B-A9AC-4506-B7E6-096944EF4CE7}" type="datetimeFigureOut">
              <a:rPr lang="en-US" smtClean="0"/>
              <a:pPr/>
              <a:t>18-Apr-20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AC0AB-7ECA-4D62-AB97-28AAF0C4A1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hyperlink" Target="http://honeybee.drawwing.org/biblio/author/132"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honeybee.drawwing.org/node/503"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Insect Nervous system	</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Dr. M. Asam Riaz</a:t>
            </a:r>
          </a:p>
          <a:p>
            <a:r>
              <a:rPr lang="en-US" dirty="0" smtClean="0"/>
              <a:t>Assistant Professor</a:t>
            </a:r>
          </a:p>
          <a:p>
            <a:r>
              <a:rPr lang="en-US" dirty="0" smtClean="0"/>
              <a:t>Department of Entomology, University of Sargodha, Sargodha, Pakistan</a:t>
            </a:r>
          </a:p>
          <a:p>
            <a:r>
              <a:rPr lang="en-US" dirty="0" smtClean="0"/>
              <a:t>Asam.riaz@uos.edu.pk</a:t>
            </a:r>
            <a:endParaRPr lang="en-US" dirty="0"/>
          </a:p>
        </p:txBody>
      </p:sp>
      <p:pic>
        <p:nvPicPr>
          <p:cNvPr id="6" name="~PP1704.WAV">
            <a:hlinkClick r:id="" action="ppaction://media"/>
          </p:cNvPr>
          <p:cNvPicPr>
            <a:picLocks noRot="1" noChangeAspect="1"/>
          </p:cNvPicPr>
          <p:nvPr>
            <a:wavAudioFile r:embed="rId1" name="~PP1704.WAV"/>
          </p:nvPr>
        </p:nvPicPr>
        <p:blipFill>
          <a:blip r:embed="rId3" cstate="print"/>
          <a:stretch>
            <a:fillRect/>
          </a:stretch>
        </p:blipFill>
        <p:spPr>
          <a:xfrm>
            <a:off x="8696325" y="6410325"/>
            <a:ext cx="304800" cy="304800"/>
          </a:xfrm>
          <a:prstGeom prst="rect">
            <a:avLst/>
          </a:prstGeom>
        </p:spPr>
      </p:pic>
    </p:spTree>
  </p:cSld>
  <p:clrMapOvr>
    <a:masterClrMapping/>
  </p:clrMapOvr>
  <p:transition advTm="134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 of neurons based on functioning</a:t>
            </a:r>
            <a:endParaRPr lang="en-US" dirty="0"/>
          </a:p>
        </p:txBody>
      </p:sp>
      <p:sp>
        <p:nvSpPr>
          <p:cNvPr id="3" name="Content Placeholder 2"/>
          <p:cNvSpPr>
            <a:spLocks noGrp="1"/>
          </p:cNvSpPr>
          <p:nvPr>
            <p:ph idx="1"/>
          </p:nvPr>
        </p:nvSpPr>
        <p:spPr/>
        <p:txBody>
          <a:bodyPr/>
          <a:lstStyle/>
          <a:p>
            <a:r>
              <a:rPr lang="en-US" dirty="0" smtClean="0"/>
              <a:t>Sensory/afferent neurons</a:t>
            </a:r>
          </a:p>
          <a:p>
            <a:pPr lvl="1"/>
            <a:r>
              <a:rPr lang="en-US" dirty="0" smtClean="0"/>
              <a:t>Conduct message from sense organ to central nervous system</a:t>
            </a:r>
          </a:p>
          <a:p>
            <a:r>
              <a:rPr lang="en-US" dirty="0" smtClean="0"/>
              <a:t>Motor/efferent neurons</a:t>
            </a:r>
          </a:p>
          <a:p>
            <a:pPr lvl="1"/>
            <a:r>
              <a:rPr lang="en-US" dirty="0" smtClean="0"/>
              <a:t>Conduct message from the CNS to organs (effectors) </a:t>
            </a:r>
          </a:p>
          <a:p>
            <a:r>
              <a:rPr lang="en-US" dirty="0" err="1" smtClean="0"/>
              <a:t>Interneurons</a:t>
            </a:r>
            <a:endParaRPr lang="en-US" dirty="0" smtClean="0"/>
          </a:p>
          <a:p>
            <a:pPr lvl="1"/>
            <a:r>
              <a:rPr lang="en-US" dirty="0" smtClean="0"/>
              <a:t>Neurons between sensory and motor neurons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NS divided into 3 divisions</a:t>
            </a:r>
          </a:p>
          <a:p>
            <a:pPr marL="971550" lvl="1" indent="-514350">
              <a:buFont typeface="+mj-lt"/>
              <a:buAutoNum type="arabicPeriod"/>
            </a:pPr>
            <a:r>
              <a:rPr lang="en-US" dirty="0" smtClean="0"/>
              <a:t>CNS (consists of brain, </a:t>
            </a:r>
            <a:r>
              <a:rPr lang="en-US" dirty="0" err="1" smtClean="0"/>
              <a:t>suboesophageal</a:t>
            </a:r>
            <a:r>
              <a:rPr lang="en-US" dirty="0" smtClean="0"/>
              <a:t> ganglion, ventral nerve cord)</a:t>
            </a:r>
          </a:p>
          <a:p>
            <a:pPr marL="971550" lvl="1" indent="-514350">
              <a:buFont typeface="+mj-lt"/>
              <a:buAutoNum type="arabicPeriod"/>
            </a:pPr>
            <a:r>
              <a:rPr lang="en-US" dirty="0" smtClean="0"/>
              <a:t>Peripheral NS: nerves that connect CNS with sense receptors (sense organ)</a:t>
            </a:r>
          </a:p>
          <a:p>
            <a:pPr marL="971550" lvl="1" indent="-514350">
              <a:buFont typeface="+mj-lt"/>
              <a:buAutoNum type="arabicPeriod"/>
            </a:pPr>
            <a:r>
              <a:rPr lang="en-US" dirty="0" smtClean="0"/>
              <a:t>Visceral NS: consists of nerve and ganglia that connect CNS with viscera such as gut, heart, reproductive organ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Brain is divided into three parts</a:t>
            </a:r>
          </a:p>
          <a:p>
            <a:pPr marL="514350" indent="-514350">
              <a:buFont typeface="+mj-lt"/>
              <a:buAutoNum type="arabicPeriod"/>
            </a:pPr>
            <a:r>
              <a:rPr lang="en-US" dirty="0" err="1" smtClean="0"/>
              <a:t>Protocerebrum</a:t>
            </a:r>
            <a:endParaRPr lang="en-US" dirty="0" smtClean="0"/>
          </a:p>
          <a:p>
            <a:pPr lvl="1"/>
            <a:r>
              <a:rPr lang="en-US" dirty="0" err="1" smtClean="0"/>
              <a:t>Bilobed</a:t>
            </a:r>
            <a:r>
              <a:rPr lang="en-US" dirty="0" smtClean="0"/>
              <a:t> </a:t>
            </a:r>
          </a:p>
          <a:p>
            <a:pPr lvl="1"/>
            <a:r>
              <a:rPr lang="en-US" dirty="0" smtClean="0"/>
              <a:t>Optic lobe on lateral side</a:t>
            </a:r>
          </a:p>
          <a:p>
            <a:pPr lvl="1"/>
            <a:r>
              <a:rPr lang="en-US" dirty="0" smtClean="0"/>
              <a:t>Provide nerves to compound eyes and </a:t>
            </a:r>
            <a:r>
              <a:rPr lang="en-US" dirty="0" err="1" smtClean="0"/>
              <a:t>ocelli</a:t>
            </a:r>
            <a:endParaRPr lang="en-US" dirty="0" smtClean="0"/>
          </a:p>
          <a:p>
            <a:pPr marL="514350" indent="-514350">
              <a:buFont typeface="+mj-lt"/>
              <a:buAutoNum type="arabicPeriod"/>
            </a:pPr>
            <a:r>
              <a:rPr lang="en-US" dirty="0" err="1" smtClean="0"/>
              <a:t>Deutocerebrum</a:t>
            </a:r>
            <a:endParaRPr lang="en-US" dirty="0" smtClean="0"/>
          </a:p>
          <a:p>
            <a:pPr lvl="1"/>
            <a:r>
              <a:rPr lang="en-US" dirty="0" smtClean="0"/>
              <a:t>Fused ganglia of antennae</a:t>
            </a:r>
          </a:p>
          <a:p>
            <a:pPr lvl="1"/>
            <a:r>
              <a:rPr lang="en-US" dirty="0" smtClean="0"/>
              <a:t>Provide nerves to antennae</a:t>
            </a:r>
          </a:p>
          <a:p>
            <a:pPr marL="514350" indent="-514350">
              <a:buFont typeface="+mj-lt"/>
              <a:buAutoNum type="arabicPeriod"/>
            </a:pPr>
            <a:r>
              <a:rPr lang="en-US" dirty="0" err="1" smtClean="0"/>
              <a:t>Tritocerebrum</a:t>
            </a:r>
            <a:endParaRPr lang="en-US" dirty="0" smtClean="0"/>
          </a:p>
          <a:p>
            <a:pPr lvl="1"/>
            <a:r>
              <a:rPr lang="en-US" dirty="0" smtClean="0"/>
              <a:t>Form by ganglia and </a:t>
            </a:r>
            <a:r>
              <a:rPr lang="en-US" dirty="0" err="1" smtClean="0"/>
              <a:t>fibres</a:t>
            </a:r>
            <a:r>
              <a:rPr lang="en-US" dirty="0" smtClean="0"/>
              <a:t> </a:t>
            </a:r>
          </a:p>
          <a:p>
            <a:pPr lvl="1"/>
            <a:r>
              <a:rPr lang="en-US" dirty="0" smtClean="0"/>
              <a:t>Link brain and </a:t>
            </a:r>
            <a:r>
              <a:rPr lang="en-US" dirty="0" err="1" smtClean="0"/>
              <a:t>suboesophageal</a:t>
            </a:r>
            <a:r>
              <a:rPr lang="en-US" dirty="0" smtClean="0"/>
              <a:t> ganglion</a:t>
            </a:r>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30" name="Picture 6" descr="http://upload.wikimedia.org/wikipedia/commons/thumb/7/74/Insect_ocellus_diagram.svg/200px-Insect_ocellus_diagram.svg.png"/>
          <p:cNvPicPr>
            <a:picLocks noChangeAspect="1" noChangeArrowheads="1"/>
          </p:cNvPicPr>
          <p:nvPr/>
        </p:nvPicPr>
        <p:blipFill>
          <a:blip r:embed="rId2" cstate="print"/>
          <a:srcRect/>
          <a:stretch>
            <a:fillRect/>
          </a:stretch>
        </p:blipFill>
        <p:spPr bwMode="auto">
          <a:xfrm>
            <a:off x="1828800" y="304800"/>
            <a:ext cx="5257800" cy="528408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descr="http://upload.wikimedia.org/wikipedia/commons/thumb/0/01/Insect_compound_eye_diagram.svg/300px-Insect_compound_eye_diagram.svg.png"/>
          <p:cNvPicPr>
            <a:picLocks noChangeAspect="1" noChangeArrowheads="1"/>
          </p:cNvPicPr>
          <p:nvPr/>
        </p:nvPicPr>
        <p:blipFill>
          <a:blip r:embed="rId2" cstate="print"/>
          <a:srcRect/>
          <a:stretch>
            <a:fillRect/>
          </a:stretch>
        </p:blipFill>
        <p:spPr bwMode="auto">
          <a:xfrm>
            <a:off x="1447800" y="0"/>
            <a:ext cx="6705600" cy="545389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brainfull.jpeg                                                 00027735Macintosh HD                   BA4B07B5:"/>
          <p:cNvPicPr>
            <a:picLocks noChangeAspect="1" noChangeArrowheads="1"/>
          </p:cNvPicPr>
          <p:nvPr/>
        </p:nvPicPr>
        <p:blipFill>
          <a:blip r:embed="rId2" cstate="print">
            <a:clrChange>
              <a:clrFrom>
                <a:srgbClr val="FFFFFE"/>
              </a:clrFrom>
              <a:clrTo>
                <a:srgbClr val="FFFFFE">
                  <a:alpha val="0"/>
                </a:srgbClr>
              </a:clrTo>
            </a:clrChange>
          </a:blip>
          <a:srcRect/>
          <a:stretch>
            <a:fillRect/>
          </a:stretch>
        </p:blipFill>
        <p:spPr bwMode="auto">
          <a:xfrm>
            <a:off x="2819400" y="457200"/>
            <a:ext cx="4779963" cy="5410200"/>
          </a:xfrm>
          <a:prstGeom prst="rect">
            <a:avLst/>
          </a:prstGeom>
          <a:noFill/>
          <a:ln w="9525">
            <a:noFill/>
            <a:miter lim="800000"/>
            <a:headEnd/>
            <a:tailEnd/>
          </a:ln>
        </p:spPr>
      </p:pic>
      <p:sp>
        <p:nvSpPr>
          <p:cNvPr id="16386" name="Rectangle 3"/>
          <p:cNvSpPr>
            <a:spLocks noChangeArrowheads="1"/>
          </p:cNvSpPr>
          <p:nvPr/>
        </p:nvSpPr>
        <p:spPr bwMode="auto">
          <a:xfrm>
            <a:off x="708025" y="407988"/>
            <a:ext cx="1295400" cy="366712"/>
          </a:xfrm>
          <a:prstGeom prst="rect">
            <a:avLst/>
          </a:prstGeom>
          <a:noFill/>
          <a:ln w="9525">
            <a:noFill/>
            <a:miter lim="800000"/>
            <a:headEnd/>
            <a:tailEnd/>
          </a:ln>
        </p:spPr>
        <p:txBody>
          <a:bodyPr wrap="none">
            <a:spAutoFit/>
          </a:bodyPr>
          <a:lstStyle/>
          <a:p>
            <a:r>
              <a:rPr lang="en-US"/>
              <a:t>Insect Brain</a:t>
            </a:r>
          </a:p>
        </p:txBody>
      </p:sp>
      <p:sp>
        <p:nvSpPr>
          <p:cNvPr id="16387" name="Freeform 4"/>
          <p:cNvSpPr>
            <a:spLocks/>
          </p:cNvSpPr>
          <p:nvPr/>
        </p:nvSpPr>
        <p:spPr bwMode="auto">
          <a:xfrm>
            <a:off x="3479800" y="2290763"/>
            <a:ext cx="182563" cy="371475"/>
          </a:xfrm>
          <a:custGeom>
            <a:avLst/>
            <a:gdLst>
              <a:gd name="T0" fmla="*/ 0 w 115"/>
              <a:gd name="T1" fmla="*/ 0 h 234"/>
              <a:gd name="T2" fmla="*/ 2147483647 w 115"/>
              <a:gd name="T3" fmla="*/ 2147483647 h 234"/>
              <a:gd name="T4" fmla="*/ 2147483647 w 115"/>
              <a:gd name="T5" fmla="*/ 2147483647 h 234"/>
              <a:gd name="T6" fmla="*/ 2147483647 w 115"/>
              <a:gd name="T7" fmla="*/ 2147483647 h 234"/>
              <a:gd name="T8" fmla="*/ 2147483647 w 115"/>
              <a:gd name="T9" fmla="*/ 2147483647 h 234"/>
              <a:gd name="T10" fmla="*/ 2147483647 w 115"/>
              <a:gd name="T11" fmla="*/ 2147483647 h 234"/>
              <a:gd name="T12" fmla="*/ 2147483647 w 115"/>
              <a:gd name="T13" fmla="*/ 2147483647 h 234"/>
              <a:gd name="T14" fmla="*/ 2147483647 w 115"/>
              <a:gd name="T15" fmla="*/ 2147483647 h 234"/>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234"/>
              <a:gd name="T26" fmla="*/ 115 w 115"/>
              <a:gd name="T27" fmla="*/ 234 h 2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234">
                <a:moveTo>
                  <a:pt x="0" y="0"/>
                </a:moveTo>
                <a:cubicBezTo>
                  <a:pt x="3" y="11"/>
                  <a:pt x="5" y="22"/>
                  <a:pt x="13" y="32"/>
                </a:cubicBezTo>
                <a:cubicBezTo>
                  <a:pt x="19" y="48"/>
                  <a:pt x="24" y="68"/>
                  <a:pt x="35" y="82"/>
                </a:cubicBezTo>
                <a:cubicBezTo>
                  <a:pt x="38" y="94"/>
                  <a:pt x="41" y="102"/>
                  <a:pt x="51" y="112"/>
                </a:cubicBezTo>
                <a:cubicBezTo>
                  <a:pt x="53" y="122"/>
                  <a:pt x="65" y="140"/>
                  <a:pt x="75" y="144"/>
                </a:cubicBezTo>
                <a:cubicBezTo>
                  <a:pt x="77" y="155"/>
                  <a:pt x="85" y="166"/>
                  <a:pt x="93" y="176"/>
                </a:cubicBezTo>
                <a:cubicBezTo>
                  <a:pt x="98" y="190"/>
                  <a:pt x="105" y="203"/>
                  <a:pt x="115" y="216"/>
                </a:cubicBezTo>
                <a:cubicBezTo>
                  <a:pt x="114" y="222"/>
                  <a:pt x="112" y="234"/>
                  <a:pt x="112" y="234"/>
                </a:cubicBezTo>
              </a:path>
            </a:pathLst>
          </a:custGeom>
          <a:noFill/>
          <a:ln w="12700">
            <a:solidFill>
              <a:schemeClr val="tx1"/>
            </a:solidFill>
            <a:round/>
            <a:headEnd/>
            <a:tailEnd/>
          </a:ln>
        </p:spPr>
        <p:txBody>
          <a:bodyPr wrap="none" anchor="ctr"/>
          <a:lstStyle/>
          <a:p>
            <a:endParaRPr lang="en-US"/>
          </a:p>
        </p:txBody>
      </p:sp>
      <p:sp>
        <p:nvSpPr>
          <p:cNvPr id="16388" name="Freeform 5"/>
          <p:cNvSpPr>
            <a:spLocks/>
          </p:cNvSpPr>
          <p:nvPr/>
        </p:nvSpPr>
        <p:spPr bwMode="auto">
          <a:xfrm>
            <a:off x="3308350" y="4525963"/>
            <a:ext cx="268288" cy="90487"/>
          </a:xfrm>
          <a:custGeom>
            <a:avLst/>
            <a:gdLst>
              <a:gd name="T0" fmla="*/ 2147483647 w 169"/>
              <a:gd name="T1" fmla="*/ 2147483647 h 57"/>
              <a:gd name="T2" fmla="*/ 2147483647 w 169"/>
              <a:gd name="T3" fmla="*/ 2147483647 h 57"/>
              <a:gd name="T4" fmla="*/ 2147483647 w 169"/>
              <a:gd name="T5" fmla="*/ 2147483647 h 57"/>
              <a:gd name="T6" fmla="*/ 2147483647 w 169"/>
              <a:gd name="T7" fmla="*/ 0 h 57"/>
              <a:gd name="T8" fmla="*/ 0 60000 65536"/>
              <a:gd name="T9" fmla="*/ 0 60000 65536"/>
              <a:gd name="T10" fmla="*/ 0 60000 65536"/>
              <a:gd name="T11" fmla="*/ 0 60000 65536"/>
              <a:gd name="T12" fmla="*/ 0 w 169"/>
              <a:gd name="T13" fmla="*/ 0 h 57"/>
              <a:gd name="T14" fmla="*/ 169 w 169"/>
              <a:gd name="T15" fmla="*/ 57 h 57"/>
            </a:gdLst>
            <a:ahLst/>
            <a:cxnLst>
              <a:cxn ang="T8">
                <a:pos x="T0" y="T1"/>
              </a:cxn>
              <a:cxn ang="T9">
                <a:pos x="T2" y="T3"/>
              </a:cxn>
              <a:cxn ang="T10">
                <a:pos x="T4" y="T5"/>
              </a:cxn>
              <a:cxn ang="T11">
                <a:pos x="T6" y="T7"/>
              </a:cxn>
            </a:cxnLst>
            <a:rect l="T12" t="T13" r="T14" b="T15"/>
            <a:pathLst>
              <a:path w="169" h="57">
                <a:moveTo>
                  <a:pt x="4" y="56"/>
                </a:moveTo>
                <a:cubicBezTo>
                  <a:pt x="16" y="35"/>
                  <a:pt x="0" y="57"/>
                  <a:pt x="17" y="45"/>
                </a:cubicBezTo>
                <a:cubicBezTo>
                  <a:pt x="29" y="35"/>
                  <a:pt x="36" y="21"/>
                  <a:pt x="52" y="16"/>
                </a:cubicBezTo>
                <a:cubicBezTo>
                  <a:pt x="90" y="1"/>
                  <a:pt x="128" y="0"/>
                  <a:pt x="169" y="0"/>
                </a:cubicBezTo>
              </a:path>
            </a:pathLst>
          </a:custGeom>
          <a:noFill/>
          <a:ln w="12700">
            <a:solidFill>
              <a:schemeClr val="tx1"/>
            </a:solidFill>
            <a:round/>
            <a:headEnd/>
            <a:tailEnd/>
          </a:ln>
        </p:spPr>
        <p:txBody>
          <a:bodyPr wrap="none" anchor="ctr"/>
          <a:lstStyle/>
          <a:p>
            <a:endParaRPr lang="en-US"/>
          </a:p>
        </p:txBody>
      </p:sp>
      <p:sp>
        <p:nvSpPr>
          <p:cNvPr id="26630" name="Rectangle 6"/>
          <p:cNvSpPr>
            <a:spLocks noChangeArrowheads="1"/>
          </p:cNvSpPr>
          <p:nvPr/>
        </p:nvSpPr>
        <p:spPr bwMode="auto">
          <a:xfrm>
            <a:off x="6019800" y="1066800"/>
            <a:ext cx="1530350" cy="366713"/>
          </a:xfrm>
          <a:prstGeom prst="rect">
            <a:avLst/>
          </a:prstGeom>
          <a:noFill/>
          <a:ln w="9525">
            <a:noFill/>
            <a:miter lim="800000"/>
            <a:headEnd/>
            <a:tailEnd/>
          </a:ln>
        </p:spPr>
        <p:txBody>
          <a:bodyPr wrap="none">
            <a:spAutoFit/>
          </a:bodyPr>
          <a:lstStyle/>
          <a:p>
            <a:r>
              <a:rPr lang="en-US"/>
              <a:t>protocerebrum</a:t>
            </a:r>
          </a:p>
        </p:txBody>
      </p:sp>
      <p:sp>
        <p:nvSpPr>
          <p:cNvPr id="26631" name="Rectangle 7"/>
          <p:cNvSpPr>
            <a:spLocks noChangeArrowheads="1"/>
          </p:cNvSpPr>
          <p:nvPr/>
        </p:nvSpPr>
        <p:spPr bwMode="auto">
          <a:xfrm>
            <a:off x="6934200" y="2209800"/>
            <a:ext cx="1676400" cy="641350"/>
          </a:xfrm>
          <a:prstGeom prst="rect">
            <a:avLst/>
          </a:prstGeom>
          <a:noFill/>
          <a:ln w="9525">
            <a:noFill/>
            <a:miter lim="800000"/>
            <a:headEnd/>
            <a:tailEnd/>
          </a:ln>
        </p:spPr>
        <p:txBody>
          <a:bodyPr>
            <a:spAutoFit/>
          </a:bodyPr>
          <a:lstStyle/>
          <a:p>
            <a:r>
              <a:rPr lang="en-US"/>
              <a:t>hypocerebral ganglion</a:t>
            </a:r>
          </a:p>
        </p:txBody>
      </p:sp>
      <p:sp>
        <p:nvSpPr>
          <p:cNvPr id="26633" name="Rectangle 9"/>
          <p:cNvSpPr>
            <a:spLocks noChangeArrowheads="1"/>
          </p:cNvSpPr>
          <p:nvPr/>
        </p:nvSpPr>
        <p:spPr bwMode="auto">
          <a:xfrm>
            <a:off x="914400" y="3657600"/>
            <a:ext cx="1574800" cy="366713"/>
          </a:xfrm>
          <a:prstGeom prst="rect">
            <a:avLst/>
          </a:prstGeom>
          <a:noFill/>
          <a:ln w="9525">
            <a:noFill/>
            <a:miter lim="800000"/>
            <a:headEnd/>
            <a:tailEnd/>
          </a:ln>
        </p:spPr>
        <p:txBody>
          <a:bodyPr wrap="none">
            <a:spAutoFit/>
          </a:bodyPr>
          <a:lstStyle/>
          <a:p>
            <a:r>
              <a:rPr lang="en-US"/>
              <a:t>recurrent nerve</a:t>
            </a:r>
          </a:p>
        </p:txBody>
      </p:sp>
      <p:sp>
        <p:nvSpPr>
          <p:cNvPr id="26634" name="Rectangle 10"/>
          <p:cNvSpPr>
            <a:spLocks noChangeArrowheads="1"/>
          </p:cNvSpPr>
          <p:nvPr/>
        </p:nvSpPr>
        <p:spPr bwMode="auto">
          <a:xfrm>
            <a:off x="3886200" y="5791200"/>
            <a:ext cx="2374900" cy="366713"/>
          </a:xfrm>
          <a:prstGeom prst="rect">
            <a:avLst/>
          </a:prstGeom>
          <a:noFill/>
          <a:ln w="9525">
            <a:noFill/>
            <a:miter lim="800000"/>
            <a:headEnd/>
            <a:tailEnd/>
          </a:ln>
        </p:spPr>
        <p:txBody>
          <a:bodyPr wrap="none">
            <a:spAutoFit/>
          </a:bodyPr>
          <a:lstStyle/>
          <a:p>
            <a:r>
              <a:rPr lang="en-US"/>
              <a:t>subesophageal ganglion</a:t>
            </a:r>
          </a:p>
        </p:txBody>
      </p:sp>
      <p:sp>
        <p:nvSpPr>
          <p:cNvPr id="26635" name="Rectangle 11"/>
          <p:cNvSpPr>
            <a:spLocks noChangeArrowheads="1"/>
          </p:cNvSpPr>
          <p:nvPr/>
        </p:nvSpPr>
        <p:spPr bwMode="auto">
          <a:xfrm>
            <a:off x="990600" y="3187482"/>
            <a:ext cx="1428750" cy="366713"/>
          </a:xfrm>
          <a:prstGeom prst="rect">
            <a:avLst/>
          </a:prstGeom>
          <a:noFill/>
          <a:ln w="9525">
            <a:noFill/>
            <a:miter lim="800000"/>
            <a:headEnd/>
            <a:tailEnd/>
          </a:ln>
        </p:spPr>
        <p:txBody>
          <a:bodyPr wrap="none">
            <a:spAutoFit/>
          </a:bodyPr>
          <a:lstStyle/>
          <a:p>
            <a:r>
              <a:rPr lang="en-US" dirty="0" err="1"/>
              <a:t>tritocerebrum</a:t>
            </a:r>
            <a:endParaRPr lang="en-US" dirty="0"/>
          </a:p>
        </p:txBody>
      </p:sp>
      <p:sp>
        <p:nvSpPr>
          <p:cNvPr id="26636" name="Rectangle 12"/>
          <p:cNvSpPr>
            <a:spLocks noChangeArrowheads="1"/>
          </p:cNvSpPr>
          <p:nvPr/>
        </p:nvSpPr>
        <p:spPr bwMode="auto">
          <a:xfrm>
            <a:off x="545028" y="2409984"/>
            <a:ext cx="1555750" cy="366713"/>
          </a:xfrm>
          <a:prstGeom prst="rect">
            <a:avLst/>
          </a:prstGeom>
          <a:noFill/>
          <a:ln w="9525">
            <a:noFill/>
            <a:miter lim="800000"/>
            <a:headEnd/>
            <a:tailEnd/>
          </a:ln>
        </p:spPr>
        <p:txBody>
          <a:bodyPr wrap="none">
            <a:spAutoFit/>
          </a:bodyPr>
          <a:lstStyle/>
          <a:p>
            <a:r>
              <a:rPr lang="en-US" dirty="0" err="1"/>
              <a:t>deutocerebrum</a:t>
            </a:r>
            <a:endParaRPr lang="en-US" dirty="0"/>
          </a:p>
        </p:txBody>
      </p:sp>
      <p:sp>
        <p:nvSpPr>
          <p:cNvPr id="26637" name="Rectangle 13"/>
          <p:cNvSpPr>
            <a:spLocks noChangeArrowheads="1"/>
          </p:cNvSpPr>
          <p:nvPr/>
        </p:nvSpPr>
        <p:spPr bwMode="auto">
          <a:xfrm>
            <a:off x="762000" y="4495800"/>
            <a:ext cx="1651000" cy="366713"/>
          </a:xfrm>
          <a:prstGeom prst="rect">
            <a:avLst/>
          </a:prstGeom>
          <a:noFill/>
          <a:ln w="9525">
            <a:noFill/>
            <a:miter lim="800000"/>
            <a:headEnd/>
            <a:tailEnd/>
          </a:ln>
        </p:spPr>
        <p:txBody>
          <a:bodyPr wrap="none">
            <a:spAutoFit/>
          </a:bodyPr>
          <a:lstStyle/>
          <a:p>
            <a:r>
              <a:rPr lang="en-US"/>
              <a:t>frontal ganglion</a:t>
            </a:r>
          </a:p>
        </p:txBody>
      </p:sp>
      <p:sp>
        <p:nvSpPr>
          <p:cNvPr id="16396" name="Line 14"/>
          <p:cNvSpPr>
            <a:spLocks noChangeShapeType="1"/>
          </p:cNvSpPr>
          <p:nvPr/>
        </p:nvSpPr>
        <p:spPr bwMode="auto">
          <a:xfrm flipH="1">
            <a:off x="3962400" y="1447800"/>
            <a:ext cx="1752600" cy="838200"/>
          </a:xfrm>
          <a:prstGeom prst="line">
            <a:avLst/>
          </a:prstGeom>
          <a:noFill/>
          <a:ln w="19050">
            <a:solidFill>
              <a:schemeClr val="tx1"/>
            </a:solidFill>
            <a:round/>
            <a:headEnd/>
            <a:tailEnd type="triangle" w="med" len="med"/>
          </a:ln>
        </p:spPr>
        <p:txBody>
          <a:bodyPr wrap="none" anchor="ctr"/>
          <a:lstStyle/>
          <a:p>
            <a:endParaRPr lang="en-US"/>
          </a:p>
        </p:txBody>
      </p:sp>
      <p:sp>
        <p:nvSpPr>
          <p:cNvPr id="16397" name="Line 15"/>
          <p:cNvSpPr>
            <a:spLocks noChangeShapeType="1"/>
          </p:cNvSpPr>
          <p:nvPr/>
        </p:nvSpPr>
        <p:spPr bwMode="auto">
          <a:xfrm flipH="1">
            <a:off x="4953000" y="1066800"/>
            <a:ext cx="762000" cy="0"/>
          </a:xfrm>
          <a:prstGeom prst="line">
            <a:avLst/>
          </a:prstGeom>
          <a:noFill/>
          <a:ln w="19050">
            <a:solidFill>
              <a:schemeClr val="tx1"/>
            </a:solidFill>
            <a:round/>
            <a:headEnd/>
            <a:tailEnd type="triangle" w="med" len="med"/>
          </a:ln>
        </p:spPr>
        <p:txBody>
          <a:bodyPr wrap="none" anchor="ctr"/>
          <a:lstStyle/>
          <a:p>
            <a:endParaRPr lang="en-US"/>
          </a:p>
        </p:txBody>
      </p:sp>
      <p:sp>
        <p:nvSpPr>
          <p:cNvPr id="26640" name="AutoShape 16"/>
          <p:cNvSpPr>
            <a:spLocks/>
          </p:cNvSpPr>
          <p:nvPr/>
        </p:nvSpPr>
        <p:spPr bwMode="auto">
          <a:xfrm>
            <a:off x="5791200" y="914400"/>
            <a:ext cx="152400" cy="685800"/>
          </a:xfrm>
          <a:prstGeom prst="rightBrace">
            <a:avLst>
              <a:gd name="adj1" fmla="val 37500"/>
              <a:gd name="adj2" fmla="val 50000"/>
            </a:avLst>
          </a:prstGeom>
          <a:noFill/>
          <a:ln w="12700">
            <a:solidFill>
              <a:schemeClr val="tx1"/>
            </a:solidFill>
            <a:round/>
            <a:headEnd/>
            <a:tailEnd/>
          </a:ln>
        </p:spPr>
        <p:txBody>
          <a:bodyPr wrap="none" anchor="ctr"/>
          <a:lstStyle/>
          <a:p>
            <a:endParaRPr lang="en-US"/>
          </a:p>
        </p:txBody>
      </p:sp>
      <p:sp>
        <p:nvSpPr>
          <p:cNvPr id="16399" name="Line 17"/>
          <p:cNvSpPr>
            <a:spLocks noChangeShapeType="1"/>
          </p:cNvSpPr>
          <p:nvPr/>
        </p:nvSpPr>
        <p:spPr bwMode="auto">
          <a:xfrm>
            <a:off x="2163306" y="2590800"/>
            <a:ext cx="1600200" cy="152400"/>
          </a:xfrm>
          <a:prstGeom prst="line">
            <a:avLst/>
          </a:prstGeom>
          <a:noFill/>
          <a:ln w="19050">
            <a:solidFill>
              <a:schemeClr val="tx1"/>
            </a:solidFill>
            <a:round/>
            <a:headEnd/>
            <a:tailEnd type="triangle" w="med" len="med"/>
          </a:ln>
        </p:spPr>
        <p:txBody>
          <a:bodyPr wrap="none" anchor="ctr"/>
          <a:lstStyle/>
          <a:p>
            <a:endParaRPr lang="en-US"/>
          </a:p>
        </p:txBody>
      </p:sp>
      <p:sp>
        <p:nvSpPr>
          <p:cNvPr id="16400" name="Line 18"/>
          <p:cNvSpPr>
            <a:spLocks noChangeShapeType="1"/>
          </p:cNvSpPr>
          <p:nvPr/>
        </p:nvSpPr>
        <p:spPr bwMode="auto">
          <a:xfrm>
            <a:off x="2438400" y="3429000"/>
            <a:ext cx="1524000" cy="76200"/>
          </a:xfrm>
          <a:prstGeom prst="line">
            <a:avLst/>
          </a:prstGeom>
          <a:noFill/>
          <a:ln w="19050">
            <a:solidFill>
              <a:schemeClr val="tx1"/>
            </a:solidFill>
            <a:round/>
            <a:headEnd/>
            <a:tailEnd type="triangle" w="med" len="med"/>
          </a:ln>
        </p:spPr>
        <p:txBody>
          <a:bodyPr wrap="none" anchor="ctr"/>
          <a:lstStyle/>
          <a:p>
            <a:endParaRPr lang="en-US"/>
          </a:p>
        </p:txBody>
      </p:sp>
      <p:sp>
        <p:nvSpPr>
          <p:cNvPr id="16401" name="Line 19"/>
          <p:cNvSpPr>
            <a:spLocks noChangeShapeType="1"/>
          </p:cNvSpPr>
          <p:nvPr/>
        </p:nvSpPr>
        <p:spPr bwMode="auto">
          <a:xfrm>
            <a:off x="2590800" y="3886200"/>
            <a:ext cx="1371600" cy="152400"/>
          </a:xfrm>
          <a:prstGeom prst="line">
            <a:avLst/>
          </a:prstGeom>
          <a:noFill/>
          <a:ln w="19050">
            <a:solidFill>
              <a:schemeClr val="tx1"/>
            </a:solidFill>
            <a:round/>
            <a:headEnd/>
            <a:tailEnd type="triangle" w="med" len="med"/>
          </a:ln>
        </p:spPr>
        <p:txBody>
          <a:bodyPr wrap="none" anchor="ctr"/>
          <a:lstStyle/>
          <a:p>
            <a:endParaRPr lang="en-US"/>
          </a:p>
        </p:txBody>
      </p:sp>
      <p:sp>
        <p:nvSpPr>
          <p:cNvPr id="16402" name="Line 20"/>
          <p:cNvSpPr>
            <a:spLocks noChangeShapeType="1"/>
          </p:cNvSpPr>
          <p:nvPr/>
        </p:nvSpPr>
        <p:spPr bwMode="auto">
          <a:xfrm>
            <a:off x="2514600" y="4648200"/>
            <a:ext cx="1066800" cy="152400"/>
          </a:xfrm>
          <a:prstGeom prst="line">
            <a:avLst/>
          </a:prstGeom>
          <a:noFill/>
          <a:ln w="19050">
            <a:solidFill>
              <a:schemeClr val="tx1"/>
            </a:solidFill>
            <a:round/>
            <a:headEnd/>
            <a:tailEnd type="triangle" w="med" len="med"/>
          </a:ln>
        </p:spPr>
        <p:txBody>
          <a:bodyPr wrap="none" anchor="ctr"/>
          <a:lstStyle/>
          <a:p>
            <a:endParaRPr lang="en-US"/>
          </a:p>
        </p:txBody>
      </p:sp>
      <p:sp>
        <p:nvSpPr>
          <p:cNvPr id="16403" name="Line 21"/>
          <p:cNvSpPr>
            <a:spLocks noChangeShapeType="1"/>
          </p:cNvSpPr>
          <p:nvPr/>
        </p:nvSpPr>
        <p:spPr bwMode="auto">
          <a:xfrm flipV="1">
            <a:off x="5105400" y="5410200"/>
            <a:ext cx="838200" cy="381000"/>
          </a:xfrm>
          <a:prstGeom prst="line">
            <a:avLst/>
          </a:prstGeom>
          <a:noFill/>
          <a:ln w="19050">
            <a:solidFill>
              <a:schemeClr val="tx1"/>
            </a:solidFill>
            <a:round/>
            <a:headEnd/>
            <a:tailEnd type="triangle" w="med" len="med"/>
          </a:ln>
        </p:spPr>
        <p:txBody>
          <a:bodyPr wrap="none" anchor="ctr"/>
          <a:lstStyle/>
          <a:p>
            <a:endParaRPr lang="en-US"/>
          </a:p>
        </p:txBody>
      </p:sp>
      <p:sp>
        <p:nvSpPr>
          <p:cNvPr id="16404" name="Line 22"/>
          <p:cNvSpPr>
            <a:spLocks noChangeShapeType="1"/>
          </p:cNvSpPr>
          <p:nvPr/>
        </p:nvSpPr>
        <p:spPr bwMode="auto">
          <a:xfrm flipH="1">
            <a:off x="5334000" y="2438400"/>
            <a:ext cx="1600200" cy="609600"/>
          </a:xfrm>
          <a:prstGeom prst="line">
            <a:avLst/>
          </a:prstGeom>
          <a:noFill/>
          <a:ln w="19050">
            <a:solidFill>
              <a:schemeClr val="tx1"/>
            </a:solidFill>
            <a:round/>
            <a:headEnd/>
            <a:tailEnd type="triangle" w="med" len="med"/>
          </a:ln>
        </p:spPr>
        <p:txBody>
          <a:bodyPr wrap="none" anchor="ctr"/>
          <a:lstStyle/>
          <a:p>
            <a:endParaRPr lang="en-US"/>
          </a:p>
        </p:txBody>
      </p:sp>
      <p:sp>
        <p:nvSpPr>
          <p:cNvPr id="22" name="Oval 21"/>
          <p:cNvSpPr/>
          <p:nvPr/>
        </p:nvSpPr>
        <p:spPr>
          <a:xfrm>
            <a:off x="3352800" y="5715000"/>
            <a:ext cx="3581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74918" y="3035082"/>
            <a:ext cx="3581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267841">
            <a:off x="457200" y="2273082"/>
            <a:ext cx="3581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95800" y="838200"/>
            <a:ext cx="3581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266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grpId="0" nodeType="clickEffect">
                                  <p:stCondLst>
                                    <p:cond delay="0"/>
                                  </p:stCondLst>
                                  <p:childTnLst>
                                    <p:set>
                                      <p:cBhvr>
                                        <p:cTn id="10" dur="1" fill="hold">
                                          <p:stCondLst>
                                            <p:cond delay="499"/>
                                          </p:stCondLst>
                                        </p:cTn>
                                        <p:tgtEl>
                                          <p:spTgt spid="266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grpId="0" nodeType="clickEffect">
                                  <p:stCondLst>
                                    <p:cond delay="0"/>
                                  </p:stCondLst>
                                  <p:childTnLst>
                                    <p:set>
                                      <p:cBhvr>
                                        <p:cTn id="14" dur="1" fill="hold">
                                          <p:stCondLst>
                                            <p:cond delay="499"/>
                                          </p:stCondLst>
                                        </p:cTn>
                                        <p:tgtEl>
                                          <p:spTgt spid="266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entr" presetSubtype="0" fill="hold" grpId="0" nodeType="clickEffect">
                                  <p:stCondLst>
                                    <p:cond delay="0"/>
                                  </p:stCondLst>
                                  <p:childTnLst>
                                    <p:set>
                                      <p:cBhvr>
                                        <p:cTn id="18" dur="1" fill="hold">
                                          <p:stCondLst>
                                            <p:cond delay="499"/>
                                          </p:stCondLst>
                                        </p:cTn>
                                        <p:tgtEl>
                                          <p:spTgt spid="266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entr" presetSubtype="0" fill="hold" grpId="0" nodeType="clickEffect">
                                  <p:stCondLst>
                                    <p:cond delay="0"/>
                                  </p:stCondLst>
                                  <p:childTnLst>
                                    <p:set>
                                      <p:cBhvr>
                                        <p:cTn id="22" dur="1" fill="hold">
                                          <p:stCondLst>
                                            <p:cond delay="499"/>
                                          </p:stCondLst>
                                        </p:cTn>
                                        <p:tgtEl>
                                          <p:spTgt spid="2663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entr" presetSubtype="0" fill="hold" grpId="0" nodeType="clickEffect">
                                  <p:stCondLst>
                                    <p:cond delay="0"/>
                                  </p:stCondLst>
                                  <p:childTnLst>
                                    <p:set>
                                      <p:cBhvr>
                                        <p:cTn id="26" dur="1" fill="hold">
                                          <p:stCondLst>
                                            <p:cond delay="499"/>
                                          </p:stCondLst>
                                        </p:cTn>
                                        <p:tgtEl>
                                          <p:spTgt spid="2663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entr" presetSubtype="0" fill="hold" grpId="0" nodeType="clickEffect">
                                  <p:stCondLst>
                                    <p:cond delay="0"/>
                                  </p:stCondLst>
                                  <p:childTnLst>
                                    <p:set>
                                      <p:cBhvr>
                                        <p:cTn id="30" dur="1" fill="hold">
                                          <p:stCondLst>
                                            <p:cond delay="499"/>
                                          </p:stCondLst>
                                        </p:cTn>
                                        <p:tgtEl>
                                          <p:spTgt spid="2663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entr" presetSubtype="0" fill="hold" grpId="0" nodeType="clickEffect">
                                  <p:stCondLst>
                                    <p:cond delay="0"/>
                                  </p:stCondLst>
                                  <p:childTnLst>
                                    <p:set>
                                      <p:cBhvr>
                                        <p:cTn id="34" dur="1" fill="hold">
                                          <p:stCondLst>
                                            <p:cond delay="499"/>
                                          </p:stCondLst>
                                        </p:cTn>
                                        <p:tgtEl>
                                          <p:spTgt spid="26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utoUpdateAnimBg="0"/>
      <p:bldP spid="26631" grpId="0" autoUpdateAnimBg="0"/>
      <p:bldP spid="26633" grpId="0" autoUpdateAnimBg="0"/>
      <p:bldP spid="26634" grpId="0" autoUpdateAnimBg="0"/>
      <p:bldP spid="26635" grpId="0" autoUpdateAnimBg="0"/>
      <p:bldP spid="26636" grpId="0" autoUpdateAnimBg="0"/>
      <p:bldP spid="26637" grpId="0" autoUpdateAnimBg="0"/>
      <p:bldP spid="266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Brain</a:t>
            </a:r>
            <a:endParaRPr lang="en-US" dirty="0"/>
          </a:p>
        </p:txBody>
      </p:sp>
      <p:pic>
        <p:nvPicPr>
          <p:cNvPr id="2050" name="Picture 2" descr="D:\Asam\UOS\Dropbox\Courses\Ent 502\Brain.JPG"/>
          <p:cNvPicPr>
            <a:picLocks noChangeAspect="1" noChangeArrowheads="1"/>
          </p:cNvPicPr>
          <p:nvPr/>
        </p:nvPicPr>
        <p:blipFill>
          <a:blip r:embed="rId2" cstate="print"/>
          <a:srcRect l="3165" t="6329"/>
          <a:stretch>
            <a:fillRect/>
          </a:stretch>
        </p:blipFill>
        <p:spPr bwMode="auto">
          <a:xfrm>
            <a:off x="685800" y="721659"/>
            <a:ext cx="8458200" cy="6136341"/>
          </a:xfrm>
          <a:prstGeom prst="rect">
            <a:avLst/>
          </a:prstGeom>
          <a:noFill/>
        </p:spPr>
      </p:pic>
      <p:sp>
        <p:nvSpPr>
          <p:cNvPr id="5" name="Oval 4"/>
          <p:cNvSpPr/>
          <p:nvPr/>
        </p:nvSpPr>
        <p:spPr>
          <a:xfrm rot="520062">
            <a:off x="4296915" y="994114"/>
            <a:ext cx="4225625" cy="17677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91200" y="2876232"/>
            <a:ext cx="2286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91200" y="3333432"/>
            <a:ext cx="2286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074" name="Picture 2" descr="D:\Asam\UOS\Dropbox\Courses\Ent 502\brain 2.JPG"/>
          <p:cNvPicPr>
            <a:picLocks noChangeAspect="1" noChangeArrowheads="1"/>
          </p:cNvPicPr>
          <p:nvPr/>
        </p:nvPicPr>
        <p:blipFill>
          <a:blip r:embed="rId2" cstate="print"/>
          <a:srcRect l="7500" t="6667"/>
          <a:stretch>
            <a:fillRect/>
          </a:stretch>
        </p:blipFill>
        <p:spPr bwMode="auto">
          <a:xfrm>
            <a:off x="0" y="-61784"/>
            <a:ext cx="9144000" cy="6919784"/>
          </a:xfrm>
          <a:prstGeom prst="rect">
            <a:avLst/>
          </a:prstGeom>
          <a:noFill/>
        </p:spPr>
      </p:pic>
      <p:sp>
        <p:nvSpPr>
          <p:cNvPr id="4" name="Oval 3"/>
          <p:cNvSpPr/>
          <p:nvPr/>
        </p:nvSpPr>
        <p:spPr>
          <a:xfrm>
            <a:off x="6096000" y="2286000"/>
            <a:ext cx="2286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400800" y="3657600"/>
            <a:ext cx="2286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smtClean="0"/>
              <a:t>Suboesophageal</a:t>
            </a:r>
            <a:r>
              <a:rPr lang="en-US" dirty="0" smtClean="0"/>
              <a:t> ganglion:</a:t>
            </a:r>
          </a:p>
          <a:p>
            <a:pPr lvl="1"/>
            <a:r>
              <a:rPr lang="en-US" dirty="0" smtClean="0"/>
              <a:t>Fusion of ganglia of the </a:t>
            </a:r>
            <a:r>
              <a:rPr lang="en-US" dirty="0" err="1" smtClean="0"/>
              <a:t>mandibular</a:t>
            </a:r>
            <a:r>
              <a:rPr lang="en-US" dirty="0" smtClean="0"/>
              <a:t>, maxillary and labial segments</a:t>
            </a:r>
          </a:p>
          <a:p>
            <a:r>
              <a:rPr lang="en-US" dirty="0" smtClean="0"/>
              <a:t>Ventral nerve cord</a:t>
            </a:r>
          </a:p>
          <a:p>
            <a:pPr lvl="1"/>
            <a:r>
              <a:rPr lang="en-US" dirty="0" smtClean="0"/>
              <a:t>Lies on floor of thorax and abdomen</a:t>
            </a:r>
          </a:p>
          <a:p>
            <a:pPr lvl="2"/>
            <a:r>
              <a:rPr lang="en-US" dirty="0" smtClean="0"/>
              <a:t>In </a:t>
            </a:r>
            <a:r>
              <a:rPr lang="en-US" dirty="0" err="1" smtClean="0"/>
              <a:t>Dictyopterus</a:t>
            </a:r>
            <a:r>
              <a:rPr lang="en-US" dirty="0" smtClean="0"/>
              <a:t>, 3 thoracic  and 8 abdominal ganglions</a:t>
            </a:r>
          </a:p>
          <a:p>
            <a:pPr lvl="2"/>
            <a:r>
              <a:rPr lang="en-US" dirty="0" smtClean="0"/>
              <a:t>In </a:t>
            </a:r>
            <a:r>
              <a:rPr lang="en-US" dirty="0" err="1" smtClean="0"/>
              <a:t>Musca</a:t>
            </a:r>
            <a:r>
              <a:rPr lang="en-US" dirty="0" smtClean="0"/>
              <a:t>, all thoracic and abdominal are fused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352800" cy="1143000"/>
          </a:xfrm>
        </p:spPr>
        <p:txBody>
          <a:bodyPr>
            <a:normAutofit fontScale="90000"/>
          </a:bodyPr>
          <a:lstStyle/>
          <a:p>
            <a:r>
              <a:rPr lang="en-US" dirty="0" smtClean="0"/>
              <a:t>Nervous system </a:t>
            </a:r>
            <a:br>
              <a:rPr lang="en-US" dirty="0" smtClean="0"/>
            </a:br>
            <a:endParaRPr lang="en-US" dirty="0"/>
          </a:p>
        </p:txBody>
      </p:sp>
      <p:sp>
        <p:nvSpPr>
          <p:cNvPr id="3" name="Content Placeholder 2"/>
          <p:cNvSpPr>
            <a:spLocks noGrp="1"/>
          </p:cNvSpPr>
          <p:nvPr>
            <p:ph idx="1"/>
          </p:nvPr>
        </p:nvSpPr>
        <p:spPr>
          <a:xfrm>
            <a:off x="152400" y="1600200"/>
            <a:ext cx="8229600" cy="4525963"/>
          </a:xfrm>
        </p:spPr>
        <p:txBody>
          <a:bodyPr/>
          <a:lstStyle/>
          <a:p>
            <a:endParaRPr lang="en-US" dirty="0"/>
          </a:p>
        </p:txBody>
      </p:sp>
      <p:pic>
        <p:nvPicPr>
          <p:cNvPr id="1026" name="Picture 2" descr="D:\Asam\UOS\Dropbox\Courses\Ent 502\NS.JPG"/>
          <p:cNvPicPr>
            <a:picLocks noChangeAspect="1" noChangeArrowheads="1"/>
          </p:cNvPicPr>
          <p:nvPr/>
        </p:nvPicPr>
        <p:blipFill>
          <a:blip r:embed="rId3" cstate="print"/>
          <a:srcRect/>
          <a:stretch>
            <a:fillRect/>
          </a:stretch>
        </p:blipFill>
        <p:spPr bwMode="auto">
          <a:xfrm rot="5400000">
            <a:off x="2343149" y="1009651"/>
            <a:ext cx="6858000" cy="514349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Nervous system</a:t>
            </a:r>
            <a:endParaRPr lang="en-US" dirty="0"/>
          </a:p>
        </p:txBody>
      </p:sp>
      <p:sp>
        <p:nvSpPr>
          <p:cNvPr id="3" name="Content Placeholder 2"/>
          <p:cNvSpPr>
            <a:spLocks noGrp="1"/>
          </p:cNvSpPr>
          <p:nvPr>
            <p:ph idx="1"/>
          </p:nvPr>
        </p:nvSpPr>
        <p:spPr/>
        <p:txBody>
          <a:bodyPr/>
          <a:lstStyle/>
          <a:p>
            <a:r>
              <a:rPr lang="en-US" dirty="0" smtClean="0"/>
              <a:t>Conducting system ensure</a:t>
            </a:r>
          </a:p>
          <a:p>
            <a:pPr lvl="1"/>
            <a:r>
              <a:rPr lang="en-US" dirty="0" smtClean="0"/>
              <a:t>Rapid functioning</a:t>
            </a:r>
          </a:p>
          <a:p>
            <a:pPr lvl="1"/>
            <a:r>
              <a:rPr lang="en-US" dirty="0" smtClean="0"/>
              <a:t>Co-ordination of effectors</a:t>
            </a:r>
          </a:p>
          <a:p>
            <a:pPr lvl="1"/>
            <a:r>
              <a:rPr lang="en-US" dirty="0" smtClean="0"/>
              <a:t>Modify the response of </a:t>
            </a:r>
            <a:r>
              <a:rPr lang="en-US" dirty="0" err="1" smtClean="0"/>
              <a:t>effector</a:t>
            </a:r>
            <a:r>
              <a:rPr lang="en-US" dirty="0" smtClean="0"/>
              <a:t> according to the input of peripheral sense organs</a:t>
            </a:r>
            <a:endParaRPr lang="en-US" dirty="0"/>
          </a:p>
        </p:txBody>
      </p:sp>
      <p:pic>
        <p:nvPicPr>
          <p:cNvPr id="6" name="~PP994.WAV">
            <a:hlinkClick r:id="" action="ppaction://media"/>
          </p:cNvPr>
          <p:cNvPicPr>
            <a:picLocks noRot="1" noChangeAspect="1"/>
          </p:cNvPicPr>
          <p:nvPr>
            <a:wavAudioFile r:embed="rId1" name="~PP994.WAV"/>
          </p:nvPr>
        </p:nvPicPr>
        <p:blipFill>
          <a:blip r:embed="rId3" cstate="print"/>
          <a:stretch>
            <a:fillRect/>
          </a:stretch>
        </p:blipFill>
        <p:spPr>
          <a:xfrm>
            <a:off x="8696325" y="6410325"/>
            <a:ext cx="304800" cy="304800"/>
          </a:xfrm>
          <a:prstGeom prst="rect">
            <a:avLst/>
          </a:prstGeom>
        </p:spPr>
      </p:pic>
    </p:spTree>
  </p:cSld>
  <p:clrMapOvr>
    <a:masterClrMapping/>
  </p:clrMapOvr>
  <p:transition advTm="399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Honey bee</a:t>
            </a:r>
            <a:endParaRPr lang="en-US" dirty="0"/>
          </a:p>
        </p:txBody>
      </p:sp>
      <p:sp>
        <p:nvSpPr>
          <p:cNvPr id="3" name="Content Placeholder 2"/>
          <p:cNvSpPr>
            <a:spLocks noGrp="1"/>
          </p:cNvSpPr>
          <p:nvPr>
            <p:ph idx="1"/>
          </p:nvPr>
        </p:nvSpPr>
        <p:spPr/>
        <p:txBody>
          <a:bodyPr/>
          <a:lstStyle/>
          <a:p>
            <a:endParaRPr lang="en-US" dirty="0"/>
          </a:p>
        </p:txBody>
      </p:sp>
      <p:sp>
        <p:nvSpPr>
          <p:cNvPr id="1026" name="AutoShape 2" descr="Related image"/>
          <p:cNvSpPr>
            <a:spLocks noChangeAspect="1" noChangeArrowheads="1"/>
          </p:cNvSpPr>
          <p:nvPr/>
        </p:nvSpPr>
        <p:spPr bwMode="auto">
          <a:xfrm>
            <a:off x="63500" y="-136525"/>
            <a:ext cx="5324475" cy="5572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C:\Asam\UOS\Dropbox\Courses\Ent 502\Nervous system\nervous_system.png"/>
          <p:cNvPicPr>
            <a:picLocks noChangeAspect="1" noChangeArrowheads="1"/>
          </p:cNvPicPr>
          <p:nvPr/>
        </p:nvPicPr>
        <p:blipFill>
          <a:blip r:embed="rId2" cstate="print"/>
          <a:srcRect/>
          <a:stretch>
            <a:fillRect/>
          </a:stretch>
        </p:blipFill>
        <p:spPr bwMode="auto">
          <a:xfrm>
            <a:off x="2438400" y="2133600"/>
            <a:ext cx="4758959" cy="2133600"/>
          </a:xfrm>
          <a:prstGeom prst="rect">
            <a:avLst/>
          </a:prstGeom>
          <a:noFill/>
        </p:spPr>
      </p:pic>
      <p:sp>
        <p:nvSpPr>
          <p:cNvPr id="10" name="Rectangle 9"/>
          <p:cNvSpPr/>
          <p:nvPr/>
        </p:nvSpPr>
        <p:spPr>
          <a:xfrm>
            <a:off x="0" y="6396335"/>
            <a:ext cx="8229600" cy="461665"/>
          </a:xfrm>
          <a:prstGeom prst="rect">
            <a:avLst/>
          </a:prstGeom>
        </p:spPr>
        <p:txBody>
          <a:bodyPr wrap="square">
            <a:spAutoFit/>
          </a:bodyPr>
          <a:lstStyle/>
          <a:p>
            <a:r>
              <a:rPr lang="en-US" sz="1200" b="1" dirty="0" smtClean="0"/>
              <a:t>References</a:t>
            </a:r>
          </a:p>
          <a:p>
            <a:r>
              <a:rPr lang="en-US" sz="1200" b="1" dirty="0" smtClean="0">
                <a:hlinkClick r:id="rId3"/>
              </a:rPr>
              <a:t>Michener C.D.</a:t>
            </a:r>
            <a:r>
              <a:rPr lang="en-US" sz="1200" dirty="0" smtClean="0"/>
              <a:t> (1974) </a:t>
            </a:r>
            <a:r>
              <a:rPr lang="en-US" sz="1200" b="1" dirty="0" smtClean="0">
                <a:hlinkClick r:id="rId4"/>
              </a:rPr>
              <a:t>The social behavior of the bees: a comparative study</a:t>
            </a:r>
            <a:r>
              <a:rPr lang="en-US" sz="1200" dirty="0" smtClean="0"/>
              <a:t>. Harvard Univ. Press., Cambridge, Mass.</a:t>
            </a: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Cockroach</a:t>
            </a:r>
            <a:endParaRPr lang="en-US" dirty="0"/>
          </a:p>
        </p:txBody>
      </p:sp>
      <p:sp>
        <p:nvSpPr>
          <p:cNvPr id="3" name="Content Placeholder 2"/>
          <p:cNvSpPr>
            <a:spLocks noGrp="1"/>
          </p:cNvSpPr>
          <p:nvPr>
            <p:ph idx="1"/>
          </p:nvPr>
        </p:nvSpPr>
        <p:spPr/>
        <p:txBody>
          <a:bodyPr/>
          <a:lstStyle/>
          <a:p>
            <a:endParaRPr lang="en-US" dirty="0"/>
          </a:p>
        </p:txBody>
      </p:sp>
      <p:sp>
        <p:nvSpPr>
          <p:cNvPr id="1026" name="AutoShape 2" descr="Related image"/>
          <p:cNvSpPr>
            <a:spLocks noChangeAspect="1" noChangeArrowheads="1"/>
          </p:cNvSpPr>
          <p:nvPr/>
        </p:nvSpPr>
        <p:spPr bwMode="auto">
          <a:xfrm>
            <a:off x="63500" y="-136525"/>
            <a:ext cx="5324475" cy="5572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cstate="print"/>
          <a:srcRect/>
          <a:stretch>
            <a:fillRect/>
          </a:stretch>
        </p:blipFill>
        <p:spPr bwMode="auto">
          <a:xfrm>
            <a:off x="2362200" y="1600200"/>
            <a:ext cx="4657725" cy="4876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44975" y="495869"/>
            <a:ext cx="8265625" cy="6362131"/>
          </a:xfrm>
          <a:prstGeom prst="rect">
            <a:avLst/>
          </a:prstGeom>
          <a:noFill/>
          <a:ln w="9525">
            <a:noFill/>
            <a:miter lim="800000"/>
            <a:headEnd/>
            <a:tailEnd/>
          </a:ln>
        </p:spPr>
      </p:pic>
      <p:sp>
        <p:nvSpPr>
          <p:cNvPr id="4" name="Title 1"/>
          <p:cNvSpPr txBox="1">
            <a:spLocks/>
          </p:cNvSpPr>
          <p:nvPr/>
        </p:nvSpPr>
        <p:spPr>
          <a:xfrm>
            <a:off x="381000" y="0"/>
            <a:ext cx="8229600" cy="533400"/>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Transmission of nerve impulse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108217" y="1881743"/>
            <a:ext cx="7502383" cy="3680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of nerve impulse</a:t>
            </a:r>
            <a:endParaRPr lang="en-US" dirty="0"/>
          </a:p>
        </p:txBody>
      </p:sp>
      <p:sp>
        <p:nvSpPr>
          <p:cNvPr id="3" name="Content Placeholder 2"/>
          <p:cNvSpPr>
            <a:spLocks noGrp="1"/>
          </p:cNvSpPr>
          <p:nvPr>
            <p:ph idx="1"/>
          </p:nvPr>
        </p:nvSpPr>
        <p:spPr/>
        <p:txBody>
          <a:bodyPr>
            <a:normAutofit/>
          </a:bodyPr>
          <a:lstStyle/>
          <a:p>
            <a:r>
              <a:rPr lang="en-US" dirty="0" smtClean="0"/>
              <a:t>Resting potential</a:t>
            </a:r>
          </a:p>
          <a:p>
            <a:pPr lvl="1"/>
            <a:r>
              <a:rPr lang="en-US" dirty="0" smtClean="0"/>
              <a:t>Inside negative charge</a:t>
            </a:r>
          </a:p>
          <a:p>
            <a:pPr lvl="1"/>
            <a:r>
              <a:rPr lang="en-US" dirty="0" smtClean="0"/>
              <a:t>Na</a:t>
            </a:r>
            <a:r>
              <a:rPr lang="en-US" baseline="30000" dirty="0" smtClean="0"/>
              <a:t>+</a:t>
            </a:r>
            <a:r>
              <a:rPr lang="en-US" dirty="0" smtClean="0"/>
              <a:t> pumped out</a:t>
            </a:r>
          </a:p>
          <a:p>
            <a:pPr lvl="1"/>
            <a:r>
              <a:rPr lang="en-US" dirty="0" smtClean="0"/>
              <a:t>K</a:t>
            </a:r>
            <a:r>
              <a:rPr lang="en-US" baseline="30000" dirty="0" smtClean="0"/>
              <a:t>+</a:t>
            </a:r>
            <a:r>
              <a:rPr lang="en-US" dirty="0" smtClean="0"/>
              <a:t> inward movement </a:t>
            </a:r>
          </a:p>
          <a:p>
            <a:pPr lvl="1"/>
            <a:r>
              <a:rPr lang="en-US" dirty="0" smtClean="0"/>
              <a:t> negatively charged protein and nucleic acid molecules also inhabit the cell; therefore, the inside is negative as compared to the outside.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Action potential</a:t>
            </a:r>
          </a:p>
          <a:p>
            <a:r>
              <a:rPr lang="en-US" dirty="0" smtClean="0"/>
              <a:t>Permeability of axon membrane changes</a:t>
            </a:r>
          </a:p>
          <a:p>
            <a:r>
              <a:rPr lang="en-US" dirty="0" smtClean="0"/>
              <a:t>Na ions comes in (produce +</a:t>
            </a:r>
            <a:r>
              <a:rPr lang="en-US" dirty="0" err="1" smtClean="0"/>
              <a:t>ve</a:t>
            </a:r>
            <a:r>
              <a:rPr lang="en-US" dirty="0" smtClean="0"/>
              <a:t> charge inside)</a:t>
            </a:r>
          </a:p>
          <a:p>
            <a:r>
              <a:rPr lang="en-US" dirty="0" smtClean="0"/>
              <a:t>K ions goes </a:t>
            </a:r>
          </a:p>
          <a:p>
            <a:r>
              <a:rPr lang="en-US" dirty="0" smtClean="0"/>
              <a:t>Duration of action potential is 1-2 milliseconds</a:t>
            </a:r>
          </a:p>
          <a:p>
            <a:r>
              <a:rPr lang="en-US" dirty="0" smtClean="0"/>
              <a:t>Adjacent area of axon are negatively charged so that a current flow in a local circuit away from the point of </a:t>
            </a:r>
            <a:r>
              <a:rPr lang="en-US" dirty="0" err="1" smtClean="0"/>
              <a:t>depolarisation</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err="1" smtClean="0"/>
              <a:t>Repolarization</a:t>
            </a:r>
            <a:r>
              <a:rPr lang="en-US" b="1" dirty="0" smtClean="0"/>
              <a:t>: Potassium ions move outside, and sodium ions stay inside the membrane.</a:t>
            </a:r>
          </a:p>
          <a:p>
            <a:r>
              <a:rPr lang="en-US" dirty="0" smtClean="0"/>
              <a:t>After the inside of the cell becomes flooded with Na+, the gated ion channels on the inside of the membrane open to allow the K+ to move to the outside of the membrane. </a:t>
            </a:r>
          </a:p>
          <a:p>
            <a:r>
              <a:rPr lang="en-US" dirty="0" smtClean="0"/>
              <a:t>With K+ moving to the outside, the membrane's </a:t>
            </a:r>
            <a:r>
              <a:rPr lang="en-US" dirty="0" err="1" smtClean="0"/>
              <a:t>repolarization</a:t>
            </a:r>
            <a:r>
              <a:rPr lang="en-US" dirty="0" smtClean="0"/>
              <a:t> restores electrical balance, although it's opposite of the initial polarized membrane that had Na+ on the outside and K+ on the inside. Just after the K+ gates open, the Na+ gates close; otherwise, the membrane couldn't </a:t>
            </a:r>
            <a:r>
              <a:rPr lang="en-US" dirty="0" err="1" smtClean="0"/>
              <a:t>repolarize</a:t>
            </a:r>
            <a:r>
              <a:rPr lang="en-US" dirty="0" smtClean="0"/>
              <a:t>.</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en-US" b="1" dirty="0" smtClean="0">
                <a:solidFill>
                  <a:srgbClr val="FF0000"/>
                </a:solidFill>
              </a:rPr>
              <a:t>Refractory period puts everything back to normal: Potassium returns inside, sodium returns outside.</a:t>
            </a:r>
          </a:p>
          <a:p>
            <a:r>
              <a:rPr lang="en-US" dirty="0" smtClean="0"/>
              <a:t>The refractory period is when the Na+ and K+ are returned to their original sides: Na+ on the outside and K+ on the inside. </a:t>
            </a:r>
          </a:p>
          <a:p>
            <a:r>
              <a:rPr lang="en-US" dirty="0" smtClean="0"/>
              <a:t>While the neuron is busy returning everything to normal, it doesn't </a:t>
            </a:r>
            <a:r>
              <a:rPr lang="en-US" b="1" dirty="0" smtClean="0">
                <a:solidFill>
                  <a:srgbClr val="FF0000"/>
                </a:solidFill>
              </a:rPr>
              <a:t>respond to any incoming stimuli</a:t>
            </a:r>
            <a:r>
              <a:rPr lang="en-US" dirty="0" smtClean="0"/>
              <a:t>. It's kind of like letting your answering machine pick up the phone call that makes your phone ring just as you walk in the door with your hands full. </a:t>
            </a:r>
          </a:p>
          <a:p>
            <a:r>
              <a:rPr lang="en-US" dirty="0" smtClean="0"/>
              <a:t>After the Na+/K+ pumps return the ions to their rightful side of the neuron's cell membrane, the neuron is back to its normal polarized state and stays in the resting potential until another impulse comes along.</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err="1" smtClean="0">
                <a:solidFill>
                  <a:srgbClr val="FF0000"/>
                </a:solidFill>
              </a:rPr>
              <a:t>Hyperpolarization</a:t>
            </a:r>
            <a:r>
              <a:rPr lang="en-US" b="1" dirty="0" smtClean="0">
                <a:solidFill>
                  <a:srgbClr val="FF0000"/>
                </a:solidFill>
              </a:rPr>
              <a:t>: </a:t>
            </a:r>
            <a:r>
              <a:rPr lang="en-US" b="1" dirty="0" smtClean="0"/>
              <a:t>More potassium ions are on the outside than there are sodium ions on the inside.</a:t>
            </a:r>
          </a:p>
          <a:p>
            <a:r>
              <a:rPr lang="en-US" dirty="0" smtClean="0"/>
              <a:t>When the K+ gates finally close, the neuron has slightly more K+ on the </a:t>
            </a:r>
            <a:r>
              <a:rPr lang="en-US" b="1" dirty="0" smtClean="0">
                <a:solidFill>
                  <a:srgbClr val="FF0000"/>
                </a:solidFill>
              </a:rPr>
              <a:t>outside</a:t>
            </a:r>
            <a:r>
              <a:rPr lang="en-US" dirty="0" smtClean="0"/>
              <a:t> than it has Na+ on the inside. </a:t>
            </a:r>
          </a:p>
          <a:p>
            <a:r>
              <a:rPr lang="en-US" dirty="0" smtClean="0"/>
              <a:t>This causes the membrane potential to drop slightly lower than the resting potential, and the membrane is said to be hyperpolarized because it has a greater potential. (Because the membrane's potential is lower, it has more room to "grow."). </a:t>
            </a:r>
          </a:p>
          <a:p>
            <a:r>
              <a:rPr lang="en-US" dirty="0" smtClean="0"/>
              <a:t>This period doesn't last long, though (well, none of these steps take long!). After the impulse has traveled through the neuron, the action potential is over, and the cell membrane returns to normal (that is, the resting potential).</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Basic element in NS are nerve cells</a:t>
            </a:r>
          </a:p>
          <a:p>
            <a:pPr lvl="1"/>
            <a:r>
              <a:rPr lang="en-US" dirty="0" smtClean="0"/>
              <a:t>Length 1mm to 1m</a:t>
            </a:r>
          </a:p>
          <a:p>
            <a:pPr lvl="1"/>
            <a:r>
              <a:rPr lang="en-US" dirty="0" smtClean="0"/>
              <a:t>Diameter 45 to  50 microns</a:t>
            </a:r>
          </a:p>
          <a:p>
            <a:r>
              <a:rPr lang="en-US" dirty="0" smtClean="0"/>
              <a:t>Nerve impulse move along axons</a:t>
            </a:r>
          </a:p>
          <a:p>
            <a:r>
              <a:rPr lang="en-US" dirty="0" smtClean="0"/>
              <a:t>Ganglia</a:t>
            </a:r>
          </a:p>
          <a:p>
            <a:pPr lvl="1"/>
            <a:r>
              <a:rPr lang="en-US" dirty="0" smtClean="0"/>
              <a:t>The aggregated bodies of nerve cells are called ganglia</a:t>
            </a:r>
          </a:p>
        </p:txBody>
      </p:sp>
      <p:pic>
        <p:nvPicPr>
          <p:cNvPr id="4" name="~PP1949.WAV">
            <a:hlinkClick r:id="" action="ppaction://media"/>
          </p:cNvPr>
          <p:cNvPicPr>
            <a:picLocks noRot="1" noChangeAspect="1"/>
          </p:cNvPicPr>
          <p:nvPr>
            <a:wavAudioFile r:embed="rId1" name="~PP1949.WAV"/>
          </p:nvPr>
        </p:nvPicPr>
        <p:blipFill>
          <a:blip r:embed="rId3" cstate="print"/>
          <a:stretch>
            <a:fillRect/>
          </a:stretch>
        </p:blipFill>
        <p:spPr>
          <a:xfrm>
            <a:off x="8696325" y="6410325"/>
            <a:ext cx="304800" cy="304800"/>
          </a:xfrm>
          <a:prstGeom prst="rect">
            <a:avLst/>
          </a:prstGeom>
        </p:spPr>
      </p:pic>
    </p:spTree>
  </p:cSld>
  <p:clrMapOvr>
    <a:masterClrMapping/>
  </p:clrMapOvr>
  <p:transition advTm="540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10600" cy="5257800"/>
          </a:xfrm>
        </p:spPr>
        <p:txBody>
          <a:bodyPr>
            <a:normAutofit fontScale="92500" lnSpcReduction="10000"/>
          </a:bodyPr>
          <a:lstStyle/>
          <a:p>
            <a:pPr>
              <a:buNone/>
            </a:pPr>
            <a:r>
              <a:rPr lang="en-US" b="1" dirty="0" smtClean="0">
                <a:solidFill>
                  <a:srgbClr val="FF0000"/>
                </a:solidFill>
              </a:rPr>
              <a:t>if cell membranes allow ions to cross, how does the Na+ stay outside and the K+ stay inside? </a:t>
            </a:r>
          </a:p>
          <a:p>
            <a:r>
              <a:rPr lang="en-US" dirty="0" smtClean="0"/>
              <a:t>The answer is that the Na+ and K+ move back and forth across the membrane. </a:t>
            </a:r>
          </a:p>
          <a:p>
            <a:r>
              <a:rPr lang="en-US" dirty="0" smtClean="0"/>
              <a:t>There are </a:t>
            </a:r>
            <a:r>
              <a:rPr lang="en-US" b="1" dirty="0" smtClean="0">
                <a:solidFill>
                  <a:srgbClr val="FF0000"/>
                </a:solidFill>
              </a:rPr>
              <a:t>Na+/K+ pumps </a:t>
            </a:r>
            <a:r>
              <a:rPr lang="en-US" dirty="0" smtClean="0"/>
              <a:t>on the membrane that pump the Na+ back outside and the K+ back inside. The charge of an ion inhibits membrane permeability (that is, makes it difficult for other things to cross the membrane).</a:t>
            </a:r>
          </a:p>
          <a:p>
            <a:r>
              <a:rPr lang="en-US" dirty="0" smtClean="0"/>
              <a:t>Three Na ions comes in and two K comes in and one ATP is consumed </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Sodium channel </a:t>
            </a:r>
            <a:endParaRPr lang="en-US" dirty="0"/>
          </a:p>
        </p:txBody>
      </p:sp>
      <p:sp>
        <p:nvSpPr>
          <p:cNvPr id="3" name="Content Placeholder 2"/>
          <p:cNvSpPr>
            <a:spLocks noGrp="1"/>
          </p:cNvSpPr>
          <p:nvPr>
            <p:ph idx="1"/>
          </p:nvPr>
        </p:nvSpPr>
        <p:spPr/>
        <p:txBody>
          <a:bodyPr/>
          <a:lstStyle/>
          <a:p>
            <a:pPr marL="514350" indent="-514350">
              <a:buNone/>
            </a:pPr>
            <a:r>
              <a:rPr lang="en-US" dirty="0" smtClean="0"/>
              <a:t>It is classified as </a:t>
            </a:r>
          </a:p>
          <a:p>
            <a:pPr marL="514350" indent="-514350">
              <a:buFont typeface="+mj-lt"/>
              <a:buAutoNum type="arabicPeriod"/>
            </a:pPr>
            <a:r>
              <a:rPr lang="en-US" dirty="0" smtClean="0"/>
              <a:t>Voltage-gated sodium channel also called "VGSCs”, it is sensitive to voltage.</a:t>
            </a:r>
          </a:p>
          <a:p>
            <a:pPr marL="514350" indent="-514350">
              <a:buFont typeface="+mj-lt"/>
              <a:buAutoNum type="arabicPeriod"/>
            </a:pPr>
            <a:r>
              <a:rPr lang="en-US" dirty="0" smtClean="0"/>
              <a:t>(</a:t>
            </a:r>
            <a:r>
              <a:rPr lang="en-US" dirty="0" err="1" smtClean="0"/>
              <a:t>ligand</a:t>
            </a:r>
            <a:r>
              <a:rPr lang="en-US" dirty="0" smtClean="0"/>
              <a:t>-gated sodium channels) a binding of a substance (a </a:t>
            </a:r>
            <a:r>
              <a:rPr lang="en-US" dirty="0" err="1" smtClean="0"/>
              <a:t>ligand</a:t>
            </a:r>
            <a:r>
              <a:rPr lang="en-US" dirty="0" smtClean="0"/>
              <a:t>) to the channel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channel</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Sodium channels consist of a large α subunit that associates with other proteins, such as β subunits. An α subunit forms the core of the channel and is functional on its own. </a:t>
            </a:r>
          </a:p>
          <a:p>
            <a:r>
              <a:rPr lang="en-US" dirty="0" smtClean="0"/>
              <a:t>When the α subunit protein is expressed by a cell, it is able to form channels that conduct Na+ in a voltage-gated way, even if β subunits or other known modulating proteins are not expressed. </a:t>
            </a:r>
          </a:p>
          <a:p>
            <a:r>
              <a:rPr lang="en-US" dirty="0" smtClean="0"/>
              <a:t>The α-subunit has four repeat domains, labeled I through IV, </a:t>
            </a:r>
          </a:p>
          <a:p>
            <a:r>
              <a:rPr lang="en-US" dirty="0" smtClean="0"/>
              <a:t>each domain contains six membrane-spanning segments, labeled S1 through S6. </a:t>
            </a:r>
          </a:p>
          <a:p>
            <a:r>
              <a:rPr lang="en-US" dirty="0" smtClean="0"/>
              <a:t>The highly conserved S4 segment acts as the channel's voltage sensor.</a:t>
            </a:r>
          </a:p>
          <a:p>
            <a:pPr lvl="1"/>
            <a:r>
              <a:rPr lang="en-US" dirty="0" smtClean="0"/>
              <a:t>The voltage sensitivity of this channel is due to positive amino acids located at every fourth position. </a:t>
            </a:r>
          </a:p>
          <a:p>
            <a:pPr lvl="1"/>
            <a:r>
              <a:rPr lang="en-US" dirty="0" smtClean="0"/>
              <a:t>When stimulated by a change in </a:t>
            </a:r>
            <a:r>
              <a:rPr lang="en-US" dirty="0" err="1" smtClean="0"/>
              <a:t>transmembrane</a:t>
            </a:r>
            <a:r>
              <a:rPr lang="en-US" dirty="0" smtClean="0"/>
              <a:t> voltage, this segment moves toward the extracellular side of the cell membrane, allowing the channel to become permeable to ions.</a:t>
            </a:r>
          </a:p>
          <a:p>
            <a:r>
              <a:rPr lang="en-US" dirty="0" smtClean="0"/>
              <a:t>The ions are conducted through a pore, which can be broken into two regions. </a:t>
            </a:r>
          </a:p>
          <a:p>
            <a:r>
              <a:rPr lang="en-US" dirty="0" smtClean="0"/>
              <a:t>The more external portion of the pore is formed by the "P-loops" (the region between S5 and S6) of the four domains. This region is the most narrow part of the pore and is responsible for its ion selectivity. </a:t>
            </a:r>
          </a:p>
          <a:p>
            <a:r>
              <a:rPr lang="en-US" dirty="0" smtClean="0"/>
              <a:t>The inner portion (i.e., more </a:t>
            </a:r>
            <a:r>
              <a:rPr lang="en-US" dirty="0" err="1" smtClean="0"/>
              <a:t>cytoplasmic</a:t>
            </a:r>
            <a:r>
              <a:rPr lang="en-US" dirty="0" smtClean="0"/>
              <a:t>) of the pore is formed by the combined S5 and S6 segments of the four domains. </a:t>
            </a:r>
          </a:p>
          <a:p>
            <a:r>
              <a:rPr lang="en-US" dirty="0" smtClean="0"/>
              <a:t>The region linking domains III and IV is also important for channel function. This region plugs the channel after prolonged activation, inactivating it.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762000" y="1752600"/>
            <a:ext cx="7620000" cy="3257550"/>
          </a:xfrm>
          <a:prstGeom prst="rect">
            <a:avLst/>
          </a:prstGeom>
          <a:noFill/>
          <a:ln w="9525">
            <a:noFill/>
            <a:miter lim="800000"/>
            <a:headEnd/>
            <a:tailEnd/>
          </a:ln>
        </p:spPr>
      </p:pic>
      <p:sp>
        <p:nvSpPr>
          <p:cNvPr id="5" name="Rectangle 4"/>
          <p:cNvSpPr/>
          <p:nvPr/>
        </p:nvSpPr>
        <p:spPr>
          <a:xfrm>
            <a:off x="228600" y="5029200"/>
            <a:ext cx="8610600" cy="923330"/>
          </a:xfrm>
          <a:prstGeom prst="rect">
            <a:avLst/>
          </a:prstGeom>
        </p:spPr>
        <p:txBody>
          <a:bodyPr wrap="square">
            <a:spAutoFit/>
          </a:bodyPr>
          <a:lstStyle/>
          <a:p>
            <a:r>
              <a:rPr lang="en-US" dirty="0" smtClean="0"/>
              <a:t>voltage-sensitive sodium channel </a:t>
            </a:r>
            <a:r>
              <a:rPr lang="el-GR" dirty="0" smtClean="0"/>
              <a:t>α-</a:t>
            </a:r>
            <a:r>
              <a:rPr lang="en-US" dirty="0" smtClean="0"/>
              <a:t>subunit. G – </a:t>
            </a:r>
            <a:r>
              <a:rPr lang="en-US" dirty="0" err="1" smtClean="0"/>
              <a:t>glycosylation</a:t>
            </a:r>
            <a:r>
              <a:rPr lang="en-US" dirty="0" smtClean="0"/>
              <a:t>, P – </a:t>
            </a:r>
            <a:r>
              <a:rPr lang="en-US" dirty="0" err="1" smtClean="0"/>
              <a:t>phosphorylation</a:t>
            </a:r>
            <a:r>
              <a:rPr lang="en-US" dirty="0" smtClean="0"/>
              <a:t>, S – ion selectivity, I – inactivation. Positive (+) charges in S4 are important for </a:t>
            </a:r>
            <a:r>
              <a:rPr lang="en-US" dirty="0" err="1" smtClean="0"/>
              <a:t>transmembrane</a:t>
            </a:r>
            <a:r>
              <a:rPr lang="en-US" dirty="0" smtClean="0"/>
              <a:t> voltage sensing</a:t>
            </a:r>
            <a:endParaRPr lang="en-US" dirty="0"/>
          </a:p>
        </p:txBody>
      </p:sp>
      <p:sp>
        <p:nvSpPr>
          <p:cNvPr id="6" name="Rectangle 5"/>
          <p:cNvSpPr/>
          <p:nvPr/>
        </p:nvSpPr>
        <p:spPr>
          <a:xfrm>
            <a:off x="0" y="6211669"/>
            <a:ext cx="9144000" cy="646331"/>
          </a:xfrm>
          <a:prstGeom prst="rect">
            <a:avLst/>
          </a:prstGeom>
        </p:spPr>
        <p:txBody>
          <a:bodyPr wrap="square">
            <a:spAutoFit/>
          </a:bodyPr>
          <a:lstStyle/>
          <a:p>
            <a:r>
              <a:rPr lang="en-US" dirty="0" smtClean="0"/>
              <a:t>Yu FH, </a:t>
            </a:r>
            <a:r>
              <a:rPr lang="en-US" dirty="0" err="1" smtClean="0"/>
              <a:t>Catterall</a:t>
            </a:r>
            <a:r>
              <a:rPr lang="en-US" dirty="0" smtClean="0"/>
              <a:t> WA (2003). "Overview of the voltage-gated sodium channel family". Genome </a:t>
            </a:r>
            <a:r>
              <a:rPr lang="en-US" dirty="0" err="1" smtClean="0"/>
              <a:t>Biol</a:t>
            </a:r>
            <a:r>
              <a:rPr lang="en-US" dirty="0" smtClean="0"/>
              <a:t> 4 (3): 207. doi:10.1186/gb-2003-4-3-207. PMC 153452. PMID 12620097</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www.ccbm.jhu.edu/doc/courses/BME_580_682/Computational%20Models%20of%20the%20Cardiac%20Myocyte/Lectures/Lecture%202%20Ion%20Channels/Lecture%202%20Ion%20Channels_files/MarbanEtAl%20Fig%201.jpg"/>
          <p:cNvPicPr>
            <a:picLocks noChangeAspect="1" noChangeArrowheads="1"/>
          </p:cNvPicPr>
          <p:nvPr/>
        </p:nvPicPr>
        <p:blipFill>
          <a:blip r:embed="rId2" cstate="print"/>
          <a:srcRect/>
          <a:stretch>
            <a:fillRect/>
          </a:stretch>
        </p:blipFill>
        <p:spPr bwMode="auto">
          <a:xfrm>
            <a:off x="228600" y="200024"/>
            <a:ext cx="8553450" cy="665797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Neurotransmitter</a:t>
            </a:r>
            <a:endParaRPr lang="en-US" dirty="0"/>
          </a:p>
        </p:txBody>
      </p:sp>
      <p:sp>
        <p:nvSpPr>
          <p:cNvPr id="3" name="Content Placeholder 2"/>
          <p:cNvSpPr>
            <a:spLocks noGrp="1"/>
          </p:cNvSpPr>
          <p:nvPr>
            <p:ph idx="1"/>
          </p:nvPr>
        </p:nvSpPr>
        <p:spPr/>
        <p:txBody>
          <a:bodyPr/>
          <a:lstStyle/>
          <a:p>
            <a:r>
              <a:rPr lang="en-US" dirty="0" smtClean="0"/>
              <a:t>Amino acids:</a:t>
            </a:r>
          </a:p>
          <a:p>
            <a:pPr marL="971550" lvl="1" indent="-514350">
              <a:buFont typeface="+mj-lt"/>
              <a:buAutoNum type="arabicPeriod"/>
            </a:pPr>
            <a:r>
              <a:rPr lang="en-US" dirty="0" smtClean="0"/>
              <a:t>Glutamate</a:t>
            </a:r>
          </a:p>
          <a:p>
            <a:pPr marL="971550" lvl="1" indent="-514350">
              <a:buFont typeface="+mj-lt"/>
              <a:buAutoNum type="arabicPeriod"/>
            </a:pPr>
            <a:r>
              <a:rPr lang="en-US" dirty="0" err="1" smtClean="0"/>
              <a:t>Aspartate</a:t>
            </a:r>
            <a:endParaRPr lang="en-US" dirty="0" smtClean="0"/>
          </a:p>
          <a:p>
            <a:pPr marL="971550" lvl="1" indent="-514350">
              <a:buFont typeface="+mj-lt"/>
              <a:buAutoNum type="arabicPeriod"/>
            </a:pPr>
            <a:r>
              <a:rPr lang="en-US" dirty="0" smtClean="0"/>
              <a:t>D-serine</a:t>
            </a:r>
          </a:p>
          <a:p>
            <a:pPr marL="971550" lvl="1" indent="-514350">
              <a:buFont typeface="+mj-lt"/>
              <a:buAutoNum type="arabicPeriod"/>
            </a:pPr>
            <a:r>
              <a:rPr lang="en-US" dirty="0" smtClean="0"/>
              <a:t>Gamma </a:t>
            </a:r>
            <a:r>
              <a:rPr lang="en-US" dirty="0" err="1" smtClean="0"/>
              <a:t>aminobutyric</a:t>
            </a:r>
            <a:r>
              <a:rPr lang="en-US" dirty="0" smtClean="0"/>
              <a:t> acid (GABA)</a:t>
            </a:r>
          </a:p>
          <a:p>
            <a:pPr marL="971550" lvl="1" indent="-514350">
              <a:buFont typeface="+mj-lt"/>
              <a:buAutoNum type="arabicPeriod"/>
            </a:pPr>
            <a:r>
              <a:rPr lang="en-US" dirty="0" err="1" smtClean="0"/>
              <a:t>Glycine</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2-Monoamines</a:t>
            </a:r>
          </a:p>
          <a:p>
            <a:pPr marL="971550" lvl="1" indent="-514350">
              <a:buFont typeface="+mj-lt"/>
              <a:buAutoNum type="arabicPeriod"/>
            </a:pPr>
            <a:r>
              <a:rPr lang="en-US" dirty="0" err="1" smtClean="0"/>
              <a:t>Dopamines</a:t>
            </a:r>
            <a:endParaRPr lang="en-US" dirty="0" smtClean="0"/>
          </a:p>
          <a:p>
            <a:pPr marL="971550" lvl="1" indent="-514350">
              <a:buFont typeface="+mj-lt"/>
              <a:buAutoNum type="arabicPeriod"/>
            </a:pPr>
            <a:r>
              <a:rPr lang="en-US" dirty="0" err="1" smtClean="0"/>
              <a:t>Norepinephrine</a:t>
            </a:r>
            <a:endParaRPr lang="en-US" dirty="0" smtClean="0"/>
          </a:p>
          <a:p>
            <a:pPr marL="971550" lvl="1" indent="-514350">
              <a:buFont typeface="+mj-lt"/>
              <a:buAutoNum type="arabicPeriod"/>
            </a:pPr>
            <a:r>
              <a:rPr lang="en-US" dirty="0" smtClean="0"/>
              <a:t>Epinephrine</a:t>
            </a:r>
          </a:p>
          <a:p>
            <a:pPr marL="971550" lvl="1" indent="-514350">
              <a:buFont typeface="+mj-lt"/>
              <a:buAutoNum type="arabicPeriod"/>
            </a:pPr>
            <a:r>
              <a:rPr lang="en-US" dirty="0" smtClean="0"/>
              <a:t>Histamine</a:t>
            </a:r>
          </a:p>
          <a:p>
            <a:pPr marL="971550" lvl="1" indent="-514350">
              <a:buFont typeface="+mj-lt"/>
              <a:buAutoNum type="arabicPeriod"/>
            </a:pPr>
            <a:r>
              <a:rPr lang="en-US" smtClean="0"/>
              <a:t>Serotonin (5-HT)</a:t>
            </a:r>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3-Others</a:t>
            </a:r>
          </a:p>
          <a:p>
            <a:pPr marL="971550" lvl="1" indent="-514350">
              <a:buFont typeface="+mj-lt"/>
              <a:buAutoNum type="arabicPeriod"/>
            </a:pPr>
            <a:r>
              <a:rPr lang="en-US" dirty="0" smtClean="0"/>
              <a:t>Acetylcholine</a:t>
            </a:r>
          </a:p>
          <a:p>
            <a:pPr marL="971550" lvl="1" indent="-514350">
              <a:buFont typeface="+mj-lt"/>
              <a:buAutoNum type="arabicPeriod"/>
            </a:pPr>
            <a:r>
              <a:rPr lang="en-US" dirty="0" smtClean="0"/>
              <a:t>Adenine</a:t>
            </a:r>
          </a:p>
          <a:p>
            <a:pPr marL="971550" lvl="1" indent="-514350">
              <a:buFont typeface="+mj-lt"/>
              <a:buAutoNum type="arabicPeriod"/>
            </a:pPr>
            <a:r>
              <a:rPr lang="en-US" dirty="0" smtClean="0"/>
              <a:t>Nitric oxide (NO)</a:t>
            </a:r>
          </a:p>
          <a:p>
            <a:pPr marL="971550" lvl="1" indent="-514350">
              <a:buFont typeface="+mj-lt"/>
              <a:buAutoNum type="arabicPeriod"/>
            </a:pPr>
            <a:r>
              <a:rPr lang="en-US" dirty="0" smtClean="0"/>
              <a:t>H</a:t>
            </a:r>
            <a:r>
              <a:rPr lang="en-US" baseline="-25000" dirty="0" smtClean="0"/>
              <a:t>2</a:t>
            </a:r>
            <a:r>
              <a:rPr lang="en-US" dirty="0" smtClean="0"/>
              <a:t>S</a:t>
            </a:r>
          </a:p>
          <a:p>
            <a:pPr marL="971550" lvl="1" indent="-514350">
              <a:buFont typeface="+mj-lt"/>
              <a:buAutoNum type="arabicPeriod"/>
            </a:pPr>
            <a:r>
              <a:rPr lang="en-US" dirty="0" smtClean="0"/>
              <a:t>CO</a:t>
            </a:r>
            <a:r>
              <a:rPr lang="en-US" baseline="-25000" dirty="0" smtClean="0"/>
              <a:t>2</a:t>
            </a:r>
          </a:p>
          <a:p>
            <a:pPr marL="971550" lvl="1" indent="-514350">
              <a:buFont typeface="+mj-lt"/>
              <a:buAutoNum type="arabicPeriod"/>
            </a:pPr>
            <a:r>
              <a:rPr lang="en-US" dirty="0" smtClean="0"/>
              <a:t>Zn</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3200400" y="152400"/>
            <a:ext cx="3962400" cy="643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Nerve cell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Neuron</a:t>
            </a:r>
          </a:p>
          <a:p>
            <a:pPr marL="971550" lvl="1" indent="-514350">
              <a:buFont typeface="+mj-lt"/>
              <a:buAutoNum type="arabicPeriod"/>
            </a:pPr>
            <a:r>
              <a:rPr lang="en-US" dirty="0" smtClean="0"/>
              <a:t>Cell body  known as soma or </a:t>
            </a:r>
            <a:r>
              <a:rPr lang="en-US" dirty="0" err="1" smtClean="0"/>
              <a:t>perikaryon</a:t>
            </a:r>
            <a:endParaRPr lang="en-US" dirty="0" smtClean="0"/>
          </a:p>
          <a:p>
            <a:pPr marL="1371600" lvl="2" indent="-514350">
              <a:buFont typeface="+mj-lt"/>
              <a:buAutoNum type="arabicPeriod"/>
            </a:pPr>
            <a:r>
              <a:rPr lang="en-US" dirty="0" smtClean="0"/>
              <a:t>nucleus </a:t>
            </a:r>
          </a:p>
          <a:p>
            <a:pPr marL="1371600" lvl="2" indent="-514350">
              <a:buFont typeface="+mj-lt"/>
              <a:buAutoNum type="arabicPeriod"/>
            </a:pPr>
            <a:r>
              <a:rPr lang="en-US" dirty="0" smtClean="0"/>
              <a:t>Contains mitochondria, Golgi complexes and rough endoplasmic reticulum.</a:t>
            </a:r>
          </a:p>
          <a:p>
            <a:pPr marL="1371600" lvl="2" indent="-514350">
              <a:buFont typeface="+mj-lt"/>
              <a:buAutoNum type="arabicPeriod"/>
            </a:pPr>
            <a:r>
              <a:rPr lang="en-US" dirty="0" smtClean="0"/>
              <a:t>all organelles and proteins manufactured in the soma.</a:t>
            </a:r>
          </a:p>
          <a:p>
            <a:pPr marL="971550" lvl="1" indent="-514350">
              <a:buFont typeface="+mj-lt"/>
              <a:buAutoNum type="arabicPeriod"/>
            </a:pPr>
            <a:r>
              <a:rPr lang="en-US" dirty="0" smtClean="0"/>
              <a:t>long </a:t>
            </a:r>
            <a:r>
              <a:rPr lang="en-US" dirty="0" err="1" smtClean="0"/>
              <a:t>cytoplasmic</a:t>
            </a:r>
            <a:r>
              <a:rPr lang="en-US" dirty="0" smtClean="0"/>
              <a:t> projections known as Axons</a:t>
            </a:r>
          </a:p>
          <a:p>
            <a:pPr marL="1371600" lvl="2" indent="-514350">
              <a:buFont typeface="+mj-lt"/>
              <a:buAutoNum type="arabicPeriod"/>
            </a:pPr>
            <a:r>
              <a:rPr lang="en-US" dirty="0" smtClean="0"/>
              <a:t>Dendrites on the end of neuron</a:t>
            </a:r>
          </a:p>
          <a:p>
            <a:pPr marL="1371600" lvl="2" indent="-514350">
              <a:buFont typeface="+mj-lt"/>
              <a:buAutoNum type="arabicPeriod"/>
            </a:pPr>
            <a:r>
              <a:rPr lang="en-US" dirty="0" smtClean="0"/>
              <a:t>Golgi complexes and rough endoplasmic reticulum absent from the dendrites and axon. </a:t>
            </a:r>
          </a:p>
          <a:p>
            <a:pPr marL="1371600" lvl="2" indent="-514350">
              <a:buFont typeface="+mj-lt"/>
              <a:buAutoNum type="arabicPeriod"/>
            </a:pPr>
            <a:r>
              <a:rPr lang="en-US" dirty="0" smtClean="0"/>
              <a:t>No protein synthesis occurs in these parts </a:t>
            </a:r>
          </a:p>
          <a:p>
            <a:pPr marL="571500" indent="-514350"/>
            <a:endParaRPr lang="en-US" dirty="0" smtClean="0"/>
          </a:p>
          <a:p>
            <a:pPr marL="571500" indent="-514350"/>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Nerve cell</a:t>
            </a:r>
            <a:endParaRPr lang="en-US" dirty="0"/>
          </a:p>
        </p:txBody>
      </p:sp>
      <p:sp>
        <p:nvSpPr>
          <p:cNvPr id="3" name="Content Placeholder 2"/>
          <p:cNvSpPr>
            <a:spLocks noGrp="1"/>
          </p:cNvSpPr>
          <p:nvPr>
            <p:ph idx="1"/>
          </p:nvPr>
        </p:nvSpPr>
        <p:spPr/>
        <p:txBody>
          <a:bodyPr/>
          <a:lstStyle/>
          <a:p>
            <a:endParaRPr lang="en-US"/>
          </a:p>
        </p:txBody>
      </p:sp>
      <p:pic>
        <p:nvPicPr>
          <p:cNvPr id="58370" name="Picture 2"/>
          <p:cNvPicPr>
            <a:picLocks noChangeAspect="1" noChangeArrowheads="1"/>
          </p:cNvPicPr>
          <p:nvPr/>
        </p:nvPicPr>
        <p:blipFill>
          <a:blip r:embed="rId2" cstate="print"/>
          <a:srcRect/>
          <a:stretch>
            <a:fillRect/>
          </a:stretch>
        </p:blipFill>
        <p:spPr bwMode="auto">
          <a:xfrm>
            <a:off x="1196163" y="1524000"/>
            <a:ext cx="6970233"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Synapses: points at which neurons receive information from, or convey it to, other cells</a:t>
            </a:r>
          </a:p>
          <a:p>
            <a:r>
              <a:rPr lang="en-US" dirty="0" smtClean="0"/>
              <a:t>Synaptic cleft: gap between neurons (20-25nm)</a:t>
            </a:r>
          </a:p>
          <a:p>
            <a:r>
              <a:rPr lang="en-US" dirty="0" smtClean="0"/>
              <a:t>synaptic vesicles, contains neurotransmitter, 50–80 nm in diameter</a:t>
            </a:r>
          </a:p>
          <a:p>
            <a:r>
              <a:rPr lang="en-US" dirty="0" err="1" smtClean="0"/>
              <a:t>Galial</a:t>
            </a:r>
            <a:r>
              <a:rPr lang="en-US" dirty="0" smtClean="0"/>
              <a:t> cells: cover the neurons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Transaction of ganglion</a:t>
            </a:r>
            <a:endParaRPr lang="en-US" dirty="0"/>
          </a:p>
        </p:txBody>
      </p:sp>
      <p:pic>
        <p:nvPicPr>
          <p:cNvPr id="2050" name="Picture 2"/>
          <p:cNvPicPr>
            <a:picLocks noGrp="1" noChangeAspect="1" noChangeArrowheads="1"/>
          </p:cNvPicPr>
          <p:nvPr>
            <p:ph idx="1"/>
          </p:nvPr>
        </p:nvPicPr>
        <p:blipFill>
          <a:blip r:embed="rId2" cstate="print"/>
          <a:srcRect l="5051"/>
          <a:stretch>
            <a:fillRect/>
          </a:stretch>
        </p:blipFill>
        <p:spPr bwMode="auto">
          <a:xfrm>
            <a:off x="-1" y="1143001"/>
            <a:ext cx="6097803" cy="5715000"/>
          </a:xfrm>
          <a:prstGeom prst="rect">
            <a:avLst/>
          </a:prstGeom>
          <a:noFill/>
          <a:ln w="9525">
            <a:noFill/>
            <a:miter lim="800000"/>
            <a:headEnd/>
            <a:tailEnd/>
          </a:ln>
        </p:spPr>
      </p:pic>
      <p:sp>
        <p:nvSpPr>
          <p:cNvPr id="5" name="Oval 4"/>
          <p:cNvSpPr/>
          <p:nvPr/>
        </p:nvSpPr>
        <p:spPr>
          <a:xfrm>
            <a:off x="4724400" y="3657600"/>
            <a:ext cx="1371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2400" y="2133600"/>
            <a:ext cx="1371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9"/>
          <p:cNvSpPr>
            <a:spLocks noChangeArrowheads="1"/>
          </p:cNvSpPr>
          <p:nvPr/>
        </p:nvSpPr>
        <p:spPr bwMode="auto">
          <a:xfrm>
            <a:off x="609600" y="457200"/>
            <a:ext cx="1822450" cy="366713"/>
          </a:xfrm>
          <a:prstGeom prst="rect">
            <a:avLst/>
          </a:prstGeom>
          <a:noFill/>
          <a:ln w="9525">
            <a:noFill/>
            <a:miter lim="800000"/>
            <a:headEnd/>
            <a:tailEnd/>
          </a:ln>
        </p:spPr>
        <p:txBody>
          <a:bodyPr wrap="none">
            <a:spAutoFit/>
          </a:bodyPr>
          <a:lstStyle/>
          <a:p>
            <a:r>
              <a:rPr lang="en-US"/>
              <a:t>Types of Neurons</a:t>
            </a:r>
          </a:p>
        </p:txBody>
      </p:sp>
      <p:pic>
        <p:nvPicPr>
          <p:cNvPr id="14338" name="Picture 11" descr="neurons.gif                                                    00027735Macintosh HD                   BA4B07B5:"/>
          <p:cNvPicPr>
            <a:picLocks noChangeAspect="1" noChangeArrowheads="1"/>
          </p:cNvPicPr>
          <p:nvPr/>
        </p:nvPicPr>
        <p:blipFill>
          <a:blip r:embed="rId2" cstate="print">
            <a:clrChange>
              <a:clrFrom>
                <a:srgbClr val="FFFFFE"/>
              </a:clrFrom>
              <a:clrTo>
                <a:srgbClr val="FFFFFE">
                  <a:alpha val="0"/>
                </a:srgbClr>
              </a:clrTo>
            </a:clrChange>
          </a:blip>
          <a:srcRect/>
          <a:stretch>
            <a:fillRect/>
          </a:stretch>
        </p:blipFill>
        <p:spPr bwMode="auto">
          <a:xfrm>
            <a:off x="685800" y="1524000"/>
            <a:ext cx="3124200" cy="1004888"/>
          </a:xfrm>
          <a:prstGeom prst="rect">
            <a:avLst/>
          </a:prstGeom>
          <a:noFill/>
          <a:ln w="9525">
            <a:noFill/>
            <a:miter lim="800000"/>
            <a:headEnd/>
            <a:tailEnd/>
          </a:ln>
        </p:spPr>
      </p:pic>
      <p:pic>
        <p:nvPicPr>
          <p:cNvPr id="14339" name="Picture 13" descr="neurons.gif                                                    00027735Macintosh HD                   BA4B07B5:"/>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4876800" y="1752600"/>
            <a:ext cx="3352800" cy="808038"/>
          </a:xfrm>
          <a:prstGeom prst="rect">
            <a:avLst/>
          </a:prstGeom>
          <a:noFill/>
          <a:ln w="9525">
            <a:noFill/>
            <a:miter lim="800000"/>
            <a:headEnd/>
            <a:tailEnd/>
          </a:ln>
        </p:spPr>
      </p:pic>
      <p:pic>
        <p:nvPicPr>
          <p:cNvPr id="14340" name="Picture 15" descr="neurons.gif                                                    00027735Macintosh HD                   BA4B07B5:"/>
          <p:cNvPicPr>
            <a:picLocks noChangeAspect="1" noChangeArrowheads="1"/>
          </p:cNvPicPr>
          <p:nvPr/>
        </p:nvPicPr>
        <p:blipFill>
          <a:blip r:embed="rId4" cstate="print">
            <a:clrChange>
              <a:clrFrom>
                <a:srgbClr val="FFFFFE"/>
              </a:clrFrom>
              <a:clrTo>
                <a:srgbClr val="FFFFFE">
                  <a:alpha val="0"/>
                </a:srgbClr>
              </a:clrTo>
            </a:clrChange>
          </a:blip>
          <a:srcRect/>
          <a:stretch>
            <a:fillRect/>
          </a:stretch>
        </p:blipFill>
        <p:spPr bwMode="auto">
          <a:xfrm>
            <a:off x="1981200" y="4038600"/>
            <a:ext cx="4868863" cy="1355725"/>
          </a:xfrm>
          <a:prstGeom prst="rect">
            <a:avLst/>
          </a:prstGeom>
          <a:noFill/>
          <a:ln w="9525">
            <a:noFill/>
            <a:miter lim="800000"/>
            <a:headEnd/>
            <a:tailEnd/>
          </a:ln>
        </p:spPr>
      </p:pic>
      <p:sp>
        <p:nvSpPr>
          <p:cNvPr id="5136" name="Rectangle 16"/>
          <p:cNvSpPr>
            <a:spLocks noChangeArrowheads="1"/>
          </p:cNvSpPr>
          <p:nvPr/>
        </p:nvSpPr>
        <p:spPr bwMode="auto">
          <a:xfrm>
            <a:off x="1236663" y="2508250"/>
            <a:ext cx="1022350" cy="366713"/>
          </a:xfrm>
          <a:prstGeom prst="rect">
            <a:avLst/>
          </a:prstGeom>
          <a:noFill/>
          <a:ln w="9525">
            <a:noFill/>
            <a:miter lim="800000"/>
            <a:headEnd/>
            <a:tailEnd/>
          </a:ln>
        </p:spPr>
        <p:txBody>
          <a:bodyPr wrap="none">
            <a:spAutoFit/>
          </a:bodyPr>
          <a:lstStyle/>
          <a:p>
            <a:r>
              <a:rPr lang="en-US" b="1"/>
              <a:t>unipolar</a:t>
            </a:r>
          </a:p>
        </p:txBody>
      </p:sp>
      <p:sp>
        <p:nvSpPr>
          <p:cNvPr id="5137" name="Rectangle 17"/>
          <p:cNvSpPr>
            <a:spLocks noChangeArrowheads="1"/>
          </p:cNvSpPr>
          <p:nvPr/>
        </p:nvSpPr>
        <p:spPr bwMode="auto">
          <a:xfrm>
            <a:off x="5699125" y="2520950"/>
            <a:ext cx="895350" cy="366713"/>
          </a:xfrm>
          <a:prstGeom prst="rect">
            <a:avLst/>
          </a:prstGeom>
          <a:noFill/>
          <a:ln w="9525">
            <a:noFill/>
            <a:miter lim="800000"/>
            <a:headEnd/>
            <a:tailEnd/>
          </a:ln>
        </p:spPr>
        <p:txBody>
          <a:bodyPr wrap="none">
            <a:spAutoFit/>
          </a:bodyPr>
          <a:lstStyle/>
          <a:p>
            <a:r>
              <a:rPr lang="en-US" b="1"/>
              <a:t>bipolar</a:t>
            </a:r>
          </a:p>
        </p:txBody>
      </p:sp>
      <p:sp>
        <p:nvSpPr>
          <p:cNvPr id="5138" name="Rectangle 18"/>
          <p:cNvSpPr>
            <a:spLocks noChangeArrowheads="1"/>
          </p:cNvSpPr>
          <p:nvPr/>
        </p:nvSpPr>
        <p:spPr bwMode="auto">
          <a:xfrm>
            <a:off x="3543300" y="5362575"/>
            <a:ext cx="1225550" cy="366713"/>
          </a:xfrm>
          <a:prstGeom prst="rect">
            <a:avLst/>
          </a:prstGeom>
          <a:noFill/>
          <a:ln w="9525">
            <a:noFill/>
            <a:miter lim="800000"/>
            <a:headEnd/>
            <a:tailEnd/>
          </a:ln>
        </p:spPr>
        <p:txBody>
          <a:bodyPr wrap="none">
            <a:spAutoFit/>
          </a:bodyPr>
          <a:lstStyle/>
          <a:p>
            <a:r>
              <a:rPr lang="en-US" b="1"/>
              <a:t>multipolar</a:t>
            </a:r>
          </a:p>
        </p:txBody>
      </p:sp>
      <p:sp>
        <p:nvSpPr>
          <p:cNvPr id="14344" name="Rectangle 19"/>
          <p:cNvSpPr>
            <a:spLocks noChangeArrowheads="1"/>
          </p:cNvSpPr>
          <p:nvPr/>
        </p:nvSpPr>
        <p:spPr bwMode="auto">
          <a:xfrm>
            <a:off x="1295400" y="1447800"/>
            <a:ext cx="628650" cy="366713"/>
          </a:xfrm>
          <a:prstGeom prst="rect">
            <a:avLst/>
          </a:prstGeom>
          <a:noFill/>
          <a:ln w="9525">
            <a:noFill/>
            <a:miter lim="800000"/>
            <a:headEnd/>
            <a:tailEnd/>
          </a:ln>
        </p:spPr>
        <p:txBody>
          <a:bodyPr wrap="none">
            <a:spAutoFit/>
          </a:bodyPr>
          <a:lstStyle/>
          <a:p>
            <a:r>
              <a:rPr lang="en-US"/>
              <a:t>axon</a:t>
            </a:r>
          </a:p>
        </p:txBody>
      </p:sp>
      <p:pic>
        <p:nvPicPr>
          <p:cNvPr id="1026" name="Picture 2"/>
          <p:cNvPicPr>
            <a:picLocks noChangeAspect="1" noChangeArrowheads="1"/>
          </p:cNvPicPr>
          <p:nvPr/>
        </p:nvPicPr>
        <p:blipFill>
          <a:blip r:embed="rId5" cstate="print"/>
          <a:srcRect/>
          <a:stretch>
            <a:fillRect/>
          </a:stretch>
        </p:blipFill>
        <p:spPr bwMode="auto">
          <a:xfrm>
            <a:off x="741218" y="192821"/>
            <a:ext cx="7183582" cy="6665179"/>
          </a:xfrm>
          <a:prstGeom prst="rect">
            <a:avLst/>
          </a:prstGeom>
          <a:noFill/>
          <a:ln w="9525">
            <a:noFill/>
            <a:miter lim="800000"/>
            <a:headEnd/>
            <a:tailEnd/>
          </a:ln>
        </p:spPr>
      </p:pic>
      <p:sp>
        <p:nvSpPr>
          <p:cNvPr id="11" name="Title 1"/>
          <p:cNvSpPr txBox="1">
            <a:spLocks/>
          </p:cNvSpPr>
          <p:nvPr/>
        </p:nvSpPr>
        <p:spPr>
          <a:xfrm>
            <a:off x="457200" y="0"/>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Types of neurons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51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grpId="0" nodeType="clickEffect">
                                  <p:stCondLst>
                                    <p:cond delay="0"/>
                                  </p:stCondLst>
                                  <p:childTnLst>
                                    <p:set>
                                      <p:cBhvr>
                                        <p:cTn id="10" dur="1" fill="hold">
                                          <p:stCondLst>
                                            <p:cond delay="499"/>
                                          </p:stCondLst>
                                        </p:cTn>
                                        <p:tgtEl>
                                          <p:spTgt spid="51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grpId="0" nodeType="clickEffect">
                                  <p:stCondLst>
                                    <p:cond delay="0"/>
                                  </p:stCondLst>
                                  <p:childTnLst>
                                    <p:set>
                                      <p:cBhvr>
                                        <p:cTn id="14" dur="1" fill="hold">
                                          <p:stCondLst>
                                            <p:cond delay="499"/>
                                          </p:stCondLst>
                                        </p:cTn>
                                        <p:tgtEl>
                                          <p:spTgt spid="5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6" grpId="0" autoUpdateAnimBg="0"/>
      <p:bldP spid="5137" grpId="0" autoUpdateAnimBg="0"/>
      <p:bldP spid="513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neurons</a:t>
            </a:r>
            <a:endParaRPr lang="en-US" dirty="0"/>
          </a:p>
        </p:txBody>
      </p:sp>
      <p:sp>
        <p:nvSpPr>
          <p:cNvPr id="3" name="Content Placeholder 2"/>
          <p:cNvSpPr>
            <a:spLocks noGrp="1"/>
          </p:cNvSpPr>
          <p:nvPr>
            <p:ph idx="1"/>
          </p:nvPr>
        </p:nvSpPr>
        <p:spPr>
          <a:xfrm>
            <a:off x="457200" y="1600200"/>
            <a:ext cx="8153400" cy="4525963"/>
          </a:xfrm>
        </p:spPr>
        <p:txBody>
          <a:bodyPr>
            <a:normAutofit fontScale="70000" lnSpcReduction="20000"/>
          </a:bodyPr>
          <a:lstStyle/>
          <a:p>
            <a:r>
              <a:rPr lang="en-US" dirty="0" err="1" smtClean="0"/>
              <a:t>Unipolar</a:t>
            </a:r>
            <a:endParaRPr lang="en-US" dirty="0" smtClean="0"/>
          </a:p>
          <a:p>
            <a:pPr lvl="1"/>
            <a:r>
              <a:rPr lang="en-US" dirty="0" smtClean="0"/>
              <a:t>single axonal projection from cell body</a:t>
            </a:r>
          </a:p>
          <a:p>
            <a:pPr lvl="1"/>
            <a:r>
              <a:rPr lang="en-US" dirty="0" smtClean="0"/>
              <a:t>Nearly all insect central nervous system neurons are </a:t>
            </a:r>
            <a:r>
              <a:rPr lang="en-US" dirty="0" err="1" smtClean="0"/>
              <a:t>monopolar</a:t>
            </a:r>
            <a:r>
              <a:rPr lang="en-US" dirty="0" smtClean="0"/>
              <a:t>,</a:t>
            </a:r>
          </a:p>
          <a:p>
            <a:pPr lvl="0">
              <a:defRPr/>
            </a:pPr>
            <a:r>
              <a:rPr lang="en-US" dirty="0" smtClean="0"/>
              <a:t>Bipolar</a:t>
            </a:r>
          </a:p>
          <a:p>
            <a:pPr lvl="1">
              <a:defRPr/>
            </a:pPr>
            <a:r>
              <a:rPr lang="en-US" dirty="0" smtClean="0"/>
              <a:t>Two axonal projection from cell body</a:t>
            </a:r>
          </a:p>
          <a:p>
            <a:pPr lvl="1">
              <a:defRPr/>
            </a:pPr>
            <a:r>
              <a:rPr lang="en-US" dirty="0" smtClean="0"/>
              <a:t>usually </a:t>
            </a:r>
            <a:r>
              <a:rPr lang="en-US" dirty="0" err="1" smtClean="0"/>
              <a:t>unbranched</a:t>
            </a:r>
            <a:r>
              <a:rPr lang="en-US" dirty="0" smtClean="0"/>
              <a:t>, </a:t>
            </a:r>
          </a:p>
          <a:p>
            <a:pPr lvl="1">
              <a:defRPr/>
            </a:pPr>
            <a:r>
              <a:rPr lang="en-US" dirty="0" smtClean="0"/>
              <a:t>distal dendrite receiving stimuli from the environment and </a:t>
            </a:r>
          </a:p>
          <a:p>
            <a:pPr lvl="1">
              <a:defRPr/>
            </a:pPr>
            <a:r>
              <a:rPr lang="en-US" dirty="0" smtClean="0"/>
              <a:t>a proximal axon extending to the central ganglia (Fig. b). </a:t>
            </a:r>
          </a:p>
          <a:p>
            <a:pPr lvl="1">
              <a:defRPr/>
            </a:pPr>
            <a:r>
              <a:rPr lang="en-US" dirty="0" smtClean="0"/>
              <a:t>e.g., The peripheral sense cells,</a:t>
            </a:r>
          </a:p>
          <a:p>
            <a:pPr lvl="1">
              <a:defRPr/>
            </a:pPr>
            <a:endParaRPr lang="en-US" dirty="0" smtClean="0"/>
          </a:p>
          <a:p>
            <a:pPr lvl="0">
              <a:defRPr/>
            </a:pPr>
            <a:r>
              <a:rPr lang="en-US" dirty="0" err="1" smtClean="0"/>
              <a:t>Multipolar</a:t>
            </a:r>
            <a:endParaRPr lang="en-US" dirty="0" smtClean="0"/>
          </a:p>
          <a:p>
            <a:pPr lvl="1"/>
            <a:r>
              <a:rPr lang="en-US" dirty="0" smtClean="0"/>
              <a:t>More than two axonal projections</a:t>
            </a:r>
          </a:p>
          <a:p>
            <a:pPr lvl="1"/>
            <a:r>
              <a:rPr lang="en-US" dirty="0" smtClean="0"/>
              <a:t>occur in the ganglia of the nervous system (Fig. c)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4604</TotalTime>
  <Words>1504</Words>
  <Application>Microsoft Office PowerPoint</Application>
  <PresentationFormat>On-screen Show (4:3)</PresentationFormat>
  <Paragraphs>167</Paragraphs>
  <Slides>39</Slides>
  <Notes>2</Notes>
  <HiddenSlides>0</HiddenSlides>
  <MMClips>3</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Insect Nervous system </vt:lpstr>
      <vt:lpstr>Nervous system</vt:lpstr>
      <vt:lpstr>Slide 3</vt:lpstr>
      <vt:lpstr>Nerve cell</vt:lpstr>
      <vt:lpstr>Nerve cell</vt:lpstr>
      <vt:lpstr>Slide 6</vt:lpstr>
      <vt:lpstr>Transaction of ganglion</vt:lpstr>
      <vt:lpstr>Slide 8</vt:lpstr>
      <vt:lpstr>Types of neurons</vt:lpstr>
      <vt:lpstr>Type of neurons based on functioning</vt:lpstr>
      <vt:lpstr>Slide 11</vt:lpstr>
      <vt:lpstr>Brain</vt:lpstr>
      <vt:lpstr>Slide 13</vt:lpstr>
      <vt:lpstr>Slide 14</vt:lpstr>
      <vt:lpstr>Slide 15</vt:lpstr>
      <vt:lpstr>Brain</vt:lpstr>
      <vt:lpstr>Slide 17</vt:lpstr>
      <vt:lpstr>Slide 18</vt:lpstr>
      <vt:lpstr>Nervous system  </vt:lpstr>
      <vt:lpstr>Honey bee</vt:lpstr>
      <vt:lpstr>Cockroach</vt:lpstr>
      <vt:lpstr>Slide 22</vt:lpstr>
      <vt:lpstr>Slide 23</vt:lpstr>
      <vt:lpstr>Slide 24</vt:lpstr>
      <vt:lpstr>Transmission of nerve impulse</vt:lpstr>
      <vt:lpstr>Slide 26</vt:lpstr>
      <vt:lpstr>Slide 27</vt:lpstr>
      <vt:lpstr>Slide 28</vt:lpstr>
      <vt:lpstr>Slide 29</vt:lpstr>
      <vt:lpstr>Slide 30</vt:lpstr>
      <vt:lpstr>Sodium channel </vt:lpstr>
      <vt:lpstr>Structure of channel</vt:lpstr>
      <vt:lpstr>Slide 33</vt:lpstr>
      <vt:lpstr>Slide 34</vt:lpstr>
      <vt:lpstr>Neurotransmitter</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M Asam Riaz</dc:creator>
  <cp:lastModifiedBy>Asam Riaz</cp:lastModifiedBy>
  <cp:revision>154</cp:revision>
  <dcterms:created xsi:type="dcterms:W3CDTF">2013-05-31T05:41:00Z</dcterms:created>
  <dcterms:modified xsi:type="dcterms:W3CDTF">2020-04-18T05:55:52Z</dcterms:modified>
</cp:coreProperties>
</file>