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7C886-598C-422C-8244-ABDC1B21DD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93C7A6C-53E8-4B43-BA6D-D469F2D9EA29}">
      <dgm:prSet phldrT="[Text]"/>
      <dgm:spPr/>
      <dgm:t>
        <a:bodyPr/>
        <a:lstStyle/>
        <a:p>
          <a:r>
            <a:rPr lang="en-US" dirty="0" smtClean="0"/>
            <a:t>individuality</a:t>
          </a:r>
          <a:endParaRPr lang="en-US" dirty="0"/>
        </a:p>
      </dgm:t>
    </dgm:pt>
    <dgm:pt modelId="{F0808811-5369-4683-9D2B-C075E26AD3BE}" type="parTrans" cxnId="{C5B069AF-F2A4-48D8-9CF3-B97E2F1544B8}">
      <dgm:prSet/>
      <dgm:spPr/>
      <dgm:t>
        <a:bodyPr/>
        <a:lstStyle/>
        <a:p>
          <a:endParaRPr lang="en-US"/>
        </a:p>
      </dgm:t>
    </dgm:pt>
    <dgm:pt modelId="{C9479CC1-9661-4583-9E97-7DEC0861D5A7}" type="sibTrans" cxnId="{C5B069AF-F2A4-48D8-9CF3-B97E2F1544B8}">
      <dgm:prSet/>
      <dgm:spPr/>
      <dgm:t>
        <a:bodyPr/>
        <a:lstStyle/>
        <a:p>
          <a:endParaRPr lang="en-US"/>
        </a:p>
      </dgm:t>
    </dgm:pt>
    <dgm:pt modelId="{D796922D-1910-44A6-9B8B-618F3F2997B0}">
      <dgm:prSet phldrT="[Text]"/>
      <dgm:spPr/>
      <dgm:t>
        <a:bodyPr/>
        <a:lstStyle/>
        <a:p>
          <a:r>
            <a:rPr lang="en-US" dirty="0" smtClean="0"/>
            <a:t>Individual is forefront of Educational process</a:t>
          </a:r>
          <a:endParaRPr lang="en-US" dirty="0"/>
        </a:p>
      </dgm:t>
    </dgm:pt>
    <dgm:pt modelId="{BB4704C1-5065-42CC-85FE-9760A5AD1606}" type="parTrans" cxnId="{139ACFFA-3E5C-419E-B89C-D9B0355B188F}">
      <dgm:prSet/>
      <dgm:spPr/>
      <dgm:t>
        <a:bodyPr/>
        <a:lstStyle/>
        <a:p>
          <a:endParaRPr lang="en-US"/>
        </a:p>
      </dgm:t>
    </dgm:pt>
    <dgm:pt modelId="{62176185-15EE-480A-A208-7270F3884A17}" type="sibTrans" cxnId="{139ACFFA-3E5C-419E-B89C-D9B0355B188F}">
      <dgm:prSet/>
      <dgm:spPr/>
      <dgm:t>
        <a:bodyPr/>
        <a:lstStyle/>
        <a:p>
          <a:endParaRPr lang="en-US"/>
        </a:p>
      </dgm:t>
    </dgm:pt>
    <dgm:pt modelId="{7FF55A25-1B60-418D-9E52-7AA439AFFBC1}">
      <dgm:prSet phldrT="[Text]"/>
      <dgm:spPr/>
      <dgm:t>
        <a:bodyPr/>
        <a:lstStyle/>
        <a:p>
          <a:r>
            <a:rPr lang="en-US" dirty="0" smtClean="0"/>
            <a:t>Foster the free Growth of individual</a:t>
          </a:r>
          <a:endParaRPr lang="en-US" dirty="0"/>
        </a:p>
      </dgm:t>
    </dgm:pt>
    <dgm:pt modelId="{5E48D239-78BC-4DAA-8F6E-60D7C7377BC4}" type="parTrans" cxnId="{7F34D145-2BD2-4BB1-8A0C-8C5B23995087}">
      <dgm:prSet/>
      <dgm:spPr/>
      <dgm:t>
        <a:bodyPr/>
        <a:lstStyle/>
        <a:p>
          <a:endParaRPr lang="en-US"/>
        </a:p>
      </dgm:t>
    </dgm:pt>
    <dgm:pt modelId="{C1D19320-D139-451A-8DC5-BF0369E98D85}" type="sibTrans" cxnId="{7F34D145-2BD2-4BB1-8A0C-8C5B23995087}">
      <dgm:prSet/>
      <dgm:spPr/>
      <dgm:t>
        <a:bodyPr/>
        <a:lstStyle/>
        <a:p>
          <a:endParaRPr lang="en-US"/>
        </a:p>
      </dgm:t>
    </dgm:pt>
    <dgm:pt modelId="{0B2DA4F8-8210-49A9-9AF9-51CA8A5F64E5}">
      <dgm:prSet phldrT="[Text]"/>
      <dgm:spPr/>
      <dgm:t>
        <a:bodyPr/>
        <a:lstStyle/>
        <a:p>
          <a:r>
            <a:rPr lang="en-US" dirty="0" smtClean="0"/>
            <a:t>Understanding the needs and interest of Individual</a:t>
          </a:r>
          <a:endParaRPr lang="en-US" dirty="0"/>
        </a:p>
      </dgm:t>
    </dgm:pt>
    <dgm:pt modelId="{0586CF37-30C2-488E-A4B2-20D75D86AE2C}" type="parTrans" cxnId="{FBA65539-BB8E-4A2D-B849-D2D3B3B28983}">
      <dgm:prSet/>
      <dgm:spPr/>
      <dgm:t>
        <a:bodyPr/>
        <a:lstStyle/>
        <a:p>
          <a:endParaRPr lang="en-US"/>
        </a:p>
      </dgm:t>
    </dgm:pt>
    <dgm:pt modelId="{9F2EBD89-FC64-4D8A-9690-5A4A7CB0242D}" type="sibTrans" cxnId="{FBA65539-BB8E-4A2D-B849-D2D3B3B28983}">
      <dgm:prSet/>
      <dgm:spPr/>
      <dgm:t>
        <a:bodyPr/>
        <a:lstStyle/>
        <a:p>
          <a:endParaRPr lang="en-US"/>
        </a:p>
      </dgm:t>
    </dgm:pt>
    <dgm:pt modelId="{EB8C485A-18F9-4F50-B1B1-69D3B063787D}" type="pres">
      <dgm:prSet presAssocID="{AFA7C886-598C-422C-8244-ABDC1B21DDA6}" presName="diagram" presStyleCnt="0">
        <dgm:presLayoutVars>
          <dgm:dir/>
          <dgm:resizeHandles val="exact"/>
        </dgm:presLayoutVars>
      </dgm:prSet>
      <dgm:spPr/>
      <dgm:t>
        <a:bodyPr/>
        <a:lstStyle/>
        <a:p>
          <a:endParaRPr lang="en-US"/>
        </a:p>
      </dgm:t>
    </dgm:pt>
    <dgm:pt modelId="{DDABC895-D422-4DBD-8CEC-7F21C5288463}" type="pres">
      <dgm:prSet presAssocID="{D93C7A6C-53E8-4B43-BA6D-D469F2D9EA29}" presName="node" presStyleLbl="node1" presStyleIdx="0" presStyleCnt="4">
        <dgm:presLayoutVars>
          <dgm:bulletEnabled val="1"/>
        </dgm:presLayoutVars>
      </dgm:prSet>
      <dgm:spPr/>
      <dgm:t>
        <a:bodyPr/>
        <a:lstStyle/>
        <a:p>
          <a:endParaRPr lang="en-US"/>
        </a:p>
      </dgm:t>
    </dgm:pt>
    <dgm:pt modelId="{F8A38B28-EB43-4959-B283-50CDA529C9D5}" type="pres">
      <dgm:prSet presAssocID="{C9479CC1-9661-4583-9E97-7DEC0861D5A7}" presName="sibTrans" presStyleCnt="0"/>
      <dgm:spPr/>
    </dgm:pt>
    <dgm:pt modelId="{4EB74E4A-C178-4ECE-AD07-886732B0B03B}" type="pres">
      <dgm:prSet presAssocID="{D796922D-1910-44A6-9B8B-618F3F2997B0}" presName="node" presStyleLbl="node1" presStyleIdx="1" presStyleCnt="4">
        <dgm:presLayoutVars>
          <dgm:bulletEnabled val="1"/>
        </dgm:presLayoutVars>
      </dgm:prSet>
      <dgm:spPr/>
      <dgm:t>
        <a:bodyPr/>
        <a:lstStyle/>
        <a:p>
          <a:endParaRPr lang="en-US"/>
        </a:p>
      </dgm:t>
    </dgm:pt>
    <dgm:pt modelId="{59400967-1A76-45C7-A344-E7F8CF9C513C}" type="pres">
      <dgm:prSet presAssocID="{62176185-15EE-480A-A208-7270F3884A17}" presName="sibTrans" presStyleCnt="0"/>
      <dgm:spPr/>
    </dgm:pt>
    <dgm:pt modelId="{52CFD9F1-B145-4517-8D27-4EB71D382FF3}" type="pres">
      <dgm:prSet presAssocID="{7FF55A25-1B60-418D-9E52-7AA439AFFBC1}" presName="node" presStyleLbl="node1" presStyleIdx="2" presStyleCnt="4">
        <dgm:presLayoutVars>
          <dgm:bulletEnabled val="1"/>
        </dgm:presLayoutVars>
      </dgm:prSet>
      <dgm:spPr/>
      <dgm:t>
        <a:bodyPr/>
        <a:lstStyle/>
        <a:p>
          <a:endParaRPr lang="en-US"/>
        </a:p>
      </dgm:t>
    </dgm:pt>
    <dgm:pt modelId="{F8C81BBB-5C3C-4E1E-821B-7BFAD7341DF0}" type="pres">
      <dgm:prSet presAssocID="{C1D19320-D139-451A-8DC5-BF0369E98D85}" presName="sibTrans" presStyleCnt="0"/>
      <dgm:spPr/>
    </dgm:pt>
    <dgm:pt modelId="{9EFC6837-2971-46FE-BD26-7796C2241737}" type="pres">
      <dgm:prSet presAssocID="{0B2DA4F8-8210-49A9-9AF9-51CA8A5F64E5}" presName="node" presStyleLbl="node1" presStyleIdx="3" presStyleCnt="4">
        <dgm:presLayoutVars>
          <dgm:bulletEnabled val="1"/>
        </dgm:presLayoutVars>
      </dgm:prSet>
      <dgm:spPr/>
      <dgm:t>
        <a:bodyPr/>
        <a:lstStyle/>
        <a:p>
          <a:endParaRPr lang="en-US"/>
        </a:p>
      </dgm:t>
    </dgm:pt>
  </dgm:ptLst>
  <dgm:cxnLst>
    <dgm:cxn modelId="{5B3E1C00-E171-4370-A05A-82C50A1A7831}" type="presOf" srcId="{0B2DA4F8-8210-49A9-9AF9-51CA8A5F64E5}" destId="{9EFC6837-2971-46FE-BD26-7796C2241737}" srcOrd="0" destOrd="0" presId="urn:microsoft.com/office/officeart/2005/8/layout/default"/>
    <dgm:cxn modelId="{F22BF71E-30DC-4EC6-B3BA-4C3EB2D58B71}" type="presOf" srcId="{7FF55A25-1B60-418D-9E52-7AA439AFFBC1}" destId="{52CFD9F1-B145-4517-8D27-4EB71D382FF3}" srcOrd="0" destOrd="0" presId="urn:microsoft.com/office/officeart/2005/8/layout/default"/>
    <dgm:cxn modelId="{825AADCC-4BD2-413F-83F9-7AC0210676C2}" type="presOf" srcId="{D93C7A6C-53E8-4B43-BA6D-D469F2D9EA29}" destId="{DDABC895-D422-4DBD-8CEC-7F21C5288463}" srcOrd="0" destOrd="0" presId="urn:microsoft.com/office/officeart/2005/8/layout/default"/>
    <dgm:cxn modelId="{FBA65539-BB8E-4A2D-B849-D2D3B3B28983}" srcId="{AFA7C886-598C-422C-8244-ABDC1B21DDA6}" destId="{0B2DA4F8-8210-49A9-9AF9-51CA8A5F64E5}" srcOrd="3" destOrd="0" parTransId="{0586CF37-30C2-488E-A4B2-20D75D86AE2C}" sibTransId="{9F2EBD89-FC64-4D8A-9690-5A4A7CB0242D}"/>
    <dgm:cxn modelId="{C5B069AF-F2A4-48D8-9CF3-B97E2F1544B8}" srcId="{AFA7C886-598C-422C-8244-ABDC1B21DDA6}" destId="{D93C7A6C-53E8-4B43-BA6D-D469F2D9EA29}" srcOrd="0" destOrd="0" parTransId="{F0808811-5369-4683-9D2B-C075E26AD3BE}" sibTransId="{C9479CC1-9661-4583-9E97-7DEC0861D5A7}"/>
    <dgm:cxn modelId="{5169F66D-C47A-4B0A-B68C-69F19D6F01B9}" type="presOf" srcId="{D796922D-1910-44A6-9B8B-618F3F2997B0}" destId="{4EB74E4A-C178-4ECE-AD07-886732B0B03B}" srcOrd="0" destOrd="0" presId="urn:microsoft.com/office/officeart/2005/8/layout/default"/>
    <dgm:cxn modelId="{7F34D145-2BD2-4BB1-8A0C-8C5B23995087}" srcId="{AFA7C886-598C-422C-8244-ABDC1B21DDA6}" destId="{7FF55A25-1B60-418D-9E52-7AA439AFFBC1}" srcOrd="2" destOrd="0" parTransId="{5E48D239-78BC-4DAA-8F6E-60D7C7377BC4}" sibTransId="{C1D19320-D139-451A-8DC5-BF0369E98D85}"/>
    <dgm:cxn modelId="{139ACFFA-3E5C-419E-B89C-D9B0355B188F}" srcId="{AFA7C886-598C-422C-8244-ABDC1B21DDA6}" destId="{D796922D-1910-44A6-9B8B-618F3F2997B0}" srcOrd="1" destOrd="0" parTransId="{BB4704C1-5065-42CC-85FE-9760A5AD1606}" sibTransId="{62176185-15EE-480A-A208-7270F3884A17}"/>
    <dgm:cxn modelId="{866158E9-9790-4D77-8F3F-86D6A40FAA22}" type="presOf" srcId="{AFA7C886-598C-422C-8244-ABDC1B21DDA6}" destId="{EB8C485A-18F9-4F50-B1B1-69D3B063787D}" srcOrd="0" destOrd="0" presId="urn:microsoft.com/office/officeart/2005/8/layout/default"/>
    <dgm:cxn modelId="{D4FF2E11-CD84-4A71-9641-92C9D4878588}" type="presParOf" srcId="{EB8C485A-18F9-4F50-B1B1-69D3B063787D}" destId="{DDABC895-D422-4DBD-8CEC-7F21C5288463}" srcOrd="0" destOrd="0" presId="urn:microsoft.com/office/officeart/2005/8/layout/default"/>
    <dgm:cxn modelId="{2EF21723-F06D-4C71-9478-E98FEF872797}" type="presParOf" srcId="{EB8C485A-18F9-4F50-B1B1-69D3B063787D}" destId="{F8A38B28-EB43-4959-B283-50CDA529C9D5}" srcOrd="1" destOrd="0" presId="urn:microsoft.com/office/officeart/2005/8/layout/default"/>
    <dgm:cxn modelId="{4B6BE9F2-B8D8-44C7-845A-E0D244148EB3}" type="presParOf" srcId="{EB8C485A-18F9-4F50-B1B1-69D3B063787D}" destId="{4EB74E4A-C178-4ECE-AD07-886732B0B03B}" srcOrd="2" destOrd="0" presId="urn:microsoft.com/office/officeart/2005/8/layout/default"/>
    <dgm:cxn modelId="{DB05CE33-BF87-4413-A24D-08A19F2AAFDF}" type="presParOf" srcId="{EB8C485A-18F9-4F50-B1B1-69D3B063787D}" destId="{59400967-1A76-45C7-A344-E7F8CF9C513C}" srcOrd="3" destOrd="0" presId="urn:microsoft.com/office/officeart/2005/8/layout/default"/>
    <dgm:cxn modelId="{2291661B-B7D9-4C74-9F44-9CB978AFF831}" type="presParOf" srcId="{EB8C485A-18F9-4F50-B1B1-69D3B063787D}" destId="{52CFD9F1-B145-4517-8D27-4EB71D382FF3}" srcOrd="4" destOrd="0" presId="urn:microsoft.com/office/officeart/2005/8/layout/default"/>
    <dgm:cxn modelId="{C9D5A78D-D987-4726-ADD7-B2B355397C64}" type="presParOf" srcId="{EB8C485A-18F9-4F50-B1B1-69D3B063787D}" destId="{F8C81BBB-5C3C-4E1E-821B-7BFAD7341DF0}" srcOrd="5" destOrd="0" presId="urn:microsoft.com/office/officeart/2005/8/layout/default"/>
    <dgm:cxn modelId="{7772D5D1-03C5-4C4F-A0FB-98FE8487813F}" type="presParOf" srcId="{EB8C485A-18F9-4F50-B1B1-69D3B063787D}" destId="{9EFC6837-2971-46FE-BD26-7796C224173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BC895-D422-4DBD-8CEC-7F21C5288463}">
      <dsp:nvSpPr>
        <dsp:cNvPr id="0" name=""/>
        <dsp:cNvSpPr/>
      </dsp:nvSpPr>
      <dsp:spPr>
        <a:xfrm>
          <a:off x="694357" y="4055"/>
          <a:ext cx="1887884" cy="11327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individuality</a:t>
          </a:r>
          <a:endParaRPr lang="en-US" sz="1700" kern="1200" dirty="0"/>
        </a:p>
      </dsp:txBody>
      <dsp:txXfrm>
        <a:off x="694357" y="4055"/>
        <a:ext cx="1887884" cy="1132730"/>
      </dsp:txXfrm>
    </dsp:sp>
    <dsp:sp modelId="{4EB74E4A-C178-4ECE-AD07-886732B0B03B}">
      <dsp:nvSpPr>
        <dsp:cNvPr id="0" name=""/>
        <dsp:cNvSpPr/>
      </dsp:nvSpPr>
      <dsp:spPr>
        <a:xfrm>
          <a:off x="694357" y="1325574"/>
          <a:ext cx="1887884" cy="11327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Individual is forefront of Educational process</a:t>
          </a:r>
          <a:endParaRPr lang="en-US" sz="1700" kern="1200" dirty="0"/>
        </a:p>
      </dsp:txBody>
      <dsp:txXfrm>
        <a:off x="694357" y="1325574"/>
        <a:ext cx="1887884" cy="1132730"/>
      </dsp:txXfrm>
    </dsp:sp>
    <dsp:sp modelId="{52CFD9F1-B145-4517-8D27-4EB71D382FF3}">
      <dsp:nvSpPr>
        <dsp:cNvPr id="0" name=""/>
        <dsp:cNvSpPr/>
      </dsp:nvSpPr>
      <dsp:spPr>
        <a:xfrm>
          <a:off x="694357" y="2647094"/>
          <a:ext cx="1887884" cy="11327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Foster the free Growth of individual</a:t>
          </a:r>
          <a:endParaRPr lang="en-US" sz="1700" kern="1200" dirty="0"/>
        </a:p>
      </dsp:txBody>
      <dsp:txXfrm>
        <a:off x="694357" y="2647094"/>
        <a:ext cx="1887884" cy="1132730"/>
      </dsp:txXfrm>
    </dsp:sp>
    <dsp:sp modelId="{9EFC6837-2971-46FE-BD26-7796C2241737}">
      <dsp:nvSpPr>
        <dsp:cNvPr id="0" name=""/>
        <dsp:cNvSpPr/>
      </dsp:nvSpPr>
      <dsp:spPr>
        <a:xfrm>
          <a:off x="694357" y="3968613"/>
          <a:ext cx="1887884" cy="113273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Understanding the needs and interest of Individual</a:t>
          </a:r>
          <a:endParaRPr lang="en-US" sz="1700" kern="1200" dirty="0"/>
        </a:p>
      </dsp:txBody>
      <dsp:txXfrm>
        <a:off x="694357" y="3968613"/>
        <a:ext cx="1887884" cy="11327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D8BD707-D9CF-40AE-B4C6-C98DA3205C09}" type="datetimeFigureOut">
              <a:rPr lang="en-US" smtClean="0"/>
              <a:pPr/>
              <a:t>11/17/2020</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1" name="Slide Number Placeholder 10"/>
          <p:cNvSpPr>
            <a:spLocks noGrp="1"/>
          </p:cNvSpPr>
          <p:nvPr>
            <p:ph type="sldNum" sz="quarter" idx="11"/>
          </p:nvPr>
        </p:nvSpPr>
        <p:spPr/>
        <p:txBody>
          <a:body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D8BD707-D9CF-40AE-B4C6-C98DA3205C09}" type="datetimeFigureOut">
              <a:rPr lang="en-US" smtClean="0"/>
              <a:pPr/>
              <a:t>11/17/2020</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0" name="Slide Number Placeholder 9"/>
          <p:cNvSpPr>
            <a:spLocks noGrp="1"/>
          </p:cNvSpPr>
          <p:nvPr>
            <p:ph type="sldNum" sz="quarter" idx="11"/>
          </p:nvPr>
        </p:nvSpPr>
        <p:spPr/>
        <p:txBody>
          <a:body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D8BD707-D9CF-40AE-B4C6-C98DA3205C09}" type="datetimeFigureOut">
              <a:rPr lang="en-US" smtClean="0"/>
              <a:pPr/>
              <a:t>11/17/2020</a:t>
            </a:fld>
            <a:endParaRPr lang="en-US"/>
          </a:p>
        </p:txBody>
      </p:sp>
      <p:sp>
        <p:nvSpPr>
          <p:cNvPr id="17" name="Slide Number Placeholder 16"/>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B6F15528-21DE-4FAA-801E-634DDDAF4B2B}" type="slidenum">
              <a:rPr lang="en-US" smtClean="0"/>
              <a:pPr/>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D8BD707-D9CF-40AE-B4C6-C98DA3205C09}" type="datetimeFigureOut">
              <a:rPr lang="en-US" smtClean="0"/>
              <a:pPr/>
              <a:t>11/17/2020</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smtClean="0">
                <a:solidFill>
                  <a:schemeClr val="bg2">
                    <a:lumMod val="50000"/>
                  </a:schemeClr>
                </a:solidFill>
              </a:rPr>
              <a:t>BY: </a:t>
            </a:r>
            <a:r>
              <a:rPr lang="en-US" sz="2000" dirty="0" err="1" smtClean="0">
                <a:solidFill>
                  <a:schemeClr val="bg2">
                    <a:lumMod val="50000"/>
                  </a:schemeClr>
                </a:solidFill>
              </a:rPr>
              <a:t>Shamsa</a:t>
            </a:r>
            <a:r>
              <a:rPr lang="en-US" sz="2000" dirty="0" smtClean="0">
                <a:solidFill>
                  <a:schemeClr val="bg2">
                    <a:lumMod val="50000"/>
                  </a:schemeClr>
                </a:solidFill>
              </a:rPr>
              <a:t> Mubeen</a:t>
            </a:r>
            <a:endParaRPr lang="en-US" sz="2000" dirty="0">
              <a:solidFill>
                <a:schemeClr val="bg2">
                  <a:lumMod val="50000"/>
                </a:schemeClr>
              </a:solidFill>
            </a:endParaRPr>
          </a:p>
        </p:txBody>
      </p:sp>
      <p:sp>
        <p:nvSpPr>
          <p:cNvPr id="2" name="Title 1"/>
          <p:cNvSpPr>
            <a:spLocks noGrp="1"/>
          </p:cNvSpPr>
          <p:nvPr>
            <p:ph type="title"/>
          </p:nvPr>
        </p:nvSpPr>
        <p:spPr/>
        <p:txBody>
          <a:bodyPr/>
          <a:lstStyle/>
          <a:p>
            <a:r>
              <a:rPr lang="en-US" dirty="0" smtClean="0"/>
              <a:t>Foundations Of Education</a:t>
            </a:r>
            <a:br>
              <a:rPr lang="en-US" dirty="0" smtClean="0"/>
            </a:br>
            <a:r>
              <a:rPr lang="en-US" dirty="0" smtClean="0"/>
              <a:t>Topic: Aims of Education</a:t>
            </a:r>
            <a:endParaRPr lang="en-US" dirty="0"/>
          </a:p>
        </p:txBody>
      </p:sp>
    </p:spTree>
    <p:extLst>
      <p:ext uri="{BB962C8B-B14F-4D97-AF65-F5344CB8AC3E}">
        <p14:creationId xmlns:p14="http://schemas.microsoft.com/office/powerpoint/2010/main" val="3522058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74838"/>
            <a:ext cx="7391400" cy="4031873"/>
          </a:xfrm>
          <a:prstGeom prst="rect">
            <a:avLst/>
          </a:prstGeom>
        </p:spPr>
        <p:txBody>
          <a:bodyPr wrap="square">
            <a:spAutoFit/>
          </a:bodyPr>
          <a:lstStyle/>
          <a:p>
            <a:r>
              <a:rPr lang="en-US" sz="3200" b="1" dirty="0"/>
              <a:t>Intellectual aim</a:t>
            </a:r>
            <a:r>
              <a:rPr lang="en-US" sz="3200" dirty="0"/>
              <a:t>- it is essential for acquiring knowledge, thinking, reasoning, judgment and generalization. </a:t>
            </a:r>
            <a:r>
              <a:rPr lang="en-US" sz="3200" b="1" dirty="0"/>
              <a:t>Education</a:t>
            </a:r>
            <a:r>
              <a:rPr lang="en-US" sz="3200" dirty="0"/>
              <a:t> provides enough opportunities to develop the innate </a:t>
            </a:r>
            <a:r>
              <a:rPr lang="en-US" sz="3200" b="1" dirty="0"/>
              <a:t>intellectual</a:t>
            </a:r>
            <a:r>
              <a:rPr lang="en-US" sz="3200" dirty="0"/>
              <a:t> capacity of the student development of intelligence through </a:t>
            </a:r>
            <a:r>
              <a:rPr lang="en-US" sz="3200" b="1" dirty="0"/>
              <a:t>education</a:t>
            </a:r>
            <a:r>
              <a:rPr lang="en-US" sz="3200" dirty="0"/>
              <a:t> will enable the child to lead an independent life with confidence.</a:t>
            </a:r>
            <a:endParaRPr lang="en-US" sz="3200" dirty="0"/>
          </a:p>
        </p:txBody>
      </p:sp>
    </p:spTree>
    <p:extLst>
      <p:ext uri="{BB962C8B-B14F-4D97-AF65-F5344CB8AC3E}">
        <p14:creationId xmlns:p14="http://schemas.microsoft.com/office/powerpoint/2010/main" val="314899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hamsa\Desktop\principles-of-education-teaching-learning-process-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237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7357189"/>
              </p:ext>
            </p:extLst>
          </p:nvPr>
        </p:nvGraphicFramePr>
        <p:xfrm>
          <a:off x="457200" y="457200"/>
          <a:ext cx="3276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505200" y="457200"/>
            <a:ext cx="5105400" cy="5715000"/>
          </a:xfrm>
        </p:spPr>
        <p:txBody>
          <a:bodyPr/>
          <a:lstStyle/>
          <a:p>
            <a:pPr algn="l"/>
            <a:r>
              <a:rPr lang="en-US" dirty="0" smtClean="0"/>
              <a:t>Individual Aim of Edu: </a:t>
            </a:r>
            <a:r>
              <a:rPr lang="en-US" dirty="0"/>
              <a:t/>
            </a:r>
            <a:br>
              <a:rPr lang="en-US" dirty="0"/>
            </a:br>
            <a:r>
              <a:rPr lang="en-US" dirty="0" smtClean="0"/>
              <a:t>1:Its means to develop the individuality of the learner according to learner’s aptitude and interest.</a:t>
            </a:r>
            <a:br>
              <a:rPr lang="en-US" dirty="0" smtClean="0"/>
            </a:br>
            <a:r>
              <a:rPr lang="en-US" dirty="0" smtClean="0"/>
              <a:t>2: its encourage the notion that individual is forefront of Educational Process.</a:t>
            </a:r>
            <a:br>
              <a:rPr lang="en-US" dirty="0" smtClean="0"/>
            </a:br>
            <a:r>
              <a:rPr lang="en-US" dirty="0" smtClean="0"/>
              <a:t>3: Foster the Growth of individuality of learner</a:t>
            </a:r>
            <a:br>
              <a:rPr lang="en-US" dirty="0" smtClean="0"/>
            </a:br>
            <a:r>
              <a:rPr lang="en-US" dirty="0" smtClean="0"/>
              <a:t>4: to understand the psyche	  of individual </a:t>
            </a:r>
            <a:endParaRPr lang="en-US" dirty="0"/>
          </a:p>
        </p:txBody>
      </p:sp>
    </p:spTree>
    <p:extLst>
      <p:ext uri="{BB962C8B-B14F-4D97-AF65-F5344CB8AC3E}">
        <p14:creationId xmlns:p14="http://schemas.microsoft.com/office/powerpoint/2010/main" val="104582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3000" cy="678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099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001000" cy="4524315"/>
          </a:xfrm>
          <a:prstGeom prst="rect">
            <a:avLst/>
          </a:prstGeom>
        </p:spPr>
        <p:txBody>
          <a:bodyPr wrap="square">
            <a:spAutoFit/>
          </a:bodyPr>
          <a:lstStyle/>
          <a:p>
            <a:r>
              <a:rPr lang="en-US" sz="3200" dirty="0"/>
              <a:t>Spiritual aims of education refer to those aims through which national ideology and values are injected in the character of the present and future generation. These aims are given priority in a system of education. These aims serve as a foundation of a system of education. They are directly concerned with the life ideology of a nation. </a:t>
            </a:r>
            <a:endParaRPr lang="en-US" sz="3200" dirty="0" smtClean="0"/>
          </a:p>
          <a:p>
            <a:endParaRPr lang="en-US" sz="3200" dirty="0" smtClean="0"/>
          </a:p>
        </p:txBody>
      </p:sp>
    </p:spTree>
    <p:extLst>
      <p:ext uri="{BB962C8B-B14F-4D97-AF65-F5344CB8AC3E}">
        <p14:creationId xmlns:p14="http://schemas.microsoft.com/office/powerpoint/2010/main" val="164931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57200"/>
            <a:ext cx="4191000" cy="5715000"/>
          </a:xfrm>
        </p:spPr>
        <p:txBody>
          <a:bodyPr>
            <a:normAutofit fontScale="90000"/>
          </a:bodyPr>
          <a:lstStyle/>
          <a:p>
            <a:pPr algn="l"/>
            <a:r>
              <a:rPr lang="en-US" dirty="0"/>
              <a:t>The term vocational education is general and includes every form of education that aims to the acquirement of qualifications related to a certain profession, art or employment or that provides the necessary training and the appropriate skills as well as technical knowledge, so that students are </a:t>
            </a:r>
            <a:r>
              <a:rPr lang="en-US" dirty="0" smtClean="0"/>
              <a:t>ale </a:t>
            </a:r>
            <a:r>
              <a:rPr lang="en-US" dirty="0"/>
              <a:t>to exercise </a:t>
            </a:r>
            <a:r>
              <a:rPr lang="en-US" dirty="0" smtClean="0"/>
              <a:t>their Skills.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155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763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30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457200"/>
            <a:ext cx="4114800" cy="5715000"/>
          </a:xfrm>
        </p:spPr>
        <p:txBody>
          <a:bodyPr/>
          <a:lstStyle/>
          <a:p>
            <a:pPr algn="l"/>
            <a:r>
              <a:rPr lang="en-US" dirty="0" smtClean="0"/>
              <a:t>1: Preservation of Culture</a:t>
            </a:r>
            <a:br>
              <a:rPr lang="en-US" dirty="0" smtClean="0"/>
            </a:br>
            <a:r>
              <a:rPr lang="en-US" dirty="0" smtClean="0"/>
              <a:t>2: promotion of culture heritage</a:t>
            </a:r>
            <a:br>
              <a:rPr lang="en-US" dirty="0" smtClean="0"/>
            </a:br>
            <a:r>
              <a:rPr lang="en-US" dirty="0" smtClean="0"/>
              <a:t>3:Culture change</a:t>
            </a:r>
            <a:br>
              <a:rPr lang="en-US" dirty="0" smtClean="0"/>
            </a:br>
            <a:r>
              <a:rPr lang="en-US" dirty="0" smtClean="0"/>
              <a:t>4:transmission of culture</a:t>
            </a:r>
            <a:br>
              <a:rPr lang="en-US" dirty="0" smtClean="0"/>
            </a:br>
            <a:r>
              <a:rPr lang="en-US" dirty="0" smtClean="0"/>
              <a:t>5: Revival of culture</a:t>
            </a:r>
            <a:br>
              <a:rPr lang="en-US" dirty="0" smtClean="0"/>
            </a:br>
            <a:endParaRPr lang="en-US" dirty="0"/>
          </a:p>
        </p:txBody>
      </p:sp>
    </p:spTree>
    <p:extLst>
      <p:ext uri="{BB962C8B-B14F-4D97-AF65-F5344CB8AC3E}">
        <p14:creationId xmlns:p14="http://schemas.microsoft.com/office/powerpoint/2010/main" val="3402873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Moral Aim of Education:</a:t>
            </a:r>
            <a:br>
              <a:rPr lang="en-US" dirty="0" smtClean="0"/>
            </a:br>
            <a:r>
              <a:rPr lang="en-US" dirty="0" smtClean="0"/>
              <a:t>1: Purification of soul</a:t>
            </a:r>
            <a:br>
              <a:rPr lang="en-US" dirty="0" smtClean="0"/>
            </a:br>
            <a:r>
              <a:rPr lang="en-US" dirty="0" smtClean="0"/>
              <a:t>2: Character building</a:t>
            </a:r>
            <a:br>
              <a:rPr lang="en-US" dirty="0" smtClean="0"/>
            </a:br>
            <a:r>
              <a:rPr lang="en-US" dirty="0" smtClean="0"/>
              <a:t>3: moral training</a:t>
            </a:r>
            <a:br>
              <a:rPr lang="en-US" dirty="0" smtClean="0"/>
            </a:br>
            <a:r>
              <a:rPr lang="en-US" dirty="0" smtClean="0"/>
              <a:t>4:Healthy moral Environment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3733799" cy="411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0470337"/>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67</TotalTime>
  <Words>174</Words>
  <Application>Microsoft Office PowerPoint</Application>
  <PresentationFormat>On-screen Show (4:3)</PresentationFormat>
  <Paragraphs>12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Composite</vt:lpstr>
      <vt:lpstr>Foundations Of Education Topic: Aims of Education</vt:lpstr>
      <vt:lpstr>PowerPoint Presentation</vt:lpstr>
      <vt:lpstr>Individual Aim of Edu:  1:Its means to develop the individuality of the learner according to learner’s aptitude and interest. 2: its encourage the notion that individual is forefront of Educational Process. 3: Foster the Growth of individuality of learner 4: to understand the psyche   of individual </vt:lpstr>
      <vt:lpstr>PowerPoint Presentation</vt:lpstr>
      <vt:lpstr>PowerPoint Presentation</vt:lpstr>
      <vt:lpstr>The term vocational education is general and includes every form of education that aims to the acquirement of qualifications related to a certain profession, art or employment or that provides the necessary training and the appropriate skills as well as technical knowledge, so that students are ale to exercise their Skills.</vt:lpstr>
      <vt:lpstr>PowerPoint Presentation</vt:lpstr>
      <vt:lpstr>1: Preservation of Culture 2: promotion of culture heritage 3:Culture change 4:transmission of culture 5: Revival of culture </vt:lpstr>
      <vt:lpstr>Moral Aim of Education: 1: Purification of soul 2: Character building 3: moral training 4:Healthy moral Environment</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Education Topic: Aims of Education</dc:title>
  <dc:creator>Shamsa</dc:creator>
  <cp:lastModifiedBy>Windows User</cp:lastModifiedBy>
  <cp:revision>6</cp:revision>
  <dcterms:created xsi:type="dcterms:W3CDTF">2006-08-16T00:00:00Z</dcterms:created>
  <dcterms:modified xsi:type="dcterms:W3CDTF">2020-11-18T05:18:31Z</dcterms:modified>
</cp:coreProperties>
</file>