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9" r:id="rId8"/>
    <p:sldId id="270" r:id="rId9"/>
    <p:sldId id="271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3E0-650B-454F-9BD8-D6600CCA0BCD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3385-DD8E-479E-8DB5-5793B2AAF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3E0-650B-454F-9BD8-D6600CCA0BCD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3385-DD8E-479E-8DB5-5793B2AAF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3E0-650B-454F-9BD8-D6600CCA0BCD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3385-DD8E-479E-8DB5-5793B2AAF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3E0-650B-454F-9BD8-D6600CCA0BCD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3385-DD8E-479E-8DB5-5793B2AAF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3E0-650B-454F-9BD8-D6600CCA0BCD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3385-DD8E-479E-8DB5-5793B2AAF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3E0-650B-454F-9BD8-D6600CCA0BCD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3385-DD8E-479E-8DB5-5793B2AAF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3E0-650B-454F-9BD8-D6600CCA0BCD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3385-DD8E-479E-8DB5-5793B2AAF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3E0-650B-454F-9BD8-D6600CCA0BCD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3385-DD8E-479E-8DB5-5793B2AAF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3E0-650B-454F-9BD8-D6600CCA0BCD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3385-DD8E-479E-8DB5-5793B2AAF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3E0-650B-454F-9BD8-D6600CCA0BCD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3385-DD8E-479E-8DB5-5793B2AAF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03E0-650B-454F-9BD8-D6600CCA0BCD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3385-DD8E-479E-8DB5-5793B2AAF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F03E0-650B-454F-9BD8-D6600CCA0BCD}" type="datetimeFigureOut">
              <a:rPr lang="en-US" smtClean="0"/>
              <a:pPr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23385-DD8E-479E-8DB5-5793B2AAF4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SECRET</a:t>
            </a:r>
            <a:r>
              <a:rPr lang="en-US" b="1" dirty="0" smtClean="0"/>
              <a:t> </a:t>
            </a:r>
            <a:r>
              <a:rPr lang="en-US" b="1" dirty="0" smtClean="0"/>
              <a:t>KEY </a:t>
            </a:r>
            <a:r>
              <a:rPr lang="en-US" b="1" dirty="0"/>
              <a:t>MANAGEMENT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/>
              <a:t>Diffie</a:t>
            </a:r>
            <a:r>
              <a:rPr lang="en-US" b="1" i="1" dirty="0"/>
              <a:t>-Hellman Key 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1"/>
            <a:ext cx="9144000" cy="2133600"/>
          </a:xfrm>
        </p:spPr>
        <p:txBody>
          <a:bodyPr>
            <a:normAutofit/>
          </a:bodyPr>
          <a:lstStyle/>
          <a:p>
            <a:r>
              <a:rPr lang="en-US" dirty="0"/>
              <a:t>In the </a:t>
            </a:r>
            <a:r>
              <a:rPr lang="en-US" dirty="0" err="1"/>
              <a:t>Diffie</a:t>
            </a:r>
            <a:r>
              <a:rPr lang="en-US" dirty="0"/>
              <a:t>-Hellman protocol two parties create a symmetric session key without the need of a KDC. Before establishing a symmetric key, the two parties need to choose two numbers p and g.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200400"/>
            <a:ext cx="8915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912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steps are as follows:</a:t>
            </a:r>
          </a:p>
          <a:p>
            <a:r>
              <a:rPr lang="en-US" b="1" dirty="0"/>
              <a:t>1. Alice chooses a large random number </a:t>
            </a:r>
            <a:r>
              <a:rPr lang="en-US" b="1" i="1" dirty="0"/>
              <a:t>x such that 0 ≤ x ≤ p − 1 and calculates</a:t>
            </a:r>
          </a:p>
          <a:p>
            <a:r>
              <a:rPr lang="en-US" dirty="0"/>
              <a:t>R1 = </a:t>
            </a:r>
            <a:r>
              <a:rPr lang="en-US" i="1" dirty="0" err="1"/>
              <a:t>g</a:t>
            </a:r>
            <a:r>
              <a:rPr lang="en-US" i="1" baseline="30000" dirty="0" err="1"/>
              <a:t>x</a:t>
            </a:r>
            <a:r>
              <a:rPr lang="en-US" i="1" dirty="0"/>
              <a:t> mod p.</a:t>
            </a:r>
          </a:p>
          <a:p>
            <a:r>
              <a:rPr lang="en-US" b="1" dirty="0"/>
              <a:t>2. Alice sends R1 to Bob. Note that Alice does not send the value of </a:t>
            </a:r>
            <a:r>
              <a:rPr lang="en-US" b="1" i="1" dirty="0"/>
              <a:t>x; she sends only</a:t>
            </a:r>
          </a:p>
          <a:p>
            <a:r>
              <a:rPr lang="en-US" dirty="0"/>
              <a:t>R1.</a:t>
            </a:r>
          </a:p>
          <a:p>
            <a:r>
              <a:rPr lang="en-US" b="1" dirty="0"/>
              <a:t>3. Bob chooses another large random number </a:t>
            </a:r>
            <a:r>
              <a:rPr lang="en-US" b="1" i="1" dirty="0"/>
              <a:t>y such that 0 ≤ y ≤ p − 1 and calculates</a:t>
            </a:r>
          </a:p>
          <a:p>
            <a:r>
              <a:rPr lang="en-US" dirty="0"/>
              <a:t>R2 = </a:t>
            </a:r>
            <a:r>
              <a:rPr lang="en-US" i="1" dirty="0" err="1"/>
              <a:t>g</a:t>
            </a:r>
            <a:r>
              <a:rPr lang="en-US" i="1" baseline="30000" dirty="0" err="1"/>
              <a:t>y</a:t>
            </a:r>
            <a:r>
              <a:rPr lang="en-US" i="1" dirty="0"/>
              <a:t> mod p.</a:t>
            </a:r>
          </a:p>
          <a:p>
            <a:r>
              <a:rPr lang="en-US" b="1" dirty="0"/>
              <a:t>4. Bob sends R2 to Alice. Again, note that Bob does not send the value of </a:t>
            </a:r>
            <a:r>
              <a:rPr lang="en-US" b="1" i="1" dirty="0"/>
              <a:t>y, he </a:t>
            </a:r>
            <a:r>
              <a:rPr lang="en-US" b="1" i="1" dirty="0" smtClean="0"/>
              <a:t>sends </a:t>
            </a:r>
            <a:r>
              <a:rPr lang="en-US" dirty="0" smtClean="0"/>
              <a:t>only </a:t>
            </a:r>
            <a:r>
              <a:rPr lang="en-US" dirty="0"/>
              <a:t>R2</a:t>
            </a:r>
            <a:r>
              <a:rPr lang="en-US" dirty="0" smtClean="0"/>
              <a:t>.</a:t>
            </a:r>
          </a:p>
          <a:p>
            <a:r>
              <a:rPr lang="pt-BR" b="1" dirty="0"/>
              <a:t>5. Alice calculates K = (R2)</a:t>
            </a:r>
            <a:r>
              <a:rPr lang="pt-BR" b="1" i="1" baseline="30000" dirty="0"/>
              <a:t>x</a:t>
            </a:r>
            <a:r>
              <a:rPr lang="pt-BR" b="1" i="1" dirty="0"/>
              <a:t> mod p. Bob also calculates K = (R1)</a:t>
            </a:r>
            <a:r>
              <a:rPr lang="pt-BR" b="1" i="1" baseline="30000" dirty="0"/>
              <a:t>y</a:t>
            </a:r>
            <a:r>
              <a:rPr lang="pt-BR" b="1" i="1" dirty="0"/>
              <a:t> mod </a:t>
            </a:r>
            <a:r>
              <a:rPr lang="pt-BR" b="1" i="1" dirty="0" smtClean="0"/>
              <a:t>p.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Symmetric-Key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Symmetric-key cryptography is more efficient than asymmetric-key cryptography </a:t>
            </a:r>
            <a:r>
              <a:rPr lang="en-US" dirty="0" smtClean="0"/>
              <a:t>for enciphering </a:t>
            </a:r>
            <a:r>
              <a:rPr lang="en-US" dirty="0"/>
              <a:t>large </a:t>
            </a:r>
            <a:r>
              <a:rPr lang="en-US" dirty="0" smtClean="0"/>
              <a:t>messages</a:t>
            </a:r>
          </a:p>
          <a:p>
            <a:r>
              <a:rPr lang="en-US" dirty="0"/>
              <a:t>If Alice needs to exchange confidential messages with </a:t>
            </a:r>
            <a:r>
              <a:rPr lang="en-US" i="1" dirty="0"/>
              <a:t>N people, she needs N </a:t>
            </a:r>
            <a:r>
              <a:rPr lang="en-US" i="1" dirty="0" smtClean="0"/>
              <a:t>different </a:t>
            </a:r>
            <a:r>
              <a:rPr lang="en-US" dirty="0" smtClean="0"/>
              <a:t>keys</a:t>
            </a:r>
            <a:r>
              <a:rPr lang="en-US" dirty="0"/>
              <a:t>. What if </a:t>
            </a:r>
            <a:r>
              <a:rPr lang="en-US" i="1" dirty="0"/>
              <a:t>N people need to communicate with each other</a:t>
            </a:r>
            <a:r>
              <a:rPr lang="en-US" i="1" dirty="0" smtClean="0"/>
              <a:t>?</a:t>
            </a:r>
          </a:p>
          <a:p>
            <a:r>
              <a:rPr lang="en-US" i="1" dirty="0" smtClean="0"/>
              <a:t> </a:t>
            </a:r>
            <a:r>
              <a:rPr lang="en-US" i="1" dirty="0"/>
              <a:t>A total of </a:t>
            </a:r>
            <a:r>
              <a:rPr lang="en-US" i="1" dirty="0" smtClean="0"/>
              <a:t>N(N</a:t>
            </a:r>
            <a:r>
              <a:rPr lang="en-US" dirty="0" smtClean="0"/>
              <a:t>− 1) keys </a:t>
            </a:r>
            <a:r>
              <a:rPr lang="en-US" dirty="0"/>
              <a:t>is needed if we require that Alice and Bob use two keys for bidirectional </a:t>
            </a:r>
            <a:r>
              <a:rPr lang="en-US" dirty="0" smtClean="0"/>
              <a:t>communication; only </a:t>
            </a:r>
            <a:r>
              <a:rPr lang="en-US" i="1" dirty="0" smtClean="0"/>
              <a:t>N(N</a:t>
            </a:r>
            <a:r>
              <a:rPr lang="en-US" dirty="0" smtClean="0"/>
              <a:t>− </a:t>
            </a:r>
            <a:r>
              <a:rPr lang="en-US" dirty="0"/>
              <a:t>1)/2 keys are needed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number of keys is not the only problem; the distribution of keys is another. </a:t>
            </a:r>
            <a:r>
              <a:rPr lang="en-US" dirty="0" smtClean="0"/>
              <a:t>If Alice </a:t>
            </a:r>
            <a:r>
              <a:rPr lang="en-US" dirty="0"/>
              <a:t>and Bob want to communicate, they need a way to exchange a secret key; if </a:t>
            </a:r>
            <a:r>
              <a:rPr lang="en-US" dirty="0" smtClean="0"/>
              <a:t>Alice wants </a:t>
            </a:r>
            <a:r>
              <a:rPr lang="en-US" dirty="0"/>
              <a:t>to communicate with one million people, how can she exchange one million </a:t>
            </a:r>
            <a:r>
              <a:rPr lang="en-US" dirty="0" smtClean="0"/>
              <a:t>keys with </a:t>
            </a:r>
            <a:r>
              <a:rPr lang="en-US" dirty="0"/>
              <a:t>one million people?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Key-Distribution Center: KDC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991600" cy="5562600"/>
          </a:xfrm>
        </p:spPr>
        <p:txBody>
          <a:bodyPr>
            <a:normAutofit/>
          </a:bodyPr>
          <a:lstStyle/>
          <a:p>
            <a:r>
              <a:rPr lang="en-US" i="1" dirty="0"/>
              <a:t>A practical solution is the use of a trusted third party, referred to as a key-distribution center (KDC). To reduce the number of keys, each person establishes a shared secret key with the KDC</a:t>
            </a:r>
          </a:p>
          <a:p>
            <a:r>
              <a:rPr lang="en-US" i="1" dirty="0"/>
              <a:t>1. Alice sends a request to the KDC stating that she needs a session (temporary)secret key between herself and Bob.</a:t>
            </a:r>
          </a:p>
          <a:p>
            <a:r>
              <a:rPr lang="en-US" i="1" dirty="0"/>
              <a:t>2. The KDC informs Bob about Alice’s request.</a:t>
            </a:r>
          </a:p>
          <a:p>
            <a:r>
              <a:rPr lang="en-US" i="1" dirty="0"/>
              <a:t>3. If Bob agrees, a session key is created between the two.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Multiple KDCs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1"/>
            <a:ext cx="9144000" cy="25907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When the number of people using a KDC increases, the </a:t>
            </a:r>
            <a:r>
              <a:rPr lang="en-US" dirty="0" smtClean="0"/>
              <a:t>system becomes </a:t>
            </a:r>
            <a:r>
              <a:rPr lang="en-US" dirty="0"/>
              <a:t>unmanageable and a bottleneck can result. To solve the problem, we need </a:t>
            </a:r>
            <a:r>
              <a:rPr lang="en-US" dirty="0" smtClean="0"/>
              <a:t>to have </a:t>
            </a:r>
            <a:r>
              <a:rPr lang="en-US" dirty="0"/>
              <a:t>multiple KDCs. We can divide the world into domains. Each domain can </a:t>
            </a:r>
            <a:r>
              <a:rPr lang="en-US" dirty="0" smtClean="0"/>
              <a:t>have one </a:t>
            </a:r>
            <a:r>
              <a:rPr lang="en-US" dirty="0"/>
              <a:t>or more KDCs (for redundancy in case of failure)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733800"/>
            <a:ext cx="8305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Authentication using Kerberos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Kerberos is an authentication protocol used in many systems, including Windows 2000, using the KDC-based approach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􀂉Kerberos was the name of a multi head dog in Greek mythology that used to guard the entrance to Hades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􀂄Designed at MIT to allow workstation users to access network resources securely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􀂉As such, it relies on the assumption that all clocks are fairly well synchronized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􀂄Kerberos v4 is the most widely used version –the one we discuss here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smtClean="0"/>
              <a:t>􀂄Includes three servers that communicate with Alice (at the workstation)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􀂉Authentication server (AS) –verifies the user during login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􀂄It shares a secret password with each user (plays the role of the KDC)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􀂉Ticket-granting server (TGS) –issues “proof of identity tickets”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􀂄Tickets will be used by the user to perform various jobs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􀂉Bob the server –actually does the work Alice needs to do, based on the identity ticket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smtClean="0"/>
              <a:t>􀂄Based on the identity ticket will grant Alice the right she is entitled to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Authentication using Kerberos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Tx/>
              <a:buNone/>
            </a:pPr>
            <a:endParaRPr lang="en-US" sz="2000" smtClean="0"/>
          </a:p>
          <a:p>
            <a:pPr marL="457200" indent="-457200" eaLnBrk="1" hangingPunct="1">
              <a:buFontTx/>
              <a:buAutoNum type="arabicPeriod"/>
            </a:pPr>
            <a:r>
              <a:rPr lang="en-US" sz="2000" smtClean="0"/>
              <a:t>A sits down at an arbitrary public workstation and types her name</a:t>
            </a:r>
          </a:p>
          <a:p>
            <a:pPr marL="838200" lvl="1" indent="-381000" eaLnBrk="1" hangingPunct="1"/>
            <a:r>
              <a:rPr lang="en-US" sz="2000" smtClean="0"/>
              <a:t>􀂉Workstation sends her name to the AS in plaintext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sz="2000" smtClean="0"/>
              <a:t>AS sends back a session key KS and a ticket KTGS(A,KS) for TGS –both encrypted with A’s secret key</a:t>
            </a:r>
          </a:p>
          <a:p>
            <a:pPr marL="838200" lvl="1" indent="-381000" eaLnBrk="1" hangingPunct="1"/>
            <a:r>
              <a:rPr lang="en-US" sz="2000" smtClean="0"/>
              <a:t>􀂉At this point the workstation asks for A’s password</a:t>
            </a:r>
          </a:p>
          <a:p>
            <a:pPr marL="1257300" lvl="2" indent="-342900" eaLnBrk="1" hangingPunct="1"/>
            <a:r>
              <a:rPr lang="en-US" sz="2000" smtClean="0"/>
              <a:t>􀂄Password is used to generate the secret key and decrypt the message, obtaining the ticket for TGS</a:t>
            </a:r>
          </a:p>
          <a:p>
            <a:pPr marL="1257300" lvl="2" indent="-342900" eaLnBrk="1" hangingPunct="1">
              <a:buFontTx/>
              <a:buNone/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Authentication using Kerberos</a:t>
            </a:r>
          </a:p>
        </p:txBody>
      </p:sp>
      <p:pic>
        <p:nvPicPr>
          <p:cNvPr id="1536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8313" y="2714625"/>
            <a:ext cx="8229600" cy="32893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Authentication using Kerberos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 eaLnBrk="1" hangingPunct="1">
              <a:lnSpc>
                <a:spcPct val="80000"/>
              </a:lnSpc>
            </a:pPr>
            <a:endParaRPr lang="en-US" sz="1800" smtClean="0"/>
          </a:p>
          <a:p>
            <a:pPr marL="381000" indent="-381000" eaLnBrk="1" hangingPunct="1">
              <a:lnSpc>
                <a:spcPct val="80000"/>
              </a:lnSpc>
            </a:pPr>
            <a:r>
              <a:rPr lang="en-US" sz="1800" smtClean="0"/>
              <a:t>A tells the workstation she needs to contact the file server Bob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3.	Workstation sends a message to TG</a:t>
            </a:r>
            <a:r>
              <a:rPr lang="en-US" sz="1200" smtClean="0"/>
              <a:t>S</a:t>
            </a:r>
            <a:r>
              <a:rPr lang="en-US" sz="1800" smtClean="0"/>
              <a:t> asking for a ticket to use Bob</a:t>
            </a:r>
          </a:p>
          <a:p>
            <a:pPr marL="800100" lvl="1" indent="-342900" eaLnBrk="1" hangingPunct="1">
              <a:lnSpc>
                <a:spcPct val="80000"/>
              </a:lnSpc>
            </a:pPr>
            <a:r>
              <a:rPr lang="en-US" sz="1600" smtClean="0"/>
              <a:t>􀂉Key element here is the ticket for TG</a:t>
            </a:r>
            <a:r>
              <a:rPr lang="en-US" sz="1200" smtClean="0"/>
              <a:t>S</a:t>
            </a:r>
            <a:r>
              <a:rPr lang="en-US" sz="1600" smtClean="0"/>
              <a:t> received from AS –this proves to TGS that the sender is really A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4.	TGS creates and sends back a session key K</a:t>
            </a:r>
            <a:r>
              <a:rPr lang="en-US" sz="1400" smtClean="0"/>
              <a:t>AB </a:t>
            </a:r>
            <a:r>
              <a:rPr lang="en-US" sz="1800" smtClean="0"/>
              <a:t>for A to use with B </a:t>
            </a:r>
          </a:p>
          <a:p>
            <a:pPr marL="800100" lvl="1" indent="-342900" eaLnBrk="1" hangingPunct="1">
              <a:lnSpc>
                <a:spcPct val="80000"/>
              </a:lnSpc>
            </a:pPr>
            <a:r>
              <a:rPr lang="en-US" sz="1600" smtClean="0"/>
              <a:t>􀂉TGS sends a message encrypted with K</a:t>
            </a:r>
            <a:r>
              <a:rPr lang="en-US" sz="1200" smtClean="0"/>
              <a:t>S</a:t>
            </a:r>
            <a:r>
              <a:rPr lang="en-US" sz="1600" smtClean="0"/>
              <a:t> so that A can read and get KAB</a:t>
            </a:r>
          </a:p>
          <a:p>
            <a:pPr marL="800100" lvl="1" indent="-342900" eaLnBrk="1" hangingPunct="1">
              <a:lnSpc>
                <a:spcPct val="80000"/>
              </a:lnSpc>
            </a:pPr>
            <a:r>
              <a:rPr lang="en-US" sz="1600" smtClean="0"/>
              <a:t>􀂉TGS also includes a message intended only for Bob, sending A’s identity and the key KAB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en-US" sz="1800" smtClean="0"/>
              <a:t>􀂄If Eve replays message 3 she will be foiled by the timestamp t</a:t>
            </a:r>
          </a:p>
          <a:p>
            <a:pPr marL="800100" lvl="1" indent="-342900" eaLnBrk="1" hangingPunct="1">
              <a:lnSpc>
                <a:spcPct val="80000"/>
              </a:lnSpc>
            </a:pPr>
            <a:r>
              <a:rPr lang="en-US" sz="1600" smtClean="0"/>
              <a:t>􀂉Even if she replays the message quickly she will only get a copy of message 4 that she cannot read</a:t>
            </a:r>
          </a:p>
          <a:p>
            <a:pPr marL="381000" indent="-381000" eaLnBrk="1" hangingPunct="1">
              <a:lnSpc>
                <a:spcPct val="80000"/>
              </a:lnSpc>
            </a:pPr>
            <a:endParaRPr lang="en-US" sz="1800" smtClean="0"/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5	Alice can now communicate with Bob using KAB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 startAt="6"/>
            </a:pPr>
            <a:r>
              <a:rPr lang="en-US" sz="1800" smtClean="0"/>
              <a:t>Bob confirms he has received the request and is ready to do the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730</Words>
  <Application>Microsoft Office PowerPoint</Application>
  <PresentationFormat>On-screen Show (4:3)</PresentationFormat>
  <Paragraphs>60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SECRET KEY MANAGEMENT</vt:lpstr>
      <vt:lpstr>Symmetric-Key Distribution</vt:lpstr>
      <vt:lpstr>Problem</vt:lpstr>
      <vt:lpstr>Key-Distribution Center: KDC</vt:lpstr>
      <vt:lpstr>Multiple KDCs</vt:lpstr>
      <vt:lpstr> Authentication using Kerberos</vt:lpstr>
      <vt:lpstr> Authentication using Kerberos</vt:lpstr>
      <vt:lpstr>Authentication using Kerberos</vt:lpstr>
      <vt:lpstr>Authentication using Kerberos</vt:lpstr>
      <vt:lpstr>Diffie-Hellman Key Agreement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MANAGEMENT</dc:title>
  <dc:creator>DELL</dc:creator>
  <cp:lastModifiedBy>Farooq</cp:lastModifiedBy>
  <cp:revision>10</cp:revision>
  <dcterms:created xsi:type="dcterms:W3CDTF">2014-05-20T05:33:40Z</dcterms:created>
  <dcterms:modified xsi:type="dcterms:W3CDTF">2022-01-17T05:38:59Z</dcterms:modified>
</cp:coreProperties>
</file>