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1" r:id="rId7"/>
    <p:sldId id="260" r:id="rId8"/>
    <p:sldId id="262" r:id="rId9"/>
    <p:sldId id="275" r:id="rId10"/>
    <p:sldId id="263" r:id="rId11"/>
    <p:sldId id="264" r:id="rId12"/>
    <p:sldId id="271" r:id="rId13"/>
    <p:sldId id="265" r:id="rId14"/>
    <p:sldId id="266" r:id="rId15"/>
    <p:sldId id="267" r:id="rId16"/>
    <p:sldId id="268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Layering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9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/>
              <a:t>The tip grows downward first, then bends sharply and grows upward</a:t>
            </a:r>
          </a:p>
          <a:p>
            <a:endParaRPr lang="en-US" dirty="0" smtClean="0"/>
          </a:p>
          <a:p>
            <a:r>
              <a:rPr lang="en-US" dirty="0" smtClean="0"/>
              <a:t>Roots </a:t>
            </a:r>
            <a:r>
              <a:rPr lang="en-US" dirty="0"/>
              <a:t>form at the bend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 re-curved tip becomes a new plant </a:t>
            </a:r>
          </a:p>
        </p:txBody>
      </p:sp>
    </p:spTree>
    <p:extLst>
      <p:ext uri="{BB962C8B-B14F-4D97-AF65-F5344CB8AC3E}">
        <p14:creationId xmlns:p14="http://schemas.microsoft.com/office/powerpoint/2010/main" val="57104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Compound layering</a:t>
            </a:r>
            <a:endParaRPr lang="en-US" dirty="0"/>
          </a:p>
        </p:txBody>
      </p:sp>
      <p:pic>
        <p:nvPicPr>
          <p:cNvPr id="5" name="Picture 2" descr="D:\Zubair horticulture\Hort-707\data\Plant Propagation by Layering  Instructions for the Home Gardener_files\8701fig3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1" y="1646608"/>
            <a:ext cx="5943600" cy="493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42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Compound layering (serpentine layering)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4525963"/>
          </a:xfrm>
        </p:spPr>
        <p:txBody>
          <a:bodyPr/>
          <a:lstStyle/>
          <a:p>
            <a:r>
              <a:rPr lang="en-US" dirty="0"/>
              <a:t>similar to simple layering, but several layers can result from a single stem</a:t>
            </a:r>
            <a:r>
              <a:rPr lang="en-US" dirty="0" smtClean="0"/>
              <a:t>.</a:t>
            </a:r>
          </a:p>
          <a:p>
            <a:r>
              <a:rPr lang="en-US" dirty="0"/>
              <a:t>Bend the stem to the rooting medium as for simple layering, but alternately cover and expose sections of the stem</a:t>
            </a:r>
          </a:p>
        </p:txBody>
      </p:sp>
    </p:spTree>
    <p:extLst>
      <p:ext uri="{BB962C8B-B14F-4D97-AF65-F5344CB8AC3E}">
        <p14:creationId xmlns:p14="http://schemas.microsoft.com/office/powerpoint/2010/main" val="41896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dirty="0"/>
              <a:t> Each section should have at least one bud exposed and one bud covered with soil.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Wound </a:t>
            </a:r>
            <a:r>
              <a:rPr lang="en-US" dirty="0"/>
              <a:t>the lower side of each stem section to be covered</a:t>
            </a:r>
          </a:p>
        </p:txBody>
      </p:sp>
    </p:spTree>
    <p:extLst>
      <p:ext uri="{BB962C8B-B14F-4D97-AF65-F5344CB8AC3E}">
        <p14:creationId xmlns:p14="http://schemas.microsoft.com/office/powerpoint/2010/main" val="45745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Mound </a:t>
            </a:r>
            <a:r>
              <a:rPr lang="en-US" b="1" dirty="0"/>
              <a:t>(stool) layering</a:t>
            </a:r>
            <a:endParaRPr lang="en-US" dirty="0"/>
          </a:p>
        </p:txBody>
      </p:sp>
      <p:pic>
        <p:nvPicPr>
          <p:cNvPr id="4098" name="Picture 2" descr="D:\Zubair horticulture\Hort-707\data\Plant Propagation by Layering  Instructions for the Home Gardener_files\8701fig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9200"/>
            <a:ext cx="4607490" cy="483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3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useful with heavy-stemmed, closely branched shrubs and rootstocks of tree </a:t>
            </a:r>
            <a:r>
              <a:rPr lang="en-US" dirty="0" smtClean="0"/>
              <a:t>fruits</a:t>
            </a:r>
          </a:p>
          <a:p>
            <a:endParaRPr lang="en-US" dirty="0" smtClean="0"/>
          </a:p>
          <a:p>
            <a:r>
              <a:rPr lang="en-US" dirty="0"/>
              <a:t>Cut the plant back to 1 inch above the soil surface in the dormant </a:t>
            </a:r>
            <a:r>
              <a:rPr lang="en-US" dirty="0" smtClean="0"/>
              <a:t>season</a:t>
            </a:r>
          </a:p>
          <a:p>
            <a:endParaRPr lang="en-US" dirty="0" smtClean="0"/>
          </a:p>
          <a:p>
            <a:r>
              <a:rPr lang="en-US" dirty="0"/>
              <a:t>Dormant buds will produce new shoots in the spring. Mound soil over the new shoots as they grow</a:t>
            </a:r>
          </a:p>
        </p:txBody>
      </p:sp>
    </p:spTree>
    <p:extLst>
      <p:ext uri="{BB962C8B-B14F-4D97-AF65-F5344CB8AC3E}">
        <p14:creationId xmlns:p14="http://schemas.microsoft.com/office/powerpoint/2010/main" val="181897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Roots will develop at the bases of the young shoots.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Remove </a:t>
            </a:r>
            <a:r>
              <a:rPr lang="en-US" dirty="0"/>
              <a:t>the layers in the dormant season.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Mound </a:t>
            </a:r>
            <a:r>
              <a:rPr lang="en-US" dirty="0"/>
              <a:t>layering works well on apple rootstocks, </a:t>
            </a:r>
            <a:r>
              <a:rPr lang="en-US" dirty="0" smtClean="0"/>
              <a:t>quince</a:t>
            </a:r>
            <a:r>
              <a:rPr lang="en-US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43454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Air </a:t>
            </a:r>
            <a:r>
              <a:rPr lang="en-US" b="1" dirty="0"/>
              <a:t>layering</a:t>
            </a:r>
            <a:r>
              <a:rPr lang="en-US" dirty="0"/>
              <a:t> </a:t>
            </a:r>
          </a:p>
        </p:txBody>
      </p:sp>
      <p:pic>
        <p:nvPicPr>
          <p:cNvPr id="5122" name="Picture 2" descr="D:\Zubair horticulture\Hort-707\data\Plant Propagation by Layering  Instructions for the Home Gardener_files\8701fig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2514600"/>
            <a:ext cx="9130145" cy="263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8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 layering (</a:t>
            </a:r>
            <a:r>
              <a:rPr lang="en-US" dirty="0" err="1" smtClean="0"/>
              <a:t>ghooti</a:t>
            </a:r>
            <a:r>
              <a:rPr lang="en-US" dirty="0" smtClean="0"/>
              <a:t> or </a:t>
            </a:r>
            <a:r>
              <a:rPr lang="en-US" dirty="0" err="1" smtClean="0"/>
              <a:t>marcottage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used to propagate large, overgrown house plants such as rubber plant, </a:t>
            </a:r>
            <a:r>
              <a:rPr lang="en-US" dirty="0" smtClean="0"/>
              <a:t>croton</a:t>
            </a:r>
          </a:p>
          <a:p>
            <a:endParaRPr lang="en-US" dirty="0" smtClean="0"/>
          </a:p>
          <a:p>
            <a:r>
              <a:rPr lang="en-US" dirty="0"/>
              <a:t>For optimum rooting, </a:t>
            </a:r>
            <a:endParaRPr lang="en-US" dirty="0" smtClean="0"/>
          </a:p>
          <a:p>
            <a:pPr lvl="1"/>
            <a:r>
              <a:rPr lang="en-US" dirty="0" smtClean="0"/>
              <a:t>make </a:t>
            </a:r>
            <a:r>
              <a:rPr lang="en-US" dirty="0"/>
              <a:t>air layers in the </a:t>
            </a:r>
            <a:r>
              <a:rPr lang="en-US" dirty="0" smtClean="0"/>
              <a:t>spring…. </a:t>
            </a:r>
            <a:r>
              <a:rPr lang="en-US" dirty="0"/>
              <a:t>on shoots produced during the previous season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in mid to late summer </a:t>
            </a:r>
            <a:r>
              <a:rPr lang="en-US" dirty="0" smtClean="0"/>
              <a:t>…..on </a:t>
            </a:r>
            <a:r>
              <a:rPr lang="en-US" dirty="0"/>
              <a:t>shoots from the current season’s growth.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8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/>
              <a:t>Choose an area just below a node and remove leaves and twigs on the stem 3 to 4 inches above and below this </a:t>
            </a:r>
            <a:r>
              <a:rPr lang="en-US" dirty="0" smtClean="0"/>
              <a:t>point</a:t>
            </a:r>
          </a:p>
          <a:p>
            <a:endParaRPr lang="en-US" dirty="0"/>
          </a:p>
          <a:p>
            <a:r>
              <a:rPr lang="en-US" dirty="0"/>
              <a:t>Surround the wound with moist, </a:t>
            </a:r>
            <a:r>
              <a:rPr lang="en-US" dirty="0" smtClean="0"/>
              <a:t>sphagnum moss that </a:t>
            </a:r>
            <a:r>
              <a:rPr lang="en-US" dirty="0"/>
              <a:t>has been soaked in water and squeezed to remove excess moisture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Wrap the moss with plastic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23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The development of roots on a stem while the stem is still attached to the parent plant is called </a:t>
            </a:r>
            <a:r>
              <a:rPr lang="en-US" i="1" dirty="0" smtClean="0"/>
              <a:t>layering</a:t>
            </a:r>
          </a:p>
          <a:p>
            <a:endParaRPr lang="en-US" i="1" dirty="0"/>
          </a:p>
          <a:p>
            <a:r>
              <a:rPr lang="en-US" dirty="0"/>
              <a:t>A layer is the rooted stem </a:t>
            </a:r>
            <a:r>
              <a:rPr lang="en-US" dirty="0" smtClean="0"/>
              <a:t>which is latter</a:t>
            </a:r>
            <a:r>
              <a:rPr lang="en-US" dirty="0" smtClean="0"/>
              <a:t> detach </a:t>
            </a:r>
            <a:r>
              <a:rPr lang="en-US" dirty="0" smtClean="0"/>
              <a:t>from </a:t>
            </a:r>
            <a:r>
              <a:rPr lang="en-US" dirty="0"/>
              <a:t>the parent plant.</a:t>
            </a:r>
          </a:p>
        </p:txBody>
      </p:sp>
    </p:spTree>
    <p:extLst>
      <p:ext uri="{BB962C8B-B14F-4D97-AF65-F5344CB8AC3E}">
        <p14:creationId xmlns:p14="http://schemas.microsoft.com/office/powerpoint/2010/main" val="170002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Some plants propagate naturally by </a:t>
            </a:r>
            <a:r>
              <a:rPr lang="en-US" dirty="0" smtClean="0"/>
              <a:t>layering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but sometimes plant propagators assist the process.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Layering </a:t>
            </a:r>
            <a:r>
              <a:rPr lang="en-US" dirty="0"/>
              <a:t>is enhanced by wounding the stem where the roots are to form.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rooting medium should always provide aeration and a constant supply of moisture.</a:t>
            </a:r>
          </a:p>
        </p:txBody>
      </p:sp>
    </p:spTree>
    <p:extLst>
      <p:ext uri="{BB962C8B-B14F-4D97-AF65-F5344CB8AC3E}">
        <p14:creationId xmlns:p14="http://schemas.microsoft.com/office/powerpoint/2010/main" val="368768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Types of layering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3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1. Simple </a:t>
            </a:r>
            <a:r>
              <a:rPr lang="en-US" b="1"/>
              <a:t>layering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by bending a low growing, flexible stem to the ground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wounding </a:t>
            </a:r>
            <a:r>
              <a:rPr lang="en-US" dirty="0"/>
              <a:t>the lower side of the bent </a:t>
            </a:r>
            <a:r>
              <a:rPr lang="en-US" dirty="0" smtClean="0"/>
              <a:t>branch</a:t>
            </a:r>
          </a:p>
          <a:p>
            <a:endParaRPr lang="en-US" dirty="0" smtClean="0"/>
          </a:p>
          <a:p>
            <a:r>
              <a:rPr lang="en-US" dirty="0" smtClean="0"/>
              <a:t>Cover </a:t>
            </a:r>
            <a:r>
              <a:rPr lang="en-US" dirty="0"/>
              <a:t>part of it with soil, leaving the remaining 6 to 12 inches above the </a:t>
            </a:r>
            <a:r>
              <a:rPr lang="en-US" dirty="0" smtClean="0"/>
              <a:t>soil</a:t>
            </a:r>
          </a:p>
        </p:txBody>
      </p:sp>
    </p:spTree>
    <p:extLst>
      <p:ext uri="{BB962C8B-B14F-4D97-AF65-F5344CB8AC3E}">
        <p14:creationId xmlns:p14="http://schemas.microsoft.com/office/powerpoint/2010/main" val="386730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layering can be done in early spring using a dormant </a:t>
            </a:r>
            <a:r>
              <a:rPr lang="en-US" dirty="0" smtClean="0"/>
              <a:t>branch</a:t>
            </a:r>
          </a:p>
          <a:p>
            <a:endParaRPr lang="en-US" dirty="0"/>
          </a:p>
          <a:p>
            <a:r>
              <a:rPr lang="en-US" dirty="0" smtClean="0"/>
              <a:t> in </a:t>
            </a:r>
            <a:r>
              <a:rPr lang="en-US" dirty="0"/>
              <a:t>late summer using a mature branch.</a:t>
            </a:r>
          </a:p>
        </p:txBody>
      </p:sp>
    </p:spTree>
    <p:extLst>
      <p:ext uri="{BB962C8B-B14F-4D97-AF65-F5344CB8AC3E}">
        <p14:creationId xmlns:p14="http://schemas.microsoft.com/office/powerpoint/2010/main" val="279873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pic>
        <p:nvPicPr>
          <p:cNvPr id="1026" name="Picture 2" descr="D:\Zubair horticulture\Hort-707\data\Plant Propagation by Layering  Instructions for the Home Gardener_files\8701fig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984225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4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Tip </a:t>
            </a:r>
            <a:r>
              <a:rPr lang="en-US" b="1" dirty="0"/>
              <a:t>layering</a:t>
            </a:r>
            <a:endParaRPr lang="en-US" dirty="0"/>
          </a:p>
        </p:txBody>
      </p:sp>
      <p:pic>
        <p:nvPicPr>
          <p:cNvPr id="4" name="Picture 2" descr="D:\Zubair horticulture\Hort-707\data\Plant Propagation by Layering  Instructions for the Home Gardener_files\8701fig2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44204"/>
            <a:ext cx="5181600" cy="508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25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Tip </a:t>
            </a:r>
            <a:r>
              <a:rPr lang="en-US" b="1" dirty="0"/>
              <a:t>layering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quite similar to simple </a:t>
            </a:r>
            <a:r>
              <a:rPr lang="en-US" dirty="0" smtClean="0"/>
              <a:t>layering</a:t>
            </a:r>
          </a:p>
          <a:p>
            <a:endParaRPr lang="en-US" dirty="0" smtClean="0"/>
          </a:p>
          <a:p>
            <a:r>
              <a:rPr lang="en-US" dirty="0"/>
              <a:t>Dig a hole 3 to 4 inches </a:t>
            </a:r>
            <a:r>
              <a:rPr lang="en-US" dirty="0" smtClean="0"/>
              <a:t>deep</a:t>
            </a:r>
          </a:p>
          <a:p>
            <a:endParaRPr lang="en-US" dirty="0" smtClean="0"/>
          </a:p>
          <a:p>
            <a:r>
              <a:rPr lang="en-US" dirty="0"/>
              <a:t>Insert the tip of a current season’s shoot and cover it with </a:t>
            </a:r>
            <a:r>
              <a:rPr lang="en-US" dirty="0" smtClean="0"/>
              <a:t>soil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682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378</Words>
  <Application>Microsoft Office PowerPoint</Application>
  <PresentationFormat>On-screen Show (4:3)</PresentationFormat>
  <Paragraphs>66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Layering </vt:lpstr>
      <vt:lpstr>PowerPoint Presentation</vt:lpstr>
      <vt:lpstr>PowerPoint Presentation</vt:lpstr>
      <vt:lpstr>Types of layering</vt:lpstr>
      <vt:lpstr>1. Simple layering</vt:lpstr>
      <vt:lpstr>PowerPoint Presentation</vt:lpstr>
      <vt:lpstr>PowerPoint Presentation</vt:lpstr>
      <vt:lpstr>2. Tip layering</vt:lpstr>
      <vt:lpstr>Tip layering</vt:lpstr>
      <vt:lpstr>PowerPoint Presentation</vt:lpstr>
      <vt:lpstr>3. Compound layering</vt:lpstr>
      <vt:lpstr>3. Compound layering (serpentine layering)</vt:lpstr>
      <vt:lpstr>PowerPoint Presentation</vt:lpstr>
      <vt:lpstr>4. Mound (stool) layering</vt:lpstr>
      <vt:lpstr>PowerPoint Presentation</vt:lpstr>
      <vt:lpstr>PowerPoint Presentation</vt:lpstr>
      <vt:lpstr>5. Air layering </vt:lpstr>
      <vt:lpstr>Air layering (ghooti or marcottage)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Layering </dc:title>
  <dc:creator>Zubair</dc:creator>
  <cp:lastModifiedBy>Zubair</cp:lastModifiedBy>
  <cp:revision>15</cp:revision>
  <dcterms:created xsi:type="dcterms:W3CDTF">2006-08-16T00:00:00Z</dcterms:created>
  <dcterms:modified xsi:type="dcterms:W3CDTF">2014-01-02T08:08:32Z</dcterms:modified>
</cp:coreProperties>
</file>